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 id="2147483672" r:id="rId4"/>
    <p:sldMasterId id="2147483677" r:id="rId5"/>
    <p:sldMasterId id="2147483680" r:id="rId6"/>
    <p:sldMasterId id="2147483694" r:id="rId7"/>
    <p:sldMasterId id="2147483707" r:id="rId8"/>
  </p:sldMasterIdLst>
  <p:notesMasterIdLst>
    <p:notesMasterId r:id="rId10"/>
  </p:notesMasterIdLst>
  <p:handoutMasterIdLst>
    <p:handoutMasterId r:id="rId235"/>
  </p:handoutMasterIdLst>
  <p:sldIdLst>
    <p:sldId id="258" r:id="rId9"/>
    <p:sldId id="4218" r:id="rId11"/>
    <p:sldId id="4219" r:id="rId12"/>
    <p:sldId id="4800" r:id="rId13"/>
    <p:sldId id="4220" r:id="rId14"/>
    <p:sldId id="4222" r:id="rId15"/>
    <p:sldId id="4223" r:id="rId16"/>
    <p:sldId id="4224" r:id="rId17"/>
    <p:sldId id="4225" r:id="rId18"/>
    <p:sldId id="4226" r:id="rId19"/>
    <p:sldId id="4227" r:id="rId20"/>
    <p:sldId id="4229" r:id="rId21"/>
    <p:sldId id="4228" r:id="rId22"/>
    <p:sldId id="4781" r:id="rId23"/>
    <p:sldId id="4782" r:id="rId24"/>
    <p:sldId id="4795" r:id="rId25"/>
    <p:sldId id="4801" r:id="rId26"/>
    <p:sldId id="4234" r:id="rId27"/>
    <p:sldId id="4235" r:id="rId28"/>
    <p:sldId id="4236" r:id="rId29"/>
    <p:sldId id="4237" r:id="rId30"/>
    <p:sldId id="4238" r:id="rId31"/>
    <p:sldId id="4239" r:id="rId32"/>
    <p:sldId id="4240" r:id="rId33"/>
    <p:sldId id="4241" r:id="rId34"/>
    <p:sldId id="4522" r:id="rId35"/>
    <p:sldId id="4243" r:id="rId36"/>
    <p:sldId id="4245" r:id="rId37"/>
    <p:sldId id="4246" r:id="rId38"/>
    <p:sldId id="4247" r:id="rId39"/>
    <p:sldId id="4249" r:id="rId40"/>
    <p:sldId id="4252" r:id="rId41"/>
    <p:sldId id="4253" r:id="rId42"/>
    <p:sldId id="4254" r:id="rId43"/>
    <p:sldId id="4255" r:id="rId44"/>
    <p:sldId id="4257" r:id="rId45"/>
    <p:sldId id="4521" r:id="rId46"/>
    <p:sldId id="4262" r:id="rId47"/>
    <p:sldId id="4545" r:id="rId48"/>
    <p:sldId id="4802" r:id="rId49"/>
    <p:sldId id="4265" r:id="rId50"/>
    <p:sldId id="4266" r:id="rId51"/>
    <p:sldId id="4267" r:id="rId52"/>
    <p:sldId id="4268" r:id="rId53"/>
    <p:sldId id="4524" r:id="rId54"/>
    <p:sldId id="4525" r:id="rId55"/>
    <p:sldId id="4783" r:id="rId56"/>
    <p:sldId id="4271" r:id="rId57"/>
    <p:sldId id="4272" r:id="rId58"/>
    <p:sldId id="4526" r:id="rId59"/>
    <p:sldId id="4528" r:id="rId60"/>
    <p:sldId id="4529" r:id="rId61"/>
    <p:sldId id="4277" r:id="rId62"/>
    <p:sldId id="4803" r:id="rId63"/>
    <p:sldId id="4279" r:id="rId64"/>
    <p:sldId id="4280" r:id="rId65"/>
    <p:sldId id="4281" r:id="rId66"/>
    <p:sldId id="4282" r:id="rId67"/>
    <p:sldId id="4283" r:id="rId68"/>
    <p:sldId id="4284" r:id="rId69"/>
    <p:sldId id="4285" r:id="rId70"/>
    <p:sldId id="4286" r:id="rId71"/>
    <p:sldId id="4287" r:id="rId72"/>
    <p:sldId id="4530" r:id="rId73"/>
    <p:sldId id="4289" r:id="rId74"/>
    <p:sldId id="4290" r:id="rId75"/>
    <p:sldId id="4292" r:id="rId76"/>
    <p:sldId id="4293" r:id="rId77"/>
    <p:sldId id="4294" r:id="rId78"/>
    <p:sldId id="4295" r:id="rId79"/>
    <p:sldId id="4796" r:id="rId80"/>
    <p:sldId id="4296" r:id="rId81"/>
    <p:sldId id="4546" r:id="rId82"/>
    <p:sldId id="4547" r:id="rId83"/>
    <p:sldId id="4549" r:id="rId84"/>
    <p:sldId id="4551" r:id="rId85"/>
    <p:sldId id="4552" r:id="rId86"/>
    <p:sldId id="4550" r:id="rId87"/>
    <p:sldId id="4306" r:id="rId88"/>
    <p:sldId id="4535" r:id="rId89"/>
    <p:sldId id="4308" r:id="rId90"/>
    <p:sldId id="4309" r:id="rId91"/>
    <p:sldId id="4536" r:id="rId92"/>
    <p:sldId id="4537" r:id="rId93"/>
    <p:sldId id="4538" r:id="rId94"/>
    <p:sldId id="4540" r:id="rId95"/>
    <p:sldId id="4541" r:id="rId96"/>
    <p:sldId id="4316" r:id="rId97"/>
    <p:sldId id="4553" r:id="rId98"/>
    <p:sldId id="4797" r:id="rId99"/>
    <p:sldId id="4554" r:id="rId100"/>
    <p:sldId id="4556" r:id="rId101"/>
    <p:sldId id="4557" r:id="rId102"/>
    <p:sldId id="4558" r:id="rId103"/>
    <p:sldId id="4559" r:id="rId104"/>
    <p:sldId id="4560" r:id="rId105"/>
    <p:sldId id="4561" r:id="rId106"/>
    <p:sldId id="4562" r:id="rId107"/>
    <p:sldId id="4565" r:id="rId108"/>
    <p:sldId id="4566" r:id="rId109"/>
    <p:sldId id="4772" r:id="rId110"/>
    <p:sldId id="4780" r:id="rId111"/>
    <p:sldId id="4775" r:id="rId112"/>
    <p:sldId id="4776" r:id="rId113"/>
    <p:sldId id="4777" r:id="rId114"/>
    <p:sldId id="4567" r:id="rId115"/>
    <p:sldId id="4568" r:id="rId116"/>
    <p:sldId id="4569" r:id="rId117"/>
    <p:sldId id="4570" r:id="rId118"/>
    <p:sldId id="4571" r:id="rId119"/>
    <p:sldId id="4573" r:id="rId120"/>
    <p:sldId id="4572" r:id="rId121"/>
    <p:sldId id="4798" r:id="rId122"/>
    <p:sldId id="4810" r:id="rId123"/>
    <p:sldId id="4817" r:id="rId124"/>
    <p:sldId id="4818" r:id="rId125"/>
    <p:sldId id="4583" r:id="rId126"/>
    <p:sldId id="4584" r:id="rId127"/>
    <p:sldId id="4585" r:id="rId128"/>
    <p:sldId id="4811" r:id="rId129"/>
    <p:sldId id="4581" r:id="rId130"/>
    <p:sldId id="4588" r:id="rId131"/>
    <p:sldId id="4590" r:id="rId132"/>
    <p:sldId id="4591" r:id="rId133"/>
    <p:sldId id="4592" r:id="rId134"/>
    <p:sldId id="4594" r:id="rId135"/>
    <p:sldId id="4596" r:id="rId136"/>
    <p:sldId id="4597" r:id="rId137"/>
    <p:sldId id="4598" r:id="rId138"/>
    <p:sldId id="4599" r:id="rId139"/>
    <p:sldId id="4600" r:id="rId140"/>
    <p:sldId id="4657" r:id="rId141"/>
    <p:sldId id="4806" r:id="rId142"/>
    <p:sldId id="4602" r:id="rId143"/>
    <p:sldId id="4603" r:id="rId144"/>
    <p:sldId id="4812" r:id="rId145"/>
    <p:sldId id="4614" r:id="rId146"/>
    <p:sldId id="4615" r:id="rId147"/>
    <p:sldId id="4616" r:id="rId148"/>
    <p:sldId id="4617" r:id="rId149"/>
    <p:sldId id="4765" r:id="rId150"/>
    <p:sldId id="4784" r:id="rId151"/>
    <p:sldId id="4608" r:id="rId152"/>
    <p:sldId id="4774" r:id="rId153"/>
    <p:sldId id="4785" r:id="rId154"/>
    <p:sldId id="4612" r:id="rId155"/>
    <p:sldId id="4613" r:id="rId156"/>
    <p:sldId id="4764" r:id="rId157"/>
    <p:sldId id="4621" r:id="rId158"/>
    <p:sldId id="4786" r:id="rId159"/>
    <p:sldId id="4787" r:id="rId160"/>
    <p:sldId id="4788" r:id="rId161"/>
    <p:sldId id="4625" r:id="rId162"/>
    <p:sldId id="4626" r:id="rId163"/>
    <p:sldId id="4789" r:id="rId164"/>
    <p:sldId id="4790" r:id="rId165"/>
    <p:sldId id="4754" r:id="rId166"/>
    <p:sldId id="4791" r:id="rId167"/>
    <p:sldId id="4755" r:id="rId168"/>
    <p:sldId id="4792" r:id="rId169"/>
    <p:sldId id="4793" r:id="rId170"/>
    <p:sldId id="4634" r:id="rId171"/>
    <p:sldId id="4635" r:id="rId172"/>
    <p:sldId id="514" r:id="rId173"/>
    <p:sldId id="4637" r:id="rId174"/>
    <p:sldId id="4808" r:id="rId175"/>
    <p:sldId id="4641" r:id="rId176"/>
    <p:sldId id="4642" r:id="rId177"/>
    <p:sldId id="4643" r:id="rId178"/>
    <p:sldId id="4644" r:id="rId179"/>
    <p:sldId id="4645" r:id="rId180"/>
    <p:sldId id="4646" r:id="rId181"/>
    <p:sldId id="4809" r:id="rId182"/>
    <p:sldId id="4647" r:id="rId183"/>
    <p:sldId id="4648" r:id="rId184"/>
    <p:sldId id="4604" r:id="rId185"/>
    <p:sldId id="4649" r:id="rId186"/>
    <p:sldId id="4650" r:id="rId187"/>
    <p:sldId id="4651" r:id="rId188"/>
    <p:sldId id="4756" r:id="rId189"/>
    <p:sldId id="4757" r:id="rId190"/>
    <p:sldId id="4813" r:id="rId191"/>
    <p:sldId id="4652" r:id="rId192"/>
    <p:sldId id="4654" r:id="rId193"/>
    <p:sldId id="4655" r:id="rId194"/>
    <p:sldId id="4656" r:id="rId195"/>
    <p:sldId id="4658" r:id="rId196"/>
    <p:sldId id="4758" r:id="rId197"/>
    <p:sldId id="4660" r:id="rId198"/>
    <p:sldId id="4661" r:id="rId199"/>
    <p:sldId id="4662" r:id="rId200"/>
    <p:sldId id="4663" r:id="rId201"/>
    <p:sldId id="4799" r:id="rId202"/>
    <p:sldId id="4814" r:id="rId203"/>
    <p:sldId id="4666" r:id="rId204"/>
    <p:sldId id="4667" r:id="rId205"/>
    <p:sldId id="4668" r:id="rId206"/>
    <p:sldId id="4669" r:id="rId207"/>
    <p:sldId id="4670" r:id="rId208"/>
    <p:sldId id="4671" r:id="rId209"/>
    <p:sldId id="4672" r:id="rId210"/>
    <p:sldId id="4673" r:id="rId211"/>
    <p:sldId id="4816" r:id="rId212"/>
    <p:sldId id="4674" r:id="rId213"/>
    <p:sldId id="4675" r:id="rId214"/>
    <p:sldId id="4676" r:id="rId215"/>
    <p:sldId id="4677" r:id="rId216"/>
    <p:sldId id="4678" r:id="rId217"/>
    <p:sldId id="4679" r:id="rId218"/>
    <p:sldId id="4680" r:id="rId219"/>
    <p:sldId id="4815" r:id="rId220"/>
    <p:sldId id="4681" r:id="rId221"/>
    <p:sldId id="4767" r:id="rId222"/>
    <p:sldId id="4682" r:id="rId223"/>
    <p:sldId id="4683" r:id="rId224"/>
    <p:sldId id="4684" r:id="rId225"/>
    <p:sldId id="4685" r:id="rId226"/>
    <p:sldId id="4769" r:id="rId227"/>
    <p:sldId id="4687" r:id="rId228"/>
    <p:sldId id="5021" r:id="rId229"/>
    <p:sldId id="4794" r:id="rId230"/>
    <p:sldId id="4688" r:id="rId231"/>
    <p:sldId id="4689" r:id="rId232"/>
    <p:sldId id="2178" r:id="rId233"/>
    <p:sldId id="4750" r:id="rId234"/>
  </p:sldIdLst>
  <p:sldSz cx="12192000" cy="6858000"/>
  <p:notesSz cx="6797675" cy="9928225"/>
  <p:embeddedFontLst>
    <p:embeddedFont>
      <p:font typeface="微软雅黑" panose="020B0503020204020204" pitchFamily="34" charset="-122"/>
      <p:regular r:id="rId239"/>
    </p:embeddedFont>
    <p:embeddedFont>
      <p:font typeface="Segoe UI" panose="020B0502040204020203" pitchFamily="34" charset="0"/>
      <p:regular r:id="rId240"/>
      <p:bold r:id="rId241"/>
      <p:italic r:id="rId242"/>
      <p:boldItalic r:id="rId243"/>
    </p:embeddedFont>
    <p:embeddedFont>
      <p:font typeface="MS UI Gothic" panose="020B0600070205080204" pitchFamily="34" charset="-128"/>
      <p:regular r:id="rId244"/>
    </p:embeddedFont>
    <p:embeddedFont>
      <p:font typeface="黑体" panose="02010609060101010101" pitchFamily="49" charset="-122"/>
      <p:regular r:id="rId245"/>
    </p:embeddedFont>
    <p:embeddedFont>
      <p:font typeface="华文细黑" panose="02010600040101010101" pitchFamily="2" charset="-122"/>
      <p:regular r:id="rId246"/>
    </p:embeddedFont>
    <p:embeddedFont>
      <p:font typeface="义启小楷书" panose="02010601030101010101" pitchFamily="2" charset="-128"/>
      <p:regular r:id="rId247"/>
    </p:embeddedFont>
    <p:embeddedFont>
      <p:font typeface="华文新魏" panose="02010800040101010101" pitchFamily="2" charset="-122"/>
      <p:regular r:id="rId248"/>
    </p:embeddedFont>
    <p:embeddedFont>
      <p:font typeface="等线" panose="02010600030101010101" charset="-122"/>
      <p:regular r:id="rId249"/>
    </p:embeddedFont>
    <p:embeddedFont>
      <p:font typeface="Consolas" panose="020B0609020204030204" pitchFamily="49" charset="0"/>
      <p:regular r:id="rId250"/>
      <p:bold r:id="rId251"/>
      <p:italic r:id="rId252"/>
      <p:boldItalic r:id="rId253"/>
    </p:embeddedFont>
    <p:embeddedFont>
      <p:font typeface="Verdana" panose="020B0604030504040204" pitchFamily="34" charset="0"/>
      <p:regular r:id="rId254"/>
      <p:bold r:id="rId255"/>
      <p:italic r:id="rId256"/>
      <p:boldItalic r:id="rId257"/>
    </p:embeddedFont>
    <p:embeddedFont>
      <p:font typeface="Tahoma" panose="020B0604030504040204" pitchFamily="34" charset="0"/>
      <p:regular r:id="rId258"/>
      <p:bold r:id="rId259"/>
    </p:embeddedFont>
    <p:embeddedFont>
      <p:font typeface="Segoe UI Black" panose="020B0A02040204020203" pitchFamily="34" charset="0"/>
      <p:bold r:id="rId260"/>
    </p:embeddedFont>
    <p:embeddedFont>
      <p:font typeface="楷体" panose="02010609060101010101" pitchFamily="49" charset="-122"/>
      <p:regular r:id="rId261"/>
    </p:embeddedFont>
    <p:embeddedFont>
      <p:font typeface="Arial Narrow" panose="020B0606020202030204" pitchFamily="34" charset="0"/>
      <p:regular r:id="rId262"/>
      <p:bold r:id="rId263"/>
      <p:italic r:id="rId264"/>
      <p:boldItalic r:id="rId265"/>
    </p:embeddedFont>
    <p:embeddedFont>
      <p:font typeface="方正舒体" panose="02010601030101010101" pitchFamily="2" charset="-122"/>
      <p:regular r:id="rId266"/>
    </p:embeddedFont>
    <p:embeddedFont>
      <p:font typeface="Algerian" panose="04020705040A02060702" pitchFamily="82" charset="0"/>
      <p:regular r:id="rId267"/>
    </p:embeddedFont>
  </p:embeddedFontLst>
  <p:custDataLst>
    <p:tags r:id="rId2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31" userDrawn="1">
          <p15:clr>
            <a:srgbClr val="A4A3A4"/>
          </p15:clr>
        </p15:guide>
        <p15:guide id="2" pos="4997" userDrawn="1">
          <p15:clr>
            <a:srgbClr val="A4A3A4"/>
          </p15:clr>
        </p15:guide>
        <p15:guide id="3" pos="4554" userDrawn="1">
          <p15:clr>
            <a:srgbClr val="A4A3A4"/>
          </p15:clr>
        </p15:guide>
        <p15:guide id="4" pos="2573" userDrawn="1">
          <p15:clr>
            <a:srgbClr val="A4A3A4"/>
          </p15:clr>
        </p15:guide>
        <p15:guide id="5" orient="horz" pos="3101" userDrawn="1">
          <p15:clr>
            <a:srgbClr val="A4A3A4"/>
          </p15:clr>
        </p15:guide>
        <p15:guide id="6" orient="horz" pos="356" userDrawn="1">
          <p15:clr>
            <a:srgbClr val="A4A3A4"/>
          </p15:clr>
        </p15:guide>
        <p15:guide id="7" orient="horz" pos="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7B7"/>
    <a:srgbClr val="92D050"/>
    <a:srgbClr val="0000FF"/>
    <a:srgbClr val="66FF33"/>
    <a:srgbClr val="0099FF"/>
    <a:srgbClr val="FF99FF"/>
    <a:srgbClr val="C5E0B4"/>
    <a:srgbClr val="D60093"/>
    <a:srgbClr val="FFD9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4" autoAdjust="0"/>
    <p:restoredTop sz="69697" autoAdjust="0"/>
  </p:normalViewPr>
  <p:slideViewPr>
    <p:cSldViewPr snapToGrid="0" showGuides="1">
      <p:cViewPr varScale="1">
        <p:scale>
          <a:sx n="109" d="100"/>
          <a:sy n="109" d="100"/>
        </p:scale>
        <p:origin x="1532" y="52"/>
      </p:cViewPr>
      <p:guideLst>
        <p:guide orient="horz" pos="2931"/>
        <p:guide pos="4997"/>
        <p:guide pos="4554"/>
        <p:guide pos="2573"/>
        <p:guide orient="horz" pos="3101"/>
        <p:guide orient="horz" pos="356"/>
        <p:guide orient="horz" pos="5"/>
      </p:guideLst>
    </p:cSldViewPr>
  </p:slideViewPr>
  <p:notesTextViewPr>
    <p:cViewPr>
      <p:scale>
        <a:sx n="100" d="100"/>
        <a:sy n="100" d="100"/>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 Target="slides/slide1.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8" Type="http://schemas.openxmlformats.org/officeDocument/2006/relationships/tags" Target="tags/tag22.xml"/><Relationship Id="rId267" Type="http://schemas.openxmlformats.org/officeDocument/2006/relationships/font" Target="fonts/font29.fntdata"/><Relationship Id="rId266" Type="http://schemas.openxmlformats.org/officeDocument/2006/relationships/font" Target="fonts/font28.fntdata"/><Relationship Id="rId265" Type="http://schemas.openxmlformats.org/officeDocument/2006/relationships/font" Target="fonts/font27.fntdata"/><Relationship Id="rId264" Type="http://schemas.openxmlformats.org/officeDocument/2006/relationships/font" Target="fonts/font26.fntdata"/><Relationship Id="rId263" Type="http://schemas.openxmlformats.org/officeDocument/2006/relationships/font" Target="fonts/font25.fntdata"/><Relationship Id="rId262" Type="http://schemas.openxmlformats.org/officeDocument/2006/relationships/font" Target="fonts/font24.fntdata"/><Relationship Id="rId261" Type="http://schemas.openxmlformats.org/officeDocument/2006/relationships/font" Target="fonts/font23.fntdata"/><Relationship Id="rId260" Type="http://schemas.openxmlformats.org/officeDocument/2006/relationships/font" Target="fonts/font22.fntdata"/><Relationship Id="rId26" Type="http://schemas.openxmlformats.org/officeDocument/2006/relationships/slide" Target="slides/slide17.xml"/><Relationship Id="rId259" Type="http://schemas.openxmlformats.org/officeDocument/2006/relationships/font" Target="fonts/font21.fntdata"/><Relationship Id="rId258" Type="http://schemas.openxmlformats.org/officeDocument/2006/relationships/font" Target="fonts/font20.fntdata"/><Relationship Id="rId257" Type="http://schemas.openxmlformats.org/officeDocument/2006/relationships/font" Target="fonts/font19.fntdata"/><Relationship Id="rId256" Type="http://schemas.openxmlformats.org/officeDocument/2006/relationships/font" Target="fonts/font18.fntdata"/><Relationship Id="rId255" Type="http://schemas.openxmlformats.org/officeDocument/2006/relationships/font" Target="fonts/font17.fntdata"/><Relationship Id="rId254" Type="http://schemas.openxmlformats.org/officeDocument/2006/relationships/font" Target="fonts/font16.fntdata"/><Relationship Id="rId253" Type="http://schemas.openxmlformats.org/officeDocument/2006/relationships/font" Target="fonts/font15.fntdata"/><Relationship Id="rId252" Type="http://schemas.openxmlformats.org/officeDocument/2006/relationships/font" Target="fonts/font14.fntdata"/><Relationship Id="rId251" Type="http://schemas.openxmlformats.org/officeDocument/2006/relationships/font" Target="fonts/font13.fntdata"/><Relationship Id="rId250" Type="http://schemas.openxmlformats.org/officeDocument/2006/relationships/font" Target="fonts/font12.fntdata"/><Relationship Id="rId25" Type="http://schemas.openxmlformats.org/officeDocument/2006/relationships/slide" Target="slides/slide16.xml"/><Relationship Id="rId249" Type="http://schemas.openxmlformats.org/officeDocument/2006/relationships/font" Target="fonts/font11.fntdata"/><Relationship Id="rId248" Type="http://schemas.openxmlformats.org/officeDocument/2006/relationships/font" Target="fonts/font10.fntdata"/><Relationship Id="rId247" Type="http://schemas.openxmlformats.org/officeDocument/2006/relationships/font" Target="fonts/font9.fntdata"/><Relationship Id="rId246" Type="http://schemas.openxmlformats.org/officeDocument/2006/relationships/font" Target="fonts/font8.fntdata"/><Relationship Id="rId245" Type="http://schemas.openxmlformats.org/officeDocument/2006/relationships/font" Target="fonts/font7.fntdata"/><Relationship Id="rId244" Type="http://schemas.openxmlformats.org/officeDocument/2006/relationships/font" Target="fonts/font6.fntdata"/><Relationship Id="rId243" Type="http://schemas.openxmlformats.org/officeDocument/2006/relationships/font" Target="fonts/font5.fntdata"/><Relationship Id="rId242" Type="http://schemas.openxmlformats.org/officeDocument/2006/relationships/font" Target="fonts/font4.fntdata"/><Relationship Id="rId241" Type="http://schemas.openxmlformats.org/officeDocument/2006/relationships/font" Target="fonts/font3.fntdata"/><Relationship Id="rId240" Type="http://schemas.openxmlformats.org/officeDocument/2006/relationships/font" Target="fonts/font2.fntdata"/><Relationship Id="rId24" Type="http://schemas.openxmlformats.org/officeDocument/2006/relationships/slide" Target="slides/slide15.xml"/><Relationship Id="rId239" Type="http://schemas.openxmlformats.org/officeDocument/2006/relationships/font" Target="fonts/font1.fntdata"/><Relationship Id="rId238" Type="http://schemas.openxmlformats.org/officeDocument/2006/relationships/tableStyles" Target="tableStyles.xml"/><Relationship Id="rId237" Type="http://schemas.openxmlformats.org/officeDocument/2006/relationships/viewProps" Target="viewProps.xml"/><Relationship Id="rId236" Type="http://schemas.openxmlformats.org/officeDocument/2006/relationships/presProps" Target="presProps.xml"/><Relationship Id="rId235" Type="http://schemas.openxmlformats.org/officeDocument/2006/relationships/handoutMaster" Target="handoutMasters/handoutMaster1.xml"/><Relationship Id="rId234" Type="http://schemas.openxmlformats.org/officeDocument/2006/relationships/slide" Target="slides/slide225.xml"/><Relationship Id="rId233" Type="http://schemas.openxmlformats.org/officeDocument/2006/relationships/slide" Target="slides/slide224.xml"/><Relationship Id="rId232" Type="http://schemas.openxmlformats.org/officeDocument/2006/relationships/slide" Target="slides/slide223.xml"/><Relationship Id="rId231" Type="http://schemas.openxmlformats.org/officeDocument/2006/relationships/slide" Target="slides/slide222.xml"/><Relationship Id="rId230" Type="http://schemas.openxmlformats.org/officeDocument/2006/relationships/slide" Target="slides/slide221.xml"/><Relationship Id="rId23" Type="http://schemas.openxmlformats.org/officeDocument/2006/relationships/slide" Target="slides/slide14.xml"/><Relationship Id="rId229" Type="http://schemas.openxmlformats.org/officeDocument/2006/relationships/slide" Target="slides/slide220.xml"/><Relationship Id="rId228" Type="http://schemas.openxmlformats.org/officeDocument/2006/relationships/slide" Target="slides/slide219.xml"/><Relationship Id="rId227" Type="http://schemas.openxmlformats.org/officeDocument/2006/relationships/slide" Target="slides/slide218.xml"/><Relationship Id="rId226" Type="http://schemas.openxmlformats.org/officeDocument/2006/relationships/slide" Target="slides/slide217.xml"/><Relationship Id="rId225" Type="http://schemas.openxmlformats.org/officeDocument/2006/relationships/slide" Target="slides/slide216.xml"/><Relationship Id="rId224" Type="http://schemas.openxmlformats.org/officeDocument/2006/relationships/slide" Target="slides/slide215.xml"/><Relationship Id="rId223" Type="http://schemas.openxmlformats.org/officeDocument/2006/relationships/slide" Target="slides/slide214.xml"/><Relationship Id="rId222" Type="http://schemas.openxmlformats.org/officeDocument/2006/relationships/slide" Target="slides/slide213.xml"/><Relationship Id="rId221" Type="http://schemas.openxmlformats.org/officeDocument/2006/relationships/slide" Target="slides/slide212.xml"/><Relationship Id="rId220" Type="http://schemas.openxmlformats.org/officeDocument/2006/relationships/slide" Target="slides/slide211.xml"/><Relationship Id="rId22" Type="http://schemas.openxmlformats.org/officeDocument/2006/relationships/slide" Target="slides/slide13.xml"/><Relationship Id="rId219" Type="http://schemas.openxmlformats.org/officeDocument/2006/relationships/slide" Target="slides/slide210.xml"/><Relationship Id="rId218" Type="http://schemas.openxmlformats.org/officeDocument/2006/relationships/slide" Target="slides/slide209.xml"/><Relationship Id="rId217" Type="http://schemas.openxmlformats.org/officeDocument/2006/relationships/slide" Target="slides/slide208.xml"/><Relationship Id="rId216" Type="http://schemas.openxmlformats.org/officeDocument/2006/relationships/slide" Target="slides/slide207.xml"/><Relationship Id="rId215" Type="http://schemas.openxmlformats.org/officeDocument/2006/relationships/slide" Target="slides/slide206.xml"/><Relationship Id="rId214" Type="http://schemas.openxmlformats.org/officeDocument/2006/relationships/slide" Target="slides/slide205.xml"/><Relationship Id="rId213" Type="http://schemas.openxmlformats.org/officeDocument/2006/relationships/slide" Target="slides/slide204.xml"/><Relationship Id="rId212" Type="http://schemas.openxmlformats.org/officeDocument/2006/relationships/slide" Target="slides/slide203.xml"/><Relationship Id="rId211" Type="http://schemas.openxmlformats.org/officeDocument/2006/relationships/slide" Target="slides/slide202.xml"/><Relationship Id="rId210" Type="http://schemas.openxmlformats.org/officeDocument/2006/relationships/slide" Target="slides/slide201.xml"/><Relationship Id="rId21" Type="http://schemas.openxmlformats.org/officeDocument/2006/relationships/slide" Target="slides/slide12.xml"/><Relationship Id="rId209" Type="http://schemas.openxmlformats.org/officeDocument/2006/relationships/slide" Target="slides/slide200.xml"/><Relationship Id="rId208" Type="http://schemas.openxmlformats.org/officeDocument/2006/relationships/slide" Target="slides/slide199.xml"/><Relationship Id="rId207" Type="http://schemas.openxmlformats.org/officeDocument/2006/relationships/slide" Target="slides/slide198.xml"/><Relationship Id="rId206" Type="http://schemas.openxmlformats.org/officeDocument/2006/relationships/slide" Target="slides/slide197.xml"/><Relationship Id="rId205" Type="http://schemas.openxmlformats.org/officeDocument/2006/relationships/slide" Target="slides/slide196.xml"/><Relationship Id="rId204" Type="http://schemas.openxmlformats.org/officeDocument/2006/relationships/slide" Target="slides/slide195.xml"/><Relationship Id="rId203" Type="http://schemas.openxmlformats.org/officeDocument/2006/relationships/slide" Target="slides/slide194.xml"/><Relationship Id="rId202" Type="http://schemas.openxmlformats.org/officeDocument/2006/relationships/slide" Target="slides/slide193.xml"/><Relationship Id="rId201" Type="http://schemas.openxmlformats.org/officeDocument/2006/relationships/slide" Target="slides/slide192.xml"/><Relationship Id="rId200" Type="http://schemas.openxmlformats.org/officeDocument/2006/relationships/slide" Target="slides/slide191.xml"/><Relationship Id="rId20" Type="http://schemas.openxmlformats.org/officeDocument/2006/relationships/slide" Target="slides/slide11.xml"/><Relationship Id="rId2" Type="http://schemas.openxmlformats.org/officeDocument/2006/relationships/theme" Target="theme/theme1.xml"/><Relationship Id="rId199" Type="http://schemas.openxmlformats.org/officeDocument/2006/relationships/slide" Target="slides/slide190.xml"/><Relationship Id="rId198" Type="http://schemas.openxmlformats.org/officeDocument/2006/relationships/slide" Target="slides/slide189.xml"/><Relationship Id="rId197" Type="http://schemas.openxmlformats.org/officeDocument/2006/relationships/slide" Target="slides/slide188.xml"/><Relationship Id="rId196" Type="http://schemas.openxmlformats.org/officeDocument/2006/relationships/slide" Target="slides/slide187.xml"/><Relationship Id="rId195" Type="http://schemas.openxmlformats.org/officeDocument/2006/relationships/slide" Target="slides/slide186.xml"/><Relationship Id="rId194" Type="http://schemas.openxmlformats.org/officeDocument/2006/relationships/slide" Target="slides/slide185.xml"/><Relationship Id="rId193" Type="http://schemas.openxmlformats.org/officeDocument/2006/relationships/slide" Target="slides/slide184.xml"/><Relationship Id="rId192" Type="http://schemas.openxmlformats.org/officeDocument/2006/relationships/slide" Target="slides/slide183.xml"/><Relationship Id="rId191" Type="http://schemas.openxmlformats.org/officeDocument/2006/relationships/slide" Target="slides/slide182.xml"/><Relationship Id="rId190" Type="http://schemas.openxmlformats.org/officeDocument/2006/relationships/slide" Target="slides/slide181.xml"/><Relationship Id="rId19" Type="http://schemas.openxmlformats.org/officeDocument/2006/relationships/slide" Target="slides/slide10.xml"/><Relationship Id="rId189" Type="http://schemas.openxmlformats.org/officeDocument/2006/relationships/slide" Target="slides/slide180.xml"/><Relationship Id="rId188" Type="http://schemas.openxmlformats.org/officeDocument/2006/relationships/slide" Target="slides/slide179.xml"/><Relationship Id="rId187" Type="http://schemas.openxmlformats.org/officeDocument/2006/relationships/slide" Target="slides/slide178.xml"/><Relationship Id="rId186" Type="http://schemas.openxmlformats.org/officeDocument/2006/relationships/slide" Target="slides/slide177.xml"/><Relationship Id="rId185" Type="http://schemas.openxmlformats.org/officeDocument/2006/relationships/slide" Target="slides/slide176.xml"/><Relationship Id="rId184" Type="http://schemas.openxmlformats.org/officeDocument/2006/relationships/slide" Target="slides/slide175.xml"/><Relationship Id="rId183" Type="http://schemas.openxmlformats.org/officeDocument/2006/relationships/slide" Target="slides/slide174.xml"/><Relationship Id="rId182" Type="http://schemas.openxmlformats.org/officeDocument/2006/relationships/slide" Target="slides/slide173.xml"/><Relationship Id="rId181" Type="http://schemas.openxmlformats.org/officeDocument/2006/relationships/slide" Target="slides/slide172.xml"/><Relationship Id="rId180" Type="http://schemas.openxmlformats.org/officeDocument/2006/relationships/slide" Target="slides/slide171.xml"/><Relationship Id="rId18" Type="http://schemas.openxmlformats.org/officeDocument/2006/relationships/slide" Target="slides/slide9.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176" Type="http://schemas.openxmlformats.org/officeDocument/2006/relationships/slide" Target="slides/slide167.xml"/><Relationship Id="rId175" Type="http://schemas.openxmlformats.org/officeDocument/2006/relationships/slide" Target="slides/slide166.xml"/><Relationship Id="rId174" Type="http://schemas.openxmlformats.org/officeDocument/2006/relationships/slide" Target="slides/slide165.xml"/><Relationship Id="rId173" Type="http://schemas.openxmlformats.org/officeDocument/2006/relationships/slide" Target="slides/slide164.xml"/><Relationship Id="rId172" Type="http://schemas.openxmlformats.org/officeDocument/2006/relationships/slide" Target="slides/slide163.xml"/><Relationship Id="rId171" Type="http://schemas.openxmlformats.org/officeDocument/2006/relationships/slide" Target="slides/slide162.xml"/><Relationship Id="rId170" Type="http://schemas.openxmlformats.org/officeDocument/2006/relationships/slide" Target="slides/slide161.xml"/><Relationship Id="rId17" Type="http://schemas.openxmlformats.org/officeDocument/2006/relationships/slide" Target="slides/slide8.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165" Type="http://schemas.openxmlformats.org/officeDocument/2006/relationships/slide" Target="slides/slide156.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1" Type="http://schemas.openxmlformats.org/officeDocument/2006/relationships/slide" Target="slides/slide152.xml"/><Relationship Id="rId160" Type="http://schemas.openxmlformats.org/officeDocument/2006/relationships/slide" Target="slides/slide151.xml"/><Relationship Id="rId16" Type="http://schemas.openxmlformats.org/officeDocument/2006/relationships/slide" Target="slides/slide7.xml"/><Relationship Id="rId159" Type="http://schemas.openxmlformats.org/officeDocument/2006/relationships/slide" Target="slides/slide150.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54" Type="http://schemas.openxmlformats.org/officeDocument/2006/relationships/slide" Target="slides/slide145.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0" Type="http://schemas.openxmlformats.org/officeDocument/2006/relationships/slide" Target="slides/slide141.xml"/><Relationship Id="rId15" Type="http://schemas.openxmlformats.org/officeDocument/2006/relationships/slide" Target="slides/slide6.xml"/><Relationship Id="rId149" Type="http://schemas.openxmlformats.org/officeDocument/2006/relationships/slide" Target="slides/slide140.xml"/><Relationship Id="rId148" Type="http://schemas.openxmlformats.org/officeDocument/2006/relationships/slide" Target="slides/slide139.xml"/><Relationship Id="rId147" Type="http://schemas.openxmlformats.org/officeDocument/2006/relationships/slide" Target="slides/slide138.xml"/><Relationship Id="rId146" Type="http://schemas.openxmlformats.org/officeDocument/2006/relationships/slide" Target="slides/slide137.xml"/><Relationship Id="rId145" Type="http://schemas.openxmlformats.org/officeDocument/2006/relationships/slide" Target="slides/slide136.xml"/><Relationship Id="rId144" Type="http://schemas.openxmlformats.org/officeDocument/2006/relationships/slide" Target="slides/slide135.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14" Type="http://schemas.openxmlformats.org/officeDocument/2006/relationships/slide" Target="slides/slide5.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 Type="http://schemas.openxmlformats.org/officeDocument/2006/relationships/slide" Target="slides/slide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121" Type="http://schemas.openxmlformats.org/officeDocument/2006/relationships/slide" Target="slides/slide112.xml"/><Relationship Id="rId120" Type="http://schemas.openxmlformats.org/officeDocument/2006/relationships/slide" Target="slides/slide111.xml"/><Relationship Id="rId12" Type="http://schemas.openxmlformats.org/officeDocument/2006/relationships/slide" Target="slides/slide3.xml"/><Relationship Id="rId119" Type="http://schemas.openxmlformats.org/officeDocument/2006/relationships/slide" Target="slides/slide110.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slide" Target="slides/slide2.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缓冲器和三态门的区别，三态门如何实现双向引脚</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50000"/>
              </a:lnSpc>
              <a:buClr>
                <a:srgbClr val="FFC000"/>
              </a:buClr>
              <a:buFont typeface="Wingdings" panose="05000000000000000000" pitchFamily="2" charset="2"/>
              <a:buNone/>
              <a:defRPr/>
            </a:pPr>
            <a:r>
              <a:rPr lang="en-US" altLang="zh-CN" dirty="0"/>
              <a:t>6</a:t>
            </a:r>
            <a:r>
              <a:rPr lang="zh-CN" altLang="en-US" dirty="0"/>
              <a:t>管</a:t>
            </a:r>
            <a:r>
              <a:rPr lang="en-US" altLang="zh-CN" sz="2000" dirty="0">
                <a:solidFill>
                  <a:srgbClr val="C00000"/>
                </a:solidFill>
              </a:rPr>
              <a:t>SRAM  </a:t>
            </a:r>
            <a:r>
              <a:rPr lang="zh-CN" altLang="en-US" sz="2000" dirty="0">
                <a:solidFill>
                  <a:srgbClr val="C00000"/>
                </a:solidFill>
              </a:rPr>
              <a:t>功耗加大，</a:t>
            </a:r>
            <a:r>
              <a:rPr lang="en-US" altLang="zh-CN" sz="2000" dirty="0">
                <a:solidFill>
                  <a:srgbClr val="C00000"/>
                </a:solidFill>
              </a:rPr>
              <a:t>MOS</a:t>
            </a:r>
            <a:r>
              <a:rPr lang="zh-CN" altLang="en-US" sz="2000" dirty="0">
                <a:solidFill>
                  <a:srgbClr val="C00000"/>
                </a:solidFill>
              </a:rPr>
              <a:t>管过多，存储密度低，单位容量成本高，主要用于</a:t>
            </a:r>
            <a:r>
              <a:rPr lang="en-US" altLang="zh-CN" sz="2000" dirty="0">
                <a:solidFill>
                  <a:srgbClr val="C00000"/>
                </a:solidFill>
              </a:rPr>
              <a:t>CPU</a:t>
            </a:r>
            <a:r>
              <a:rPr lang="zh-CN" altLang="en-US" sz="2000" dirty="0">
                <a:solidFill>
                  <a:srgbClr val="C00000"/>
                </a:solidFill>
              </a:rPr>
              <a:t>内部的</a:t>
            </a:r>
            <a:r>
              <a:rPr lang="en-US" altLang="zh-CN" sz="2000" dirty="0">
                <a:solidFill>
                  <a:srgbClr val="C00000"/>
                </a:solidFill>
              </a:rPr>
              <a:t>cache</a:t>
            </a:r>
            <a:r>
              <a:rPr lang="zh-CN" altLang="en-US" sz="2000" dirty="0">
                <a:solidFill>
                  <a:srgbClr val="C00000"/>
                </a:solidFill>
              </a:rPr>
              <a:t>，目前计算机内存普遍采用的是单管</a:t>
            </a:r>
            <a:r>
              <a:rPr lang="en-US" altLang="zh-CN" sz="2000" dirty="0">
                <a:solidFill>
                  <a:srgbClr val="C00000"/>
                </a:solidFill>
              </a:rPr>
              <a:t>DRAM</a:t>
            </a:r>
            <a:r>
              <a:rPr lang="zh-CN" altLang="en-US" sz="2000" dirty="0">
                <a:solidFill>
                  <a:srgbClr val="C00000"/>
                </a:solidFill>
              </a:rPr>
              <a:t>技术，这种结构中存储体制包括一个</a:t>
            </a:r>
            <a:r>
              <a:rPr lang="en-US" altLang="zh-CN" sz="2000" dirty="0">
                <a:solidFill>
                  <a:srgbClr val="C00000"/>
                </a:solidFill>
              </a:rPr>
              <a:t>MOS</a:t>
            </a:r>
            <a:r>
              <a:rPr lang="zh-CN" altLang="en-US" sz="2000" dirty="0">
                <a:solidFill>
                  <a:srgbClr val="C00000"/>
                </a:solidFill>
              </a:rPr>
              <a:t>管和一个电容，利用电容是否带电荷表示数据，假设有电荷表示</a:t>
            </a:r>
            <a:r>
              <a:rPr lang="en-US" altLang="zh-CN" sz="2000" dirty="0">
                <a:solidFill>
                  <a:srgbClr val="C00000"/>
                </a:solidFill>
              </a:rPr>
              <a:t>1</a:t>
            </a:r>
            <a:r>
              <a:rPr lang="zh-CN" altLang="en-US" sz="2000" dirty="0">
                <a:solidFill>
                  <a:srgbClr val="C00000"/>
                </a:solidFill>
              </a:rPr>
              <a:t>，没电荷表示</a:t>
            </a:r>
            <a:r>
              <a:rPr lang="en-US" altLang="zh-CN" sz="2000" dirty="0">
                <a:solidFill>
                  <a:srgbClr val="C00000"/>
                </a:solidFill>
              </a:rPr>
              <a:t>0</a:t>
            </a:r>
            <a:r>
              <a:rPr lang="zh-CN" altLang="en-US" sz="2000" dirty="0">
                <a:solidFill>
                  <a:srgbClr val="C00000"/>
                </a:solidFill>
              </a:rPr>
              <a:t>。  电容具有缓存电荷的作用，可以将数据保持一段时间，但泄露电流的存在电荷总会丢失，为避免数据丢失，</a:t>
            </a:r>
            <a:r>
              <a:rPr lang="en-US" altLang="zh-CN" sz="2000" dirty="0">
                <a:solidFill>
                  <a:srgbClr val="C00000"/>
                </a:solidFill>
              </a:rPr>
              <a:t>DRAM</a:t>
            </a:r>
            <a:r>
              <a:rPr lang="zh-CN" altLang="en-US" sz="2000" dirty="0">
                <a:solidFill>
                  <a:srgbClr val="C00000"/>
                </a:solidFill>
              </a:rPr>
              <a:t>需要定时动态给有电荷的电容补充电荷，这就是</a:t>
            </a:r>
            <a:r>
              <a:rPr lang="en-US" altLang="zh-CN" sz="2000" dirty="0">
                <a:solidFill>
                  <a:srgbClr val="C00000"/>
                </a:solidFill>
              </a:rPr>
              <a:t>DRAM</a:t>
            </a:r>
            <a:r>
              <a:rPr lang="zh-CN" altLang="en-US" sz="2000" dirty="0">
                <a:solidFill>
                  <a:srgbClr val="C00000"/>
                </a:solidFill>
              </a:rPr>
              <a:t>的刷新操作。</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再来看看</a:t>
            </a:r>
            <a:r>
              <a:rPr lang="en-US" altLang="zh-CN" sz="2000" dirty="0">
                <a:solidFill>
                  <a:srgbClr val="C00000"/>
                </a:solidFill>
              </a:rPr>
              <a:t>DRAM</a:t>
            </a:r>
            <a:r>
              <a:rPr lang="zh-CN" altLang="en-US" sz="2000" dirty="0">
                <a:solidFill>
                  <a:srgbClr val="C00000"/>
                </a:solidFill>
              </a:rPr>
              <a:t>的读操作，</a:t>
            </a:r>
            <a:r>
              <a:rPr lang="en-US" altLang="zh-CN" sz="2000" dirty="0">
                <a:solidFill>
                  <a:srgbClr val="C00000"/>
                </a:solidFill>
              </a:rPr>
              <a:t>DRAM</a:t>
            </a:r>
            <a:r>
              <a:rPr lang="zh-CN" altLang="en-US" sz="2000" dirty="0">
                <a:solidFill>
                  <a:srgbClr val="C00000"/>
                </a:solidFill>
              </a:rPr>
              <a:t>电容上的数据读出相对</a:t>
            </a:r>
            <a:r>
              <a:rPr lang="en-US" altLang="zh-CN" sz="2000" dirty="0">
                <a:solidFill>
                  <a:srgbClr val="C00000"/>
                </a:solidFill>
              </a:rPr>
              <a:t>SRAM</a:t>
            </a:r>
            <a:r>
              <a:rPr lang="zh-CN" altLang="en-US" sz="2000" dirty="0">
                <a:solidFill>
                  <a:srgbClr val="C00000"/>
                </a:solidFill>
              </a:rPr>
              <a:t>较为复杂，读出之前首先需要进行预充电，利用预充电路将两侧位线</a:t>
            </a:r>
            <a:r>
              <a:rPr lang="en-US" altLang="zh-CN" sz="2000" dirty="0">
                <a:solidFill>
                  <a:srgbClr val="C00000"/>
                </a:solidFill>
              </a:rPr>
              <a:t>D</a:t>
            </a:r>
            <a:r>
              <a:rPr lang="zh-CN" altLang="en-US" sz="2000" dirty="0">
                <a:solidFill>
                  <a:srgbClr val="C00000"/>
                </a:solidFill>
              </a:rPr>
              <a:t>，</a:t>
            </a:r>
            <a:r>
              <a:rPr lang="en-US" altLang="zh-CN" sz="2000" dirty="0">
                <a:solidFill>
                  <a:srgbClr val="C00000"/>
                </a:solidFill>
              </a:rPr>
              <a:t>D</a:t>
            </a:r>
            <a:r>
              <a:rPr lang="zh-CN" altLang="en-US" sz="2000" dirty="0">
                <a:solidFill>
                  <a:srgbClr val="C00000"/>
                </a:solidFill>
              </a:rPr>
              <a:t>上的电压预充至于</a:t>
            </a:r>
            <a:r>
              <a:rPr lang="en-US" altLang="zh-CN" sz="2000" dirty="0" err="1">
                <a:solidFill>
                  <a:srgbClr val="C00000"/>
                </a:solidFill>
              </a:rPr>
              <a:t>vcc</a:t>
            </a:r>
            <a:r>
              <a:rPr lang="en-US" altLang="zh-CN" sz="2000" dirty="0">
                <a:solidFill>
                  <a:srgbClr val="C00000"/>
                </a:solidFill>
              </a:rPr>
              <a:t>/2</a:t>
            </a:r>
            <a:r>
              <a:rPr lang="zh-CN" altLang="en-US" sz="2000" dirty="0">
                <a:solidFill>
                  <a:srgbClr val="C00000"/>
                </a:solidFill>
              </a:rPr>
              <a:t>，</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然后开始访问操作，给出行选通信号，存储电容会和位线上的寄生电容进行电荷重分配，注意什么叫寄生电容就是本没有设计电容，但由于位线连接了很多</a:t>
            </a:r>
            <a:r>
              <a:rPr lang="en-US" altLang="zh-CN" sz="2000" dirty="0">
                <a:solidFill>
                  <a:srgbClr val="C00000"/>
                </a:solidFill>
              </a:rPr>
              <a:t>MOS</a:t>
            </a:r>
            <a:r>
              <a:rPr lang="zh-CN" altLang="en-US" sz="2000" dirty="0">
                <a:solidFill>
                  <a:srgbClr val="C00000"/>
                </a:solidFill>
              </a:rPr>
              <a:t>管，实际存在的电容，这个寄生电容的容量通常是存储电容的</a:t>
            </a:r>
            <a:r>
              <a:rPr lang="en-US" altLang="zh-CN" sz="2000" dirty="0">
                <a:solidFill>
                  <a:srgbClr val="C00000"/>
                </a:solidFill>
              </a:rPr>
              <a:t>10</a:t>
            </a:r>
            <a:r>
              <a:rPr lang="zh-CN" altLang="en-US" sz="2000" dirty="0">
                <a:solidFill>
                  <a:srgbClr val="C00000"/>
                </a:solidFill>
              </a:rPr>
              <a:t>倍，由于电荷的重新分配，如果存储电容原来有电荷，则位线</a:t>
            </a:r>
            <a:r>
              <a:rPr lang="en-US" altLang="zh-CN" sz="2000" dirty="0">
                <a:solidFill>
                  <a:srgbClr val="C00000"/>
                </a:solidFill>
              </a:rPr>
              <a:t>D</a:t>
            </a:r>
            <a:r>
              <a:rPr lang="zh-CN" altLang="en-US" sz="2000" dirty="0">
                <a:solidFill>
                  <a:srgbClr val="C00000"/>
                </a:solidFill>
              </a:rPr>
              <a:t>上的电容会大于，否则会小于</a:t>
            </a:r>
            <a:r>
              <a:rPr lang="en-US" altLang="zh-CN" sz="2000" dirty="0">
                <a:solidFill>
                  <a:srgbClr val="C00000"/>
                </a:solidFill>
              </a:rPr>
              <a:t>,,,,  </a:t>
            </a:r>
            <a:r>
              <a:rPr lang="zh-CN" altLang="en-US" sz="2000" dirty="0">
                <a:solidFill>
                  <a:srgbClr val="C00000"/>
                </a:solidFill>
              </a:rPr>
              <a:t>这样</a:t>
            </a:r>
            <a:r>
              <a:rPr lang="en-US" altLang="zh-CN" sz="2000" dirty="0">
                <a:solidFill>
                  <a:srgbClr val="C00000"/>
                </a:solidFill>
              </a:rPr>
              <a:t>D</a:t>
            </a:r>
            <a:r>
              <a:rPr lang="zh-CN" altLang="en-US" sz="2000" dirty="0">
                <a:solidFill>
                  <a:srgbClr val="C00000"/>
                </a:solidFill>
              </a:rPr>
              <a:t>，</a:t>
            </a:r>
            <a:r>
              <a:rPr lang="en-US" altLang="zh-CN" sz="2000" dirty="0">
                <a:solidFill>
                  <a:srgbClr val="C00000"/>
                </a:solidFill>
              </a:rPr>
              <a:t>D</a:t>
            </a:r>
            <a:r>
              <a:rPr lang="zh-CN" altLang="en-US" sz="2000" dirty="0">
                <a:solidFill>
                  <a:srgbClr val="C00000"/>
                </a:solidFill>
              </a:rPr>
              <a:t>上就存在微</a:t>
            </a:r>
            <a:r>
              <a:rPr lang="zh-CN" altLang="en-US" sz="2000" dirty="0">
                <a:solidFill>
                  <a:srgbClr val="C00000"/>
                </a:solidFill>
              </a:rPr>
              <a:t>小的电压差。</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第三部就是信号检测，中间蓝色部分的跷跷板电路会迅速将电压差扩大，让高电压一侧变成逻辑</a:t>
            </a:r>
            <a:r>
              <a:rPr lang="en-US" altLang="zh-CN" sz="2000" dirty="0">
                <a:solidFill>
                  <a:srgbClr val="C00000"/>
                </a:solidFill>
              </a:rPr>
              <a:t>1</a:t>
            </a:r>
            <a:r>
              <a:rPr lang="zh-CN" altLang="en-US" sz="2000" dirty="0">
                <a:solidFill>
                  <a:srgbClr val="C00000"/>
                </a:solidFill>
              </a:rPr>
              <a:t>，低电压一次编程逻辑</a:t>
            </a:r>
            <a:r>
              <a:rPr lang="en-US" altLang="zh-CN" sz="2000" dirty="0">
                <a:solidFill>
                  <a:srgbClr val="C00000"/>
                </a:solidFill>
              </a:rPr>
              <a:t>0.     </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第</a:t>
            </a:r>
            <a:r>
              <a:rPr lang="en-US" altLang="zh-CN" sz="2000" dirty="0">
                <a:solidFill>
                  <a:srgbClr val="C00000"/>
                </a:solidFill>
              </a:rPr>
              <a:t>4</a:t>
            </a:r>
            <a:r>
              <a:rPr lang="zh-CN" altLang="en-US" sz="2000" dirty="0">
                <a:solidFill>
                  <a:srgbClr val="C00000"/>
                </a:solidFill>
              </a:rPr>
              <a:t>步是数据恢复，逻辑</a:t>
            </a:r>
            <a:r>
              <a:rPr lang="en-US" altLang="zh-CN" sz="2000" dirty="0">
                <a:solidFill>
                  <a:srgbClr val="C00000"/>
                </a:solidFill>
              </a:rPr>
              <a:t>1</a:t>
            </a:r>
            <a:r>
              <a:rPr lang="zh-CN" altLang="en-US" sz="2000" dirty="0">
                <a:solidFill>
                  <a:srgbClr val="C00000"/>
                </a:solidFill>
              </a:rPr>
              <a:t>会给存储电容进行充电，这也是数据刷新的过程，避免了数据读出时电荷的损失，注意一个行选通可以刷新一行上所有的存储单元，</a:t>
            </a:r>
            <a:r>
              <a:rPr lang="en-US" altLang="zh-CN" sz="2000" dirty="0">
                <a:solidFill>
                  <a:srgbClr val="C00000"/>
                </a:solidFill>
              </a:rPr>
              <a:t>DRAM</a:t>
            </a:r>
            <a:r>
              <a:rPr lang="zh-CN" altLang="en-US" sz="2000" dirty="0">
                <a:solidFill>
                  <a:srgbClr val="C00000"/>
                </a:solidFill>
              </a:rPr>
              <a:t>刷新是按行刷新。</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第</a:t>
            </a:r>
            <a:r>
              <a:rPr lang="en-US" altLang="zh-CN" sz="2000" dirty="0">
                <a:solidFill>
                  <a:srgbClr val="C00000"/>
                </a:solidFill>
              </a:rPr>
              <a:t>5</a:t>
            </a:r>
            <a:r>
              <a:rPr lang="zh-CN" altLang="en-US" sz="2000" dirty="0">
                <a:solidFill>
                  <a:srgbClr val="C00000"/>
                </a:solidFill>
              </a:rPr>
              <a:t>步才进入数据读出阶段，给出列选通，数据经过差分放大电路读出。</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注意整个访问过程，行列选通是分时给出的，所以再实际封装</a:t>
            </a:r>
            <a:r>
              <a:rPr lang="en-US" altLang="zh-CN" sz="2000" dirty="0" err="1">
                <a:solidFill>
                  <a:srgbClr val="C00000"/>
                </a:solidFill>
              </a:rPr>
              <a:t>DRAm</a:t>
            </a:r>
            <a:r>
              <a:rPr lang="zh-CN" altLang="en-US" sz="2000" dirty="0">
                <a:solidFill>
                  <a:srgbClr val="C00000"/>
                </a:solidFill>
              </a:rPr>
              <a:t>电路时行列地址复用，这样可以减少引脚数。</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r>
              <a:rPr lang="zh-CN" altLang="en-US" sz="2000" dirty="0">
                <a:solidFill>
                  <a:srgbClr val="C00000"/>
                </a:solidFill>
              </a:rPr>
              <a:t>写入过程也有和读操作类似的前</a:t>
            </a:r>
            <a:r>
              <a:rPr lang="en-US" altLang="zh-CN" sz="2000" dirty="0">
                <a:solidFill>
                  <a:srgbClr val="C00000"/>
                </a:solidFill>
              </a:rPr>
              <a:t>4</a:t>
            </a:r>
            <a:r>
              <a:rPr lang="zh-CN" altLang="en-US" sz="2000" dirty="0">
                <a:solidFill>
                  <a:srgbClr val="C00000"/>
                </a:solidFill>
              </a:rPr>
              <a:t>步，所以写入过程也可以进行行刷新。 最后一步数据变成输入，将逻辑</a:t>
            </a:r>
            <a:r>
              <a:rPr lang="en-US" altLang="zh-CN" sz="2000" dirty="0">
                <a:solidFill>
                  <a:srgbClr val="C00000"/>
                </a:solidFill>
              </a:rPr>
              <a:t>0</a:t>
            </a:r>
            <a:r>
              <a:rPr lang="zh-CN" altLang="en-US" sz="2000" dirty="0">
                <a:solidFill>
                  <a:srgbClr val="C00000"/>
                </a:solidFill>
              </a:rPr>
              <a:t>，和</a:t>
            </a:r>
            <a:r>
              <a:rPr lang="en-US" altLang="zh-CN" sz="2000" dirty="0">
                <a:solidFill>
                  <a:srgbClr val="C00000"/>
                </a:solidFill>
              </a:rPr>
              <a:t>1</a:t>
            </a:r>
            <a:r>
              <a:rPr lang="zh-CN" altLang="en-US" sz="2000" dirty="0">
                <a:solidFill>
                  <a:srgbClr val="C00000"/>
                </a:solidFill>
              </a:rPr>
              <a:t>直接写入存储电容即可。</a:t>
            </a: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en-US" altLang="zh-CN" sz="2000" dirty="0">
              <a:solidFill>
                <a:srgbClr val="C00000"/>
              </a:solidFill>
            </a:endParaRPr>
          </a:p>
          <a:p>
            <a:pPr lvl="1">
              <a:lnSpc>
                <a:spcPct val="150000"/>
              </a:lnSpc>
              <a:buClr>
                <a:srgbClr val="FFC000"/>
              </a:buClr>
              <a:buFont typeface="Wingdings" panose="05000000000000000000" pitchFamily="2" charset="2"/>
              <a:buNone/>
              <a:defRPr/>
            </a:pPr>
            <a:endParaRPr lang="zh-CN" altLang="en-US" sz="2000" dirty="0">
              <a:solidFill>
                <a:srgbClr val="C00000"/>
              </a:solidFill>
            </a:endParaRPr>
          </a:p>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完成的任务以后，我们可以在汉字字库自动测试电路中进行自动测试。</a:t>
            </a:r>
            <a:endParaRPr lang="zh-CN" alt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将时钟频率调整到然后</a:t>
            </a:r>
            <a:r>
              <a:rPr lang="en-US" altLang="zh-CN" sz="1200" kern="1200" dirty="0">
                <a:solidFill>
                  <a:schemeClr val="tx1"/>
                </a:solidFill>
                <a:effectLst/>
                <a:latin typeface="+mn-lt"/>
                <a:ea typeface="+mn-ea"/>
                <a:cs typeface="+mn-cs"/>
              </a:rPr>
              <a:t>8HZ</a:t>
            </a:r>
            <a:r>
              <a:rPr lang="zh-CN" altLang="en-US" sz="1200" kern="1200" dirty="0">
                <a:solidFill>
                  <a:schemeClr val="tx1"/>
                </a:solidFill>
                <a:effectLst/>
                <a:latin typeface="+mn-lt"/>
                <a:ea typeface="+mn-ea"/>
                <a:cs typeface="+mn-cs"/>
              </a:rPr>
              <a:t>，利用快捷键</a:t>
            </a:r>
            <a:r>
              <a:rPr lang="en-US" altLang="zh-CN" sz="1200" kern="1200" dirty="0" err="1">
                <a:solidFill>
                  <a:schemeClr val="tx1"/>
                </a:solidFill>
                <a:effectLst/>
                <a:latin typeface="+mn-lt"/>
                <a:ea typeface="+mn-ea"/>
                <a:cs typeface="+mn-cs"/>
              </a:rPr>
              <a:t>Ctrl+K</a:t>
            </a:r>
            <a:r>
              <a:rPr lang="zh-CN" altLang="en-US" sz="1200" kern="1200" dirty="0">
                <a:solidFill>
                  <a:schemeClr val="tx1"/>
                </a:solidFill>
                <a:effectLst/>
                <a:latin typeface="+mn-lt"/>
                <a:ea typeface="+mn-ea"/>
                <a:cs typeface="+mn-cs"/>
              </a:rPr>
              <a:t>驱动电路进行自动测试，测试完成的时候</a:t>
            </a:r>
            <a:endParaRPr lang="en-US" altLang="zh-CN" sz="1200"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上方显示区域显示的汉字应该和下面参考字库的显示完全一致。</a:t>
            </a:r>
            <a:endParaRPr lang="zh-CN" altLang="en-US"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存储扩展的实验就简单介绍到这里，相关的实验资料可以通过扫码下载得到，这节课就到这里，再见。</a:t>
            </a:r>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a:t>
            </a:r>
            <a:r>
              <a:rPr lang="zh-CN" altLang="en-US" dirty="0"/>
              <a:t>盘为什么标注读速率</a:t>
            </a:r>
            <a:endParaRPr lang="en-US" altLang="zh-CN" dirty="0"/>
          </a:p>
          <a:p>
            <a:r>
              <a:rPr lang="zh-CN" altLang="en-US" dirty="0"/>
              <a:t>不同的</a:t>
            </a:r>
            <a:r>
              <a:rPr lang="en-US" altLang="zh-CN" dirty="0"/>
              <a:t>USB</a:t>
            </a:r>
            <a:r>
              <a:rPr lang="zh-CN" altLang="en-US" dirty="0"/>
              <a:t>接口的区别是什么</a:t>
            </a:r>
            <a:endParaRPr lang="en-US" altLang="zh-CN" dirty="0"/>
          </a:p>
          <a:p>
            <a:r>
              <a:rPr lang="zh-CN" altLang="en-US" dirty="0"/>
              <a:t>超级速固态</a:t>
            </a:r>
            <a:r>
              <a:rPr lang="en-US" altLang="zh-CN" dirty="0"/>
              <a:t>U</a:t>
            </a:r>
            <a:r>
              <a:rPr lang="zh-CN" altLang="en-US" dirty="0"/>
              <a:t>盘是什么意思</a:t>
            </a:r>
            <a:endParaRPr lang="en-US" altLang="zh-CN" dirty="0"/>
          </a:p>
          <a:p>
            <a:r>
              <a:rPr lang="en-US" altLang="zh-CN" dirty="0"/>
              <a:t>U</a:t>
            </a:r>
            <a:r>
              <a:rPr lang="zh-CN" altLang="en-US" dirty="0"/>
              <a:t>盘专利是谁</a:t>
            </a:r>
            <a:endParaRPr lang="en-US" altLang="zh-CN" dirty="0"/>
          </a:p>
          <a:p>
            <a:endParaRPr lang="en-US" altLang="zh-CN" dirty="0"/>
          </a:p>
          <a:p>
            <a:endParaRPr lang="en-US" altLang="zh-CN" dirty="0"/>
          </a:p>
          <a:p>
            <a:r>
              <a:rPr lang="en-US" altLang="zh-CN" sz="1200" b="0" i="0" kern="1200" dirty="0">
                <a:solidFill>
                  <a:schemeClr val="tx1"/>
                </a:solidFill>
                <a:effectLst/>
                <a:latin typeface="+mn-lt"/>
                <a:ea typeface="+mn-ea"/>
                <a:cs typeface="+mn-cs"/>
              </a:rPr>
              <a:t>999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日，朗科科技提出了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盘的专利申请，全称是「 用于数据处理系统的快闪电子式外存储方法及其装置 」。</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月，国家专利局正式授予朗科科技</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盘的发明专利权，也就是说朗科科技确实能算是一家名正言顺的“</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盘发明者”公司。但问题是，关于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盘的发明归属，其实一直以来都有很多争议。</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比如同样是在</a:t>
            </a:r>
            <a:r>
              <a:rPr lang="en-US" altLang="zh-CN" sz="1200" b="0" i="0" kern="1200" dirty="0">
                <a:solidFill>
                  <a:schemeClr val="tx1"/>
                </a:solidFill>
                <a:effectLst/>
                <a:latin typeface="+mn-lt"/>
                <a:ea typeface="+mn-ea"/>
                <a:cs typeface="+mn-cs"/>
              </a:rPr>
              <a:t>1999</a:t>
            </a:r>
            <a:r>
              <a:rPr lang="zh-CN" altLang="en-US" sz="1200" b="0" i="0" kern="1200" dirty="0">
                <a:solidFill>
                  <a:schemeClr val="tx1"/>
                </a:solidFill>
                <a:effectLst/>
                <a:latin typeface="+mn-lt"/>
                <a:ea typeface="+mn-ea"/>
                <a:cs typeface="+mn-cs"/>
              </a:rPr>
              <a:t>年，一家来自以色列的公司艾蒙系统（ </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Systems </a:t>
            </a:r>
            <a:r>
              <a:rPr lang="zh-CN" altLang="en-US" sz="1200" b="0" i="0" kern="1200" dirty="0">
                <a:solidFill>
                  <a:schemeClr val="tx1"/>
                </a:solidFill>
                <a:effectLst/>
                <a:latin typeface="+mn-lt"/>
                <a:ea typeface="+mn-ea"/>
                <a:cs typeface="+mn-cs"/>
              </a:rPr>
              <a:t>）也在美国申请了</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盘的发明专利，同时自称拥有全美 </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 以上的市场份额。然后到了</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年，又有一家科技公司</a:t>
            </a:r>
            <a:r>
              <a:rPr lang="en-US" altLang="zh-CN" sz="1200" b="0" i="0" kern="1200" dirty="0" err="1">
                <a:solidFill>
                  <a:schemeClr val="tx1"/>
                </a:solidFill>
                <a:effectLst/>
                <a:latin typeface="+mn-lt"/>
                <a:ea typeface="+mn-ea"/>
                <a:cs typeface="+mn-cs"/>
              </a:rPr>
              <a:t>JMTek</a:t>
            </a:r>
            <a:r>
              <a:rPr lang="zh-CN" altLang="en-US" sz="1200" b="0" i="0" kern="1200" dirty="0">
                <a:solidFill>
                  <a:schemeClr val="tx1"/>
                </a:solidFill>
                <a:effectLst/>
                <a:latin typeface="+mn-lt"/>
                <a:ea typeface="+mn-ea"/>
                <a:cs typeface="+mn-cs"/>
              </a:rPr>
              <a:t>宣布自己有全美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％以上的份额。</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到底哪边说法才是真的，如今实在不好判断。反正在</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年，美国国家专利商标局把</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盘的专利权给了朗科科技。</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凭借</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盘专利及相关产品，朗科科技在</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年实现了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亿元的销售规模，占据当时</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％的市场份额。先进的技术、良好的业绩，让众多企业纷纷模仿，朗科科技自此也开始扮演了打假斗士的角色。</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年，朗科科技在国内把日本电子巨头索尼告上了法庭，最终让索尼赔付了</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万美元；</a:t>
            </a:r>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年，朗科还把存储界老牌美国企业 </a:t>
            </a:r>
            <a:r>
              <a:rPr lang="en-US" altLang="zh-CN" sz="1200" b="0" i="0" kern="1200" dirty="0">
                <a:solidFill>
                  <a:schemeClr val="tx1"/>
                </a:solidFill>
                <a:effectLst/>
                <a:latin typeface="+mn-lt"/>
                <a:ea typeface="+mn-ea"/>
                <a:cs typeface="+mn-cs"/>
              </a:rPr>
              <a:t>PNY </a:t>
            </a:r>
            <a:r>
              <a:rPr lang="zh-CN" altLang="en-US" sz="1200" b="0" i="0" kern="1200" dirty="0">
                <a:solidFill>
                  <a:schemeClr val="tx1"/>
                </a:solidFill>
                <a:effectLst/>
                <a:latin typeface="+mn-lt"/>
                <a:ea typeface="+mn-ea"/>
                <a:cs typeface="+mn-cs"/>
              </a:rPr>
              <a:t>告了，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年后，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赔了朗科科技</a:t>
            </a:r>
            <a:r>
              <a:rPr lang="en-US" altLang="zh-CN" sz="1200" b="0" i="0" kern="1200" dirty="0">
                <a:solidFill>
                  <a:schemeClr val="tx1"/>
                </a:solidFill>
                <a:effectLst/>
                <a:latin typeface="+mn-lt"/>
                <a:ea typeface="+mn-ea"/>
                <a:cs typeface="+mn-cs"/>
              </a:rPr>
              <a:t>771</a:t>
            </a:r>
            <a:r>
              <a:rPr lang="zh-CN" altLang="en-US" sz="1200" b="0" i="0" kern="1200" dirty="0">
                <a:solidFill>
                  <a:schemeClr val="tx1"/>
                </a:solidFill>
                <a:effectLst/>
                <a:latin typeface="+mn-lt"/>
                <a:ea typeface="+mn-ea"/>
                <a:cs typeface="+mn-cs"/>
              </a:rPr>
              <a:t>万美元，还和朗科科技签订专利授权许可协议，付授权费才能合法卖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在当年，很少有中国公司可以在知识产权领域里跟外国企业叫板，朗科科技也因此打响了名声。当然，朗科科技从此也背上了流氓企业的恶名。</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不过，与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的官司结束后，朗科科技对</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盘专利的持有权已经无法撼动，之后如东芝、金士顿等知名国际厂商也纷纷和朗科科技签订协议，每卖出一次</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盘，这些企业都要给朗科科技一笔专利费。</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根据朗科科技</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年的财报，去年营收</a:t>
            </a:r>
            <a:r>
              <a:rPr lang="en-US" altLang="zh-CN" sz="1200" b="0" i="0" kern="1200" dirty="0">
                <a:solidFill>
                  <a:schemeClr val="tx1"/>
                </a:solidFill>
                <a:effectLst/>
                <a:latin typeface="+mn-lt"/>
                <a:ea typeface="+mn-ea"/>
                <a:cs typeface="+mn-cs"/>
              </a:rPr>
              <a:t>9.7</a:t>
            </a:r>
            <a:r>
              <a:rPr lang="zh-CN" altLang="en-US" sz="1200" b="0" i="0" kern="1200" dirty="0">
                <a:solidFill>
                  <a:schemeClr val="tx1"/>
                </a:solidFill>
                <a:effectLst/>
                <a:latin typeface="+mn-lt"/>
                <a:ea typeface="+mn-ea"/>
                <a:cs typeface="+mn-cs"/>
              </a:rPr>
              <a:t>亿元，净利润</a:t>
            </a:r>
            <a:r>
              <a:rPr lang="en-US" altLang="zh-CN" sz="1200" b="0" i="0" kern="1200" dirty="0">
                <a:solidFill>
                  <a:schemeClr val="tx1"/>
                </a:solidFill>
                <a:effectLst/>
                <a:latin typeface="+mn-lt"/>
                <a:ea typeface="+mn-ea"/>
                <a:cs typeface="+mn-cs"/>
              </a:rPr>
              <a:t>6450</a:t>
            </a:r>
            <a:r>
              <a:rPr lang="zh-CN" altLang="en-US" sz="1200" b="0" i="0" kern="1200" dirty="0">
                <a:solidFill>
                  <a:schemeClr val="tx1"/>
                </a:solidFill>
                <a:effectLst/>
                <a:latin typeface="+mn-lt"/>
                <a:ea typeface="+mn-ea"/>
                <a:cs typeface="+mn-cs"/>
              </a:rPr>
              <a:t>万元，净利润率看起来不高，但在专利授权方面收入了</a:t>
            </a:r>
            <a:r>
              <a:rPr lang="en-US" altLang="zh-CN" sz="1200" b="0" i="0" kern="1200" dirty="0">
                <a:solidFill>
                  <a:schemeClr val="tx1"/>
                </a:solidFill>
                <a:effectLst/>
                <a:latin typeface="+mn-lt"/>
                <a:ea typeface="+mn-ea"/>
                <a:cs typeface="+mn-cs"/>
              </a:rPr>
              <a:t>3629</a:t>
            </a:r>
            <a:r>
              <a:rPr lang="zh-CN" altLang="en-US" sz="1200" b="0" i="0" kern="1200" dirty="0">
                <a:solidFill>
                  <a:schemeClr val="tx1"/>
                </a:solidFill>
                <a:effectLst/>
                <a:latin typeface="+mn-lt"/>
                <a:ea typeface="+mn-ea"/>
                <a:cs typeface="+mn-cs"/>
              </a:rPr>
              <a:t>万元，毛利率</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％，可见</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盘授权利润对朗科科技的重要作用。</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a:t>
            </a:r>
            <a:r>
              <a:rPr lang="zh-CN" altLang="en-US" dirty="0"/>
              <a:t>盘为什么标注读速率</a:t>
            </a:r>
            <a:endParaRPr lang="en-US" altLang="zh-CN" dirty="0"/>
          </a:p>
          <a:p>
            <a:r>
              <a:rPr lang="zh-CN" altLang="en-US" dirty="0"/>
              <a:t>不同的</a:t>
            </a:r>
            <a:r>
              <a:rPr lang="en-US" altLang="zh-CN" dirty="0"/>
              <a:t>USB</a:t>
            </a:r>
            <a:r>
              <a:rPr lang="zh-CN" altLang="en-US" dirty="0"/>
              <a:t>接口的区别是什么</a:t>
            </a:r>
            <a:endParaRPr lang="en-US" altLang="zh-CN" dirty="0"/>
          </a:p>
          <a:p>
            <a:r>
              <a:rPr lang="zh-CN" altLang="en-US" dirty="0"/>
              <a:t>超级速固态</a:t>
            </a:r>
            <a:r>
              <a:rPr lang="en-US" altLang="zh-CN" dirty="0"/>
              <a:t>U</a:t>
            </a:r>
            <a:r>
              <a:rPr lang="zh-CN" altLang="en-US" dirty="0"/>
              <a:t>盘是什么意思</a:t>
            </a:r>
            <a:endParaRPr lang="en-US" altLang="zh-CN" dirty="0"/>
          </a:p>
          <a:p>
            <a:r>
              <a:rPr lang="en-US" altLang="zh-CN" dirty="0"/>
              <a:t>U</a:t>
            </a:r>
            <a:r>
              <a:rPr lang="zh-CN" altLang="en-US" dirty="0"/>
              <a:t>盘专利是谁</a:t>
            </a:r>
            <a:endParaRPr lang="en-US" altLang="zh-CN" dirty="0"/>
          </a:p>
          <a:p>
            <a:endParaRPr lang="en-US" altLang="zh-CN" dirty="0"/>
          </a:p>
          <a:p>
            <a:endParaRPr lang="en-US" altLang="zh-CN" dirty="0"/>
          </a:p>
          <a:p>
            <a:r>
              <a:rPr lang="en-US" altLang="zh-CN" sz="1200" b="0" i="0" kern="1200" dirty="0">
                <a:solidFill>
                  <a:schemeClr val="tx1"/>
                </a:solidFill>
                <a:effectLst/>
                <a:latin typeface="+mn-lt"/>
                <a:ea typeface="+mn-ea"/>
                <a:cs typeface="+mn-cs"/>
              </a:rPr>
              <a:t>999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日，朗科科技提出了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盘的专利申请，全称是「 用于数据处理系统的快闪电子式外存储方法及其装置 」。</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月，国家专利局正式授予朗科科技</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盘的发明专利权，也就是说朗科科技确实能算是一家名正言顺的“</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盘发明者”公司。但问题是，关于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盘的发明归属，其实一直以来都有很多争议。</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比如同样是在</a:t>
            </a:r>
            <a:r>
              <a:rPr lang="en-US" altLang="zh-CN" sz="1200" b="0" i="0" kern="1200" dirty="0">
                <a:solidFill>
                  <a:schemeClr val="tx1"/>
                </a:solidFill>
                <a:effectLst/>
                <a:latin typeface="+mn-lt"/>
                <a:ea typeface="+mn-ea"/>
                <a:cs typeface="+mn-cs"/>
              </a:rPr>
              <a:t>1999</a:t>
            </a:r>
            <a:r>
              <a:rPr lang="zh-CN" altLang="en-US" sz="1200" b="0" i="0" kern="1200" dirty="0">
                <a:solidFill>
                  <a:schemeClr val="tx1"/>
                </a:solidFill>
                <a:effectLst/>
                <a:latin typeface="+mn-lt"/>
                <a:ea typeface="+mn-ea"/>
                <a:cs typeface="+mn-cs"/>
              </a:rPr>
              <a:t>年，一家来自以色列的公司艾蒙系统（ </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Systems </a:t>
            </a:r>
            <a:r>
              <a:rPr lang="zh-CN" altLang="en-US" sz="1200" b="0" i="0" kern="1200" dirty="0">
                <a:solidFill>
                  <a:schemeClr val="tx1"/>
                </a:solidFill>
                <a:effectLst/>
                <a:latin typeface="+mn-lt"/>
                <a:ea typeface="+mn-ea"/>
                <a:cs typeface="+mn-cs"/>
              </a:rPr>
              <a:t>）也在美国申请了</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盘的发明专利，同时自称拥有全美 </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 以上的市场份额。然后到了</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年，又有一家科技公司</a:t>
            </a:r>
            <a:r>
              <a:rPr lang="en-US" altLang="zh-CN" sz="1200" b="0" i="0" kern="1200" dirty="0" err="1">
                <a:solidFill>
                  <a:schemeClr val="tx1"/>
                </a:solidFill>
                <a:effectLst/>
                <a:latin typeface="+mn-lt"/>
                <a:ea typeface="+mn-ea"/>
                <a:cs typeface="+mn-cs"/>
              </a:rPr>
              <a:t>JMTek</a:t>
            </a:r>
            <a:r>
              <a:rPr lang="zh-CN" altLang="en-US" sz="1200" b="0" i="0" kern="1200" dirty="0">
                <a:solidFill>
                  <a:schemeClr val="tx1"/>
                </a:solidFill>
                <a:effectLst/>
                <a:latin typeface="+mn-lt"/>
                <a:ea typeface="+mn-ea"/>
                <a:cs typeface="+mn-cs"/>
              </a:rPr>
              <a:t>宣布自己有全美</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％以上的份额。</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到底哪边说法才是真的，如今实在不好判断。反正在</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年，美国国家专利商标局把</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盘的专利权给了朗科科技。</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凭借</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盘专利及相关产品，朗科科技在</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年实现了</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亿元的销售规模，占据当时</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％的市场份额。先进的技术、良好的业绩，让众多企业纷纷模仿，朗科科技自此也开始扮演了打假斗士的角色。</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年，朗科科技在国内把日本电子巨头索尼告上了法庭，最终让索尼赔付了</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万美元；</a:t>
            </a:r>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年，朗科还把存储界老牌美国企业 </a:t>
            </a:r>
            <a:r>
              <a:rPr lang="en-US" altLang="zh-CN" sz="1200" b="0" i="0" kern="1200" dirty="0">
                <a:solidFill>
                  <a:schemeClr val="tx1"/>
                </a:solidFill>
                <a:effectLst/>
                <a:latin typeface="+mn-lt"/>
                <a:ea typeface="+mn-ea"/>
                <a:cs typeface="+mn-cs"/>
              </a:rPr>
              <a:t>PNY </a:t>
            </a:r>
            <a:r>
              <a:rPr lang="zh-CN" altLang="en-US" sz="1200" b="0" i="0" kern="1200" dirty="0">
                <a:solidFill>
                  <a:schemeClr val="tx1"/>
                </a:solidFill>
                <a:effectLst/>
                <a:latin typeface="+mn-lt"/>
                <a:ea typeface="+mn-ea"/>
                <a:cs typeface="+mn-cs"/>
              </a:rPr>
              <a:t>告了，</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年后，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赔了朗科科技</a:t>
            </a:r>
            <a:r>
              <a:rPr lang="en-US" altLang="zh-CN" sz="1200" b="0" i="0" kern="1200" dirty="0">
                <a:solidFill>
                  <a:schemeClr val="tx1"/>
                </a:solidFill>
                <a:effectLst/>
                <a:latin typeface="+mn-lt"/>
                <a:ea typeface="+mn-ea"/>
                <a:cs typeface="+mn-cs"/>
              </a:rPr>
              <a:t>771</a:t>
            </a:r>
            <a:r>
              <a:rPr lang="zh-CN" altLang="en-US" sz="1200" b="0" i="0" kern="1200" dirty="0">
                <a:solidFill>
                  <a:schemeClr val="tx1"/>
                </a:solidFill>
                <a:effectLst/>
                <a:latin typeface="+mn-lt"/>
                <a:ea typeface="+mn-ea"/>
                <a:cs typeface="+mn-cs"/>
              </a:rPr>
              <a:t>万美元，还和朗科科技签订专利授权许可协议，付授权费才能合法卖 </a:t>
            </a:r>
            <a:r>
              <a:rPr lang="en-US" altLang="zh-CN" sz="1200" b="0" i="0" kern="1200" dirty="0">
                <a:solidFill>
                  <a:schemeClr val="tx1"/>
                </a:solidFill>
                <a:effectLst/>
                <a:latin typeface="+mn-lt"/>
                <a:ea typeface="+mn-ea"/>
                <a:cs typeface="+mn-cs"/>
              </a:rPr>
              <a:t>U </a:t>
            </a:r>
            <a:r>
              <a:rPr lang="zh-CN" altLang="en-US" sz="1200" b="0" i="0" kern="1200" dirty="0">
                <a:solidFill>
                  <a:schemeClr val="tx1"/>
                </a:solidFill>
                <a:effectLst/>
                <a:latin typeface="+mn-lt"/>
                <a:ea typeface="+mn-ea"/>
                <a:cs typeface="+mn-cs"/>
              </a:rPr>
              <a:t>盘。</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在当年，很少有中国公司可以在知识产权领域里跟外国企业叫板，朗科科技也因此打响了名声。当然，朗科科技从此也背上了流氓企业的恶名。</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不过，与</a:t>
            </a:r>
            <a:r>
              <a:rPr lang="en-US" altLang="zh-CN" sz="1200" b="0" i="0" kern="1200" dirty="0">
                <a:solidFill>
                  <a:schemeClr val="tx1"/>
                </a:solidFill>
                <a:effectLst/>
                <a:latin typeface="+mn-lt"/>
                <a:ea typeface="+mn-ea"/>
                <a:cs typeface="+mn-cs"/>
              </a:rPr>
              <a:t>PNY</a:t>
            </a:r>
            <a:r>
              <a:rPr lang="zh-CN" altLang="en-US" sz="1200" b="0" i="0" kern="1200" dirty="0">
                <a:solidFill>
                  <a:schemeClr val="tx1"/>
                </a:solidFill>
                <a:effectLst/>
                <a:latin typeface="+mn-lt"/>
                <a:ea typeface="+mn-ea"/>
                <a:cs typeface="+mn-cs"/>
              </a:rPr>
              <a:t>的官司结束后，朗科科技对</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盘专利的持有权已经无法撼动，之后如东芝、金士顿等知名国际厂商也纷纷和朗科科技签订协议，每卖出一次</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盘，这些企业都要给朗科科技一笔专利费。</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根据朗科科技</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年的财报，去年营收</a:t>
            </a:r>
            <a:r>
              <a:rPr lang="en-US" altLang="zh-CN" sz="1200" b="0" i="0" kern="1200" dirty="0">
                <a:solidFill>
                  <a:schemeClr val="tx1"/>
                </a:solidFill>
                <a:effectLst/>
                <a:latin typeface="+mn-lt"/>
                <a:ea typeface="+mn-ea"/>
                <a:cs typeface="+mn-cs"/>
              </a:rPr>
              <a:t>9.7</a:t>
            </a:r>
            <a:r>
              <a:rPr lang="zh-CN" altLang="en-US" sz="1200" b="0" i="0" kern="1200" dirty="0">
                <a:solidFill>
                  <a:schemeClr val="tx1"/>
                </a:solidFill>
                <a:effectLst/>
                <a:latin typeface="+mn-lt"/>
                <a:ea typeface="+mn-ea"/>
                <a:cs typeface="+mn-cs"/>
              </a:rPr>
              <a:t>亿元，净利润</a:t>
            </a:r>
            <a:r>
              <a:rPr lang="en-US" altLang="zh-CN" sz="1200" b="0" i="0" kern="1200" dirty="0">
                <a:solidFill>
                  <a:schemeClr val="tx1"/>
                </a:solidFill>
                <a:effectLst/>
                <a:latin typeface="+mn-lt"/>
                <a:ea typeface="+mn-ea"/>
                <a:cs typeface="+mn-cs"/>
              </a:rPr>
              <a:t>6450</a:t>
            </a:r>
            <a:r>
              <a:rPr lang="zh-CN" altLang="en-US" sz="1200" b="0" i="0" kern="1200" dirty="0">
                <a:solidFill>
                  <a:schemeClr val="tx1"/>
                </a:solidFill>
                <a:effectLst/>
                <a:latin typeface="+mn-lt"/>
                <a:ea typeface="+mn-ea"/>
                <a:cs typeface="+mn-cs"/>
              </a:rPr>
              <a:t>万元，净利润率看起来不高，但在专利授权方面收入了</a:t>
            </a:r>
            <a:r>
              <a:rPr lang="en-US" altLang="zh-CN" sz="1200" b="0" i="0" kern="1200" dirty="0">
                <a:solidFill>
                  <a:schemeClr val="tx1"/>
                </a:solidFill>
                <a:effectLst/>
                <a:latin typeface="+mn-lt"/>
                <a:ea typeface="+mn-ea"/>
                <a:cs typeface="+mn-cs"/>
              </a:rPr>
              <a:t>3629</a:t>
            </a:r>
            <a:r>
              <a:rPr lang="zh-CN" altLang="en-US" sz="1200" b="0" i="0" kern="1200" dirty="0">
                <a:solidFill>
                  <a:schemeClr val="tx1"/>
                </a:solidFill>
                <a:effectLst/>
                <a:latin typeface="+mn-lt"/>
                <a:ea typeface="+mn-ea"/>
                <a:cs typeface="+mn-cs"/>
              </a:rPr>
              <a:t>万元，毛利率</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％，可见</a:t>
            </a:r>
            <a:r>
              <a:rPr lang="en-US" altLang="zh-CN" sz="1200" b="0" i="0" kern="1200" dirty="0">
                <a:solidFill>
                  <a:schemeClr val="tx1"/>
                </a:solidFill>
                <a:effectLst/>
                <a:latin typeface="+mn-lt"/>
                <a:ea typeface="+mn-ea"/>
                <a:cs typeface="+mn-cs"/>
              </a:rPr>
              <a:t>U</a:t>
            </a:r>
            <a:r>
              <a:rPr lang="zh-CN" altLang="en-US" sz="1200" b="0" i="0" kern="1200" dirty="0">
                <a:solidFill>
                  <a:schemeClr val="tx1"/>
                </a:solidFill>
                <a:effectLst/>
                <a:latin typeface="+mn-lt"/>
                <a:ea typeface="+mn-ea"/>
                <a:cs typeface="+mn-cs"/>
              </a:rPr>
              <a:t>盘授权利润对朗科科技的重要作用。</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想想春运车站广场全满的情况</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垫报纸的故事</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下面我们来看看全相联映射的具体逻辑实现，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行，每个数据块包括四个字，相联存储器也就是查找表同样需要</a:t>
            </a:r>
            <a:r>
              <a:rPr lang="en-US" altLang="zh-CN" dirty="0"/>
              <a:t>8</a:t>
            </a:r>
            <a:r>
              <a:rPr lang="zh-CN" altLang="en-US" dirty="0"/>
              <a:t>个存储单元来描述</a:t>
            </a:r>
            <a:r>
              <a:rPr lang="en-US" altLang="zh-CN" dirty="0"/>
              <a:t>8</a:t>
            </a:r>
            <a:r>
              <a:rPr lang="zh-CN" altLang="en-US" dirty="0"/>
              <a:t>行的数据，</a:t>
            </a:r>
            <a:endParaRPr lang="en-US" altLang="zh-CN" dirty="0"/>
          </a:p>
          <a:p>
            <a:endParaRPr lang="en-US" altLang="zh-CN" dirty="0"/>
          </a:p>
          <a:p>
            <a:r>
              <a:rPr lang="zh-CN" altLang="en-US" dirty="0"/>
              <a:t>查找表包括</a:t>
            </a:r>
            <a:r>
              <a:rPr lang="en-US" altLang="zh-CN" dirty="0"/>
              <a:t>valid</a:t>
            </a:r>
            <a:r>
              <a:rPr lang="zh-CN" altLang="en-US" dirty="0"/>
              <a:t>和主存块地址标记字段，当然还有</a:t>
            </a:r>
            <a:r>
              <a:rPr lang="en-US" altLang="zh-CN" dirty="0"/>
              <a:t>dirty</a:t>
            </a:r>
            <a:r>
              <a:rPr lang="zh-CN" altLang="en-US" dirty="0"/>
              <a:t>，淘汰计数等信息这里没有显示</a:t>
            </a:r>
            <a:endParaRPr lang="en-US" altLang="zh-CN" dirty="0"/>
          </a:p>
          <a:p>
            <a:endParaRPr lang="en-US" altLang="zh-CN" dirty="0"/>
          </a:p>
          <a:p>
            <a:r>
              <a:rPr lang="zh-CN" altLang="en-US" dirty="0"/>
              <a:t>给出一个主存地址，可细分为标记和字偏移地址两部分，其中</a:t>
            </a:r>
            <a:r>
              <a:rPr lang="en-US" altLang="zh-CN" dirty="0"/>
              <a:t>tag</a:t>
            </a:r>
            <a:r>
              <a:rPr lang="zh-CN" altLang="en-US" dirty="0"/>
              <a:t>就是主存块地址</a:t>
            </a:r>
            <a:endParaRPr lang="en-US" altLang="zh-CN" dirty="0"/>
          </a:p>
          <a:p>
            <a:endParaRPr lang="en-US" altLang="zh-CN" dirty="0"/>
          </a:p>
          <a:p>
            <a:r>
              <a:rPr lang="en-US" altLang="zh-CN" dirty="0"/>
              <a:t>Cache</a:t>
            </a:r>
            <a:r>
              <a:rPr lang="zh-CN" altLang="en-US" dirty="0"/>
              <a:t>首先需要实现数据查找的功能，对于全相联映射，由于主存块可能存在于</a:t>
            </a:r>
            <a:r>
              <a:rPr lang="en-US" altLang="zh-CN" dirty="0"/>
              <a:t>cache</a:t>
            </a:r>
            <a:r>
              <a:rPr lang="zh-CN" altLang="en-US" dirty="0"/>
              <a:t>的任意块，所以我们需要将当前主存块地址也就是标记字段部分和查找表中所有行的标记字段进行标记，注意比较时应该考虑有效位，也就是比较的时候增加一个</a:t>
            </a:r>
            <a:r>
              <a:rPr lang="en-US" altLang="zh-CN" dirty="0"/>
              <a:t>valid=1</a:t>
            </a:r>
            <a:r>
              <a:rPr lang="zh-CN" altLang="en-US" dirty="0"/>
              <a:t>的逻辑，</a:t>
            </a:r>
            <a:endParaRPr lang="en-US" altLang="zh-CN" dirty="0"/>
          </a:p>
          <a:p>
            <a:endParaRPr lang="en-US" altLang="zh-CN" dirty="0"/>
          </a:p>
          <a:p>
            <a:r>
              <a:rPr lang="zh-CN" altLang="en-US" dirty="0"/>
              <a:t>所以我们可以给出一个多路并发比较逻辑，将查找表中的所有行的有效位和</a:t>
            </a:r>
            <a:r>
              <a:rPr lang="en-US" altLang="zh-CN" dirty="0"/>
              <a:t>tag</a:t>
            </a:r>
            <a:r>
              <a:rPr lang="zh-CN" altLang="en-US" dirty="0"/>
              <a:t>字段与主存块地址进行并发比较，这里并发比较实际上就是有</a:t>
            </a:r>
            <a:r>
              <a:rPr lang="en-US" altLang="zh-CN" dirty="0"/>
              <a:t>8</a:t>
            </a:r>
            <a:r>
              <a:rPr lang="zh-CN" altLang="en-US" dirty="0"/>
              <a:t>个比较器同时工作，比较结果为</a:t>
            </a:r>
            <a:r>
              <a:rPr lang="en-US" altLang="zh-CN" dirty="0"/>
              <a:t>L0</a:t>
            </a:r>
            <a:r>
              <a:rPr lang="zh-CN" altLang="en-US" dirty="0"/>
              <a:t>，，，</a:t>
            </a:r>
            <a:r>
              <a:rPr lang="en-US" altLang="zh-CN" dirty="0"/>
              <a:t>L7</a:t>
            </a:r>
            <a:r>
              <a:rPr lang="zh-CN" altLang="en-US" dirty="0"/>
              <a:t>，高电平表示相等，所有比较结果的逻辑或就是我们的命中信号。</a:t>
            </a:r>
            <a:endParaRPr lang="en-US" altLang="zh-CN" dirty="0"/>
          </a:p>
          <a:p>
            <a:endParaRPr lang="en-US" altLang="zh-CN" dirty="0"/>
          </a:p>
          <a:p>
            <a:r>
              <a:rPr lang="zh-CN" altLang="en-US" dirty="0"/>
              <a:t>这里</a:t>
            </a:r>
            <a:r>
              <a:rPr lang="en-US" altLang="zh-CN" dirty="0"/>
              <a:t>8</a:t>
            </a:r>
            <a:r>
              <a:rPr lang="zh-CN" altLang="en-US" dirty="0"/>
              <a:t>路比较的信号正好可以作为数据块副本的行选择信号，控制数据块副本的输出，我们将所有数据块副本都通过三态门输出到数据总线</a:t>
            </a:r>
            <a:r>
              <a:rPr lang="en-US" altLang="zh-CN" dirty="0" err="1"/>
              <a:t>slotdata</a:t>
            </a:r>
            <a:r>
              <a:rPr lang="zh-CN" altLang="en-US" dirty="0"/>
              <a:t>上，三态门的控制端就是这里的比较结果，当命中时，命中行的数据输出到</a:t>
            </a:r>
            <a:r>
              <a:rPr lang="en-US" altLang="zh-CN" dirty="0" err="1"/>
              <a:t>slotdata</a:t>
            </a:r>
            <a:r>
              <a:rPr lang="zh-CN" altLang="en-US" dirty="0"/>
              <a:t>，当命中时，具体选择数据块中的哪一个字由主存地址中的</a:t>
            </a:r>
            <a:r>
              <a:rPr lang="en-US" altLang="zh-CN" dirty="0"/>
              <a:t>offset</a:t>
            </a:r>
            <a:r>
              <a:rPr lang="zh-CN" altLang="en-US" dirty="0"/>
              <a:t>进行选择，我们可以利用一个多路选择器进行选择，命中信号直接连接多路选择器的使能端，缺失时输出高阻态。</a:t>
            </a:r>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刚刚介绍了全相联映射的数据查找和访问逻辑，下面我们来进一步看看全相联映射的数据载入逻辑</a:t>
            </a:r>
            <a:endParaRPr lang="en-US" altLang="zh-CN" dirty="0"/>
          </a:p>
          <a:p>
            <a:endParaRPr lang="en-US" altLang="zh-CN" dirty="0"/>
          </a:p>
          <a:p>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下图给出了实际的主存访问序列，</a:t>
            </a:r>
            <a:r>
              <a:rPr lang="en-US" altLang="zh-CN" dirty="0"/>
              <a:t>CPU</a:t>
            </a:r>
            <a:r>
              <a:rPr lang="zh-CN" altLang="en-US" dirty="0"/>
              <a:t>首先访问</a:t>
            </a:r>
            <a:r>
              <a:rPr lang="en-US" altLang="zh-CN" dirty="0"/>
              <a:t>1F</a:t>
            </a:r>
            <a:r>
              <a:rPr lang="zh-CN" altLang="en-US" dirty="0"/>
              <a:t>，地址分解为</a:t>
            </a:r>
            <a:r>
              <a:rPr lang="en-US" altLang="zh-CN" dirty="0"/>
              <a:t>000011111</a:t>
            </a:r>
            <a:r>
              <a:rPr lang="zh-CN" altLang="en-US" dirty="0"/>
              <a:t>，此时系统将主存块地址</a:t>
            </a:r>
            <a:r>
              <a:rPr lang="en-US" altLang="zh-CN" dirty="0"/>
              <a:t>111</a:t>
            </a:r>
            <a:r>
              <a:rPr lang="zh-CN" altLang="en-US" dirty="0"/>
              <a:t>加上有效位</a:t>
            </a:r>
            <a:r>
              <a:rPr lang="en-US" altLang="zh-CN" dirty="0"/>
              <a:t>1</a:t>
            </a:r>
            <a:r>
              <a:rPr lang="zh-CN" altLang="en-US" dirty="0"/>
              <a:t>与查找表中所有标记字段和有效位进行并发比较，比较结果为</a:t>
            </a:r>
            <a:r>
              <a:rPr lang="en-US" altLang="zh-CN" dirty="0"/>
              <a:t>8</a:t>
            </a:r>
            <a:r>
              <a:rPr lang="zh-CN" altLang="en-US" dirty="0"/>
              <a:t>路均不相同，</a:t>
            </a:r>
            <a:r>
              <a:rPr lang="en-US" altLang="zh-CN" dirty="0"/>
              <a:t>L0-L7</a:t>
            </a:r>
            <a:r>
              <a:rPr lang="zh-CN" altLang="en-US" dirty="0"/>
              <a:t>信号都位零，数据缺失，此时需要从二级存储器内存中</a:t>
            </a:r>
            <a:r>
              <a:rPr lang="en-US" altLang="zh-CN" dirty="0"/>
              <a:t>1F</a:t>
            </a:r>
            <a:r>
              <a:rPr lang="zh-CN" altLang="en-US" dirty="0"/>
              <a:t>地址所在的数据块，</a:t>
            </a:r>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a:t>
            </a:r>
            <a:r>
              <a:rPr lang="en-US" altLang="zh-CN" dirty="0"/>
              <a:t>cache</a:t>
            </a:r>
            <a:r>
              <a:rPr lang="zh-CN" altLang="en-US" dirty="0"/>
              <a:t>第一个空行，载入后第</a:t>
            </a:r>
            <a:r>
              <a:rPr lang="en-US" altLang="zh-CN" dirty="0"/>
              <a:t>0</a:t>
            </a:r>
            <a:r>
              <a:rPr lang="zh-CN" altLang="en-US" dirty="0"/>
              <a:t>行中的数据分别是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第零行的有效位变成了</a:t>
            </a:r>
            <a:r>
              <a:rPr lang="en-US" altLang="zh-CN" dirty="0"/>
              <a:t>1,0000111</a:t>
            </a:r>
            <a:r>
              <a:rPr lang="zh-CN" altLang="en-US" dirty="0"/>
              <a:t>，此时第零行比较会相符，</a:t>
            </a:r>
            <a:r>
              <a:rPr lang="en-US" altLang="zh-CN" dirty="0"/>
              <a:t>L0</a:t>
            </a:r>
            <a:r>
              <a:rPr lang="zh-CN" altLang="en-US" dirty="0"/>
              <a:t>为高电平，数据命中，，</a:t>
            </a:r>
            <a:r>
              <a:rPr lang="en-US" altLang="zh-CN" dirty="0"/>
              <a:t>L0</a:t>
            </a:r>
            <a:r>
              <a:rPr lang="zh-CN" altLang="en-US" dirty="0"/>
              <a:t>会控制三态门输出数据到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，显然根据先前的查找逻辑，数据并不在</a:t>
            </a:r>
            <a:r>
              <a:rPr lang="en-US" altLang="zh-CN" dirty="0"/>
              <a:t>cache</a:t>
            </a:r>
            <a:r>
              <a:rPr lang="zh-CN" altLang="en-US" dirty="0"/>
              <a:t>中，发生缺失，需要载入</a:t>
            </a:r>
            <a:r>
              <a:rPr lang="en-US" altLang="zh-CN" dirty="0"/>
              <a:t>20</a:t>
            </a:r>
            <a:r>
              <a:rPr lang="zh-CN" altLang="en-US" dirty="0"/>
              <a:t>所在的数据块到第一个空行，也就是第一行</a:t>
            </a:r>
            <a:endParaRPr lang="en-US" altLang="zh-CN" dirty="0"/>
          </a:p>
          <a:p>
            <a:endParaRPr lang="en-US" altLang="zh-CN" dirty="0"/>
          </a:p>
          <a:p>
            <a:r>
              <a:rPr lang="zh-CN" altLang="en-US" dirty="0"/>
              <a:t>同理再访问</a:t>
            </a:r>
            <a:r>
              <a:rPr lang="en-US" altLang="zh-CN" dirty="0"/>
              <a:t>24</a:t>
            </a:r>
            <a:r>
              <a:rPr lang="zh-CN" altLang="en-US" dirty="0"/>
              <a:t>，也是缺失，载入数据块到底</a:t>
            </a:r>
            <a:r>
              <a:rPr lang="en-US" altLang="zh-CN" dirty="0"/>
              <a:t>2</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，这个地址的标记和第</a:t>
            </a:r>
            <a:r>
              <a:rPr lang="en-US" altLang="zh-CN" dirty="0"/>
              <a:t>0</a:t>
            </a:r>
            <a:r>
              <a:rPr lang="zh-CN" altLang="en-US" dirty="0"/>
              <a:t>行的标记相同，所以数据命中，访问第</a:t>
            </a:r>
            <a:r>
              <a:rPr lang="en-US" altLang="zh-CN" dirty="0"/>
              <a:t>0</a:t>
            </a:r>
            <a:r>
              <a:rPr lang="zh-CN" altLang="en-US" dirty="0"/>
              <a:t>行的数据，即可获得数据，</a:t>
            </a:r>
            <a:endParaRPr lang="en-US" altLang="zh-CN" dirty="0"/>
          </a:p>
          <a:p>
            <a:endParaRPr lang="en-US" altLang="zh-CN" dirty="0"/>
          </a:p>
          <a:p>
            <a:r>
              <a:rPr lang="zh-CN" altLang="en-US" dirty="0"/>
              <a:t>后续访问</a:t>
            </a:r>
            <a:r>
              <a:rPr lang="en-US" altLang="zh-CN" dirty="0"/>
              <a:t>48,54,107</a:t>
            </a:r>
            <a:r>
              <a:rPr lang="zh-CN" altLang="en-US" dirty="0"/>
              <a:t>都是缺失，需要载入数据块。</a:t>
            </a:r>
            <a:endParaRPr lang="en-US" altLang="zh-CN" dirty="0"/>
          </a:p>
          <a:p>
            <a:endParaRPr lang="en-US" altLang="zh-CN" dirty="0"/>
          </a:p>
          <a:p>
            <a:r>
              <a:rPr lang="zh-CN" altLang="en-US" dirty="0"/>
              <a:t>总之，在</a:t>
            </a:r>
            <a:r>
              <a:rPr lang="en-US" altLang="zh-CN" dirty="0"/>
              <a:t>cache</a:t>
            </a:r>
            <a:r>
              <a:rPr lang="zh-CN" altLang="en-US" dirty="0"/>
              <a:t>还没有满之前，全相联</a:t>
            </a:r>
            <a:r>
              <a:rPr lang="en-US" altLang="zh-CN" dirty="0"/>
              <a:t>cache</a:t>
            </a:r>
            <a:r>
              <a:rPr lang="zh-CN" altLang="en-US" dirty="0"/>
              <a:t>不会发生淘汰，相对直接相联映射，其</a:t>
            </a:r>
            <a:r>
              <a:rPr lang="en-US" altLang="zh-CN" dirty="0"/>
              <a:t>cache</a:t>
            </a:r>
            <a:r>
              <a:rPr lang="zh-CN" altLang="en-US" dirty="0"/>
              <a:t>利用率较高，命中率也较好。</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endParaRPr lang="en-US" altLang="zh-CN" dirty="0"/>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下面我们来看看直接相联映射的具体逻辑实现，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a:t>
            </a:r>
            <a:r>
              <a:rPr lang="en-US" altLang="zh-CN" dirty="0"/>
              <a:t>cache</a:t>
            </a:r>
            <a:r>
              <a:rPr lang="zh-CN" altLang="en-US" dirty="0"/>
              <a:t>行中的查找信息包括</a:t>
            </a:r>
            <a:r>
              <a:rPr lang="en-US" altLang="zh-CN" dirty="0"/>
              <a:t>valid</a:t>
            </a:r>
            <a:r>
              <a:rPr lang="zh-CN" altLang="en-US" dirty="0"/>
              <a:t>和主存块地址标记字段</a:t>
            </a:r>
            <a:endParaRPr lang="en-US" altLang="zh-CN" dirty="0"/>
          </a:p>
          <a:p>
            <a:endParaRPr lang="en-US" altLang="zh-CN" dirty="0"/>
          </a:p>
          <a:p>
            <a:r>
              <a:rPr lang="zh-CN" altLang="en-US" dirty="0"/>
              <a:t>主存地址，可细分为标记字段</a:t>
            </a:r>
            <a:r>
              <a:rPr lang="en-US" altLang="zh-CN" dirty="0"/>
              <a:t>tag</a:t>
            </a:r>
            <a:r>
              <a:rPr lang="zh-CN" altLang="en-US" dirty="0"/>
              <a:t>和行索引字段</a:t>
            </a:r>
            <a:r>
              <a:rPr lang="en-US" altLang="zh-CN" dirty="0"/>
              <a:t>index</a:t>
            </a:r>
            <a:r>
              <a:rPr lang="zh-CN" altLang="en-US" dirty="0"/>
              <a:t>和字偏移地址</a:t>
            </a:r>
            <a:r>
              <a:rPr lang="en-US" altLang="zh-CN" dirty="0"/>
              <a:t>offset3</a:t>
            </a:r>
            <a:r>
              <a:rPr lang="zh-CN" altLang="en-US" dirty="0"/>
              <a:t>部分，其中标记字段</a:t>
            </a:r>
            <a:r>
              <a:rPr lang="en-US" altLang="zh-CN" dirty="0"/>
              <a:t>tag</a:t>
            </a:r>
            <a:r>
              <a:rPr lang="zh-CN" altLang="en-US" dirty="0"/>
              <a:t>就是区地址</a:t>
            </a:r>
            <a:endParaRPr lang="en-US" altLang="zh-CN" dirty="0"/>
          </a:p>
          <a:p>
            <a:endParaRPr lang="en-US" altLang="zh-CN" dirty="0"/>
          </a:p>
          <a:p>
            <a:r>
              <a:rPr lang="en-US" altLang="zh-CN" dirty="0"/>
              <a:t>Cache</a:t>
            </a:r>
            <a:r>
              <a:rPr lang="zh-CN" altLang="en-US" dirty="0"/>
              <a:t>逻辑手首先需要实现数据查找的功能，对于直接相联映射，由于一个主存块只能对应到</a:t>
            </a:r>
            <a:r>
              <a:rPr lang="en-US" altLang="zh-CN" dirty="0"/>
              <a:t>cache</a:t>
            </a:r>
            <a:r>
              <a:rPr lang="zh-CN" altLang="en-US" dirty="0"/>
              <a:t>中的特定行，所以查找算法比较简单，我们只需要到指定</a:t>
            </a:r>
            <a:r>
              <a:rPr lang="en-US" altLang="zh-CN" dirty="0"/>
              <a:t>cache</a:t>
            </a:r>
            <a:r>
              <a:rPr lang="zh-CN" altLang="en-US" dirty="0"/>
              <a:t>行中查看</a:t>
            </a:r>
            <a:r>
              <a:rPr lang="en-US" altLang="zh-CN" dirty="0"/>
              <a:t>valid</a:t>
            </a:r>
            <a:r>
              <a:rPr lang="zh-CN" altLang="en-US" dirty="0"/>
              <a:t>和标记位即可知道数据是否命中</a:t>
            </a:r>
            <a:endParaRPr lang="en-US" altLang="zh-CN" dirty="0"/>
          </a:p>
          <a:p>
            <a:endParaRPr lang="en-US" altLang="zh-CN" dirty="0"/>
          </a:p>
          <a:p>
            <a:r>
              <a:rPr lang="zh-CN" altLang="en-US" dirty="0"/>
              <a:t>从硬件逻辑的角度，只需要将行索引字段</a:t>
            </a:r>
            <a:r>
              <a:rPr lang="en-US" altLang="zh-CN" dirty="0"/>
              <a:t>index</a:t>
            </a:r>
            <a:r>
              <a:rPr lang="zh-CN" altLang="en-US" dirty="0"/>
              <a:t>送入到一个行索引译码器，得到</a:t>
            </a:r>
            <a:r>
              <a:rPr lang="en-US" altLang="zh-CN" dirty="0"/>
              <a:t>8</a:t>
            </a:r>
            <a:r>
              <a:rPr lang="zh-CN" altLang="en-US" dirty="0"/>
              <a:t>个行译码输出</a:t>
            </a:r>
            <a:r>
              <a:rPr lang="en-US" altLang="zh-CN" dirty="0"/>
              <a:t>L0-L7</a:t>
            </a:r>
            <a:endParaRPr lang="en-US" altLang="zh-CN" dirty="0"/>
          </a:p>
          <a:p>
            <a:endParaRPr lang="en-US" altLang="zh-CN" dirty="0"/>
          </a:p>
          <a:p>
            <a:r>
              <a:rPr lang="zh-CN" altLang="en-US" dirty="0"/>
              <a:t>其中输出为高电平的那一行就是指定的</a:t>
            </a:r>
            <a:r>
              <a:rPr lang="en-US" altLang="zh-CN" dirty="0"/>
              <a:t>cache</a:t>
            </a:r>
            <a:r>
              <a:rPr lang="zh-CN" altLang="en-US" dirty="0"/>
              <a:t>行，</a:t>
            </a:r>
            <a:endParaRPr lang="en-US" altLang="zh-CN" dirty="0"/>
          </a:p>
          <a:p>
            <a:endParaRPr lang="en-US" altLang="zh-CN" dirty="0"/>
          </a:p>
          <a:p>
            <a:r>
              <a:rPr lang="zh-CN" altLang="en-US" dirty="0"/>
              <a:t>利用</a:t>
            </a:r>
            <a:r>
              <a:rPr lang="en-US" altLang="zh-CN" dirty="0"/>
              <a:t>8</a:t>
            </a:r>
            <a:r>
              <a:rPr lang="zh-CN" altLang="en-US" dirty="0"/>
              <a:t>个行译码输出信号控制</a:t>
            </a:r>
            <a:r>
              <a:rPr lang="en-US" altLang="zh-CN" dirty="0"/>
              <a:t>8</a:t>
            </a:r>
            <a:r>
              <a:rPr lang="zh-CN" altLang="en-US" dirty="0"/>
              <a:t>个三态门将所有行的有效位和标记字段输出到比较器，根据译码器的定义，只有当前主存地址对应的那一行的数据才会输出，将</a:t>
            </a:r>
            <a:r>
              <a:rPr lang="en-US" altLang="zh-CN" dirty="0"/>
              <a:t>valid</a:t>
            </a:r>
            <a:r>
              <a:rPr lang="zh-CN" altLang="en-US" dirty="0"/>
              <a:t>位和</a:t>
            </a:r>
            <a:r>
              <a:rPr lang="en-US" altLang="zh-CN" dirty="0"/>
              <a:t>1</a:t>
            </a:r>
            <a:r>
              <a:rPr lang="zh-CN" altLang="en-US" dirty="0"/>
              <a:t>进行比较，将</a:t>
            </a:r>
            <a:r>
              <a:rPr lang="en-US" altLang="zh-CN" dirty="0"/>
              <a:t>tag</a:t>
            </a:r>
            <a:r>
              <a:rPr lang="zh-CN" altLang="en-US" dirty="0"/>
              <a:t>位和主存地址中的</a:t>
            </a:r>
            <a:r>
              <a:rPr lang="en-US" altLang="zh-CN" dirty="0"/>
              <a:t>tag</a:t>
            </a:r>
            <a:r>
              <a:rPr lang="zh-CN" altLang="en-US" dirty="0"/>
              <a:t>进行比较，如果相等表示命中，否则表示缺失，对于直接相连映射的查找逻辑，这里只需要一个行译码器和一个比较器。</a:t>
            </a:r>
            <a:endParaRPr lang="en-US" altLang="zh-CN" dirty="0"/>
          </a:p>
          <a:p>
            <a:endParaRPr lang="en-US" altLang="zh-CN" dirty="0"/>
          </a:p>
          <a:p>
            <a:endParaRPr lang="en-US" altLang="zh-CN" dirty="0"/>
          </a:p>
          <a:p>
            <a:r>
              <a:rPr lang="zh-CN" altLang="en-US" dirty="0"/>
              <a:t>另外还可以用这</a:t>
            </a:r>
            <a:r>
              <a:rPr lang="en-US" altLang="zh-CN" dirty="0"/>
              <a:t>8</a:t>
            </a:r>
            <a:r>
              <a:rPr lang="zh-CN" altLang="en-US" dirty="0"/>
              <a:t>路译码信号控制</a:t>
            </a:r>
            <a:r>
              <a:rPr lang="en-US" altLang="zh-CN" dirty="0"/>
              <a:t>cache</a:t>
            </a:r>
            <a:r>
              <a:rPr lang="zh-CN" altLang="en-US" dirty="0"/>
              <a:t>块数据的输出，将所有</a:t>
            </a:r>
            <a:r>
              <a:rPr lang="en-US" altLang="zh-CN" dirty="0"/>
              <a:t>cache</a:t>
            </a:r>
            <a:r>
              <a:rPr lang="zh-CN" altLang="en-US" dirty="0"/>
              <a:t>行的数据块都通过三态门输出到数据总线</a:t>
            </a:r>
            <a:r>
              <a:rPr lang="en-US" altLang="zh-CN" dirty="0" err="1"/>
              <a:t>slotdata</a:t>
            </a:r>
            <a:r>
              <a:rPr lang="zh-CN" altLang="en-US" dirty="0"/>
              <a:t>上，三态门的控制端就是这</a:t>
            </a:r>
            <a:r>
              <a:rPr lang="en-US" altLang="zh-CN" dirty="0"/>
              <a:t>8</a:t>
            </a:r>
            <a:r>
              <a:rPr lang="zh-CN" altLang="en-US" dirty="0"/>
              <a:t>个译码信号，命中时，命中行的数据会输出到</a:t>
            </a:r>
            <a:r>
              <a:rPr lang="en-US" altLang="zh-CN" dirty="0" err="1"/>
              <a:t>slotdata</a:t>
            </a:r>
            <a:r>
              <a:rPr lang="zh-CN" altLang="en-US" dirty="0"/>
              <a:t>，具体选择数据块中的哪一个字由主存地址中的</a:t>
            </a:r>
            <a:r>
              <a:rPr lang="en-US" altLang="zh-CN" dirty="0"/>
              <a:t>offset</a:t>
            </a:r>
            <a:r>
              <a:rPr lang="zh-CN" altLang="en-US" dirty="0"/>
              <a:t>字段进行选择，这里可以利用一个多路选择器进行选择，注意命中信号直接连接多路选择器的使能端，缺失时输出高阻态。</a:t>
            </a:r>
            <a:endParaRPr lang="en-US" altLang="zh-CN" dirty="0"/>
          </a:p>
          <a:p>
            <a:endParaRPr lang="en-US" altLang="zh-CN" dirty="0"/>
          </a:p>
          <a:p>
            <a:r>
              <a:rPr lang="zh-CN" altLang="en-US" dirty="0"/>
              <a:t>最后再来看看整个</a:t>
            </a:r>
            <a:r>
              <a:rPr lang="en-US" altLang="zh-CN" dirty="0"/>
              <a:t>cache</a:t>
            </a:r>
            <a:r>
              <a:rPr lang="zh-CN" altLang="en-US" dirty="0"/>
              <a:t>的读取流程，给出一个主存地址，经过行索引译码器，假设</a:t>
            </a:r>
            <a:r>
              <a:rPr lang="en-US" altLang="zh-CN" dirty="0"/>
              <a:t>L1</a:t>
            </a:r>
            <a:r>
              <a:rPr lang="zh-CN" altLang="en-US" dirty="0"/>
              <a:t>译码输出，则第一行的数据，</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下面我们来看看组相联映射的具体逻辑实现，</a:t>
            </a:r>
            <a:endParaRPr lang="en-US" altLang="zh-CN" dirty="0"/>
          </a:p>
          <a:p>
            <a:endParaRPr lang="en-US" altLang="zh-CN" dirty="0"/>
          </a:p>
          <a:p>
            <a:r>
              <a:rPr lang="zh-CN" altLang="en-US" dirty="0"/>
              <a:t>假设</a:t>
            </a:r>
            <a:r>
              <a:rPr lang="en-US" altLang="zh-CN" dirty="0"/>
              <a:t>cache</a:t>
            </a:r>
            <a:r>
              <a:rPr lang="zh-CN" altLang="en-US" dirty="0"/>
              <a:t>有</a:t>
            </a:r>
            <a:r>
              <a:rPr lang="en-US" altLang="zh-CN" dirty="0"/>
              <a:t>8</a:t>
            </a:r>
            <a:r>
              <a:rPr lang="zh-CN" altLang="en-US" dirty="0"/>
              <a:t>行，每个数据块包括四个字，采用</a:t>
            </a:r>
            <a:r>
              <a:rPr lang="en-US" altLang="zh-CN" dirty="0"/>
              <a:t>2</a:t>
            </a:r>
            <a:r>
              <a:rPr lang="zh-CN" altLang="en-US" dirty="0"/>
              <a:t>路组相联，查找表共</a:t>
            </a:r>
            <a:r>
              <a:rPr lang="en-US" altLang="zh-CN" dirty="0"/>
              <a:t>8</a:t>
            </a:r>
            <a:r>
              <a:rPr lang="zh-CN" altLang="en-US" dirty="0"/>
              <a:t>项，查找表包括</a:t>
            </a:r>
            <a:r>
              <a:rPr lang="en-US" altLang="zh-CN" dirty="0"/>
              <a:t>valid</a:t>
            </a:r>
            <a:r>
              <a:rPr lang="zh-CN" altLang="en-US" dirty="0"/>
              <a:t>和主存块地址标记字段，</a:t>
            </a:r>
            <a:r>
              <a:rPr lang="en-US" altLang="zh-CN" dirty="0" err="1"/>
              <a:t>dirthy</a:t>
            </a:r>
            <a:r>
              <a:rPr lang="zh-CN" altLang="en-US" dirty="0"/>
              <a:t>等</a:t>
            </a:r>
            <a:endParaRPr lang="en-US" altLang="zh-CN" dirty="0"/>
          </a:p>
          <a:p>
            <a:endParaRPr lang="en-US" altLang="zh-CN" dirty="0"/>
          </a:p>
          <a:p>
            <a:r>
              <a:rPr lang="zh-CN" altLang="en-US" dirty="0"/>
              <a:t>给出一个主存地址，可细分为标记、组索引，字偏移地址</a:t>
            </a:r>
            <a:r>
              <a:rPr lang="en-US" altLang="zh-CN" dirty="0"/>
              <a:t>3</a:t>
            </a:r>
            <a:r>
              <a:rPr lang="zh-CN" altLang="en-US" dirty="0"/>
              <a:t>部分</a:t>
            </a:r>
            <a:endParaRPr lang="en-US" altLang="zh-CN" dirty="0"/>
          </a:p>
          <a:p>
            <a:endParaRPr lang="en-US" altLang="zh-CN" dirty="0"/>
          </a:p>
          <a:p>
            <a:r>
              <a:rPr lang="en-US" altLang="zh-CN" dirty="0"/>
              <a:t>Cache</a:t>
            </a:r>
            <a:r>
              <a:rPr lang="zh-CN" altLang="en-US" dirty="0"/>
              <a:t>首先需要实现数据查找的功能，对于组相联映射，由于一个主存块只能对应到</a:t>
            </a:r>
            <a:r>
              <a:rPr lang="en-US" altLang="zh-CN" dirty="0"/>
              <a:t>cache</a:t>
            </a:r>
            <a:r>
              <a:rPr lang="zh-CN" altLang="en-US" dirty="0"/>
              <a:t>中的特定组</a:t>
            </a:r>
            <a:endParaRPr lang="en-US" altLang="zh-CN" dirty="0"/>
          </a:p>
          <a:p>
            <a:endParaRPr lang="en-US" altLang="zh-CN" dirty="0"/>
          </a:p>
          <a:p>
            <a:r>
              <a:rPr lang="zh-CN" altLang="en-US" dirty="0"/>
              <a:t>从硬件逻辑的角度，只需要将组索引字段</a:t>
            </a:r>
            <a:r>
              <a:rPr lang="en-US" altLang="zh-CN" dirty="0"/>
              <a:t>index</a:t>
            </a:r>
            <a:r>
              <a:rPr lang="zh-CN" altLang="en-US" dirty="0"/>
              <a:t>送入到一个组索引译码器，这里可以用</a:t>
            </a:r>
            <a:r>
              <a:rPr lang="en-US" altLang="zh-CN" dirty="0"/>
              <a:t>24</a:t>
            </a:r>
            <a:r>
              <a:rPr lang="zh-CN" altLang="en-US" dirty="0"/>
              <a:t>译码器，得到</a:t>
            </a:r>
            <a:r>
              <a:rPr lang="en-US" altLang="zh-CN" dirty="0"/>
              <a:t>4</a:t>
            </a:r>
            <a:r>
              <a:rPr lang="zh-CN" altLang="en-US" dirty="0"/>
              <a:t>个组译码输出</a:t>
            </a:r>
            <a:r>
              <a:rPr lang="en-US" altLang="zh-CN" dirty="0"/>
              <a:t>G0-G3</a:t>
            </a:r>
            <a:r>
              <a:rPr lang="zh-CN" altLang="en-US" dirty="0"/>
              <a:t>，其中输出为高电平的那一组就是指定的组，利用</a:t>
            </a:r>
            <a:r>
              <a:rPr lang="en-US" altLang="zh-CN" dirty="0"/>
              <a:t>4</a:t>
            </a:r>
            <a:r>
              <a:rPr lang="zh-CN" altLang="en-US" dirty="0"/>
              <a:t>个组译码信号控制</a:t>
            </a:r>
            <a:r>
              <a:rPr lang="en-US" altLang="zh-CN" dirty="0"/>
              <a:t>4</a:t>
            </a:r>
            <a:r>
              <a:rPr lang="zh-CN" altLang="en-US" dirty="0"/>
              <a:t>组三态门将对应组所有行的有效位和标记字段输出到多路比较器，注意这里几路组相联就有几个比较器，</a:t>
            </a:r>
            <a:endParaRPr lang="en-US" altLang="zh-CN" dirty="0"/>
          </a:p>
          <a:p>
            <a:endParaRPr lang="en-US" altLang="zh-CN" dirty="0"/>
          </a:p>
          <a:p>
            <a:r>
              <a:rPr lang="zh-CN" altLang="en-US" dirty="0"/>
              <a:t>注意比较时除了比较标记字段还要比较</a:t>
            </a:r>
            <a:r>
              <a:rPr lang="en-US" altLang="zh-CN" dirty="0"/>
              <a:t>valid</a:t>
            </a:r>
            <a:r>
              <a:rPr lang="zh-CN" altLang="en-US" dirty="0"/>
              <a:t>字段为</a:t>
            </a:r>
            <a:r>
              <a:rPr lang="en-US" altLang="zh-CN" dirty="0"/>
              <a:t>1,2</a:t>
            </a:r>
            <a:r>
              <a:rPr lang="zh-CN" altLang="en-US" dirty="0"/>
              <a:t>路比较的结果送入行译码信号逻辑，与</a:t>
            </a:r>
            <a:r>
              <a:rPr lang="en-US" altLang="zh-CN" dirty="0"/>
              <a:t>4</a:t>
            </a:r>
            <a:r>
              <a:rPr lang="zh-CN" altLang="en-US" dirty="0"/>
              <a:t>个组译码输出组合逻辑与后得到行命中信号</a:t>
            </a:r>
            <a:r>
              <a:rPr lang="en-US" altLang="zh-CN" dirty="0"/>
              <a:t>L0-L7</a:t>
            </a:r>
            <a:r>
              <a:rPr lang="zh-CN" altLang="en-US" dirty="0"/>
              <a:t>，同时生成命中信号。   </a:t>
            </a:r>
            <a:r>
              <a:rPr lang="en-US" altLang="zh-CN" dirty="0"/>
              <a:t>L0</a:t>
            </a:r>
            <a:r>
              <a:rPr lang="zh-CN" altLang="en-US" dirty="0"/>
              <a:t>，</a:t>
            </a:r>
            <a:r>
              <a:rPr lang="en-US" altLang="zh-CN" dirty="0"/>
              <a:t>L7</a:t>
            </a:r>
            <a:r>
              <a:rPr lang="zh-CN" altLang="en-US" dirty="0"/>
              <a:t>信号会控制对应的三态门输出命中行的数据，有字偏移选中具体的字进行输出。这部分逻辑和其他映射方式相同。</a:t>
            </a:r>
            <a:endParaRPr lang="en-US" altLang="zh-CN" dirty="0"/>
          </a:p>
          <a:p>
            <a:endParaRPr lang="en-US" altLang="zh-CN" dirty="0"/>
          </a:p>
          <a:p>
            <a:endParaRPr lang="en-US" altLang="zh-CN" dirty="0"/>
          </a:p>
          <a:p>
            <a:r>
              <a:rPr lang="zh-CN" altLang="en-US" dirty="0"/>
              <a:t>假设第主存地址字段如图所示，块地址为</a:t>
            </a:r>
            <a:r>
              <a:rPr lang="en-US" altLang="zh-CN" dirty="0"/>
              <a:t>666</a:t>
            </a:r>
            <a:r>
              <a:rPr lang="zh-CN" altLang="en-US" dirty="0"/>
              <a:t>，多路并发比较的结果是第</a:t>
            </a:r>
            <a:r>
              <a:rPr lang="en-US" altLang="zh-CN" dirty="0"/>
              <a:t>0</a:t>
            </a:r>
            <a:r>
              <a:rPr lang="zh-CN" altLang="en-US" dirty="0"/>
              <a:t>行符合，</a:t>
            </a:r>
            <a:r>
              <a:rPr lang="en-US" altLang="zh-CN" dirty="0"/>
              <a:t>L0</a:t>
            </a:r>
            <a:r>
              <a:rPr lang="zh-CN" altLang="en-US" dirty="0"/>
              <a:t>位高电平，第零行命中，</a:t>
            </a:r>
            <a:r>
              <a:rPr lang="en-US" altLang="zh-CN" dirty="0"/>
              <a:t>L0</a:t>
            </a:r>
            <a:r>
              <a:rPr lang="zh-CN" altLang="en-US" dirty="0"/>
              <a:t>控制对应的三态门将第零行的块数据输出到</a:t>
            </a:r>
            <a:r>
              <a:rPr lang="en-US" altLang="zh-CN" dirty="0" err="1"/>
              <a:t>SlotData</a:t>
            </a:r>
            <a:r>
              <a:rPr lang="zh-CN" altLang="en-US" dirty="0"/>
              <a:t>，再利用主存地址中的字偏移地址</a:t>
            </a:r>
            <a:r>
              <a:rPr lang="en-US" altLang="zh-CN" dirty="0"/>
              <a:t>2</a:t>
            </a:r>
            <a:r>
              <a:rPr lang="zh-CN" altLang="en-US" dirty="0"/>
              <a:t>选择当前块中的第</a:t>
            </a:r>
            <a:r>
              <a:rPr lang="en-US" altLang="zh-CN" dirty="0"/>
              <a:t>2</a:t>
            </a:r>
            <a:r>
              <a:rPr lang="zh-CN" altLang="en-US" dirty="0"/>
              <a:t>个字输出，就完成了</a:t>
            </a:r>
            <a:r>
              <a:rPr lang="en-US" altLang="zh-CN" dirty="0"/>
              <a:t>cache</a:t>
            </a:r>
            <a:r>
              <a:rPr lang="zh-CN" altLang="en-US" dirty="0"/>
              <a:t>的读操作。</a:t>
            </a:r>
            <a:endParaRPr lang="en-US" altLang="zh-CN" dirty="0"/>
          </a:p>
          <a:p>
            <a:endParaRPr lang="en-US" altLang="zh-CN" dirty="0"/>
          </a:p>
          <a:p>
            <a:r>
              <a:rPr lang="en-US" altLang="zh-CN" dirty="0"/>
              <a:t>Cache</a:t>
            </a:r>
            <a:r>
              <a:rPr lang="zh-CN" altLang="en-US" dirty="0"/>
              <a:t>读命中时间最短，现代</a:t>
            </a:r>
            <a:r>
              <a:rPr lang="en-US" altLang="zh-CN" dirty="0" err="1"/>
              <a:t>cpu</a:t>
            </a:r>
            <a:r>
              <a:rPr lang="zh-CN" altLang="en-US" dirty="0"/>
              <a:t>中取指令取操作数都是从</a:t>
            </a:r>
            <a:r>
              <a:rPr lang="en-US" altLang="zh-CN" dirty="0"/>
              <a:t>cache</a:t>
            </a:r>
            <a:r>
              <a:rPr lang="zh-CN" altLang="en-US" dirty="0"/>
              <a:t>得到，通常在一个时钟周期内完成，所以</a:t>
            </a:r>
            <a:r>
              <a:rPr lang="en-US" altLang="zh-CN" dirty="0"/>
              <a:t>cache</a:t>
            </a:r>
            <a:r>
              <a:rPr lang="zh-CN" altLang="en-US" dirty="0"/>
              <a:t>性能直接决定了</a:t>
            </a:r>
            <a:r>
              <a:rPr lang="en-US" altLang="zh-CN" dirty="0" err="1"/>
              <a:t>cpu</a:t>
            </a:r>
            <a:r>
              <a:rPr lang="zh-CN" altLang="en-US" dirty="0"/>
              <a:t>性能。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刚刚介绍了组相联映射的数据查找和访问逻辑，下面我们来进一步看看组全相联映射的数据载入逻辑</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假设</a:t>
            </a:r>
            <a:r>
              <a:rPr lang="en-US" altLang="zh-CN" dirty="0"/>
              <a:t>cache8</a:t>
            </a:r>
            <a:r>
              <a:rPr lang="zh-CN" altLang="en-US" dirty="0"/>
              <a:t>行，块大小</a:t>
            </a:r>
            <a:r>
              <a:rPr lang="en-US" altLang="zh-CN" dirty="0"/>
              <a:t>4w</a:t>
            </a:r>
            <a:r>
              <a:rPr lang="zh-CN" altLang="en-US" dirty="0"/>
              <a:t>，主存</a:t>
            </a:r>
            <a:r>
              <a:rPr lang="en-US" altLang="zh-CN" dirty="0"/>
              <a:t>29</a:t>
            </a:r>
            <a:r>
              <a:rPr lang="zh-CN" altLang="en-US" dirty="0"/>
              <a:t>次方个字单元，地址线</a:t>
            </a:r>
            <a:r>
              <a:rPr lang="en-US" altLang="zh-CN" dirty="0"/>
              <a:t>9</a:t>
            </a:r>
            <a:r>
              <a:rPr lang="zh-CN" altLang="en-US" dirty="0"/>
              <a:t>根，块大小</a:t>
            </a:r>
            <a:r>
              <a:rPr lang="en-US" altLang="zh-CN" dirty="0"/>
              <a:t>4</a:t>
            </a:r>
            <a:r>
              <a:rPr lang="zh-CN" altLang="en-US" dirty="0"/>
              <a:t>字，所以主存地址中字偏移为</a:t>
            </a:r>
            <a:r>
              <a:rPr lang="en-US" altLang="zh-CN" dirty="0"/>
              <a:t>2</a:t>
            </a:r>
            <a:r>
              <a:rPr lang="zh-CN" altLang="en-US" dirty="0"/>
              <a:t>位，</a:t>
            </a:r>
            <a:r>
              <a:rPr lang="en-US" altLang="zh-CN" dirty="0"/>
              <a:t>cache4</a:t>
            </a:r>
            <a:r>
              <a:rPr lang="zh-CN" altLang="en-US" dirty="0"/>
              <a:t>组，所以组索引字段</a:t>
            </a:r>
            <a:r>
              <a:rPr lang="en-US" altLang="zh-CN" dirty="0"/>
              <a:t>2</a:t>
            </a:r>
            <a:r>
              <a:rPr lang="zh-CN" altLang="en-US" dirty="0"/>
              <a:t>位，剩余</a:t>
            </a:r>
            <a:r>
              <a:rPr lang="en-US" altLang="zh-CN" dirty="0"/>
              <a:t>5</a:t>
            </a:r>
            <a:r>
              <a:rPr lang="zh-CN" altLang="en-US" dirty="0"/>
              <a:t>位为区地址，</a:t>
            </a:r>
            <a:r>
              <a:rPr lang="en-US" altLang="zh-CN" dirty="0"/>
              <a:t>Cache</a:t>
            </a:r>
            <a:r>
              <a:rPr lang="zh-CN" altLang="en-US" dirty="0"/>
              <a:t>总容量</a:t>
            </a:r>
            <a:r>
              <a:rPr lang="en-US" altLang="zh-CN" dirty="0"/>
              <a:t>=cache</a:t>
            </a:r>
            <a:r>
              <a:rPr lang="zh-CN" altLang="en-US" dirty="0"/>
              <a:t>行数*行容量，</a:t>
            </a:r>
            <a:r>
              <a:rPr lang="en-US" altLang="zh-CN" dirty="0"/>
              <a:t>cache</a:t>
            </a:r>
            <a:r>
              <a:rPr lang="zh-CN" altLang="en-US" dirty="0"/>
              <a:t>行中包括</a:t>
            </a:r>
            <a:r>
              <a:rPr lang="en-US" altLang="zh-CN" dirty="0"/>
              <a:t>valid,</a:t>
            </a:r>
            <a:r>
              <a:rPr lang="zh-CN" altLang="en-US" dirty="0"/>
              <a:t>标记位，标志位，以及数据副本，</a:t>
            </a:r>
            <a:r>
              <a:rPr lang="zh-CN" altLang="en-US" baseline="0" dirty="0"/>
              <a:t>  </a:t>
            </a:r>
            <a:endParaRPr lang="en-US" altLang="zh-CN" dirty="0"/>
          </a:p>
          <a:p>
            <a:endParaRPr lang="en-US" altLang="zh-CN" dirty="0"/>
          </a:p>
          <a:p>
            <a:r>
              <a:rPr lang="en-US" altLang="zh-CN" dirty="0"/>
              <a:t>Cache</a:t>
            </a:r>
            <a:r>
              <a:rPr lang="zh-CN" altLang="en-US" dirty="0"/>
              <a:t>初始化为冷</a:t>
            </a:r>
            <a:r>
              <a:rPr lang="en-US" altLang="zh-CN" dirty="0"/>
              <a:t>cache</a:t>
            </a:r>
            <a:r>
              <a:rPr lang="zh-CN" altLang="en-US" dirty="0"/>
              <a:t>，无任何数据，所有有效位都位零</a:t>
            </a:r>
            <a:endParaRPr lang="en-US" altLang="zh-CN" dirty="0"/>
          </a:p>
          <a:p>
            <a:endParaRPr lang="en-US" altLang="zh-CN" dirty="0"/>
          </a:p>
          <a:p>
            <a:r>
              <a:rPr lang="zh-CN" altLang="en-US" dirty="0"/>
              <a:t>左侧给出了实际的主存访问序列，</a:t>
            </a:r>
            <a:r>
              <a:rPr lang="en-US" altLang="zh-CN" dirty="0"/>
              <a:t>CPU</a:t>
            </a:r>
            <a:r>
              <a:rPr lang="zh-CN" altLang="en-US" dirty="0"/>
              <a:t>首先访问</a:t>
            </a:r>
            <a:r>
              <a:rPr lang="en-US" altLang="zh-CN" dirty="0"/>
              <a:t>1F</a:t>
            </a:r>
            <a:r>
              <a:rPr lang="zh-CN" altLang="en-US" dirty="0"/>
              <a:t>，二进制为</a:t>
            </a:r>
            <a:r>
              <a:rPr lang="en-US" altLang="zh-CN" dirty="0"/>
              <a:t>000011111</a:t>
            </a:r>
            <a:r>
              <a:rPr lang="zh-CN" altLang="en-US" dirty="0"/>
              <a:t>，此时系统将组索引</a:t>
            </a:r>
            <a:r>
              <a:rPr lang="en-US" altLang="zh-CN" dirty="0"/>
              <a:t>011</a:t>
            </a:r>
            <a:r>
              <a:rPr lang="zh-CN" altLang="en-US" dirty="0"/>
              <a:t>送组索引译码器，选中第</a:t>
            </a:r>
            <a:r>
              <a:rPr lang="en-US" altLang="zh-CN" dirty="0"/>
              <a:t>3</a:t>
            </a:r>
            <a:r>
              <a:rPr lang="zh-CN" altLang="en-US" dirty="0"/>
              <a:t>组，</a:t>
            </a:r>
            <a:r>
              <a:rPr lang="en-US" altLang="zh-CN" dirty="0"/>
              <a:t>S3</a:t>
            </a:r>
            <a:r>
              <a:rPr lang="zh-CN" altLang="en-US" dirty="0"/>
              <a:t>信号为高电平，控制第</a:t>
            </a:r>
            <a:r>
              <a:rPr lang="en-US" altLang="zh-CN" dirty="0"/>
              <a:t>3</a:t>
            </a:r>
            <a:r>
              <a:rPr lang="zh-CN" altLang="en-US" dirty="0"/>
              <a:t>组的所有行的有效位和标记位通过三态门输出到</a:t>
            </a:r>
            <a:r>
              <a:rPr lang="en-US" altLang="zh-CN" dirty="0"/>
              <a:t>k</a:t>
            </a:r>
            <a:r>
              <a:rPr lang="zh-CN" altLang="en-US" dirty="0"/>
              <a:t>路比较器，与主存地址中的标记字段和有效位</a:t>
            </a:r>
            <a:r>
              <a:rPr lang="en-US" altLang="zh-CN" dirty="0"/>
              <a:t>1</a:t>
            </a:r>
            <a:r>
              <a:rPr lang="zh-CN" altLang="en-US" dirty="0"/>
              <a:t>进行并发比较，比较结果如都不相等，数据缺失，此时需要从二级存储器内存中载入</a:t>
            </a:r>
            <a:r>
              <a:rPr lang="en-US" altLang="zh-CN" dirty="0"/>
              <a:t>1F</a:t>
            </a:r>
            <a:r>
              <a:rPr lang="zh-CN" altLang="en-US" dirty="0"/>
              <a:t>地址所在的数据块到当前组。</a:t>
            </a:r>
            <a:endParaRPr lang="en-US" altLang="zh-CN" dirty="0"/>
          </a:p>
          <a:p>
            <a:endParaRPr lang="en-US" altLang="zh-CN" dirty="0"/>
          </a:p>
          <a:p>
            <a:r>
              <a:rPr lang="en-US" altLang="zh-CN" dirty="0" err="1"/>
              <a:t>Cpu</a:t>
            </a:r>
            <a:r>
              <a:rPr lang="zh-CN" altLang="en-US" dirty="0"/>
              <a:t>死锁等待数据块载入，注意此时</a:t>
            </a:r>
            <a:r>
              <a:rPr lang="en-US" altLang="zh-CN" dirty="0"/>
              <a:t>CPU</a:t>
            </a:r>
            <a:r>
              <a:rPr lang="zh-CN" altLang="en-US" dirty="0"/>
              <a:t>不能进行任何操作，数据载入的过程需要若干时钟周期，</a:t>
            </a:r>
            <a:endParaRPr lang="en-US" altLang="zh-CN" dirty="0"/>
          </a:p>
          <a:p>
            <a:endParaRPr lang="en-US" altLang="zh-CN" dirty="0"/>
          </a:p>
          <a:p>
            <a:r>
              <a:rPr lang="zh-CN" altLang="en-US" dirty="0"/>
              <a:t>数据块会加载到当前</a:t>
            </a:r>
            <a:r>
              <a:rPr lang="en-US" altLang="zh-CN" dirty="0"/>
              <a:t>cache</a:t>
            </a:r>
            <a:r>
              <a:rPr lang="zh-CN" altLang="en-US" dirty="0"/>
              <a:t>组的第一个空行，这里有两个空行，所以会载入到第</a:t>
            </a:r>
            <a:r>
              <a:rPr lang="en-US" altLang="zh-CN" dirty="0"/>
              <a:t>3</a:t>
            </a:r>
            <a:r>
              <a:rPr lang="zh-CN" altLang="en-US" dirty="0"/>
              <a:t>组第</a:t>
            </a:r>
            <a:r>
              <a:rPr lang="en-US" altLang="zh-CN" dirty="0"/>
              <a:t>0</a:t>
            </a:r>
            <a:r>
              <a:rPr lang="zh-CN" altLang="en-US" dirty="0"/>
              <a:t>行，其中数据分别是</a:t>
            </a:r>
            <a:r>
              <a:rPr lang="en-US" altLang="zh-CN" dirty="0"/>
              <a:t>1C</a:t>
            </a:r>
            <a:r>
              <a:rPr lang="zh-CN" altLang="en-US" dirty="0"/>
              <a:t>，</a:t>
            </a:r>
            <a:r>
              <a:rPr lang="en-US" altLang="zh-CN" dirty="0"/>
              <a:t>1D</a:t>
            </a:r>
            <a:r>
              <a:rPr lang="zh-CN" altLang="en-US" dirty="0"/>
              <a:t>，</a:t>
            </a:r>
            <a:r>
              <a:rPr lang="en-US" altLang="zh-CN" dirty="0"/>
              <a:t>1E</a:t>
            </a:r>
            <a:r>
              <a:rPr lang="zh-CN" altLang="en-US" dirty="0"/>
              <a:t>，</a:t>
            </a:r>
            <a:r>
              <a:rPr lang="en-US" altLang="zh-CN" dirty="0"/>
              <a:t>1F</a:t>
            </a:r>
            <a:r>
              <a:rPr lang="zh-CN" altLang="en-US" dirty="0"/>
              <a:t>地址对应的数据，</a:t>
            </a:r>
            <a:endParaRPr lang="en-US" altLang="zh-CN" dirty="0"/>
          </a:p>
          <a:p>
            <a:endParaRPr lang="en-US" altLang="zh-CN" dirty="0"/>
          </a:p>
          <a:p>
            <a:r>
              <a:rPr lang="zh-CN" altLang="en-US" dirty="0"/>
              <a:t>同时需要设置对应行的有效位位</a:t>
            </a:r>
            <a:r>
              <a:rPr lang="en-US" altLang="zh-CN" dirty="0"/>
              <a:t>1,</a:t>
            </a:r>
            <a:r>
              <a:rPr lang="zh-CN" altLang="en-US" dirty="0"/>
              <a:t>标记位位</a:t>
            </a:r>
            <a:r>
              <a:rPr lang="en-US" altLang="zh-CN" dirty="0"/>
              <a:t>00001</a:t>
            </a:r>
            <a:r>
              <a:rPr lang="zh-CN" altLang="en-US" dirty="0"/>
              <a:t>，此时</a:t>
            </a:r>
            <a:r>
              <a:rPr lang="en-US" altLang="zh-CN" dirty="0"/>
              <a:t>S3=1</a:t>
            </a:r>
            <a:r>
              <a:rPr lang="zh-CN" altLang="en-US" dirty="0"/>
              <a:t>，</a:t>
            </a:r>
            <a:r>
              <a:rPr lang="en-US" altLang="zh-CN" dirty="0"/>
              <a:t>k</a:t>
            </a:r>
            <a:r>
              <a:rPr lang="zh-CN" altLang="en-US" dirty="0"/>
              <a:t>路并发比较的第一个比较信号</a:t>
            </a:r>
            <a:r>
              <a:rPr lang="en-US" altLang="zh-CN" dirty="0"/>
              <a:t>K0</a:t>
            </a:r>
            <a:r>
              <a:rPr lang="zh-CN" altLang="en-US" dirty="0"/>
              <a:t>输出为</a:t>
            </a:r>
            <a:r>
              <a:rPr lang="en-US" altLang="zh-CN" dirty="0"/>
              <a:t>1</a:t>
            </a:r>
            <a:r>
              <a:rPr lang="zh-CN" altLang="en-US" dirty="0"/>
              <a:t>，经过行译码信号逻辑后</a:t>
            </a:r>
            <a:r>
              <a:rPr lang="en-US" altLang="zh-CN" dirty="0"/>
              <a:t>L6=1</a:t>
            </a:r>
            <a:r>
              <a:rPr lang="zh-CN" altLang="en-US" dirty="0"/>
              <a:t>，第</a:t>
            </a:r>
            <a:r>
              <a:rPr lang="en-US" altLang="zh-CN" dirty="0"/>
              <a:t>6</a:t>
            </a:r>
            <a:r>
              <a:rPr lang="zh-CN" altLang="en-US" dirty="0"/>
              <a:t>行数据，</a:t>
            </a:r>
            <a:r>
              <a:rPr lang="en-US" altLang="zh-CN" dirty="0"/>
              <a:t>L6</a:t>
            </a:r>
            <a:r>
              <a:rPr lang="zh-CN" altLang="en-US" dirty="0"/>
              <a:t>会控制三态门将第</a:t>
            </a:r>
            <a:r>
              <a:rPr lang="en-US" altLang="zh-CN" dirty="0"/>
              <a:t>6</a:t>
            </a:r>
            <a:r>
              <a:rPr lang="zh-CN" altLang="en-US" dirty="0"/>
              <a:t>行数据输出到</a:t>
            </a:r>
            <a:r>
              <a:rPr lang="en-US" altLang="zh-CN" dirty="0" err="1"/>
              <a:t>slotdata</a:t>
            </a:r>
            <a:r>
              <a:rPr lang="zh-CN" altLang="en-US" dirty="0"/>
              <a:t>，再由字选择模块选择第</a:t>
            </a:r>
            <a:r>
              <a:rPr lang="en-US" altLang="zh-CN" dirty="0"/>
              <a:t>3</a:t>
            </a:r>
            <a:r>
              <a:rPr lang="zh-CN" altLang="en-US" dirty="0"/>
              <a:t>个字输出。   </a:t>
            </a:r>
            <a:endParaRPr lang="en-US" altLang="zh-CN" dirty="0"/>
          </a:p>
          <a:p>
            <a:endParaRPr lang="en-US" altLang="zh-CN" dirty="0"/>
          </a:p>
          <a:p>
            <a:r>
              <a:rPr lang="zh-CN" altLang="en-US" dirty="0"/>
              <a:t>第二个地址是</a:t>
            </a:r>
            <a:r>
              <a:rPr lang="en-US" altLang="zh-CN" dirty="0"/>
              <a:t>20</a:t>
            </a:r>
            <a:r>
              <a:rPr lang="zh-CN" altLang="en-US" dirty="0"/>
              <a:t>，组索引字段位</a:t>
            </a:r>
            <a:r>
              <a:rPr lang="en-US" altLang="zh-CN" dirty="0"/>
              <a:t>00</a:t>
            </a:r>
            <a:r>
              <a:rPr lang="zh-CN" altLang="en-US" dirty="0"/>
              <a:t>，显然根据先前的查找逻辑，第</a:t>
            </a:r>
            <a:r>
              <a:rPr lang="en-US" altLang="zh-CN" dirty="0"/>
              <a:t>0</a:t>
            </a:r>
            <a:r>
              <a:rPr lang="zh-CN" altLang="en-US" dirty="0"/>
              <a:t>组两行数据有效位都是零，数据缺失，需要载入</a:t>
            </a:r>
            <a:r>
              <a:rPr lang="en-US" altLang="zh-CN" dirty="0"/>
              <a:t>20</a:t>
            </a:r>
            <a:r>
              <a:rPr lang="zh-CN" altLang="en-US" dirty="0"/>
              <a:t>号单元所在的数据块到第一个空行，也就是第</a:t>
            </a:r>
            <a:r>
              <a:rPr lang="en-US" altLang="zh-CN" dirty="0"/>
              <a:t>0</a:t>
            </a:r>
            <a:r>
              <a:rPr lang="zh-CN" altLang="en-US" dirty="0"/>
              <a:t>行</a:t>
            </a:r>
            <a:endParaRPr lang="en-US" altLang="zh-CN" dirty="0"/>
          </a:p>
          <a:p>
            <a:endParaRPr lang="en-US" altLang="zh-CN" dirty="0"/>
          </a:p>
          <a:p>
            <a:r>
              <a:rPr lang="zh-CN" altLang="en-US" dirty="0"/>
              <a:t>同理再访问</a:t>
            </a:r>
            <a:r>
              <a:rPr lang="en-US" altLang="zh-CN" dirty="0"/>
              <a:t>24</a:t>
            </a:r>
            <a:r>
              <a:rPr lang="zh-CN" altLang="en-US" dirty="0"/>
              <a:t>，也是缺失，载入数据块第一组第</a:t>
            </a:r>
            <a:r>
              <a:rPr lang="en-US" altLang="zh-CN" dirty="0"/>
              <a:t>0</a:t>
            </a:r>
            <a:r>
              <a:rPr lang="zh-CN" altLang="en-US" dirty="0"/>
              <a:t>行</a:t>
            </a:r>
            <a:endParaRPr lang="en-US" altLang="zh-CN" dirty="0"/>
          </a:p>
          <a:p>
            <a:endParaRPr lang="en-US" altLang="zh-CN" dirty="0"/>
          </a:p>
          <a:p>
            <a:r>
              <a:rPr lang="zh-CN" altLang="en-US" dirty="0"/>
              <a:t>再访问</a:t>
            </a:r>
            <a:r>
              <a:rPr lang="en-US" altLang="zh-CN" dirty="0"/>
              <a:t>1E</a:t>
            </a:r>
            <a:r>
              <a:rPr lang="zh-CN" altLang="en-US" dirty="0"/>
              <a:t>，根据组索引地址输出第</a:t>
            </a:r>
            <a:r>
              <a:rPr lang="en-US" altLang="zh-CN" dirty="0"/>
              <a:t>3</a:t>
            </a:r>
            <a:r>
              <a:rPr lang="zh-CN" altLang="en-US" dirty="0"/>
              <a:t>组的所有有效位和标记位与主要地址标记位进行比较发现，数据命中，访问第</a:t>
            </a:r>
            <a:r>
              <a:rPr lang="en-US" altLang="zh-CN" dirty="0"/>
              <a:t>3</a:t>
            </a:r>
            <a:r>
              <a:rPr lang="zh-CN" altLang="en-US" dirty="0"/>
              <a:t>组第</a:t>
            </a:r>
            <a:r>
              <a:rPr lang="en-US" altLang="zh-CN" dirty="0"/>
              <a:t>0</a:t>
            </a:r>
            <a:r>
              <a:rPr lang="zh-CN" altLang="en-US" dirty="0"/>
              <a:t>行的数据，也就是整个</a:t>
            </a:r>
            <a:r>
              <a:rPr lang="en-US" altLang="zh-CN" dirty="0"/>
              <a:t>cache</a:t>
            </a:r>
            <a:r>
              <a:rPr lang="zh-CN" altLang="en-US" dirty="0"/>
              <a:t>的第</a:t>
            </a:r>
            <a:r>
              <a:rPr lang="en-US" altLang="zh-CN" dirty="0"/>
              <a:t>6</a:t>
            </a:r>
            <a:r>
              <a:rPr lang="zh-CN" altLang="en-US" dirty="0"/>
              <a:t>行即可获得数据，</a:t>
            </a:r>
            <a:endParaRPr lang="en-US" altLang="zh-CN" dirty="0"/>
          </a:p>
          <a:p>
            <a:endParaRPr lang="en-US" altLang="zh-CN" dirty="0"/>
          </a:p>
          <a:p>
            <a:r>
              <a:rPr lang="zh-CN" altLang="en-US" dirty="0"/>
              <a:t>后续访问</a:t>
            </a:r>
            <a:r>
              <a:rPr lang="en-US" altLang="zh-CN" dirty="0"/>
              <a:t>48,</a:t>
            </a:r>
            <a:r>
              <a:rPr lang="zh-CN" altLang="en-US" dirty="0"/>
              <a:t>缺失，载入第</a:t>
            </a:r>
            <a:r>
              <a:rPr lang="en-US" altLang="zh-CN" dirty="0"/>
              <a:t>2</a:t>
            </a:r>
            <a:r>
              <a:rPr lang="zh-CN" altLang="en-US" dirty="0"/>
              <a:t>组第</a:t>
            </a:r>
            <a:r>
              <a:rPr lang="en-US" altLang="zh-CN" dirty="0"/>
              <a:t>0</a:t>
            </a:r>
            <a:r>
              <a:rPr lang="zh-CN" altLang="en-US" dirty="0"/>
              <a:t>行</a:t>
            </a:r>
            <a:endParaRPr lang="en-US" altLang="zh-CN" dirty="0"/>
          </a:p>
          <a:p>
            <a:endParaRPr lang="en-US" altLang="zh-CN" dirty="0"/>
          </a:p>
          <a:p>
            <a:r>
              <a:rPr lang="en-US" altLang="zh-CN" dirty="0"/>
              <a:t>54</a:t>
            </a:r>
            <a:r>
              <a:rPr lang="zh-CN" altLang="en-US" dirty="0"/>
              <a:t>，缺失，载入第</a:t>
            </a:r>
            <a:r>
              <a:rPr lang="en-US" altLang="zh-CN" dirty="0"/>
              <a:t>1</a:t>
            </a:r>
            <a:r>
              <a:rPr lang="zh-CN" altLang="en-US" dirty="0"/>
              <a:t>组第</a:t>
            </a:r>
            <a:r>
              <a:rPr lang="en-US" altLang="zh-CN" dirty="0"/>
              <a:t>1</a:t>
            </a:r>
            <a:r>
              <a:rPr lang="zh-CN" altLang="en-US" dirty="0"/>
              <a:t>行</a:t>
            </a:r>
            <a:endParaRPr lang="en-US" altLang="zh-CN" dirty="0"/>
          </a:p>
          <a:p>
            <a:endParaRPr lang="en-US" altLang="zh-CN" dirty="0"/>
          </a:p>
          <a:p>
            <a:r>
              <a:rPr lang="zh-CN" altLang="en-US" dirty="0"/>
              <a:t>最后访问</a:t>
            </a:r>
            <a:r>
              <a:rPr lang="en-US" altLang="zh-CN" dirty="0"/>
              <a:t>107</a:t>
            </a:r>
            <a:r>
              <a:rPr lang="zh-CN" altLang="en-US" dirty="0"/>
              <a:t>都是缺失，</a:t>
            </a:r>
            <a:r>
              <a:rPr lang="en-US" altLang="zh-CN" dirty="0"/>
              <a:t>107</a:t>
            </a:r>
            <a:r>
              <a:rPr lang="zh-CN" altLang="en-US" dirty="0"/>
              <a:t>的组索引页是</a:t>
            </a:r>
            <a:r>
              <a:rPr lang="en-US" altLang="zh-CN" dirty="0"/>
              <a:t>01</a:t>
            </a:r>
            <a:r>
              <a:rPr lang="zh-CN" altLang="en-US" dirty="0"/>
              <a:t>，将第一组所有有效位和标记位送到</a:t>
            </a:r>
            <a:r>
              <a:rPr lang="en-US" altLang="zh-CN" dirty="0"/>
              <a:t>k</a:t>
            </a:r>
            <a:r>
              <a:rPr lang="zh-CN" altLang="en-US" dirty="0"/>
              <a:t>路比较器比较发现，都不相符，当前组没有空行，需要进行数据淘汰，这里数据载入后淘汰了第</a:t>
            </a:r>
            <a:r>
              <a:rPr lang="en-US" altLang="zh-CN" dirty="0"/>
              <a:t>0</a:t>
            </a:r>
            <a:r>
              <a:rPr lang="zh-CN" altLang="en-US" dirty="0"/>
              <a:t>行的数据</a:t>
            </a:r>
            <a:endParaRPr lang="en-US" altLang="zh-CN" dirty="0"/>
          </a:p>
          <a:p>
            <a:endParaRPr lang="en-US" altLang="zh-CN" dirty="0"/>
          </a:p>
          <a:p>
            <a:r>
              <a:rPr lang="zh-CN" altLang="en-US" dirty="0"/>
              <a:t>你会发现，组相连映射在</a:t>
            </a:r>
            <a:r>
              <a:rPr lang="en-US" altLang="zh-CN" dirty="0"/>
              <a:t>cache</a:t>
            </a:r>
            <a:r>
              <a:rPr lang="zh-CN" altLang="en-US" dirty="0"/>
              <a:t>没有满之前，也是有可能会发生淘汰的。</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a:t>OS</a:t>
            </a:r>
            <a:r>
              <a:rPr lang="zh-CN" altLang="en-US" dirty="0"/>
              <a:t>真正实现的时候页表</a:t>
            </a:r>
            <a:r>
              <a:rPr lang="en-US" altLang="zh-CN" dirty="0"/>
              <a:t>valid=1</a:t>
            </a:r>
            <a:r>
              <a:rPr lang="zh-CN" altLang="en-US" dirty="0"/>
              <a:t>，表示地址是磁盘地址，</a:t>
            </a:r>
            <a:r>
              <a:rPr lang="en-US" altLang="zh-CN" dirty="0"/>
              <a:t>valid=0</a:t>
            </a:r>
            <a:r>
              <a:rPr lang="zh-CN" altLang="en-US" dirty="0"/>
              <a:t>，表示缺页，没有虚线所指的磁盘地址，那只是个示意。</a:t>
            </a:r>
            <a:endParaRPr lang="en-US" altLang="zh-CN" dirty="0"/>
          </a:p>
          <a:p>
            <a:endParaRPr lang="en-US" altLang="zh-CN" dirty="0"/>
          </a:p>
          <a:p>
            <a:r>
              <a:rPr lang="zh-CN" altLang="en-US" dirty="0"/>
              <a:t>实际实现的时候如果</a:t>
            </a:r>
            <a:r>
              <a:rPr lang="en-US" altLang="zh-CN" dirty="0"/>
              <a:t>valid=0</a:t>
            </a:r>
            <a:r>
              <a:rPr lang="zh-CN" altLang="en-US" dirty="0"/>
              <a:t>，</a:t>
            </a:r>
            <a:r>
              <a:rPr lang="en-US" altLang="zh-CN" dirty="0" err="1"/>
              <a:t>mmu</a:t>
            </a:r>
            <a:r>
              <a:rPr lang="zh-CN" altLang="en-US" dirty="0"/>
              <a:t>产生异常信号（将</a:t>
            </a:r>
            <a:r>
              <a:rPr lang="en-US" altLang="zh-CN" dirty="0"/>
              <a:t>CPU</a:t>
            </a:r>
            <a:r>
              <a:rPr lang="zh-CN" altLang="en-US" dirty="0"/>
              <a:t>中某个特殊寄存器对应位置</a:t>
            </a:r>
            <a:r>
              <a:rPr lang="en-US" altLang="zh-CN" dirty="0"/>
              <a:t>1</a:t>
            </a:r>
            <a:r>
              <a:rPr lang="zh-CN" altLang="en-US" dirty="0"/>
              <a:t>），</a:t>
            </a:r>
            <a:r>
              <a:rPr lang="en-US" altLang="zh-CN" dirty="0"/>
              <a:t>OS</a:t>
            </a:r>
            <a:r>
              <a:rPr lang="zh-CN" altLang="en-US" dirty="0"/>
              <a:t>会触发进入异常处理程序调页，当前指令因缺页提前结束（取指令未完成，执行指令未完成），</a:t>
            </a:r>
            <a:r>
              <a:rPr lang="en-US" altLang="zh-CN" dirty="0"/>
              <a:t>PC++</a:t>
            </a:r>
            <a:r>
              <a:rPr lang="zh-CN" altLang="en-US" dirty="0"/>
              <a:t>的动作不能做。异常处理程序会将缺页指令所在的进程挂起，</a:t>
            </a:r>
            <a:r>
              <a:rPr lang="en-US" altLang="zh-CN" dirty="0" err="1"/>
              <a:t>get_free_page</a:t>
            </a:r>
            <a:r>
              <a:rPr lang="zh-CN" altLang="en-US" dirty="0"/>
              <a:t>从物理内存申请一个新的页，然后根据当前进程对应的执行文件信息去磁盘上读取对应的页（调页），调页完成后要更新页表，并将挂起的进程设置为就绪状态。</a:t>
            </a:r>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发生缺页的处理流程是：程序访问页面，产生</a:t>
            </a:r>
            <a:r>
              <a:rPr lang="en-US" altLang="zh-CN" dirty="0"/>
              <a:t>exception--》</a:t>
            </a:r>
            <a:r>
              <a:rPr lang="zh-CN" altLang="en-US" dirty="0"/>
              <a:t>进</a:t>
            </a:r>
            <a:r>
              <a:rPr lang="en-US" altLang="zh-CN" dirty="0"/>
              <a:t>exception</a:t>
            </a:r>
            <a:r>
              <a:rPr lang="zh-CN" altLang="en-US" dirty="0"/>
              <a:t>处理例程</a:t>
            </a:r>
            <a:r>
              <a:rPr lang="en-US" altLang="zh-CN" dirty="0"/>
              <a:t>(top half)-》</a:t>
            </a:r>
            <a:r>
              <a:rPr lang="zh-CN" altLang="en-US" dirty="0"/>
              <a:t>将发生</a:t>
            </a:r>
            <a:r>
              <a:rPr lang="en-US" altLang="zh-CN" dirty="0"/>
              <a:t>exception</a:t>
            </a:r>
            <a:r>
              <a:rPr lang="zh-CN" altLang="en-US" dirty="0"/>
              <a:t>的进程置为等待状态，将实际的缺页中断处理交给</a:t>
            </a:r>
            <a:r>
              <a:rPr lang="en-US" altLang="zh-CN" dirty="0"/>
              <a:t>bottom half</a:t>
            </a:r>
            <a:r>
              <a:rPr lang="zh-CN" altLang="en-US" dirty="0"/>
              <a:t>（因为这个过程会很漫长，涉及到</a:t>
            </a:r>
            <a:r>
              <a:rPr lang="en-US" altLang="zh-CN" dirty="0"/>
              <a:t>DISK IO</a:t>
            </a:r>
            <a:r>
              <a:rPr lang="zh-CN" altLang="en-US" dirty="0"/>
              <a:t>）</a:t>
            </a:r>
            <a:endParaRPr lang="zh-CN" altLang="en-US" dirty="0"/>
          </a:p>
          <a:p>
            <a:r>
              <a:rPr lang="en-US" altLang="zh-CN" dirty="0"/>
              <a:t>bottom half</a:t>
            </a:r>
            <a:r>
              <a:rPr lang="zh-CN" altLang="en-US" dirty="0"/>
              <a:t>的处理流程：从</a:t>
            </a:r>
            <a:r>
              <a:rPr lang="en-US" altLang="zh-CN" dirty="0"/>
              <a:t>top half</a:t>
            </a:r>
            <a:r>
              <a:rPr lang="zh-CN" altLang="en-US" dirty="0"/>
              <a:t>得知要换入的部分（内存物理地址）</a:t>
            </a:r>
            <a:r>
              <a:rPr lang="en-US" altLang="zh-CN" dirty="0"/>
              <a:t>-》</a:t>
            </a:r>
            <a:r>
              <a:rPr lang="zh-CN" altLang="en-US" dirty="0"/>
              <a:t>查表，得到</a:t>
            </a:r>
            <a:r>
              <a:rPr lang="en-US" altLang="zh-CN" dirty="0"/>
              <a:t>DISK</a:t>
            </a:r>
            <a:r>
              <a:rPr lang="zh-CN" altLang="en-US" dirty="0"/>
              <a:t>上的</a:t>
            </a:r>
            <a:r>
              <a:rPr lang="en-US" altLang="zh-CN" dirty="0"/>
              <a:t>LBS-》</a:t>
            </a:r>
            <a:r>
              <a:rPr lang="zh-CN" altLang="en-US" dirty="0"/>
              <a:t>启动</a:t>
            </a:r>
            <a:r>
              <a:rPr lang="en-US" altLang="zh-CN" dirty="0"/>
              <a:t>DISK IO</a:t>
            </a:r>
            <a:r>
              <a:rPr lang="zh-CN" altLang="en-US" dirty="0"/>
              <a:t>，将数据读到某连续内存物理空间</a:t>
            </a:r>
            <a:r>
              <a:rPr lang="en-US" altLang="zh-CN" dirty="0"/>
              <a:t>-》</a:t>
            </a:r>
            <a:r>
              <a:rPr lang="zh-CN" altLang="en-US" dirty="0"/>
              <a:t>建立页表对应关系</a:t>
            </a:r>
            <a:r>
              <a:rPr lang="en-US" altLang="zh-CN" dirty="0"/>
              <a:t>-》</a:t>
            </a:r>
            <a:r>
              <a:rPr lang="zh-CN" altLang="en-US" dirty="0"/>
              <a:t>唤醒之前因为</a:t>
            </a:r>
            <a:r>
              <a:rPr lang="en-US" altLang="zh-CN" dirty="0"/>
              <a:t>exception</a:t>
            </a:r>
            <a:r>
              <a:rPr lang="zh-CN" altLang="en-US" dirty="0"/>
              <a:t>而等待的进程</a:t>
            </a:r>
            <a:r>
              <a:rPr lang="en-US" altLang="zh-CN" dirty="0"/>
              <a:t>-》</a:t>
            </a:r>
            <a:r>
              <a:rPr lang="zh-CN" altLang="en-US" dirty="0"/>
              <a:t>进程调度</a:t>
            </a:r>
            <a:r>
              <a:rPr lang="en-US" altLang="zh-CN" dirty="0"/>
              <a:t>-》</a:t>
            </a:r>
            <a:r>
              <a:rPr lang="zh-CN" altLang="en-US" dirty="0"/>
              <a:t>发生缺页的进程正确执行</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准确</a:t>
            </a:r>
            <a:r>
              <a:rPr lang="en-US" altLang="zh-CN" dirty="0"/>
              <a:t>LRU</a:t>
            </a:r>
            <a:r>
              <a:rPr lang="zh-CN" altLang="en-US" dirty="0"/>
              <a:t>算法复杂度太高，需要维护访问信息，替换标志，效率太低</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p:sp>
      <p:sp>
        <p:nvSpPr>
          <p:cNvPr id="336898" name="备注占位符 2"/>
          <p:cNvSpPr>
            <a:spLocks noGrp="1"/>
          </p:cNvSpPr>
          <p:nvPr>
            <p:ph type="body" idx="1"/>
          </p:nvPr>
        </p:nvSpPr>
        <p:spPr>
          <a:noFill/>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主存由半导体</a:t>
            </a:r>
            <a:r>
              <a:rPr lang="en-US" altLang="zh-CN" dirty="0"/>
              <a:t>MOS</a:t>
            </a:r>
            <a:r>
              <a:rPr lang="zh-CN" altLang="en-US" dirty="0"/>
              <a:t>存储器组成，给出一个地址，经过一个存储周期，可以访问一个存储单元，</a:t>
            </a:r>
            <a:endParaRPr lang="en-US" altLang="zh-CN" dirty="0"/>
          </a:p>
          <a:p>
            <a:endParaRPr lang="en-US" altLang="zh-CN" dirty="0"/>
          </a:p>
          <a:p>
            <a:r>
              <a:rPr lang="zh-CN" altLang="en-US" dirty="0"/>
              <a:t>注意这里存储单元和机器字长有关，</a:t>
            </a:r>
            <a:r>
              <a:rPr lang="en-US" altLang="zh-CN" dirty="0"/>
              <a:t>32</a:t>
            </a:r>
            <a:r>
              <a:rPr lang="zh-CN" altLang="en-US" dirty="0"/>
              <a:t>位计算机中主存单元应该是</a:t>
            </a:r>
            <a:r>
              <a:rPr lang="en-US" altLang="zh-CN" dirty="0"/>
              <a:t>32</a:t>
            </a:r>
            <a:r>
              <a:rPr lang="zh-CN" altLang="en-US" dirty="0"/>
              <a:t>位，</a:t>
            </a:r>
            <a:r>
              <a:rPr lang="en-US" altLang="zh-CN" dirty="0"/>
              <a:t>64</a:t>
            </a:r>
            <a:r>
              <a:rPr lang="zh-CN" altLang="en-US" dirty="0"/>
              <a:t>为计算机主存单元应该是</a:t>
            </a:r>
            <a:r>
              <a:rPr lang="en-US" altLang="zh-CN" dirty="0"/>
              <a:t>64</a:t>
            </a:r>
            <a:r>
              <a:rPr lang="zh-CN" altLang="en-US" dirty="0"/>
              <a:t>位，</a:t>
            </a:r>
            <a:endParaRPr lang="en-US" altLang="zh-CN" dirty="0"/>
          </a:p>
          <a:p>
            <a:endParaRPr lang="en-US" altLang="zh-CN" dirty="0"/>
          </a:p>
          <a:p>
            <a:r>
              <a:rPr lang="zh-CN" altLang="en-US" dirty="0"/>
              <a:t>以</a:t>
            </a:r>
            <a:r>
              <a:rPr lang="en-US" altLang="zh-CN" dirty="0"/>
              <a:t>32</a:t>
            </a:r>
            <a:r>
              <a:rPr lang="zh-CN" altLang="en-US" dirty="0"/>
              <a:t>位计算机为例，</a:t>
            </a:r>
            <a:r>
              <a:rPr lang="en-US" altLang="zh-CN" dirty="0"/>
              <a:t>32</a:t>
            </a:r>
            <a:r>
              <a:rPr lang="zh-CN" altLang="en-US" dirty="0"/>
              <a:t>位字长的主存单元可以按照不同大小访问，即可已按照字节存储单元访问，也可以按照半字</a:t>
            </a:r>
            <a:r>
              <a:rPr lang="en-US" altLang="zh-CN" dirty="0"/>
              <a:t>16</a:t>
            </a:r>
            <a:r>
              <a:rPr lang="zh-CN" altLang="en-US" dirty="0"/>
              <a:t>位，字存储单元也就是</a:t>
            </a:r>
            <a:r>
              <a:rPr lang="en-US" altLang="zh-CN" dirty="0"/>
              <a:t>32</a:t>
            </a:r>
            <a:r>
              <a:rPr lang="zh-CN" altLang="en-US" dirty="0"/>
              <a:t>位进行访问，</a:t>
            </a:r>
            <a:endParaRPr lang="en-US" altLang="zh-CN" dirty="0"/>
          </a:p>
          <a:p>
            <a:r>
              <a:rPr lang="zh-CN" altLang="en-US" dirty="0"/>
              <a:t>访问时间都是一个存储周期，访问地址分别对应字节地址和字地址</a:t>
            </a:r>
            <a:endParaRPr lang="en-US" altLang="zh-CN" dirty="0"/>
          </a:p>
          <a:p>
            <a:endParaRPr lang="en-US" altLang="zh-CN" dirty="0"/>
          </a:p>
          <a:p>
            <a:r>
              <a:rPr lang="zh-CN" altLang="en-US" dirty="0"/>
              <a:t>比如这里是访问</a:t>
            </a:r>
            <a:r>
              <a:rPr lang="en-US" altLang="zh-CN" dirty="0"/>
              <a:t>8</a:t>
            </a:r>
            <a:r>
              <a:rPr lang="zh-CN" altLang="en-US" dirty="0"/>
              <a:t>号字节地址单元的一个自己，</a:t>
            </a:r>
            <a:r>
              <a:rPr lang="en-US" altLang="zh-CN" dirty="0"/>
              <a:t>ah=12</a:t>
            </a:r>
            <a:r>
              <a:rPr lang="zh-CN" altLang="en-US" dirty="0"/>
              <a:t>，而第二条指令访问的是</a:t>
            </a:r>
            <a:r>
              <a:rPr lang="en-US" altLang="zh-CN" dirty="0"/>
              <a:t>8</a:t>
            </a:r>
            <a:r>
              <a:rPr lang="zh-CN" altLang="en-US" dirty="0"/>
              <a:t>号字节地址开始半字，得到的数据是</a:t>
            </a:r>
            <a:r>
              <a:rPr lang="en-US" altLang="zh-CN" dirty="0"/>
              <a:t>0x</a:t>
            </a:r>
            <a:r>
              <a:rPr lang="zh-CN" altLang="en-US" dirty="0"/>
              <a:t>，而按字访问，则是。。。。</a:t>
            </a:r>
            <a:endParaRPr lang="en-US" altLang="zh-CN" dirty="0"/>
          </a:p>
          <a:p>
            <a:endParaRPr lang="en-US" altLang="zh-CN" dirty="0"/>
          </a:p>
          <a:p>
            <a:r>
              <a:rPr lang="zh-CN" altLang="en-US" dirty="0"/>
              <a:t>这里都是</a:t>
            </a:r>
            <a:r>
              <a:rPr lang="en-US" altLang="zh-CN" dirty="0"/>
              <a:t>8</a:t>
            </a:r>
            <a:r>
              <a:rPr lang="zh-CN" altLang="en-US" dirty="0"/>
              <a:t>号字节单元开始的位置，存储单元不同，得到的数据也不同，</a:t>
            </a:r>
            <a:endParaRPr lang="en-US" altLang="zh-CN" dirty="0"/>
          </a:p>
          <a:p>
            <a:endParaRPr lang="en-US" altLang="zh-CN" dirty="0"/>
          </a:p>
          <a:p>
            <a:r>
              <a:rPr lang="zh-CN" altLang="en-US" dirty="0"/>
              <a:t>但注意实际上计算机中只有字节地址，按半字访问时屏蔽字节地址最低位，也就是半字地址必须按</a:t>
            </a:r>
            <a:r>
              <a:rPr lang="en-US" altLang="zh-CN" dirty="0"/>
              <a:t>2</a:t>
            </a:r>
            <a:r>
              <a:rPr lang="zh-CN" altLang="en-US" dirty="0"/>
              <a:t>对齐，按字访问是屏蔽字节地址最低</a:t>
            </a:r>
            <a:r>
              <a:rPr lang="en-US" altLang="zh-CN" dirty="0"/>
              <a:t>2</a:t>
            </a:r>
            <a:r>
              <a:rPr lang="zh-CN" altLang="en-US" dirty="0"/>
              <a:t>位。也就是字地址必须按</a:t>
            </a:r>
            <a:r>
              <a:rPr lang="en-US" altLang="zh-CN" dirty="0"/>
              <a:t>4</a:t>
            </a:r>
            <a:r>
              <a:rPr lang="zh-CN" altLang="en-US" dirty="0"/>
              <a:t>对齐，必须按</a:t>
            </a:r>
            <a:r>
              <a:rPr lang="en-US" altLang="zh-CN" dirty="0"/>
              <a:t>4</a:t>
            </a:r>
            <a:r>
              <a:rPr lang="zh-CN" altLang="en-US" dirty="0"/>
              <a:t>对齐，如果不对齐，会导致数据访问可能跨越两个字单元，数据访问需要两个存储周期。</a:t>
            </a:r>
            <a:endParaRPr lang="en-US" altLang="zh-CN" dirty="0"/>
          </a:p>
          <a:p>
            <a:endParaRPr lang="en-US" altLang="zh-CN" dirty="0"/>
          </a:p>
          <a:p>
            <a:r>
              <a:rPr lang="zh-CN" altLang="en-US" dirty="0"/>
              <a:t>如果不对齐，会导致访问数据不在一个存储单元中，需要两个以上的存储周期才能得到，计算机中不允许出现这种情况，对于这样的指令执行是会产生数据未对齐异常。</a:t>
            </a: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p:sp>
      <p:sp>
        <p:nvSpPr>
          <p:cNvPr id="336898" name="备注占位符 2"/>
          <p:cNvSpPr>
            <a:spLocks noGrp="1"/>
          </p:cNvSpPr>
          <p:nvPr>
            <p:ph type="body" idx="1"/>
          </p:nvPr>
        </p:nvSpPr>
        <p:spPr>
          <a:noFill/>
        </p:spPr>
        <p:txBody>
          <a:bodyPr/>
          <a:lstStyle/>
          <a:p>
            <a:r>
              <a:rPr lang="en-US" altLang="zh-CN" dirty="0"/>
              <a:t>PTEA</a:t>
            </a:r>
            <a:r>
              <a:rPr lang="zh-CN" altLang="en-US" dirty="0"/>
              <a:t>生成方法</a:t>
            </a:r>
            <a:endParaRPr lang="en-US" altLang="zh-CN" dirty="0"/>
          </a:p>
          <a:p>
            <a:endParaRPr lang="zh-CN" altLang="en-US" dirty="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Rectangle 7"/>
          <p:cNvSpPr txBox="1">
            <a:spLocks noGrp="1"/>
          </p:cNvSpPr>
          <p:nvPr>
            <p:ph type="sldNum" sz="quarter"/>
          </p:nvPr>
        </p:nvSpPr>
        <p:spPr>
          <a:xfrm>
            <a:off x="4024313" y="9723438"/>
            <a:ext cx="3074987" cy="511175"/>
          </a:xfrm>
          <a:prstGeom prst="rect">
            <a:avLst/>
          </a:prstGeom>
          <a:noFill/>
          <a:ln w="9525">
            <a:noFill/>
          </a:ln>
        </p:spPr>
        <p:txBody>
          <a:bodyPr lIns="96575" tIns="48288" rIns="96575" bIns="48288" anchor="b" anchorCtr="0"/>
          <a:p>
            <a:pPr lvl="0" algn="r" defTabSz="965200" eaLnBrk="1" hangingPunct="1">
              <a:spcBef>
                <a:spcPct val="0"/>
              </a:spcBef>
            </a:pPr>
            <a:fld id="{9A0DB2DC-4C9A-4742-B13C-FB6460FD3503}" type="slidenum">
              <a:rPr lang="zh-CN" altLang="en-US" sz="1300" b="0" i="0" dirty="0">
                <a:solidFill>
                  <a:schemeClr val="tx1"/>
                </a:solidFill>
                <a:latin typeface="Times New Roman" panose="02020603050405020304" pitchFamily="18" charset="0"/>
                <a:ea typeface="宋体" panose="02010600030101010101" pitchFamily="2" charset="-122"/>
              </a:rPr>
            </a:fld>
            <a:endParaRPr lang="zh-CN" altLang="en-US" sz="1300" b="0" i="0" dirty="0">
              <a:solidFill>
                <a:schemeClr val="tx1"/>
              </a:solidFill>
              <a:latin typeface="Times New Roman" panose="02020603050405020304" pitchFamily="18" charset="0"/>
              <a:ea typeface="宋体" panose="02010600030101010101" pitchFamily="2" charset="-122"/>
            </a:endParaRPr>
          </a:p>
        </p:txBody>
      </p:sp>
      <p:sp>
        <p:nvSpPr>
          <p:cNvPr id="229379" name="Rectangle 2"/>
          <p:cNvSpPr>
            <a:spLocks noTextEdit="1"/>
          </p:cNvSpPr>
          <p:nvPr>
            <p:ph type="sldImg"/>
          </p:nvPr>
        </p:nvSpPr>
        <p:spPr>
          <a:xfrm>
            <a:off x="987425" y="642938"/>
            <a:ext cx="5137150" cy="3852862"/>
          </a:xfrm>
        </p:spPr>
      </p:sp>
      <p:sp>
        <p:nvSpPr>
          <p:cNvPr id="229380" name="Rectangle 3"/>
          <p:cNvSpPr>
            <a:spLocks noGrp="1"/>
          </p:cNvSpPr>
          <p:nvPr>
            <p:ph type="body" idx="1"/>
          </p:nvPr>
        </p:nvSpPr>
        <p:spPr>
          <a:xfrm>
            <a:off x="533400" y="4860925"/>
            <a:ext cx="6118225" cy="4606925"/>
          </a:xfrm>
        </p:spPr>
        <p:txBody>
          <a:bodyPr wrap="square" lIns="91376" tIns="45689" rIns="91376" bIns="45689" anchor="t" anchorCtr="0"/>
          <a:p>
            <a:pPr lvl="0" eaLnBrk="1" hangingPunct="1"/>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为避免这个问题，高级语言中的变量也</a:t>
            </a:r>
            <a:r>
              <a:rPr lang="zh-CN" altLang="en-US"/>
              <a:t>会考虑按存储单元边界对齐在主存中存放</a:t>
            </a:r>
            <a:r>
              <a:rPr lang="zh-CN" altLang="en-US" dirty="0"/>
              <a:t>，也就是按边界对齐的方式存储数据，。。。</a:t>
            </a:r>
            <a:r>
              <a:rPr lang="zh-CN" altLang="en-US"/>
              <a:t>。。</a:t>
            </a:r>
            <a:endParaRPr lang="en-US" altLang="zh-CN"/>
          </a:p>
          <a:p>
            <a:endParaRPr lang="en-US" altLang="zh-CN"/>
          </a:p>
          <a:p>
            <a:r>
              <a:rPr lang="en-US" altLang="zh-CN"/>
              <a:t>Int</a:t>
            </a:r>
            <a:r>
              <a:rPr lang="zh-CN" altLang="en-US"/>
              <a:t>行</a:t>
            </a:r>
            <a:endParaRPr lang="en-US" altLang="zh-CN"/>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多路选择器成本，译码器成本</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showMasterPhAnim="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fld>
            <a:r>
              <a:rPr lang="en-US" altLang="zh-CN"/>
              <a:t>-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fld>
            <a:r>
              <a:rPr lang="en-US" altLang="zh-CN"/>
              <a:t>- </a:t>
            </a:r>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573C808F-8CB0-43E5-AB97-CCAD81A48CB3}" type="slidenum">
              <a:rPr lang="zh-CN" altLang="en-US"/>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B7857FD0-78B7-4748-B262-90984D9C86CB}" type="slidenum">
              <a:rPr lang="zh-CN" altLang="en-US"/>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4" Type="http://schemas.openxmlformats.org/officeDocument/2006/relationships/theme" Target="../theme/theme6.xml"/><Relationship Id="rId13" Type="http://schemas.openxmlformats.org/officeDocument/2006/relationships/image" Target="../media/image2.png"/><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slideLayout" Target="../slideLayouts/slideLayout61.xml"/><Relationship Id="rId7" Type="http://schemas.openxmlformats.org/officeDocument/2006/relationships/slideLayout" Target="../slideLayouts/slideLayout60.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3" Type="http://schemas.openxmlformats.org/officeDocument/2006/relationships/theme" Target="../theme/theme7.xml"/><Relationship Id="rId12" Type="http://schemas.openxmlformats.org/officeDocument/2006/relationships/image" Target="../media/image3.png"/><Relationship Id="rId11" Type="http://schemas.openxmlformats.org/officeDocument/2006/relationships/image" Target="../media/image2.png"/><Relationship Id="rId10" Type="http://schemas.openxmlformats.org/officeDocument/2006/relationships/slideLayout" Target="../slideLayouts/slideLayout6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jpeg"/><Relationship Id="rId1" Type="http://schemas.openxmlformats.org/officeDocument/2006/relationships/image" Target="../media/image61.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67.jpeg"/><Relationship Id="rId1" Type="http://schemas.openxmlformats.org/officeDocument/2006/relationships/image" Target="../media/image66.png"/></Relationships>
</file>

<file path=ppt/slides/_rels/slide117.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image" Target="../media/image68.pn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73.jpeg"/><Relationship Id="rId2" Type="http://schemas.openxmlformats.org/officeDocument/2006/relationships/image" Target="../media/image72.wmf"/><Relationship Id="rId1" Type="http://schemas.openxmlformats.org/officeDocument/2006/relationships/image" Target="../media/image71.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1" Type="http://schemas.openxmlformats.org/officeDocument/2006/relationships/slideLayout" Target="../slideLayouts/slideLayout2.xml"/><Relationship Id="rId10" Type="http://schemas.openxmlformats.org/officeDocument/2006/relationships/image" Target="../media/image29.jpeg"/><Relationship Id="rId1" Type="http://schemas.openxmlformats.org/officeDocument/2006/relationships/image" Target="../media/image20.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9.wmf"/><Relationship Id="rId4" Type="http://schemas.openxmlformats.org/officeDocument/2006/relationships/image" Target="../media/image78.wmf"/><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72.wmf"/></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wmf"/></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69.jpe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4.xml"/><Relationship Id="rId2" Type="http://schemas.openxmlformats.org/officeDocument/2006/relationships/image" Target="../media/image31.wmf"/><Relationship Id="rId1" Type="http://schemas.openxmlformats.org/officeDocument/2006/relationships/image" Target="../media/image3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17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84.wmf"/><Relationship Id="rId1" Type="http://schemas.openxmlformats.org/officeDocument/2006/relationships/oleObject" Target="../embeddings/oleObject1.bin"/></Relationships>
</file>

<file path=ppt/slides/_rels/slide17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85.wmf"/><Relationship Id="rId1" Type="http://schemas.openxmlformats.org/officeDocument/2006/relationships/oleObject" Target="../embeddings/oleObject2.bin"/></Relationships>
</file>

<file path=ppt/slides/_rels/slide179.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86.wmf"/><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image" Target="../media/image20.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jpe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jpe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wmf"/></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jpe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wmf"/><Relationship Id="rId2" Type="http://schemas.microsoft.com/office/2007/relationships/hdphoto" Target="../media/image15.wdp"/><Relationship Id="rId1"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emf"/></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22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96.png"/><Relationship Id="rId1" Type="http://schemas.openxmlformats.org/officeDocument/2006/relationships/image" Target="../media/image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1" Type="http://schemas.openxmlformats.org/officeDocument/2006/relationships/slideLayout" Target="../slideLayouts/slideLayout2.xml"/><Relationship Id="rId10" Type="http://schemas.openxmlformats.org/officeDocument/2006/relationships/image" Target="../media/image29.jpeg"/><Relationship Id="rId1" Type="http://schemas.openxmlformats.org/officeDocument/2006/relationships/image" Target="../media/image2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1.wmf"/><Relationship Id="rId1"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image" Target="../media/image5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wmf"/><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image" Target="../media/image5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p:nvPicPr>
        <p:blipFill>
          <a:blip r:embed="rId2"/>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按信息的可保存性分</a:t>
            </a:r>
            <a:endParaRPr lang="zh-CN" altLang="en-US" dirty="0"/>
          </a:p>
        </p:txBody>
      </p:sp>
      <p:sp>
        <p:nvSpPr>
          <p:cNvPr id="3" name="内容占位符 2"/>
          <p:cNvSpPr>
            <a:spLocks noGrp="1"/>
          </p:cNvSpPr>
          <p:nvPr>
            <p:ph idx="1"/>
          </p:nvPr>
        </p:nvSpPr>
        <p:spPr/>
        <p:txBody>
          <a:bodyPr/>
          <a:lstStyle/>
          <a:p>
            <a:r>
              <a:rPr lang="zh-CN" altLang="en-US" b="1" dirty="0"/>
              <a:t>易失性存储器</a:t>
            </a:r>
            <a:r>
              <a:rPr lang="zh-CN" altLang="en-US" dirty="0"/>
              <a:t> </a:t>
            </a:r>
            <a:r>
              <a:rPr lang="en-US" altLang="zh-CN" sz="2500" i="1" dirty="0">
                <a:solidFill>
                  <a:srgbClr val="0000FF"/>
                </a:solidFill>
              </a:rPr>
              <a:t>Volatile Memories</a:t>
            </a:r>
            <a:endParaRPr lang="en-US" altLang="zh-CN" sz="2500" i="1" dirty="0">
              <a:solidFill>
                <a:srgbClr val="0000FF"/>
              </a:solidFill>
            </a:endParaRPr>
          </a:p>
          <a:p>
            <a:pPr lvl="1"/>
            <a:r>
              <a:rPr lang="zh-CN" altLang="en-US" sz="2400" dirty="0"/>
              <a:t>断电后信息消失</a:t>
            </a:r>
            <a:endParaRPr lang="zh-CN" altLang="en-US" sz="2400" dirty="0"/>
          </a:p>
          <a:p>
            <a:pPr lvl="1"/>
            <a:r>
              <a:rPr lang="en-US" altLang="zh-CN" sz="2400" dirty="0"/>
              <a:t>SRAM</a:t>
            </a:r>
            <a:endParaRPr lang="en-US" altLang="zh-CN" sz="2400" dirty="0"/>
          </a:p>
          <a:p>
            <a:pPr lvl="1"/>
            <a:r>
              <a:rPr lang="en-US" altLang="zh-CN" sz="2400" dirty="0"/>
              <a:t>DRAM</a:t>
            </a:r>
            <a:endParaRPr lang="en-US" altLang="zh-CN" sz="2400" dirty="0"/>
          </a:p>
          <a:p>
            <a:r>
              <a:rPr lang="zh-CN" altLang="en-US" b="1" dirty="0"/>
              <a:t>非易失性存储器</a:t>
            </a:r>
            <a:r>
              <a:rPr lang="en-US" altLang="zh-CN" sz="2500" i="1" dirty="0">
                <a:solidFill>
                  <a:srgbClr val="0000FF"/>
                </a:solidFill>
              </a:rPr>
              <a:t>Non-Volatile Memories</a:t>
            </a:r>
            <a:endParaRPr lang="en-US" altLang="zh-CN" sz="2500" i="1" dirty="0">
              <a:solidFill>
                <a:srgbClr val="0000FF"/>
              </a:solidFill>
            </a:endParaRPr>
          </a:p>
          <a:p>
            <a:pPr lvl="1"/>
            <a:r>
              <a:rPr lang="zh-CN" altLang="en-US" sz="2400" dirty="0"/>
              <a:t>断电后仍能保存信息</a:t>
            </a:r>
            <a:endParaRPr lang="zh-CN" altLang="en-US" sz="2400" dirty="0"/>
          </a:p>
          <a:p>
            <a:pPr lvl="1"/>
            <a:r>
              <a:rPr lang="zh-CN" altLang="en-US" sz="2400" dirty="0"/>
              <a:t>磁存储器、激光存储器、</a:t>
            </a:r>
            <a:r>
              <a:rPr lang="en-US" altLang="zh-CN" sz="2400" dirty="0"/>
              <a:t>NVRAM</a:t>
            </a:r>
            <a:endParaRPr lang="en-US" altLang="zh-CN" sz="2400" dirty="0"/>
          </a:p>
          <a:p>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单体多字存储器</a:t>
            </a:r>
            <a:endParaRPr lang="zh-CN" altLang="en-US" dirty="0"/>
          </a:p>
        </p:txBody>
      </p:sp>
      <p:sp>
        <p:nvSpPr>
          <p:cNvPr id="3" name="内容占位符 2"/>
          <p:cNvSpPr>
            <a:spLocks noGrp="1"/>
          </p:cNvSpPr>
          <p:nvPr>
            <p:ph idx="1"/>
          </p:nvPr>
        </p:nvSpPr>
        <p:spPr/>
        <p:txBody>
          <a:bodyPr/>
          <a:lstStyle/>
          <a:p>
            <a:r>
              <a:rPr lang="zh-CN" altLang="en-US" dirty="0"/>
              <a:t>多个单字长存储模块</a:t>
            </a:r>
            <a:r>
              <a:rPr lang="zh-CN" altLang="en-US" b="1" dirty="0">
                <a:solidFill>
                  <a:srgbClr val="1387B7"/>
                </a:solidFill>
              </a:rPr>
              <a:t>并发</a:t>
            </a:r>
            <a:endParaRPr lang="en-US" altLang="zh-CN" b="1" dirty="0">
              <a:solidFill>
                <a:srgbClr val="1387B7"/>
              </a:solidFill>
            </a:endParaRPr>
          </a:p>
          <a:p>
            <a:r>
              <a:rPr lang="zh-CN" altLang="en-US" dirty="0"/>
              <a:t>共用一个地址寄存器</a:t>
            </a:r>
            <a:endParaRPr lang="en-US" altLang="zh-CN" dirty="0"/>
          </a:p>
          <a:p>
            <a:r>
              <a:rPr lang="zh-CN" altLang="en-US" dirty="0"/>
              <a:t>单存储周期内访问多个存储字</a:t>
            </a:r>
            <a:endParaRPr lang="en-US" altLang="zh-CN" dirty="0"/>
          </a:p>
          <a:p>
            <a:r>
              <a:rPr lang="zh-CN" altLang="en-US" b="1" dirty="0">
                <a:solidFill>
                  <a:srgbClr val="1387B7"/>
                </a:solidFill>
              </a:rPr>
              <a:t>性能线性增长，总线位宽变化</a:t>
            </a:r>
            <a:endParaRPr lang="en-US" altLang="zh-CN" b="1" dirty="0">
              <a:solidFill>
                <a:srgbClr val="1387B7"/>
              </a:solidFill>
            </a:endParaRPr>
          </a:p>
        </p:txBody>
      </p:sp>
      <p:grpSp>
        <p:nvGrpSpPr>
          <p:cNvPr id="43" name="组合 42"/>
          <p:cNvGrpSpPr/>
          <p:nvPr/>
        </p:nvGrpSpPr>
        <p:grpSpPr>
          <a:xfrm>
            <a:off x="6536771" y="1100638"/>
            <a:ext cx="4550625" cy="4846727"/>
            <a:chOff x="753313" y="1920829"/>
            <a:chExt cx="3816423" cy="4064751"/>
          </a:xfrm>
        </p:grpSpPr>
        <p:sp>
          <p:nvSpPr>
            <p:cNvPr id="44"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ln>
          </p:spPr>
          <p:txBody>
            <a:bodyPr wrap="none" lIns="0" tIns="0" rIns="0" bIns="0" anchor="ctr"/>
            <a:lstStyle/>
            <a:p>
              <a:pPr algn="r"/>
              <a:endParaRPr lang="zh-CN" altLang="zh-CN" sz="2000" b="1">
                <a:latin typeface="+mn-ea"/>
              </a:endParaRPr>
            </a:p>
          </p:txBody>
        </p:sp>
        <p:cxnSp>
          <p:nvCxnSpPr>
            <p:cNvPr id="45" name="直接箭头连接符 44"/>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438678" y="3161170"/>
              <a:ext cx="2482988" cy="296704"/>
              <a:chOff x="2953109" y="2996952"/>
              <a:chExt cx="2482988" cy="296704"/>
            </a:xfrm>
          </p:grpSpPr>
          <p:cxnSp>
            <p:nvCxnSpPr>
              <p:cNvPr id="79" name="直接箭头连接符 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sp>
          <p:nvSpPr>
            <p:cNvPr id="51"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ln>
          </p:spPr>
          <p:txBody>
            <a:bodyPr vert="eaVert" wrap="none" tIns="0" bIns="0">
              <a:spAutoFit/>
            </a:bodyPr>
            <a:lstStyle/>
            <a:p>
              <a:pPr marL="354330" indent="-354330" algn="ctr" defTabSz="941705">
                <a:buClr>
                  <a:srgbClr val="003580"/>
                </a:buClr>
              </a:pPr>
              <a:r>
                <a:rPr lang="zh-CN" altLang="en-US" b="1" dirty="0">
                  <a:latin typeface="+mn-ea"/>
                  <a:cs typeface="Arial" panose="020B0604020202020204" pitchFamily="34" charset="0"/>
                </a:rPr>
                <a:t>多字长</a:t>
              </a:r>
              <a:r>
                <a:rPr lang="en-US" altLang="zh-CN" b="1" dirty="0">
                  <a:latin typeface="+mn-ea"/>
                  <a:cs typeface="Arial" panose="020B0604020202020204" pitchFamily="34" charset="0"/>
                </a:rPr>
                <a:t>DR</a:t>
              </a:r>
              <a:endParaRPr lang="zh-CN" altLang="en-US" b="1" dirty="0">
                <a:latin typeface="+mn-ea"/>
                <a:cs typeface="Arial" panose="020B0604020202020204" pitchFamily="34" charset="0"/>
              </a:endParaRPr>
            </a:p>
          </p:txBody>
        </p:sp>
        <p:grpSp>
          <p:nvGrpSpPr>
            <p:cNvPr id="52" name="组合 51"/>
            <p:cNvGrpSpPr/>
            <p:nvPr/>
          </p:nvGrpSpPr>
          <p:grpSpPr>
            <a:xfrm rot="16200000">
              <a:off x="2511361" y="3512071"/>
              <a:ext cx="360040" cy="3156057"/>
              <a:chOff x="7112148" y="2144740"/>
              <a:chExt cx="360040" cy="2501026"/>
            </a:xfrm>
          </p:grpSpPr>
          <p:sp>
            <p:nvSpPr>
              <p:cNvPr id="75" name="矩形 7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76" name="矩形 7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77" name="矩形 7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78" name="矩形 7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3" name="组合 52"/>
            <p:cNvGrpSpPr/>
            <p:nvPr/>
          </p:nvGrpSpPr>
          <p:grpSpPr>
            <a:xfrm>
              <a:off x="1113353" y="3438986"/>
              <a:ext cx="3156057" cy="1142141"/>
              <a:chOff x="1113353" y="3438987"/>
              <a:chExt cx="3156057" cy="360040"/>
            </a:xfrm>
          </p:grpSpPr>
          <p:sp>
            <p:nvSpPr>
              <p:cNvPr id="71" name="矩形 7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72" name="矩形 7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73" name="矩形 7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74" name="矩形 7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4" name="直接箭头连接符 53"/>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7" name="组合 56"/>
            <p:cNvGrpSpPr/>
            <p:nvPr/>
          </p:nvGrpSpPr>
          <p:grpSpPr>
            <a:xfrm>
              <a:off x="1446533" y="4581128"/>
              <a:ext cx="2475132" cy="331710"/>
              <a:chOff x="2960965" y="2996952"/>
              <a:chExt cx="2475132" cy="308035"/>
            </a:xfrm>
          </p:grpSpPr>
          <p:cxnSp>
            <p:nvCxnSpPr>
              <p:cNvPr id="67" name="直接箭头连接符 6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008000"/>
                  </a:solidFill>
                  <a:latin typeface="+mn-ea"/>
                  <a:cs typeface="Arial" panose="020B0604020202020204" pitchFamily="34" charset="0"/>
                </a:rPr>
                <a:t>多字长</a:t>
              </a:r>
              <a:r>
                <a:rPr lang="en-US" altLang="zh-CN" sz="2000" b="1" dirty="0">
                  <a:solidFill>
                    <a:srgbClr val="008000"/>
                  </a:solidFill>
                  <a:latin typeface="+mn-ea"/>
                  <a:cs typeface="Arial" panose="020B0604020202020204" pitchFamily="34" charset="0"/>
                </a:rPr>
                <a:t>DBUS</a:t>
              </a:r>
              <a:endParaRPr lang="zh-CN" altLang="en-US" sz="2000" b="1" dirty="0">
                <a:solidFill>
                  <a:srgbClr val="008000"/>
                </a:solidFill>
                <a:latin typeface="+mn-ea"/>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Line 34"/>
          <p:cNvSpPr>
            <a:spLocks noChangeAspect="1" noChangeShapeType="1"/>
          </p:cNvSpPr>
          <p:nvPr/>
        </p:nvSpPr>
        <p:spPr bwMode="auto">
          <a:xfrm>
            <a:off x="7684888" y="2933187"/>
            <a:ext cx="828673"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223" name="Line 35"/>
          <p:cNvSpPr>
            <a:spLocks noChangeAspect="1" noChangeShapeType="1"/>
          </p:cNvSpPr>
          <p:nvPr/>
        </p:nvSpPr>
        <p:spPr bwMode="auto">
          <a:xfrm>
            <a:off x="7606763" y="5033912"/>
            <a:ext cx="2756135" cy="0"/>
          </a:xfrm>
          <a:prstGeom prst="line">
            <a:avLst/>
          </a:prstGeom>
          <a:noFill/>
          <a:ln w="76200">
            <a:solidFill>
              <a:srgbClr val="008000"/>
            </a:solidFill>
            <a:round/>
            <a:headEnd type="none" w="sm" len="sm"/>
            <a:tailEnd type="none" w="sm" len="sm"/>
          </a:ln>
        </p:spPr>
        <p:txBody>
          <a:bodyPr/>
          <a:lstStyle/>
          <a:p>
            <a:endParaRPr lang="zh-CN" altLang="en-US"/>
          </a:p>
        </p:txBody>
      </p:sp>
      <p:sp>
        <p:nvSpPr>
          <p:cNvPr id="164866" name="Rectangle 12"/>
          <p:cNvSpPr>
            <a:spLocks noGrp="1" noChangeArrowheads="1"/>
          </p:cNvSpPr>
          <p:nvPr>
            <p:ph type="title"/>
          </p:nvPr>
        </p:nvSpPr>
        <p:spPr/>
        <p:txBody>
          <a:bodyPr/>
          <a:lstStyle/>
          <a:p>
            <a:r>
              <a:rPr lang="zh-CN" altLang="en-US"/>
              <a:t>多通道内存</a:t>
            </a:r>
            <a:endParaRPr lang="zh-CN" altLang="en-US"/>
          </a:p>
        </p:txBody>
      </p:sp>
      <p:sp>
        <p:nvSpPr>
          <p:cNvPr id="920610" name="Line 34"/>
          <p:cNvSpPr>
            <a:spLocks noChangeAspect="1" noChangeShapeType="1"/>
          </p:cNvSpPr>
          <p:nvPr/>
        </p:nvSpPr>
        <p:spPr bwMode="auto">
          <a:xfrm>
            <a:off x="2639962" y="2535028"/>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2654709" y="5086883"/>
            <a:ext cx="3204996" cy="0"/>
          </a:xfrm>
          <a:prstGeom prst="line">
            <a:avLst/>
          </a:prstGeom>
          <a:noFill/>
          <a:ln w="152400">
            <a:solidFill>
              <a:srgbClr val="008000"/>
            </a:solidFill>
            <a:round/>
            <a:headEnd type="none" w="sm" len="sm"/>
            <a:tailEnd type="none" w="sm" len="sm"/>
          </a:ln>
        </p:spPr>
        <p:txBody>
          <a:bodyPr/>
          <a:lstStyle/>
          <a:p>
            <a:endParaRPr lang="zh-CN" altLang="en-US"/>
          </a:p>
        </p:txBody>
      </p:sp>
      <p:sp>
        <p:nvSpPr>
          <p:cNvPr id="920612" name="Line 36"/>
          <p:cNvSpPr>
            <a:spLocks noChangeAspect="1" noChangeShapeType="1"/>
          </p:cNvSpPr>
          <p:nvPr/>
        </p:nvSpPr>
        <p:spPr bwMode="auto">
          <a:xfrm>
            <a:off x="2654710" y="2072113"/>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01" name="Line 38"/>
          <p:cNvSpPr>
            <a:spLocks noChangeAspect="1" noChangeShapeType="1"/>
          </p:cNvSpPr>
          <p:nvPr/>
        </p:nvSpPr>
        <p:spPr bwMode="auto">
          <a:xfrm>
            <a:off x="5031382" y="2535028"/>
            <a:ext cx="0" cy="72095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508958" y="2564004"/>
            <a:ext cx="0" cy="688409"/>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898" name="Line 45"/>
          <p:cNvSpPr>
            <a:spLocks noChangeAspect="1" noChangeShapeType="1"/>
          </p:cNvSpPr>
          <p:nvPr/>
        </p:nvSpPr>
        <p:spPr bwMode="auto">
          <a:xfrm flipV="1">
            <a:off x="4137198" y="2072113"/>
            <a:ext cx="0" cy="1301470"/>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653931" y="2072293"/>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920589" name="Line 13"/>
          <p:cNvSpPr>
            <a:spLocks noChangeAspect="1" noChangeShapeType="1"/>
          </p:cNvSpPr>
          <p:nvPr/>
        </p:nvSpPr>
        <p:spPr bwMode="auto">
          <a:xfrm>
            <a:off x="3792602" y="4228477"/>
            <a:ext cx="0" cy="828062"/>
          </a:xfrm>
          <a:prstGeom prst="line">
            <a:avLst/>
          </a:prstGeom>
          <a:noFill/>
          <a:ln w="76200">
            <a:solidFill>
              <a:srgbClr val="008000"/>
            </a:solidFill>
            <a:round/>
            <a:headEnd type="none" w="sm" len="sm"/>
            <a:tailEnd type="none" w="sm" len="sm"/>
          </a:ln>
        </p:spPr>
        <p:txBody>
          <a:bodyPr/>
          <a:lstStyle/>
          <a:p>
            <a:endParaRPr lang="zh-CN" altLang="en-US"/>
          </a:p>
        </p:txBody>
      </p:sp>
      <p:sp>
        <p:nvSpPr>
          <p:cNvPr id="920591" name="Rectangle 15"/>
          <p:cNvSpPr>
            <a:spLocks noChangeAspect="1" noChangeArrowheads="1"/>
          </p:cNvSpPr>
          <p:nvPr/>
        </p:nvSpPr>
        <p:spPr bwMode="auto">
          <a:xfrm>
            <a:off x="5348771" y="4475351"/>
            <a:ext cx="783742"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63</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0</a:t>
            </a:r>
            <a:endParaRPr lang="en-US" altLang="zh-CN" b="1">
              <a:latin typeface="Tahoma" panose="020B0604030504040204" pitchFamily="34" charset="0"/>
              <a:ea typeface="微软雅黑" panose="020B0503020204020204" pitchFamily="34" charset="-122"/>
            </a:endParaRPr>
          </a:p>
          <a:p>
            <a:pPr algn="r"/>
            <a:endParaRPr lang="en-US" altLang="zh-CN" b="1" dirty="0">
              <a:latin typeface="Tahoma" panose="020B0604030504040204" pitchFamily="34" charset="0"/>
              <a:ea typeface="微软雅黑" panose="020B0503020204020204" pitchFamily="34" charset="-122"/>
            </a:endParaRPr>
          </a:p>
        </p:txBody>
      </p:sp>
      <p:sp>
        <p:nvSpPr>
          <p:cNvPr id="920592" name="Rectangle 16"/>
          <p:cNvSpPr>
            <a:spLocks noChangeAspect="1" noChangeArrowheads="1"/>
          </p:cNvSpPr>
          <p:nvPr/>
        </p:nvSpPr>
        <p:spPr bwMode="auto">
          <a:xfrm>
            <a:off x="3878017" y="4475351"/>
            <a:ext cx="842866"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127~</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64</a:t>
            </a:r>
            <a:endParaRPr lang="en-US" altLang="zh-CN" b="1" dirty="0">
              <a:latin typeface="Tahoma" panose="020B0604030504040204" pitchFamily="34" charset="0"/>
              <a:ea typeface="微软雅黑" panose="020B0503020204020204" pitchFamily="34" charset="-122"/>
            </a:endParaRPr>
          </a:p>
        </p:txBody>
      </p:sp>
      <p:sp>
        <p:nvSpPr>
          <p:cNvPr id="920627" name="Line 51"/>
          <p:cNvSpPr>
            <a:spLocks noChangeAspect="1" noChangeShapeType="1"/>
          </p:cNvSpPr>
          <p:nvPr/>
        </p:nvSpPr>
        <p:spPr bwMode="auto">
          <a:xfrm>
            <a:off x="5318960" y="4198884"/>
            <a:ext cx="0" cy="865139"/>
          </a:xfrm>
          <a:prstGeom prst="line">
            <a:avLst/>
          </a:prstGeom>
          <a:noFill/>
          <a:ln w="76200">
            <a:solidFill>
              <a:srgbClr val="008000"/>
            </a:solidFill>
            <a:round/>
            <a:headEnd type="none" w="sm" len="sm"/>
            <a:tailEnd type="none" w="sm" len="sm"/>
          </a:ln>
        </p:spPr>
        <p:txBody>
          <a:bodyPr/>
          <a:lstStyle/>
          <a:p>
            <a:endParaRPr lang="zh-CN" altLang="en-US"/>
          </a:p>
        </p:txBody>
      </p:sp>
      <p:sp>
        <p:nvSpPr>
          <p:cNvPr id="121" name="Rectangle 15"/>
          <p:cNvSpPr>
            <a:spLocks noChangeAspect="1" noChangeArrowheads="1"/>
          </p:cNvSpPr>
          <p:nvPr/>
        </p:nvSpPr>
        <p:spPr bwMode="auto">
          <a:xfrm>
            <a:off x="1476097" y="1750524"/>
            <a:ext cx="1168554" cy="365235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122" name="Rectangle 16"/>
          <p:cNvSpPr>
            <a:spLocks noChangeAspect="1" noChangeArrowheads="1"/>
          </p:cNvSpPr>
          <p:nvPr/>
        </p:nvSpPr>
        <p:spPr bwMode="auto">
          <a:xfrm>
            <a:off x="1558386" y="2376276"/>
            <a:ext cx="1023603" cy="50643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A</a:t>
            </a:r>
            <a:endParaRPr lang="en-US" altLang="zh-CN" sz="2000" b="1" dirty="0">
              <a:latin typeface="Tahoma" panose="020B0604030504040204" pitchFamily="34" charset="0"/>
              <a:ea typeface="微软雅黑" panose="020B0503020204020204" pitchFamily="34" charset="-122"/>
            </a:endParaRPr>
          </a:p>
        </p:txBody>
      </p:sp>
      <p:sp>
        <p:nvSpPr>
          <p:cNvPr id="123" name="Rectangle 17"/>
          <p:cNvSpPr>
            <a:spLocks noChangeAspect="1" noChangeArrowheads="1"/>
          </p:cNvSpPr>
          <p:nvPr/>
        </p:nvSpPr>
        <p:spPr bwMode="auto">
          <a:xfrm>
            <a:off x="1565573" y="1904422"/>
            <a:ext cx="1021814" cy="50822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CS</a:t>
            </a:r>
            <a:endParaRPr lang="en-US" altLang="zh-CN" sz="2000" b="1" dirty="0">
              <a:latin typeface="Tahoma" panose="020B0604030504040204" pitchFamily="34" charset="0"/>
              <a:ea typeface="微软雅黑" panose="020B0503020204020204" pitchFamily="34" charset="-122"/>
            </a:endParaRPr>
          </a:p>
        </p:txBody>
      </p:sp>
      <p:sp>
        <p:nvSpPr>
          <p:cNvPr id="126" name="Rectangle 20"/>
          <p:cNvSpPr>
            <a:spLocks noChangeAspect="1" noChangeArrowheads="1"/>
          </p:cNvSpPr>
          <p:nvPr/>
        </p:nvSpPr>
        <p:spPr bwMode="auto">
          <a:xfrm>
            <a:off x="1545725" y="4861320"/>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a:t>
            </a:r>
            <a:endParaRPr lang="en-US" altLang="zh-CN" sz="2000" b="1" dirty="0">
              <a:latin typeface="Tahoma" panose="020B0604030504040204" pitchFamily="34" charset="0"/>
              <a:ea typeface="微软雅黑" panose="020B0503020204020204" pitchFamily="34" charset="-122"/>
            </a:endParaRPr>
          </a:p>
        </p:txBody>
      </p:sp>
      <p:sp>
        <p:nvSpPr>
          <p:cNvPr id="135" name="Rectangle 19"/>
          <p:cNvSpPr>
            <a:spLocks noChangeAspect="1" noChangeArrowheads="1"/>
          </p:cNvSpPr>
          <p:nvPr/>
        </p:nvSpPr>
        <p:spPr bwMode="auto">
          <a:xfrm>
            <a:off x="1797850" y="2639235"/>
            <a:ext cx="429125" cy="1851266"/>
          </a:xfrm>
          <a:prstGeom prst="rect">
            <a:avLst/>
          </a:prstGeom>
          <a:noFill/>
          <a:ln w="9525">
            <a:noFill/>
            <a:miter lim="800000"/>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sp>
        <p:nvSpPr>
          <p:cNvPr id="140" name="Rectangle 16"/>
          <p:cNvSpPr>
            <a:spLocks noChangeAspect="1" noChangeArrowheads="1"/>
          </p:cNvSpPr>
          <p:nvPr/>
        </p:nvSpPr>
        <p:spPr bwMode="auto">
          <a:xfrm>
            <a:off x="2839799" y="2235179"/>
            <a:ext cx="1023603" cy="506432"/>
          </a:xfrm>
          <a:prstGeom prst="rect">
            <a:avLst/>
          </a:prstGeom>
          <a:noFill/>
          <a:ln w="9525">
            <a:noFill/>
            <a:miter lim="800000"/>
          </a:ln>
        </p:spPr>
        <p:txBody>
          <a:bodyPr lIns="12700" tIns="12700" rIns="12700" bIns="12700"/>
          <a:lstStyle/>
          <a:p>
            <a:pPr algn="r"/>
            <a:r>
              <a:rPr lang="en-US" altLang="zh-CN" sz="1600" b="1">
                <a:latin typeface="Times New Roman" panose="02020603050405020304" pitchFamily="18" charset="0"/>
                <a:ea typeface="微软雅黑" panose="020B0503020204020204" pitchFamily="34" charset="-122"/>
              </a:rPr>
              <a:t>ABUS</a:t>
            </a:r>
            <a:endParaRPr lang="en-US" altLang="zh-CN" sz="1600" b="1" dirty="0">
              <a:latin typeface="Tahoma" panose="020B0604030504040204" pitchFamily="34" charset="0"/>
              <a:ea typeface="微软雅黑" panose="020B0503020204020204" pitchFamily="34" charset="-122"/>
            </a:endParaRPr>
          </a:p>
        </p:txBody>
      </p:sp>
      <p:grpSp>
        <p:nvGrpSpPr>
          <p:cNvPr id="9" name="组合 8"/>
          <p:cNvGrpSpPr/>
          <p:nvPr/>
        </p:nvGrpSpPr>
        <p:grpSpPr>
          <a:xfrm>
            <a:off x="3232760" y="3233501"/>
            <a:ext cx="1153454" cy="1130392"/>
            <a:chOff x="3232760" y="3233501"/>
            <a:chExt cx="1153454" cy="1130392"/>
          </a:xfrm>
        </p:grpSpPr>
        <p:sp>
          <p:nvSpPr>
            <p:cNvPr id="106"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08" name="矩形 1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09" name="矩形 1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0" name="矩形 1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76" name="矩形 75"/>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8" name="组合 147"/>
          <p:cNvGrpSpPr/>
          <p:nvPr/>
        </p:nvGrpSpPr>
        <p:grpSpPr>
          <a:xfrm>
            <a:off x="4729169" y="3232288"/>
            <a:ext cx="1153454" cy="1130392"/>
            <a:chOff x="3232760" y="3233501"/>
            <a:chExt cx="1153454" cy="1130392"/>
          </a:xfrm>
        </p:grpSpPr>
        <p:sp>
          <p:nvSpPr>
            <p:cNvPr id="149"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50" name="矩形 149"/>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51" name="矩形 150"/>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52" name="矩形 151"/>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53" name="矩形 152"/>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90" name="Line 34"/>
          <p:cNvSpPr>
            <a:spLocks noChangeAspect="1" noChangeShapeType="1"/>
          </p:cNvSpPr>
          <p:nvPr/>
        </p:nvSpPr>
        <p:spPr bwMode="auto">
          <a:xfrm>
            <a:off x="7644565" y="2631711"/>
            <a:ext cx="2386834"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191" name="Line 35"/>
          <p:cNvSpPr>
            <a:spLocks noChangeAspect="1" noChangeShapeType="1"/>
          </p:cNvSpPr>
          <p:nvPr/>
        </p:nvSpPr>
        <p:spPr bwMode="auto">
          <a:xfrm>
            <a:off x="7616658" y="4651036"/>
            <a:ext cx="1220054" cy="0"/>
          </a:xfrm>
          <a:prstGeom prst="line">
            <a:avLst/>
          </a:prstGeom>
          <a:noFill/>
          <a:ln w="76200">
            <a:solidFill>
              <a:srgbClr val="008000"/>
            </a:solidFill>
            <a:round/>
            <a:headEnd type="none" w="sm" len="sm"/>
            <a:tailEnd type="none" w="sm" len="sm"/>
          </a:ln>
        </p:spPr>
        <p:txBody>
          <a:bodyPr/>
          <a:lstStyle/>
          <a:p>
            <a:endParaRPr lang="zh-CN" altLang="en-US"/>
          </a:p>
        </p:txBody>
      </p:sp>
      <p:sp>
        <p:nvSpPr>
          <p:cNvPr id="192" name="Line 36"/>
          <p:cNvSpPr>
            <a:spLocks noChangeAspect="1" noChangeShapeType="1"/>
          </p:cNvSpPr>
          <p:nvPr/>
        </p:nvSpPr>
        <p:spPr bwMode="auto">
          <a:xfrm>
            <a:off x="7659313" y="2072113"/>
            <a:ext cx="299922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3" name="Line 38"/>
          <p:cNvSpPr>
            <a:spLocks noChangeAspect="1" noChangeShapeType="1"/>
          </p:cNvSpPr>
          <p:nvPr/>
        </p:nvSpPr>
        <p:spPr bwMode="auto">
          <a:xfrm>
            <a:off x="10035985" y="2629492"/>
            <a:ext cx="0" cy="622685"/>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4" name="Line 41"/>
          <p:cNvSpPr>
            <a:spLocks noChangeAspect="1" noChangeShapeType="1"/>
          </p:cNvSpPr>
          <p:nvPr/>
        </p:nvSpPr>
        <p:spPr bwMode="auto">
          <a:xfrm>
            <a:off x="8513561" y="2976125"/>
            <a:ext cx="0" cy="27628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95" name="Line 45"/>
          <p:cNvSpPr>
            <a:spLocks noChangeAspect="1" noChangeShapeType="1"/>
          </p:cNvSpPr>
          <p:nvPr/>
        </p:nvSpPr>
        <p:spPr bwMode="auto">
          <a:xfrm flipV="1">
            <a:off x="9141801" y="2354390"/>
            <a:ext cx="0" cy="1019191"/>
          </a:xfrm>
          <a:prstGeom prst="line">
            <a:avLst/>
          </a:prstGeom>
          <a:noFill/>
          <a:ln w="19050" cap="sq">
            <a:solidFill>
              <a:schemeClr val="tx1"/>
            </a:solidFill>
            <a:miter lim="800000"/>
            <a:headEnd type="none" w="sm" len="sm"/>
            <a:tailEnd type="none" w="med" len="med"/>
          </a:ln>
        </p:spPr>
        <p:txBody>
          <a:bodyPr/>
          <a:lstStyle/>
          <a:p>
            <a:endParaRPr lang="zh-CN" altLang="en-US"/>
          </a:p>
        </p:txBody>
      </p:sp>
      <p:sp>
        <p:nvSpPr>
          <p:cNvPr id="196" name="Line 47"/>
          <p:cNvSpPr>
            <a:spLocks noChangeAspect="1" noChangeShapeType="1"/>
          </p:cNvSpPr>
          <p:nvPr/>
        </p:nvSpPr>
        <p:spPr bwMode="auto">
          <a:xfrm flipV="1">
            <a:off x="10658534" y="2072293"/>
            <a:ext cx="0" cy="1208088"/>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97" name="Line 13"/>
          <p:cNvSpPr>
            <a:spLocks noChangeAspect="1" noChangeShapeType="1"/>
          </p:cNvSpPr>
          <p:nvPr/>
        </p:nvSpPr>
        <p:spPr bwMode="auto">
          <a:xfrm>
            <a:off x="8797205" y="4228477"/>
            <a:ext cx="0" cy="422559"/>
          </a:xfrm>
          <a:prstGeom prst="line">
            <a:avLst/>
          </a:prstGeom>
          <a:noFill/>
          <a:ln w="76200">
            <a:solidFill>
              <a:srgbClr val="008000"/>
            </a:solidFill>
            <a:round/>
            <a:headEnd type="none" w="sm" len="sm"/>
            <a:tailEnd type="none" w="sm" len="sm"/>
          </a:ln>
        </p:spPr>
        <p:txBody>
          <a:bodyPr/>
          <a:lstStyle/>
          <a:p>
            <a:endParaRPr lang="zh-CN" altLang="en-US"/>
          </a:p>
        </p:txBody>
      </p:sp>
      <p:sp>
        <p:nvSpPr>
          <p:cNvPr id="198" name="Rectangle 15"/>
          <p:cNvSpPr>
            <a:spLocks noChangeAspect="1" noChangeArrowheads="1"/>
          </p:cNvSpPr>
          <p:nvPr/>
        </p:nvSpPr>
        <p:spPr bwMode="auto">
          <a:xfrm>
            <a:off x="10353374" y="4449234"/>
            <a:ext cx="783742"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63</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0</a:t>
            </a:r>
            <a:endParaRPr lang="en-US" altLang="zh-CN" b="1">
              <a:latin typeface="Tahoma" panose="020B0604030504040204" pitchFamily="34" charset="0"/>
              <a:ea typeface="微软雅黑" panose="020B0503020204020204" pitchFamily="34" charset="-122"/>
            </a:endParaRPr>
          </a:p>
          <a:p>
            <a:pPr algn="r"/>
            <a:endParaRPr lang="en-US" altLang="zh-CN" b="1" dirty="0">
              <a:latin typeface="Tahoma" panose="020B0604030504040204" pitchFamily="34" charset="0"/>
              <a:ea typeface="微软雅黑" panose="020B0503020204020204" pitchFamily="34" charset="-122"/>
            </a:endParaRPr>
          </a:p>
        </p:txBody>
      </p:sp>
      <p:sp>
        <p:nvSpPr>
          <p:cNvPr id="200" name="Line 51"/>
          <p:cNvSpPr>
            <a:spLocks noChangeAspect="1" noChangeShapeType="1"/>
          </p:cNvSpPr>
          <p:nvPr/>
        </p:nvSpPr>
        <p:spPr bwMode="auto">
          <a:xfrm>
            <a:off x="10323563" y="4198884"/>
            <a:ext cx="0" cy="857655"/>
          </a:xfrm>
          <a:prstGeom prst="line">
            <a:avLst/>
          </a:prstGeom>
          <a:noFill/>
          <a:ln w="76200">
            <a:solidFill>
              <a:srgbClr val="008000"/>
            </a:solidFill>
            <a:round/>
            <a:headEnd type="none" w="sm" len="sm"/>
            <a:tailEnd type="none" w="sm" len="sm"/>
          </a:ln>
        </p:spPr>
        <p:txBody>
          <a:bodyPr/>
          <a:lstStyle/>
          <a:p>
            <a:endParaRPr lang="zh-CN" altLang="en-US"/>
          </a:p>
        </p:txBody>
      </p:sp>
      <p:sp>
        <p:nvSpPr>
          <p:cNvPr id="201" name="Rectangle 15"/>
          <p:cNvSpPr>
            <a:spLocks noChangeAspect="1" noChangeArrowheads="1"/>
          </p:cNvSpPr>
          <p:nvPr/>
        </p:nvSpPr>
        <p:spPr bwMode="auto">
          <a:xfrm>
            <a:off x="6480700" y="1750524"/>
            <a:ext cx="1168554" cy="365235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202" name="Rectangle 16"/>
          <p:cNvSpPr>
            <a:spLocks noChangeAspect="1" noChangeArrowheads="1"/>
          </p:cNvSpPr>
          <p:nvPr/>
        </p:nvSpPr>
        <p:spPr bwMode="auto">
          <a:xfrm>
            <a:off x="6586055" y="2464046"/>
            <a:ext cx="1023603" cy="50643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A1</a:t>
            </a:r>
            <a:endParaRPr lang="en-US" altLang="zh-CN" sz="2000" b="1" dirty="0">
              <a:latin typeface="Tahoma" panose="020B0604030504040204" pitchFamily="34" charset="0"/>
              <a:ea typeface="微软雅黑" panose="020B0503020204020204" pitchFamily="34" charset="-122"/>
            </a:endParaRPr>
          </a:p>
        </p:txBody>
      </p:sp>
      <p:sp>
        <p:nvSpPr>
          <p:cNvPr id="203" name="Rectangle 17"/>
          <p:cNvSpPr>
            <a:spLocks noChangeAspect="1" noChangeArrowheads="1"/>
          </p:cNvSpPr>
          <p:nvPr/>
        </p:nvSpPr>
        <p:spPr bwMode="auto">
          <a:xfrm>
            <a:off x="6596114" y="1904422"/>
            <a:ext cx="1021814" cy="50822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CS1</a:t>
            </a:r>
            <a:endParaRPr lang="en-US" altLang="zh-CN" sz="2000" b="1" dirty="0">
              <a:latin typeface="Tahoma" panose="020B0604030504040204" pitchFamily="34" charset="0"/>
              <a:ea typeface="微软雅黑" panose="020B0503020204020204" pitchFamily="34" charset="-122"/>
            </a:endParaRPr>
          </a:p>
        </p:txBody>
      </p:sp>
      <p:sp>
        <p:nvSpPr>
          <p:cNvPr id="204" name="Rectangle 20"/>
          <p:cNvSpPr>
            <a:spLocks noChangeAspect="1" noChangeArrowheads="1"/>
          </p:cNvSpPr>
          <p:nvPr/>
        </p:nvSpPr>
        <p:spPr bwMode="auto">
          <a:xfrm>
            <a:off x="6563028" y="4861320"/>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D2</a:t>
            </a:r>
            <a:endParaRPr lang="en-US" altLang="zh-CN" sz="2000" b="1" dirty="0">
              <a:latin typeface="Tahoma" panose="020B0604030504040204" pitchFamily="34" charset="0"/>
              <a:ea typeface="微软雅黑" panose="020B0503020204020204" pitchFamily="34" charset="-122"/>
            </a:endParaRPr>
          </a:p>
        </p:txBody>
      </p:sp>
      <p:sp>
        <p:nvSpPr>
          <p:cNvPr id="205" name="Rectangle 16"/>
          <p:cNvSpPr>
            <a:spLocks noChangeAspect="1" noChangeArrowheads="1"/>
          </p:cNvSpPr>
          <p:nvPr/>
        </p:nvSpPr>
        <p:spPr bwMode="auto">
          <a:xfrm>
            <a:off x="9017162" y="2342832"/>
            <a:ext cx="1023603" cy="506432"/>
          </a:xfrm>
          <a:prstGeom prst="rect">
            <a:avLst/>
          </a:prstGeom>
          <a:noFill/>
          <a:ln w="9525">
            <a:noFill/>
            <a:miter lim="800000"/>
          </a:ln>
        </p:spPr>
        <p:txBody>
          <a:bodyPr lIns="12700" tIns="12700" rIns="12700" bIns="12700"/>
          <a:lstStyle/>
          <a:p>
            <a:pPr algn="r"/>
            <a:r>
              <a:rPr lang="en-US" altLang="zh-CN" sz="1600" b="1">
                <a:latin typeface="Times New Roman" panose="02020603050405020304" pitchFamily="18" charset="0"/>
                <a:ea typeface="微软雅黑" panose="020B0503020204020204" pitchFamily="34" charset="-122"/>
              </a:rPr>
              <a:t>ABUS1</a:t>
            </a:r>
            <a:endParaRPr lang="en-US" altLang="zh-CN" sz="2000" b="1" dirty="0">
              <a:latin typeface="Tahoma" panose="020B0604030504040204" pitchFamily="34" charset="0"/>
              <a:ea typeface="微软雅黑" panose="020B0503020204020204" pitchFamily="34" charset="-122"/>
            </a:endParaRPr>
          </a:p>
        </p:txBody>
      </p:sp>
      <p:grpSp>
        <p:nvGrpSpPr>
          <p:cNvPr id="206" name="组合 205"/>
          <p:cNvGrpSpPr/>
          <p:nvPr/>
        </p:nvGrpSpPr>
        <p:grpSpPr>
          <a:xfrm>
            <a:off x="8237363" y="3233501"/>
            <a:ext cx="1153454" cy="1130392"/>
            <a:chOff x="3232760" y="3233501"/>
            <a:chExt cx="1153454" cy="1130392"/>
          </a:xfrm>
        </p:grpSpPr>
        <p:sp>
          <p:nvSpPr>
            <p:cNvPr id="207"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208" name="矩形 207"/>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209" name="矩形 208"/>
            <p:cNvSpPr/>
            <p:nvPr/>
          </p:nvSpPr>
          <p:spPr>
            <a:xfrm>
              <a:off x="3349567"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0" name="矩形 209"/>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1" name="矩形 210"/>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2" name="组合 211"/>
          <p:cNvGrpSpPr/>
          <p:nvPr/>
        </p:nvGrpSpPr>
        <p:grpSpPr>
          <a:xfrm>
            <a:off x="9733772" y="3232288"/>
            <a:ext cx="1153454" cy="1130392"/>
            <a:chOff x="3232760" y="3233501"/>
            <a:chExt cx="1153454" cy="1130392"/>
          </a:xfrm>
        </p:grpSpPr>
        <p:sp>
          <p:nvSpPr>
            <p:cNvPr id="213" name="Rectangle 8"/>
            <p:cNvSpPr>
              <a:spLocks noChangeAspect="1" noChangeArrowheads="1"/>
            </p:cNvSpPr>
            <p:nvPr/>
          </p:nvSpPr>
          <p:spPr bwMode="auto">
            <a:xfrm>
              <a:off x="3251159" y="3264796"/>
              <a:ext cx="1102341" cy="963681"/>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214" name="矩形 213"/>
            <p:cNvSpPr/>
            <p:nvPr/>
          </p:nvSpPr>
          <p:spPr>
            <a:xfrm>
              <a:off x="3643415" y="3902228"/>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215" name="矩形 214"/>
            <p:cNvSpPr/>
            <p:nvPr/>
          </p:nvSpPr>
          <p:spPr>
            <a:xfrm>
              <a:off x="3379064" y="3233501"/>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6" name="矩形 215"/>
            <p:cNvSpPr/>
            <p:nvPr/>
          </p:nvSpPr>
          <p:spPr>
            <a:xfrm>
              <a:off x="3914217" y="3233501"/>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17" name="矩形 216"/>
            <p:cNvSpPr/>
            <p:nvPr/>
          </p:nvSpPr>
          <p:spPr>
            <a:xfrm>
              <a:off x="3232760" y="3600882"/>
              <a:ext cx="1153454" cy="338554"/>
            </a:xfrm>
            <a:prstGeom prst="rect">
              <a:avLst/>
            </a:prstGeom>
          </p:spPr>
          <p:txBody>
            <a:bodyPr wrap="square">
              <a:spAutoFit/>
            </a:bodyPr>
            <a:lstStyle/>
            <a:p>
              <a:pPr algn="ctr">
                <a:defRPr/>
              </a:pPr>
              <a:r>
                <a:rPr lang="en-US" altLang="zh-CN" sz="160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DRAM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18" name="Line 36"/>
          <p:cNvSpPr>
            <a:spLocks noChangeAspect="1" noChangeShapeType="1"/>
          </p:cNvSpPr>
          <p:nvPr/>
        </p:nvSpPr>
        <p:spPr bwMode="auto">
          <a:xfrm>
            <a:off x="7646613" y="2354391"/>
            <a:ext cx="1499610" cy="0"/>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220" name="Rectangle 16"/>
          <p:cNvSpPr>
            <a:spLocks noChangeAspect="1" noChangeArrowheads="1"/>
          </p:cNvSpPr>
          <p:nvPr/>
        </p:nvSpPr>
        <p:spPr bwMode="auto">
          <a:xfrm>
            <a:off x="7366641" y="3002028"/>
            <a:ext cx="1023603" cy="506432"/>
          </a:xfrm>
          <a:prstGeom prst="rect">
            <a:avLst/>
          </a:prstGeom>
          <a:noFill/>
          <a:ln w="9525">
            <a:noFill/>
            <a:miter lim="800000"/>
          </a:ln>
        </p:spPr>
        <p:txBody>
          <a:bodyPr lIns="12700" tIns="12700" rIns="12700" bIns="12700"/>
          <a:lstStyle/>
          <a:p>
            <a:pPr algn="r"/>
            <a:r>
              <a:rPr lang="en-US" altLang="zh-CN" sz="1600" b="1">
                <a:latin typeface="Times New Roman" panose="02020603050405020304" pitchFamily="18" charset="0"/>
                <a:ea typeface="微软雅黑" panose="020B0503020204020204" pitchFamily="34" charset="-122"/>
              </a:rPr>
              <a:t>ABUS2</a:t>
            </a:r>
            <a:endParaRPr lang="en-US" altLang="zh-CN" sz="2000" b="1" dirty="0">
              <a:latin typeface="Tahoma" panose="020B0604030504040204" pitchFamily="34" charset="0"/>
              <a:ea typeface="微软雅黑" panose="020B0503020204020204" pitchFamily="34" charset="-122"/>
            </a:endParaRPr>
          </a:p>
        </p:txBody>
      </p:sp>
      <p:sp>
        <p:nvSpPr>
          <p:cNvPr id="221" name="Rectangle 16"/>
          <p:cNvSpPr>
            <a:spLocks noChangeAspect="1" noChangeArrowheads="1"/>
          </p:cNvSpPr>
          <p:nvPr/>
        </p:nvSpPr>
        <p:spPr bwMode="auto">
          <a:xfrm>
            <a:off x="6573636" y="2781481"/>
            <a:ext cx="1023603" cy="50643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A2</a:t>
            </a:r>
            <a:endParaRPr lang="en-US" altLang="zh-CN" sz="2000" b="1" dirty="0">
              <a:latin typeface="Tahoma" panose="020B0604030504040204" pitchFamily="34" charset="0"/>
              <a:ea typeface="微软雅黑" panose="020B0503020204020204" pitchFamily="34" charset="-122"/>
            </a:endParaRPr>
          </a:p>
        </p:txBody>
      </p:sp>
      <p:sp>
        <p:nvSpPr>
          <p:cNvPr id="222" name="Rectangle 17"/>
          <p:cNvSpPr>
            <a:spLocks noChangeAspect="1" noChangeArrowheads="1"/>
          </p:cNvSpPr>
          <p:nvPr/>
        </p:nvSpPr>
        <p:spPr bwMode="auto">
          <a:xfrm>
            <a:off x="6586055" y="2184234"/>
            <a:ext cx="1021814" cy="508222"/>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CS2</a:t>
            </a:r>
            <a:endParaRPr lang="en-US" altLang="zh-CN" sz="2000" b="1" dirty="0">
              <a:latin typeface="Tahoma" panose="020B0604030504040204" pitchFamily="34" charset="0"/>
              <a:ea typeface="微软雅黑" panose="020B0503020204020204" pitchFamily="34" charset="-122"/>
            </a:endParaRPr>
          </a:p>
        </p:txBody>
      </p:sp>
      <p:sp>
        <p:nvSpPr>
          <p:cNvPr id="224" name="Rectangle 15"/>
          <p:cNvSpPr>
            <a:spLocks noChangeAspect="1" noChangeArrowheads="1"/>
          </p:cNvSpPr>
          <p:nvPr/>
        </p:nvSpPr>
        <p:spPr bwMode="auto">
          <a:xfrm>
            <a:off x="8830642" y="4449234"/>
            <a:ext cx="783742" cy="449262"/>
          </a:xfrm>
          <a:prstGeom prst="rect">
            <a:avLst/>
          </a:prstGeom>
          <a:noFill/>
          <a:ln w="9525">
            <a:noFill/>
            <a:miter lim="800000"/>
          </a:ln>
        </p:spPr>
        <p:txBody>
          <a:bodyPr lIns="12700" tIns="12700" rIns="12700" bIns="12700"/>
          <a:lstStyle/>
          <a:p>
            <a:pPr algn="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63</a:t>
            </a:r>
            <a:r>
              <a:rPr lang="en-US" altLang="zh-CN">
                <a:latin typeface="Times New Roman" panose="02020603050405020304" pitchFamily="18" charset="0"/>
                <a:ea typeface="微软雅黑" panose="020B0503020204020204" pitchFamily="34" charset="-122"/>
              </a:rPr>
              <a:t>~D</a:t>
            </a:r>
            <a:r>
              <a:rPr lang="en-US" altLang="zh-CN" baseline="-25000">
                <a:latin typeface="Times New Roman" panose="02020603050405020304" pitchFamily="18" charset="0"/>
                <a:ea typeface="微软雅黑" panose="020B0503020204020204" pitchFamily="34" charset="-122"/>
              </a:rPr>
              <a:t>0</a:t>
            </a:r>
            <a:endParaRPr lang="en-US" altLang="zh-CN" b="1">
              <a:latin typeface="Tahoma" panose="020B0604030504040204" pitchFamily="34" charset="0"/>
              <a:ea typeface="微软雅黑" panose="020B0503020204020204" pitchFamily="34" charset="-122"/>
            </a:endParaRPr>
          </a:p>
          <a:p>
            <a:pPr algn="r"/>
            <a:endParaRPr lang="en-US" altLang="zh-CN" b="1" dirty="0">
              <a:latin typeface="Tahoma" panose="020B0604030504040204" pitchFamily="34" charset="0"/>
              <a:ea typeface="微软雅黑" panose="020B0503020204020204" pitchFamily="34" charset="-122"/>
            </a:endParaRPr>
          </a:p>
        </p:txBody>
      </p:sp>
      <p:sp>
        <p:nvSpPr>
          <p:cNvPr id="225" name="Rectangle 20"/>
          <p:cNvSpPr>
            <a:spLocks noChangeAspect="1" noChangeArrowheads="1"/>
          </p:cNvSpPr>
          <p:nvPr/>
        </p:nvSpPr>
        <p:spPr bwMode="auto">
          <a:xfrm>
            <a:off x="6563285" y="4454333"/>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D1</a:t>
            </a:r>
            <a:endParaRPr lang="en-US" altLang="zh-CN" sz="2000" b="1" dirty="0">
              <a:latin typeface="Tahoma" panose="020B0604030504040204" pitchFamily="34" charset="0"/>
              <a:ea typeface="微软雅黑" panose="020B0503020204020204" pitchFamily="34" charset="-122"/>
            </a:endParaRPr>
          </a:p>
        </p:txBody>
      </p:sp>
      <p:sp>
        <p:nvSpPr>
          <p:cNvPr id="226" name="Rectangle 20"/>
          <p:cNvSpPr>
            <a:spLocks noChangeAspect="1" noChangeArrowheads="1"/>
          </p:cNvSpPr>
          <p:nvPr/>
        </p:nvSpPr>
        <p:spPr bwMode="auto">
          <a:xfrm>
            <a:off x="2602530" y="4659558"/>
            <a:ext cx="1021814" cy="510011"/>
          </a:xfrm>
          <a:prstGeom prst="rect">
            <a:avLst/>
          </a:prstGeom>
          <a:noFill/>
          <a:ln w="9525">
            <a:noFill/>
            <a:miter lim="800000"/>
          </a:ln>
        </p:spPr>
        <p:txBody>
          <a:bodyPr lIns="12700" tIns="12700" rIns="12700" bIns="12700"/>
          <a:lstStyle/>
          <a:p>
            <a:pPr algn="r"/>
            <a:r>
              <a:rPr lang="en-US" altLang="zh-CN" sz="2000" b="1">
                <a:latin typeface="Times New Roman" panose="02020603050405020304" pitchFamily="18" charset="0"/>
                <a:ea typeface="微软雅黑" panose="020B0503020204020204" pitchFamily="34" charset="-122"/>
              </a:rPr>
              <a:t>D</a:t>
            </a:r>
            <a:r>
              <a:rPr lang="en-US" altLang="zh-CN" sz="2000" b="1" baseline="-25000">
                <a:latin typeface="Times New Roman" panose="02020603050405020304" pitchFamily="18" charset="0"/>
                <a:ea typeface="微软雅黑" panose="020B0503020204020204" pitchFamily="34" charset="-122"/>
              </a:rPr>
              <a:t>127</a:t>
            </a:r>
            <a:r>
              <a:rPr lang="en-US" altLang="zh-CN" sz="2000" b="1">
                <a:latin typeface="Times New Roman" panose="02020603050405020304" pitchFamily="18" charset="0"/>
                <a:ea typeface="微软雅黑" panose="020B0503020204020204" pitchFamily="34" charset="-122"/>
              </a:rPr>
              <a:t>~D</a:t>
            </a:r>
            <a:r>
              <a:rPr lang="en-US" altLang="zh-CN" sz="2000" b="1" baseline="-25000">
                <a:latin typeface="Times New Roman" panose="02020603050405020304" pitchFamily="18" charset="0"/>
                <a:ea typeface="微软雅黑" panose="020B0503020204020204" pitchFamily="34" charset="-122"/>
              </a:rPr>
              <a:t>0</a:t>
            </a:r>
            <a:endParaRPr lang="en-US" altLang="zh-CN" sz="2000" b="1" dirty="0">
              <a:latin typeface="Tahoma" panose="020B0604030504040204" pitchFamily="34" charset="0"/>
              <a:ea typeface="微软雅黑" panose="020B0503020204020204" pitchFamily="34" charset="-122"/>
            </a:endParaRPr>
          </a:p>
        </p:txBody>
      </p:sp>
      <p:sp>
        <p:nvSpPr>
          <p:cNvPr id="227" name="Rectangle 19"/>
          <p:cNvSpPr>
            <a:spLocks noChangeAspect="1" noChangeArrowheads="1"/>
          </p:cNvSpPr>
          <p:nvPr/>
        </p:nvSpPr>
        <p:spPr bwMode="auto">
          <a:xfrm>
            <a:off x="6767853" y="2639235"/>
            <a:ext cx="429125" cy="1851266"/>
          </a:xfrm>
          <a:prstGeom prst="rect">
            <a:avLst/>
          </a:prstGeom>
          <a:noFill/>
          <a:ln w="9525">
            <a:noFill/>
            <a:miter lim="800000"/>
          </a:ln>
        </p:spPr>
        <p:txBody>
          <a:bodyPr vert="horz" lIns="12700" tIns="12700" rIns="12700" bIns="12700"/>
          <a:lstStyle/>
          <a:p>
            <a:pPr algn="r"/>
            <a:r>
              <a:rPr lang="zh-CN" altLang="en-US" sz="2400" b="1">
                <a:latin typeface="宋体" panose="02010600030101010101" pitchFamily="2" charset="-122"/>
                <a:ea typeface="宋体" panose="02010600030101010101" pitchFamily="2" charset="-122"/>
                <a:cs typeface="Segoe UI Black" panose="020B0A02040204020203" pitchFamily="34" charset="0"/>
              </a:rPr>
              <a:t>内存控制器</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两种多通道模式</a:t>
            </a:r>
            <a:endParaRPr lang="zh-CN" altLang="en-US"/>
          </a:p>
        </p:txBody>
      </p:sp>
      <p:sp>
        <p:nvSpPr>
          <p:cNvPr id="4" name="AutoShape 2"/>
          <p:cNvSpPr>
            <a:spLocks noChangeArrowheads="1"/>
          </p:cNvSpPr>
          <p:nvPr/>
        </p:nvSpPr>
        <p:spPr bwMode="auto">
          <a:xfrm>
            <a:off x="6635782" y="1536502"/>
            <a:ext cx="4290368" cy="3735294"/>
          </a:xfrm>
          <a:prstGeom prst="roundRect">
            <a:avLst>
              <a:gd name="adj" fmla="val 4418"/>
            </a:avLst>
          </a:prstGeom>
          <a:solidFill>
            <a:schemeClr val="bg1"/>
          </a:solidFill>
          <a:ln w="12700" algn="ctr">
            <a:solidFill>
              <a:srgbClr val="000814"/>
            </a:solidFill>
            <a:prstDash val="dash"/>
            <a:round/>
          </a:ln>
        </p:spPr>
        <p:txBody>
          <a:bodyPr wrap="none" lIns="0" tIns="0" rIns="0" bIns="0" anchor="ctr"/>
          <a:lstStyle/>
          <a:p>
            <a:pPr algn="r"/>
            <a:endParaRPr lang="zh-CN" altLang="zh-CN" sz="2000">
              <a:latin typeface="+mj-ea"/>
              <a:ea typeface="+mj-ea"/>
            </a:endParaRPr>
          </a:p>
        </p:txBody>
      </p:sp>
      <p:cxnSp>
        <p:nvCxnSpPr>
          <p:cNvPr id="5" name="直接箭头连接符 4"/>
          <p:cNvCxnSpPr/>
          <p:nvPr/>
        </p:nvCxnSpPr>
        <p:spPr>
          <a:xfrm>
            <a:off x="8701073" y="1084789"/>
            <a:ext cx="0" cy="671124"/>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7406261" y="2499079"/>
            <a:ext cx="2791338" cy="351708"/>
            <a:chOff x="2953110" y="2980800"/>
            <a:chExt cx="2482987" cy="312856"/>
          </a:xfrm>
        </p:grpSpPr>
        <p:cxnSp>
          <p:nvCxnSpPr>
            <p:cNvPr id="7" name="直接箭头连接符 6"/>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 name="Text Box 623"/>
          <p:cNvSpPr txBox="1">
            <a:spLocks noChangeArrowheads="1"/>
          </p:cNvSpPr>
          <p:nvPr/>
        </p:nvSpPr>
        <p:spPr bwMode="auto">
          <a:xfrm>
            <a:off x="8916047" y="1210763"/>
            <a:ext cx="904415"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j-ea"/>
                <a:ea typeface="+mj-ea"/>
                <a:cs typeface="Arial" panose="020B0604020202020204" pitchFamily="34" charset="0"/>
              </a:rPr>
              <a:t>ABUS</a:t>
            </a:r>
            <a:endParaRPr lang="zh-CN" altLang="en-US" sz="2000" b="1" dirty="0">
              <a:solidFill>
                <a:srgbClr val="008000"/>
              </a:solidFill>
              <a:latin typeface="+mj-ea"/>
              <a:ea typeface="+mj-ea"/>
              <a:cs typeface="Arial" panose="020B0604020202020204" pitchFamily="34" charset="0"/>
            </a:endParaRPr>
          </a:p>
        </p:txBody>
      </p:sp>
      <p:grpSp>
        <p:nvGrpSpPr>
          <p:cNvPr id="12" name="组合 11"/>
          <p:cNvGrpSpPr/>
          <p:nvPr/>
        </p:nvGrpSpPr>
        <p:grpSpPr>
          <a:xfrm rot="16200000">
            <a:off x="8602644" y="2910611"/>
            <a:ext cx="415372" cy="3539586"/>
            <a:chOff x="7112148" y="2144741"/>
            <a:chExt cx="369487" cy="2495099"/>
          </a:xfrm>
        </p:grpSpPr>
        <p:sp>
          <p:nvSpPr>
            <p:cNvPr id="13" name="矩形 12"/>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 name="矩形 13"/>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5" name="矩形 14"/>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6" name="矩形 15"/>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grpSp>
      <p:grpSp>
        <p:nvGrpSpPr>
          <p:cNvPr id="17" name="组合 16"/>
          <p:cNvGrpSpPr/>
          <p:nvPr/>
        </p:nvGrpSpPr>
        <p:grpSpPr>
          <a:xfrm>
            <a:off x="7040534" y="2829555"/>
            <a:ext cx="3547994" cy="1283979"/>
            <a:chOff x="1113353" y="3438987"/>
            <a:chExt cx="3156057" cy="360040"/>
          </a:xfrm>
        </p:grpSpPr>
        <p:sp>
          <p:nvSpPr>
            <p:cNvPr id="18" name="矩形 17"/>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0</a:t>
              </a:r>
              <a:endParaRPr lang="zh-CN" altLang="en-US" sz="1600" baseline="-25000" dirty="0">
                <a:solidFill>
                  <a:schemeClr val="tx1"/>
                </a:solidFill>
                <a:latin typeface="+mj-ea"/>
                <a:ea typeface="+mj-ea"/>
              </a:endParaRPr>
            </a:p>
          </p:txBody>
        </p:sp>
        <p:sp>
          <p:nvSpPr>
            <p:cNvPr id="19" name="矩形 18"/>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1</a:t>
              </a:r>
              <a:endParaRPr lang="zh-CN" altLang="en-US" sz="1600" baseline="-25000" dirty="0">
                <a:solidFill>
                  <a:schemeClr val="tx1"/>
                </a:solidFill>
                <a:latin typeface="+mj-ea"/>
                <a:ea typeface="+mj-ea"/>
              </a:endParaRPr>
            </a:p>
          </p:txBody>
        </p:sp>
        <p:sp>
          <p:nvSpPr>
            <p:cNvPr id="20" name="矩形 19"/>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2</a:t>
              </a:r>
              <a:endParaRPr lang="zh-CN" altLang="en-US" sz="1600" baseline="-25000" dirty="0">
                <a:solidFill>
                  <a:schemeClr val="tx1"/>
                </a:solidFill>
                <a:latin typeface="+mj-ea"/>
                <a:ea typeface="+mj-ea"/>
              </a:endParaRPr>
            </a:p>
          </p:txBody>
        </p:sp>
        <p:sp>
          <p:nvSpPr>
            <p:cNvPr id="21" name="矩形 20"/>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3</a:t>
              </a:r>
              <a:endParaRPr lang="zh-CN" altLang="en-US" sz="1600" baseline="-25000" dirty="0">
                <a:solidFill>
                  <a:schemeClr val="tx1"/>
                </a:solidFill>
                <a:latin typeface="+mj-ea"/>
                <a:ea typeface="+mj-ea"/>
              </a:endParaRPr>
            </a:p>
          </p:txBody>
        </p:sp>
      </p:grpSp>
      <p:sp>
        <p:nvSpPr>
          <p:cNvPr id="22" name="文本框 21"/>
          <p:cNvSpPr txBox="1"/>
          <p:nvPr/>
        </p:nvSpPr>
        <p:spPr>
          <a:xfrm>
            <a:off x="7040533" y="210973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23" name="直接箭头连接符 22"/>
          <p:cNvCxnSpPr/>
          <p:nvPr/>
        </p:nvCxnSpPr>
        <p:spPr>
          <a:xfrm>
            <a:off x="7415089" y="4127253"/>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8336704" y="4113535"/>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9267149"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0197597" y="4113536"/>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7440296" y="4877470"/>
            <a:ext cx="2782508" cy="244212"/>
            <a:chOff x="5431658" y="4824576"/>
            <a:chExt cx="2475132" cy="331710"/>
          </a:xfrm>
        </p:grpSpPr>
        <p:cxnSp>
          <p:nvCxnSpPr>
            <p:cNvPr id="28" name="直接箭头连接符 27"/>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7980588" y="2104373"/>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33" name="文本框 32"/>
          <p:cNvSpPr txBox="1"/>
          <p:nvPr/>
        </p:nvSpPr>
        <p:spPr>
          <a:xfrm>
            <a:off x="8926158"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34" name="文本框 33"/>
          <p:cNvSpPr txBox="1"/>
          <p:nvPr/>
        </p:nvSpPr>
        <p:spPr>
          <a:xfrm>
            <a:off x="9857081" y="2088930"/>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35" name="直接连接符 34"/>
          <p:cNvCxnSpPr/>
          <p:nvPr/>
        </p:nvCxnSpPr>
        <p:spPr>
          <a:xfrm>
            <a:off x="7440296" y="5112697"/>
            <a:ext cx="2782508"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415089" y="1743355"/>
            <a:ext cx="27913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42306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353510" y="1743355"/>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9283954"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10214402" y="1743357"/>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2710704" y="5988341"/>
            <a:ext cx="1356462" cy="369332"/>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400" b="1">
                <a:latin typeface="+mj-ea"/>
                <a:ea typeface="+mj-ea"/>
                <a:cs typeface="Arial" panose="020B0604020202020204" pitchFamily="34" charset="0"/>
              </a:rPr>
              <a:t>ganged</a:t>
            </a:r>
            <a:endParaRPr lang="zh-CN" altLang="en-US" sz="2400" b="1" dirty="0">
              <a:latin typeface="+mj-ea"/>
              <a:ea typeface="+mj-ea"/>
              <a:cs typeface="Arial" panose="020B0604020202020204" pitchFamily="34" charset="0"/>
            </a:endParaRPr>
          </a:p>
        </p:txBody>
      </p:sp>
      <p:cxnSp>
        <p:nvCxnSpPr>
          <p:cNvPr id="42" name="直接箭头连接符 41"/>
          <p:cNvCxnSpPr/>
          <p:nvPr/>
        </p:nvCxnSpPr>
        <p:spPr>
          <a:xfrm>
            <a:off x="8925158" y="5118718"/>
            <a:ext cx="0" cy="757916"/>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 Box 623"/>
          <p:cNvSpPr txBox="1">
            <a:spLocks noChangeArrowheads="1"/>
          </p:cNvSpPr>
          <p:nvPr/>
        </p:nvSpPr>
        <p:spPr bwMode="auto">
          <a:xfrm>
            <a:off x="9055499" y="5522659"/>
            <a:ext cx="1685078"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008000"/>
                </a:solidFill>
                <a:latin typeface="+mj-ea"/>
                <a:ea typeface="+mj-ea"/>
                <a:cs typeface="Arial" panose="020B0604020202020204" pitchFamily="34" charset="0"/>
              </a:rPr>
              <a:t>多字长</a:t>
            </a:r>
            <a:r>
              <a:rPr lang="en-US" altLang="zh-CN" sz="2000" b="1" dirty="0">
                <a:solidFill>
                  <a:srgbClr val="008000"/>
                </a:solidFill>
                <a:latin typeface="+mj-ea"/>
                <a:ea typeface="+mj-ea"/>
                <a:cs typeface="Arial" panose="020B0604020202020204" pitchFamily="34" charset="0"/>
              </a:rPr>
              <a:t>DBUS</a:t>
            </a:r>
            <a:endParaRPr lang="zh-CN" altLang="en-US" sz="2000" b="1" dirty="0">
              <a:solidFill>
                <a:srgbClr val="008000"/>
              </a:solidFill>
              <a:latin typeface="+mj-ea"/>
              <a:ea typeface="+mj-ea"/>
              <a:cs typeface="Arial" panose="020B0604020202020204" pitchFamily="34" charset="0"/>
            </a:endParaRPr>
          </a:p>
        </p:txBody>
      </p:sp>
      <p:grpSp>
        <p:nvGrpSpPr>
          <p:cNvPr id="44" name="组合 43"/>
          <p:cNvGrpSpPr/>
          <p:nvPr/>
        </p:nvGrpSpPr>
        <p:grpSpPr>
          <a:xfrm>
            <a:off x="1141508" y="980785"/>
            <a:ext cx="4550625" cy="4846727"/>
            <a:chOff x="753313" y="1920829"/>
            <a:chExt cx="3816423" cy="4064751"/>
          </a:xfrm>
        </p:grpSpPr>
        <p:sp>
          <p:nvSpPr>
            <p:cNvPr id="45" name="AutoShape 2"/>
            <p:cNvSpPr>
              <a:spLocks noChangeArrowheads="1"/>
            </p:cNvSpPr>
            <p:nvPr/>
          </p:nvSpPr>
          <p:spPr bwMode="auto">
            <a:xfrm>
              <a:off x="753313" y="2297073"/>
              <a:ext cx="3816423" cy="3312263"/>
            </a:xfrm>
            <a:prstGeom prst="roundRect">
              <a:avLst>
                <a:gd name="adj" fmla="val 4218"/>
              </a:avLst>
            </a:prstGeom>
            <a:solidFill>
              <a:schemeClr val="accent5">
                <a:lumMod val="20000"/>
                <a:lumOff val="80000"/>
              </a:schemeClr>
            </a:solidFill>
            <a:ln w="12700" algn="ctr">
              <a:solidFill>
                <a:srgbClr val="000814"/>
              </a:solidFill>
              <a:prstDash val="dash"/>
              <a:round/>
            </a:ln>
          </p:spPr>
          <p:txBody>
            <a:bodyPr wrap="none" lIns="0" tIns="0" rIns="0" bIns="0" anchor="ctr"/>
            <a:lstStyle/>
            <a:p>
              <a:pPr algn="r"/>
              <a:endParaRPr lang="zh-CN" altLang="zh-CN" sz="2000" b="1">
                <a:latin typeface="+mn-ea"/>
              </a:endParaRPr>
            </a:p>
          </p:txBody>
        </p:sp>
        <p:cxnSp>
          <p:nvCxnSpPr>
            <p:cNvPr id="46" name="直接箭头连接符 45"/>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1438678" y="3161170"/>
              <a:ext cx="2482988" cy="296704"/>
              <a:chOff x="2953109" y="2996952"/>
              <a:chExt cx="2482988" cy="296704"/>
            </a:xfrm>
          </p:grpSpPr>
          <p:cxnSp>
            <p:nvCxnSpPr>
              <p:cNvPr id="69" name="直接箭头连接符 6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827695" y="1999018"/>
              <a:ext cx="75849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sp>
          <p:nvSpPr>
            <p:cNvPr id="50" name="Text Box 623"/>
            <p:cNvSpPr txBox="1">
              <a:spLocks noChangeArrowheads="1"/>
            </p:cNvSpPr>
            <p:nvPr/>
          </p:nvSpPr>
          <p:spPr bwMode="auto">
            <a:xfrm rot="16200000">
              <a:off x="1471369" y="5024355"/>
              <a:ext cx="387180" cy="869809"/>
            </a:xfrm>
            <a:prstGeom prst="rect">
              <a:avLst/>
            </a:prstGeom>
            <a:solidFill>
              <a:schemeClr val="bg1">
                <a:alpha val="0"/>
              </a:schemeClr>
            </a:solidFill>
            <a:ln w="9525">
              <a:noFill/>
              <a:miter lim="800000"/>
            </a:ln>
          </p:spPr>
          <p:txBody>
            <a:bodyPr vert="eaVert" wrap="none" tIns="0" bIns="0">
              <a:spAutoFit/>
            </a:bodyPr>
            <a:lstStyle/>
            <a:p>
              <a:pPr marL="354330" indent="-354330" algn="ctr" defTabSz="941705">
                <a:buClr>
                  <a:srgbClr val="003580"/>
                </a:buClr>
              </a:pPr>
              <a:r>
                <a:rPr lang="zh-CN" altLang="en-US" b="1" dirty="0">
                  <a:latin typeface="+mn-ea"/>
                  <a:cs typeface="Arial" panose="020B0604020202020204" pitchFamily="34" charset="0"/>
                </a:rPr>
                <a:t>多字长</a:t>
              </a:r>
              <a:r>
                <a:rPr lang="en-US" altLang="zh-CN" b="1" dirty="0">
                  <a:latin typeface="+mn-ea"/>
                  <a:cs typeface="Arial" panose="020B0604020202020204" pitchFamily="34" charset="0"/>
                </a:rPr>
                <a:t>DR</a:t>
              </a:r>
              <a:endParaRPr lang="zh-CN" altLang="en-US" b="1" dirty="0">
                <a:latin typeface="+mn-ea"/>
                <a:cs typeface="Arial" panose="020B0604020202020204" pitchFamily="34" charset="0"/>
              </a:endParaRPr>
            </a:p>
          </p:txBody>
        </p:sp>
        <p:grpSp>
          <p:nvGrpSpPr>
            <p:cNvPr id="51" name="组合 50"/>
            <p:cNvGrpSpPr/>
            <p:nvPr/>
          </p:nvGrpSpPr>
          <p:grpSpPr>
            <a:xfrm rot="16200000">
              <a:off x="2511361" y="3512071"/>
              <a:ext cx="360040" cy="3156057"/>
              <a:chOff x="7112148" y="2144740"/>
              <a:chExt cx="360040" cy="2501026"/>
            </a:xfrm>
          </p:grpSpPr>
          <p:sp>
            <p:nvSpPr>
              <p:cNvPr id="65" name="矩形 6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0</a:t>
                </a:r>
                <a:endParaRPr lang="zh-CN" altLang="en-US" sz="1600" b="1" dirty="0">
                  <a:solidFill>
                    <a:schemeClr val="tx1"/>
                  </a:solidFill>
                  <a:latin typeface="+mn-ea"/>
                </a:endParaRPr>
              </a:p>
            </p:txBody>
          </p:sp>
          <p:sp>
            <p:nvSpPr>
              <p:cNvPr id="66" name="矩形 6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1</a:t>
                </a:r>
                <a:endParaRPr lang="zh-CN" altLang="en-US" sz="1600" b="1" dirty="0">
                  <a:solidFill>
                    <a:schemeClr val="tx1"/>
                  </a:solidFill>
                  <a:latin typeface="+mn-ea"/>
                </a:endParaRPr>
              </a:p>
            </p:txBody>
          </p:sp>
          <p:sp>
            <p:nvSpPr>
              <p:cNvPr id="67" name="矩形 6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3</a:t>
                </a:r>
                <a:endParaRPr lang="zh-CN" altLang="en-US" sz="1600" b="1" dirty="0">
                  <a:solidFill>
                    <a:schemeClr val="tx1"/>
                  </a:solidFill>
                  <a:latin typeface="+mn-ea"/>
                </a:endParaRPr>
              </a:p>
            </p:txBody>
          </p:sp>
          <p:sp>
            <p:nvSpPr>
              <p:cNvPr id="68" name="矩形 6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2</a:t>
                </a:r>
                <a:endParaRPr lang="zh-CN" altLang="en-US" sz="1600" b="1" dirty="0">
                  <a:solidFill>
                    <a:schemeClr val="tx1"/>
                  </a:solidFill>
                  <a:latin typeface="+mn-ea"/>
                </a:endParaRPr>
              </a:p>
            </p:txBody>
          </p:sp>
        </p:grpSp>
        <p:grpSp>
          <p:nvGrpSpPr>
            <p:cNvPr id="52" name="组合 51"/>
            <p:cNvGrpSpPr/>
            <p:nvPr/>
          </p:nvGrpSpPr>
          <p:grpSpPr>
            <a:xfrm>
              <a:off x="1113353" y="3438986"/>
              <a:ext cx="3156057" cy="1142141"/>
              <a:chOff x="1113353" y="3438987"/>
              <a:chExt cx="3156057" cy="360040"/>
            </a:xfrm>
          </p:grpSpPr>
          <p:sp>
            <p:nvSpPr>
              <p:cNvPr id="61" name="矩形 60"/>
              <p:cNvSpPr/>
              <p:nvPr/>
            </p:nvSpPr>
            <p:spPr>
              <a:xfrm>
                <a:off x="1113353"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0</a:t>
                </a:r>
                <a:endParaRPr lang="zh-CN" altLang="en-US" sz="1600" b="1" baseline="-25000" dirty="0">
                  <a:solidFill>
                    <a:schemeClr val="tx1"/>
                  </a:solidFill>
                  <a:latin typeface="+mn-ea"/>
                </a:endParaRPr>
              </a:p>
            </p:txBody>
          </p:sp>
          <p:sp>
            <p:nvSpPr>
              <p:cNvPr id="62" name="矩形 61"/>
              <p:cNvSpPr/>
              <p:nvPr/>
            </p:nvSpPr>
            <p:spPr>
              <a:xfrm>
                <a:off x="1948490"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1</a:t>
                </a:r>
                <a:endParaRPr lang="zh-CN" altLang="en-US" sz="1600" b="1" baseline="-25000" dirty="0">
                  <a:solidFill>
                    <a:schemeClr val="tx1"/>
                  </a:solidFill>
                  <a:latin typeface="+mn-ea"/>
                </a:endParaRPr>
              </a:p>
            </p:txBody>
          </p:sp>
          <p:sp>
            <p:nvSpPr>
              <p:cNvPr id="63" name="矩形 62"/>
              <p:cNvSpPr/>
              <p:nvPr/>
            </p:nvSpPr>
            <p:spPr>
              <a:xfrm>
                <a:off x="2783627"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2</a:t>
                </a:r>
                <a:endParaRPr lang="zh-CN" altLang="en-US" sz="1600" b="1" baseline="-25000" dirty="0">
                  <a:solidFill>
                    <a:schemeClr val="tx1"/>
                  </a:solidFill>
                  <a:latin typeface="+mn-ea"/>
                </a:endParaRPr>
              </a:p>
            </p:txBody>
          </p:sp>
          <p:sp>
            <p:nvSpPr>
              <p:cNvPr id="64" name="矩形 63"/>
              <p:cNvSpPr/>
              <p:nvPr/>
            </p:nvSpPr>
            <p:spPr>
              <a:xfrm>
                <a:off x="3618764" y="3438987"/>
                <a:ext cx="650646" cy="360040"/>
              </a:xfrm>
              <a:prstGeom prst="rect">
                <a:avLst/>
              </a:prstGeom>
              <a:solidFill>
                <a:srgbClr val="FFC00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b="1" dirty="0">
                    <a:solidFill>
                      <a:schemeClr val="tx1"/>
                    </a:solidFill>
                    <a:latin typeface="+mn-ea"/>
                  </a:rPr>
                  <a:t>M</a:t>
                </a:r>
                <a:r>
                  <a:rPr lang="en-US" altLang="zh-CN" sz="1600" b="1" baseline="-25000" dirty="0">
                    <a:solidFill>
                      <a:schemeClr val="tx1"/>
                    </a:solidFill>
                    <a:latin typeface="+mn-ea"/>
                  </a:rPr>
                  <a:t>3</a:t>
                </a:r>
                <a:endParaRPr lang="zh-CN" altLang="en-US" sz="1600" b="1" baseline="-25000" dirty="0">
                  <a:solidFill>
                    <a:schemeClr val="tx1"/>
                  </a:solidFill>
                  <a:latin typeface="+mn-ea"/>
                </a:endParaRPr>
              </a:p>
            </p:txBody>
          </p:sp>
        </p:grpSp>
        <p:cxnSp>
          <p:nvCxnSpPr>
            <p:cNvPr id="53" name="直接箭头连接符 52"/>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32772" y="2499994"/>
              <a:ext cx="1344837" cy="343416"/>
            </a:xfrm>
            <a:prstGeom prst="rect">
              <a:avLst/>
            </a:prstGeom>
            <a:solidFill>
              <a:srgbClr val="00B0F0"/>
            </a:solidFill>
            <a:ln w="127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b="1" dirty="0">
                  <a:latin typeface="+mn-ea"/>
                </a:rPr>
                <a:t>地址寄存器</a:t>
              </a:r>
              <a:r>
                <a:rPr lang="en-US" altLang="zh-CN" sz="1600" b="1" dirty="0">
                  <a:latin typeface="+mn-ea"/>
                </a:rPr>
                <a:t>AR</a:t>
              </a:r>
              <a:endParaRPr lang="zh-CN" altLang="en-US" sz="1600" b="1" dirty="0">
                <a:latin typeface="+mn-ea"/>
              </a:endParaRPr>
            </a:p>
          </p:txBody>
        </p:sp>
        <p:grpSp>
          <p:nvGrpSpPr>
            <p:cNvPr id="55" name="组合 54"/>
            <p:cNvGrpSpPr/>
            <p:nvPr/>
          </p:nvGrpSpPr>
          <p:grpSpPr>
            <a:xfrm>
              <a:off x="1446533" y="4581128"/>
              <a:ext cx="2475132" cy="331710"/>
              <a:chOff x="2960965" y="2996952"/>
              <a:chExt cx="2475132" cy="308035"/>
            </a:xfrm>
          </p:grpSpPr>
          <p:cxnSp>
            <p:nvCxnSpPr>
              <p:cNvPr id="57" name="直接箭头连接符 5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6" name="Text Box 623"/>
            <p:cNvSpPr txBox="1">
              <a:spLocks noChangeArrowheads="1"/>
            </p:cNvSpPr>
            <p:nvPr/>
          </p:nvSpPr>
          <p:spPr bwMode="auto">
            <a:xfrm>
              <a:off x="2789067" y="5719577"/>
              <a:ext cx="1413205" cy="258120"/>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008000"/>
                  </a:solidFill>
                  <a:latin typeface="+mn-ea"/>
                  <a:cs typeface="Arial" panose="020B0604020202020204" pitchFamily="34" charset="0"/>
                </a:rPr>
                <a:t>多字长</a:t>
              </a:r>
              <a:r>
                <a:rPr lang="en-US" altLang="zh-CN" sz="2000" b="1" dirty="0">
                  <a:solidFill>
                    <a:srgbClr val="008000"/>
                  </a:solidFill>
                  <a:latin typeface="+mn-ea"/>
                  <a:cs typeface="Arial" panose="020B0604020202020204" pitchFamily="34" charset="0"/>
                </a:rPr>
                <a:t>DBUS</a:t>
              </a:r>
              <a:endParaRPr lang="zh-CN" altLang="en-US" sz="2000" b="1" dirty="0">
                <a:solidFill>
                  <a:srgbClr val="008000"/>
                </a:solidFill>
                <a:latin typeface="+mn-ea"/>
                <a:cs typeface="Arial" panose="020B0604020202020204" pitchFamily="34" charset="0"/>
              </a:endParaRPr>
            </a:p>
          </p:txBody>
        </p:sp>
      </p:grpSp>
      <p:sp>
        <p:nvSpPr>
          <p:cNvPr id="74" name="Text Box 623"/>
          <p:cNvSpPr txBox="1">
            <a:spLocks noChangeArrowheads="1"/>
          </p:cNvSpPr>
          <p:nvPr/>
        </p:nvSpPr>
        <p:spPr bwMode="auto">
          <a:xfrm>
            <a:off x="7954547" y="6017303"/>
            <a:ext cx="1754006" cy="369332"/>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400" b="1">
                <a:latin typeface="+mj-ea"/>
                <a:ea typeface="+mj-ea"/>
                <a:cs typeface="Arial" panose="020B0604020202020204" pitchFamily="34" charset="0"/>
              </a:rPr>
              <a:t>unganged</a:t>
            </a:r>
            <a:endParaRPr lang="zh-CN" altLang="en-US" sz="2400" b="1" dirty="0">
              <a:latin typeface="+mj-ea"/>
              <a:ea typeface="+mj-ea"/>
              <a:cs typeface="Arial" panose="020B060402020202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双通道内存实例  </a:t>
            </a:r>
            <a:r>
              <a:rPr lang="en-US" altLang="zh-CN" dirty="0"/>
              <a:t>128bit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781501" y="1064703"/>
            <a:ext cx="4109557" cy="273285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816" y="2962297"/>
            <a:ext cx="4204155" cy="323719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双通道内存性能评测</a:t>
            </a:r>
            <a:endParaRPr lang="zh-CN" altLang="en-US" dirty="0"/>
          </a:p>
        </p:txBody>
      </p:sp>
      <p:sp>
        <p:nvSpPr>
          <p:cNvPr id="3" name="内容占位符 2"/>
          <p:cNvSpPr>
            <a:spLocks noGrp="1"/>
          </p:cNvSpPr>
          <p:nvPr>
            <p:ph idx="1"/>
          </p:nvPr>
        </p:nvSpPr>
        <p:spPr/>
        <p:txBody>
          <a:bodyPr/>
          <a:lstStyle/>
          <a:p>
            <a:pPr marL="0" indent="0" algn="ctr">
              <a:buNone/>
            </a:pPr>
            <a:r>
              <a:rPr lang="en-US" altLang="zh-CN" dirty="0" err="1"/>
              <a:t>SiSoftware</a:t>
            </a:r>
            <a:r>
              <a:rPr lang="en-US" altLang="zh-CN" dirty="0"/>
              <a:t> Sandra Pro Business 2011 </a:t>
            </a:r>
            <a:endParaRPr lang="en-US" altLang="zh-CN" dirty="0"/>
          </a:p>
          <a:p>
            <a:pPr marL="0" indent="0" algn="ctr">
              <a:buNone/>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HP DL120 G7    Intel </a:t>
            </a:r>
            <a:r>
              <a:rPr lang="en-US" altLang="zh-CN" sz="2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SandyBridge</a:t>
            </a:r>
            <a:endPar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altLang="zh-CN" dirty="0"/>
          </a:p>
          <a:p>
            <a:endParaRPr lang="zh-CN" altLang="en-US" dirty="0"/>
          </a:p>
        </p:txBody>
      </p:sp>
      <p:graphicFrame>
        <p:nvGraphicFramePr>
          <p:cNvPr id="5" name="表格 4"/>
          <p:cNvGraphicFramePr>
            <a:graphicFrameLocks noGrp="1"/>
          </p:cNvGraphicFramePr>
          <p:nvPr/>
        </p:nvGraphicFramePr>
        <p:xfrm>
          <a:off x="2855640" y="2204864"/>
          <a:ext cx="6768752" cy="4104456"/>
        </p:xfrm>
        <a:graphic>
          <a:graphicData uri="http://schemas.openxmlformats.org/drawingml/2006/table">
            <a:tbl>
              <a:tblPr firstRow="1" firstCol="1" bandRow="1">
                <a:tableStyleId>{7DF18680-E054-41AD-8BC1-D1AEF772440D}</a:tableStyleId>
              </a:tblPr>
              <a:tblGrid>
                <a:gridCol w="2030403"/>
                <a:gridCol w="2146061"/>
                <a:gridCol w="2592288"/>
              </a:tblGrid>
              <a:tr h="684076">
                <a:tc>
                  <a:txBody>
                    <a:bodyPr/>
                    <a:lstStyle/>
                    <a:p>
                      <a:pPr algn="ctr">
                        <a:lnSpc>
                          <a:spcPts val="975"/>
                        </a:lnSpc>
                        <a:spcAft>
                          <a:spcPts val="0"/>
                        </a:spcAft>
                      </a:pPr>
                      <a:r>
                        <a:rPr lang="zh-CN" sz="1600" kern="0" dirty="0">
                          <a:effectLst/>
                        </a:rPr>
                        <a:t>内存通道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a:effectLst/>
                        </a:rPr>
                        <a:t>双通道</a:t>
                      </a:r>
                      <a:r>
                        <a:rPr lang="en-US" sz="1600" kern="0">
                          <a:effectLst/>
                        </a:rPr>
                        <a:t>8GB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dirty="0">
                          <a:effectLst/>
                        </a:rPr>
                        <a:t>单通道</a:t>
                      </a:r>
                      <a:r>
                        <a:rPr lang="en-US" sz="1600" kern="0" dirty="0">
                          <a:effectLst/>
                        </a:rPr>
                        <a:t>8GB</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总体内存性能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17.52GB/s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缓存</a:t>
                      </a:r>
                      <a:r>
                        <a:rPr lang="en-US" sz="1600" kern="0">
                          <a:effectLst/>
                        </a:rPr>
                        <a:t>/</a:t>
                      </a:r>
                      <a:r>
                        <a:rPr lang="zh-CN" sz="1600" kern="0">
                          <a:effectLst/>
                        </a:rPr>
                        <a:t>内存带宽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95.23GB/s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73.42GB/s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内部数据高速缓存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411.14GB/s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410.37GB/s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a:effectLst/>
                        </a:rPr>
                        <a:t>二级板载高速缓存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344GB/s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346GB/s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r h="684076">
                <a:tc>
                  <a:txBody>
                    <a:bodyPr/>
                    <a:lstStyle/>
                    <a:p>
                      <a:pPr algn="ctr">
                        <a:lnSpc>
                          <a:spcPts val="975"/>
                        </a:lnSpc>
                        <a:spcAft>
                          <a:spcPts val="0"/>
                        </a:spcAft>
                      </a:pPr>
                      <a:r>
                        <a:rPr lang="zh-CN" sz="1600" kern="0" dirty="0">
                          <a:effectLst/>
                        </a:rPr>
                        <a:t>三级板载高速缓存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a:effectLst/>
                        </a:rPr>
                        <a:t>173.29GB/s</a:t>
                      </a:r>
                      <a:endParaRPr lang="zh-CN" sz="2000" b="1"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b="1" kern="0" dirty="0">
                          <a:effectLst/>
                        </a:rPr>
                        <a:t>174.54GB/s</a:t>
                      </a:r>
                      <a:endParaRPr lang="zh-CN" sz="2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单通道内存与双通道内存</a:t>
            </a:r>
            <a:endParaRPr lang="zh-CN" altLang="en-US" dirty="0"/>
          </a:p>
        </p:txBody>
      </p:sp>
      <p:pic>
        <p:nvPicPr>
          <p:cNvPr id="5" name="内容占位符 4"/>
          <p:cNvPicPr>
            <a:picLocks noGrp="1" noChangeAspect="1"/>
          </p:cNvPicPr>
          <p:nvPr>
            <p:ph idx="1"/>
          </p:nvPr>
        </p:nvPicPr>
        <p:blipFill>
          <a:blip r:embed="rId1"/>
          <a:stretch>
            <a:fillRect/>
          </a:stretch>
        </p:blipFill>
        <p:spPr>
          <a:xfrm>
            <a:off x="5879976" y="1644340"/>
            <a:ext cx="4104456" cy="3750236"/>
          </a:xfrm>
          <a:prstGeom prst="rect">
            <a:avLst/>
          </a:prstGeom>
        </p:spPr>
      </p:pic>
      <p:pic>
        <p:nvPicPr>
          <p:cNvPr id="6" name="图片 5"/>
          <p:cNvPicPr>
            <a:picLocks noChangeAspect="1"/>
          </p:cNvPicPr>
          <p:nvPr/>
        </p:nvPicPr>
        <p:blipFill>
          <a:blip r:embed="rId2"/>
          <a:stretch>
            <a:fillRect/>
          </a:stretch>
        </p:blipFill>
        <p:spPr>
          <a:xfrm>
            <a:off x="2279577" y="1662480"/>
            <a:ext cx="2954813" cy="3732096"/>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 （多体交叉存储器）</a:t>
            </a:r>
            <a:endParaRPr lang="zh-CN" altLang="en-US" dirty="0"/>
          </a:p>
        </p:txBody>
      </p:sp>
      <p:sp>
        <p:nvSpPr>
          <p:cNvPr id="3" name="内容占位符 2"/>
          <p:cNvSpPr>
            <a:spLocks noGrp="1"/>
          </p:cNvSpPr>
          <p:nvPr>
            <p:ph idx="1"/>
          </p:nvPr>
        </p:nvSpPr>
        <p:spPr/>
        <p:txBody>
          <a:bodyPr>
            <a:normAutofit/>
          </a:bodyPr>
          <a:lstStyle/>
          <a:p>
            <a:r>
              <a:rPr lang="zh-CN" altLang="en-US" b="1" dirty="0"/>
              <a:t>多模块顺序存储器</a:t>
            </a:r>
            <a:endParaRPr lang="en-US" altLang="zh-CN" b="1" dirty="0"/>
          </a:p>
          <a:p>
            <a:pPr lvl="1"/>
            <a:r>
              <a:rPr lang="zh-CN" altLang="en-US" sz="2200" dirty="0"/>
              <a:t>高位多体交叉</a:t>
            </a:r>
            <a:endParaRPr lang="en-US" altLang="zh-CN" sz="2200" dirty="0"/>
          </a:p>
          <a:p>
            <a:pPr lvl="1"/>
            <a:r>
              <a:rPr lang="zh-CN" altLang="en-US" sz="2200" dirty="0"/>
              <a:t>多模块串行</a:t>
            </a:r>
            <a:endParaRPr lang="en-US" altLang="zh-CN" sz="2200" dirty="0"/>
          </a:p>
          <a:p>
            <a:pPr lvl="1"/>
            <a:r>
              <a:rPr lang="zh-CN" altLang="en-US" sz="2200" dirty="0"/>
              <a:t>扩充容量</a:t>
            </a:r>
            <a:endParaRPr lang="en-US" altLang="zh-CN" sz="2200" dirty="0"/>
          </a:p>
          <a:p>
            <a:r>
              <a:rPr lang="zh-CN" altLang="en-US" b="1" dirty="0"/>
              <a:t>多模块交叉存储器</a:t>
            </a:r>
            <a:endParaRPr lang="en-US" altLang="zh-CN" b="1" dirty="0"/>
          </a:p>
          <a:p>
            <a:pPr lvl="1"/>
            <a:r>
              <a:rPr lang="zh-CN" altLang="en-US" sz="2200" b="1" dirty="0"/>
              <a:t>低位多体交叉</a:t>
            </a:r>
            <a:endParaRPr lang="en-US" altLang="zh-CN" sz="2200" b="1" dirty="0"/>
          </a:p>
          <a:p>
            <a:pPr lvl="1"/>
            <a:r>
              <a:rPr lang="zh-CN" altLang="en-US" sz="2200" dirty="0"/>
              <a:t>多模块流水并行</a:t>
            </a:r>
            <a:endParaRPr lang="en-US" altLang="zh-CN" sz="2200" dirty="0"/>
          </a:p>
          <a:p>
            <a:pPr lvl="1"/>
            <a:r>
              <a:rPr lang="zh-CN" altLang="en-US" sz="2200" dirty="0"/>
              <a:t>扩充容量</a:t>
            </a:r>
            <a:endParaRPr lang="en-US" altLang="zh-CN" sz="2200" dirty="0"/>
          </a:p>
          <a:p>
            <a:pPr lvl="1"/>
            <a:r>
              <a:rPr lang="zh-CN" altLang="en-US" sz="2200" dirty="0"/>
              <a:t>提升性能</a:t>
            </a:r>
            <a:endParaRPr lang="zh-CN" altLang="en-US" sz="22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多模块顺序存储器（地址总线扩展，容量扩展）</a:t>
            </a:r>
            <a:endParaRPr lang="zh-CN" altLang="en-US" dirty="0"/>
          </a:p>
        </p:txBody>
      </p:sp>
      <p:sp>
        <p:nvSpPr>
          <p:cNvPr id="72" name="Rectangle 71"/>
          <p:cNvSpPr txBox="1">
            <a:spLocks noChangeArrowheads="1"/>
          </p:cNvSpPr>
          <p:nvPr/>
        </p:nvSpPr>
        <p:spPr>
          <a:xfrm>
            <a:off x="6978993" y="2400300"/>
            <a:ext cx="3732347" cy="34152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t>一个地址寄存器</a:t>
            </a:r>
            <a:endParaRPr lang="zh-CN" altLang="en-US" sz="2400" b="1" dirty="0"/>
          </a:p>
          <a:p>
            <a:r>
              <a:rPr lang="zh-CN" altLang="en-US" sz="2400" b="1" dirty="0"/>
              <a:t>高位片选，多模块串行</a:t>
            </a:r>
            <a:endParaRPr lang="zh-CN" altLang="en-US" sz="2400" b="1" dirty="0"/>
          </a:p>
          <a:p>
            <a:endParaRPr lang="zh-CN" altLang="en-US" sz="2400" dirty="0"/>
          </a:p>
          <a:p>
            <a:r>
              <a:rPr lang="zh-CN" altLang="en-US" sz="2400" dirty="0"/>
              <a:t>扩充容量方便</a:t>
            </a:r>
            <a:endParaRPr lang="en-US" altLang="zh-CN" sz="2400" dirty="0"/>
          </a:p>
          <a:p>
            <a:r>
              <a:rPr lang="zh-CN" altLang="en-US" sz="2400" dirty="0"/>
              <a:t>性能无提升</a:t>
            </a:r>
            <a:endParaRPr lang="zh-CN" altLang="en-US" sz="2400" dirty="0"/>
          </a:p>
          <a:p>
            <a:r>
              <a:rPr lang="zh-CN" altLang="en-US" sz="2400" dirty="0"/>
              <a:t>方便故障隔离</a:t>
            </a:r>
            <a:endParaRPr lang="zh-CN" altLang="en-US" sz="2400" dirty="0"/>
          </a:p>
          <a:p>
            <a:endParaRPr lang="zh-CN" altLang="en-US" sz="2400" dirty="0"/>
          </a:p>
        </p:txBody>
      </p:sp>
      <p:sp>
        <p:nvSpPr>
          <p:cNvPr id="4" name="Rectangle 2"/>
          <p:cNvSpPr>
            <a:spLocks noChangeArrowheads="1"/>
          </p:cNvSpPr>
          <p:nvPr/>
        </p:nvSpPr>
        <p:spPr bwMode="auto">
          <a:xfrm>
            <a:off x="1131564" y="1423502"/>
            <a:ext cx="4278514" cy="4364084"/>
          </a:xfrm>
          <a:prstGeom prst="rect">
            <a:avLst/>
          </a:prstGeom>
          <a:solidFill>
            <a:schemeClr val="accent6">
              <a:lumMod val="20000"/>
              <a:lumOff val="80000"/>
            </a:schemeClr>
          </a:solidFill>
          <a:ln w="28575" algn="ctr">
            <a:solidFill>
              <a:schemeClr val="tx1"/>
            </a:solidFill>
            <a:miter lim="800000"/>
          </a:ln>
          <a:effectLst>
            <a:outerShdw blurRad="76200" dir="18900000" sy="23000" kx="-1200000" algn="bl" rotWithShape="0">
              <a:prstClr val="black">
                <a:alpha val="20000"/>
              </a:prstClr>
            </a:outerShdw>
          </a:effectLst>
        </p:spPr>
        <p:txBody>
          <a:bodyPr wrap="none" anchor="ctr"/>
          <a:lstStyle/>
          <a:p>
            <a:pPr algn="ctr"/>
            <a:endParaRPr lang="zh-CN" altLang="en-US" sz="2000">
              <a:latin typeface="+mn-ea"/>
            </a:endParaRPr>
          </a:p>
        </p:txBody>
      </p:sp>
      <p:sp>
        <p:nvSpPr>
          <p:cNvPr id="5" name="Line 3"/>
          <p:cNvSpPr>
            <a:spLocks noChangeShapeType="1"/>
          </p:cNvSpPr>
          <p:nvPr/>
        </p:nvSpPr>
        <p:spPr bwMode="auto">
          <a:xfrm>
            <a:off x="185891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6" name="Line 4"/>
          <p:cNvSpPr>
            <a:spLocks noChangeShapeType="1"/>
          </p:cNvSpPr>
          <p:nvPr/>
        </p:nvSpPr>
        <p:spPr bwMode="auto">
          <a:xfrm>
            <a:off x="2800184"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 name="Line 5"/>
          <p:cNvSpPr>
            <a:spLocks noChangeShapeType="1"/>
          </p:cNvSpPr>
          <p:nvPr/>
        </p:nvSpPr>
        <p:spPr bwMode="auto">
          <a:xfrm>
            <a:off x="3741458"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8" name="Line 6"/>
          <p:cNvSpPr>
            <a:spLocks noChangeShapeType="1"/>
          </p:cNvSpPr>
          <p:nvPr/>
        </p:nvSpPr>
        <p:spPr bwMode="auto">
          <a:xfrm>
            <a:off x="468273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grpSp>
        <p:nvGrpSpPr>
          <p:cNvPr id="11" name="Group 10"/>
          <p:cNvGrpSpPr/>
          <p:nvPr/>
        </p:nvGrpSpPr>
        <p:grpSpPr bwMode="auto">
          <a:xfrm>
            <a:off x="1559415" y="2535916"/>
            <a:ext cx="3422811" cy="2224827"/>
            <a:chOff x="1440" y="2304"/>
            <a:chExt cx="1920" cy="1152"/>
          </a:xfrm>
        </p:grpSpPr>
        <p:sp>
          <p:nvSpPr>
            <p:cNvPr id="12"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endParaRPr lang="en-US" altLang="zh-CN" sz="1400" b="1">
                <a:solidFill>
                  <a:srgbClr val="0066FF"/>
                </a:solidFill>
                <a:latin typeface="+mn-ea"/>
              </a:endParaRPr>
            </a:p>
          </p:txBody>
        </p:sp>
        <p:sp>
          <p:nvSpPr>
            <p:cNvPr id="13"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endParaRPr lang="en-US" altLang="zh-CN" sz="1400" b="1">
                <a:solidFill>
                  <a:srgbClr val="0066FF"/>
                </a:solidFill>
                <a:latin typeface="+mn-ea"/>
              </a:endParaRPr>
            </a:p>
          </p:txBody>
        </p:sp>
        <p:sp>
          <p:nvSpPr>
            <p:cNvPr id="19"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endParaRPr lang="en-US" altLang="zh-CN" sz="1400" b="1">
                <a:solidFill>
                  <a:srgbClr val="0066FF"/>
                </a:solidFill>
                <a:latin typeface="+mn-ea"/>
              </a:endParaRPr>
            </a:p>
          </p:txBody>
        </p:sp>
        <p:sp>
          <p:nvSpPr>
            <p:cNvPr id="20"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endParaRPr lang="en-US" altLang="zh-CN" sz="1400" b="1">
                <a:solidFill>
                  <a:srgbClr val="0066FF"/>
                </a:solidFill>
                <a:latin typeface="+mn-ea"/>
              </a:endParaRPr>
            </a:p>
          </p:txBody>
        </p:sp>
        <p:sp>
          <p:nvSpPr>
            <p:cNvPr id="21"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dirty="0">
                  <a:solidFill>
                    <a:srgbClr val="0066FF"/>
                  </a:solidFill>
                  <a:latin typeface="+mn-ea"/>
                </a:rPr>
                <a:t>2</a:t>
              </a:r>
              <a:endParaRPr lang="en-US" altLang="zh-CN" sz="1400" b="1" dirty="0">
                <a:solidFill>
                  <a:srgbClr val="0066FF"/>
                </a:solidFill>
                <a:latin typeface="+mn-ea"/>
              </a:endParaRPr>
            </a:p>
          </p:txBody>
        </p:sp>
        <p:sp>
          <p:nvSpPr>
            <p:cNvPr id="22"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endParaRPr lang="en-US" altLang="zh-CN" sz="1400" b="1">
                <a:solidFill>
                  <a:srgbClr val="0066FF"/>
                </a:solidFill>
                <a:latin typeface="+mn-ea"/>
              </a:endParaRPr>
            </a:p>
          </p:txBody>
        </p:sp>
        <p:sp>
          <p:nvSpPr>
            <p:cNvPr id="23"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endParaRPr lang="en-US" altLang="zh-CN" sz="1400" b="1">
                <a:solidFill>
                  <a:srgbClr val="0066FF"/>
                </a:solidFill>
                <a:latin typeface="+mn-ea"/>
              </a:endParaRPr>
            </a:p>
          </p:txBody>
        </p:sp>
        <p:sp>
          <p:nvSpPr>
            <p:cNvPr id="24"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endParaRPr lang="en-US" altLang="zh-CN" sz="1400" b="1">
                <a:solidFill>
                  <a:srgbClr val="0066FF"/>
                </a:solidFill>
                <a:latin typeface="+mn-ea"/>
              </a:endParaRPr>
            </a:p>
          </p:txBody>
        </p:sp>
        <p:sp>
          <p:nvSpPr>
            <p:cNvPr id="25"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endParaRPr lang="en-US" altLang="zh-CN" sz="1400" b="1">
                <a:solidFill>
                  <a:srgbClr val="0066FF"/>
                </a:solidFill>
                <a:latin typeface="+mn-ea"/>
              </a:endParaRPr>
            </a:p>
          </p:txBody>
        </p:sp>
        <p:sp>
          <p:nvSpPr>
            <p:cNvPr id="26"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0"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31"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endParaRPr lang="en-US" altLang="zh-CN" sz="1400" b="1">
                <a:solidFill>
                  <a:srgbClr val="0066FF"/>
                </a:solidFill>
                <a:latin typeface="+mn-ea"/>
              </a:endParaRPr>
            </a:p>
          </p:txBody>
        </p:sp>
        <p:sp>
          <p:nvSpPr>
            <p:cNvPr id="32"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endParaRPr lang="en-US" altLang="zh-CN" sz="1400" b="1">
                <a:solidFill>
                  <a:srgbClr val="0066FF"/>
                </a:solidFill>
                <a:latin typeface="+mn-ea"/>
              </a:endParaRPr>
            </a:p>
          </p:txBody>
        </p:sp>
        <p:sp>
          <p:nvSpPr>
            <p:cNvPr id="33"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endParaRPr lang="en-US" altLang="zh-CN" sz="1400" b="1">
                <a:solidFill>
                  <a:srgbClr val="0066FF"/>
                </a:solidFill>
                <a:latin typeface="+mn-ea"/>
              </a:endParaRPr>
            </a:p>
          </p:txBody>
        </p:sp>
        <p:sp>
          <p:nvSpPr>
            <p:cNvPr id="34"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endParaRPr lang="en-US" altLang="zh-CN" sz="1400" b="1">
                <a:solidFill>
                  <a:srgbClr val="0066FF"/>
                </a:solidFill>
                <a:latin typeface="+mn-ea"/>
              </a:endParaRPr>
            </a:p>
          </p:txBody>
        </p:sp>
        <p:sp>
          <p:nvSpPr>
            <p:cNvPr id="35"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endParaRPr lang="en-US" altLang="zh-CN" sz="1400" b="1">
                <a:solidFill>
                  <a:srgbClr val="0066FF"/>
                </a:solidFill>
                <a:latin typeface="+mn-ea"/>
              </a:endParaRPr>
            </a:p>
          </p:txBody>
        </p:sp>
        <p:sp>
          <p:nvSpPr>
            <p:cNvPr id="36"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endParaRPr lang="en-US" altLang="zh-CN" sz="1400" b="1">
                <a:solidFill>
                  <a:srgbClr val="0066FF"/>
                </a:solidFill>
                <a:latin typeface="+mn-ea"/>
              </a:endParaRPr>
            </a:p>
          </p:txBody>
        </p:sp>
        <p:sp>
          <p:nvSpPr>
            <p:cNvPr id="37"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endParaRPr lang="en-US" altLang="zh-CN" sz="1400" b="1">
                <a:solidFill>
                  <a:srgbClr val="0066FF"/>
                </a:solidFill>
                <a:latin typeface="+mn-ea"/>
              </a:endParaRPr>
            </a:p>
          </p:txBody>
        </p:sp>
        <p:sp>
          <p:nvSpPr>
            <p:cNvPr id="38"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endParaRPr lang="en-US" altLang="zh-CN" sz="1400" b="1">
                <a:solidFill>
                  <a:srgbClr val="0066FF"/>
                </a:solidFill>
                <a:latin typeface="+mn-ea"/>
              </a:endParaRPr>
            </a:p>
          </p:txBody>
        </p:sp>
        <p:sp>
          <p:nvSpPr>
            <p:cNvPr id="39"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0"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1"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2"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3"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44"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endParaRPr lang="en-US" altLang="zh-CN" sz="1400" b="1">
                <a:solidFill>
                  <a:srgbClr val="0066FF"/>
                </a:solidFill>
                <a:latin typeface="+mn-ea"/>
              </a:endParaRPr>
            </a:p>
          </p:txBody>
        </p:sp>
        <p:sp>
          <p:nvSpPr>
            <p:cNvPr id="45"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endParaRPr lang="en-US" altLang="zh-CN" sz="1400" b="1">
                <a:solidFill>
                  <a:srgbClr val="0066FF"/>
                </a:solidFill>
                <a:latin typeface="+mn-ea"/>
              </a:endParaRPr>
            </a:p>
          </p:txBody>
        </p:sp>
        <p:sp>
          <p:nvSpPr>
            <p:cNvPr id="46"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endParaRPr lang="en-US" altLang="zh-CN" sz="1400" b="1">
                <a:solidFill>
                  <a:srgbClr val="0066FF"/>
                </a:solidFill>
                <a:latin typeface="+mn-ea"/>
              </a:endParaRPr>
            </a:p>
          </p:txBody>
        </p:sp>
        <p:sp>
          <p:nvSpPr>
            <p:cNvPr id="47"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endParaRPr lang="en-US" altLang="zh-CN" sz="1400" b="1">
                <a:solidFill>
                  <a:srgbClr val="0066FF"/>
                </a:solidFill>
                <a:latin typeface="+mn-ea"/>
              </a:endParaRPr>
            </a:p>
          </p:txBody>
        </p:sp>
        <p:sp>
          <p:nvSpPr>
            <p:cNvPr id="48"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endParaRPr lang="en-US" altLang="zh-CN" sz="1400" b="1">
                <a:solidFill>
                  <a:srgbClr val="0066FF"/>
                </a:solidFill>
                <a:latin typeface="+mn-ea"/>
              </a:endParaRPr>
            </a:p>
          </p:txBody>
        </p:sp>
        <p:sp>
          <p:nvSpPr>
            <p:cNvPr id="49"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endParaRPr lang="en-US" altLang="zh-CN" sz="1400" b="1">
                <a:solidFill>
                  <a:srgbClr val="0066FF"/>
                </a:solidFill>
                <a:latin typeface="+mn-ea"/>
              </a:endParaRPr>
            </a:p>
          </p:txBody>
        </p:sp>
        <p:sp>
          <p:nvSpPr>
            <p:cNvPr id="50"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endParaRPr lang="en-US" altLang="zh-CN" sz="1400" b="1">
                <a:solidFill>
                  <a:srgbClr val="0066FF"/>
                </a:solidFill>
                <a:latin typeface="+mn-ea"/>
              </a:endParaRPr>
            </a:p>
          </p:txBody>
        </p:sp>
        <p:sp>
          <p:nvSpPr>
            <p:cNvPr id="51"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endParaRPr lang="en-US" altLang="zh-CN" sz="1400" b="1">
                <a:solidFill>
                  <a:srgbClr val="0066FF"/>
                </a:solidFill>
                <a:latin typeface="+mn-ea"/>
              </a:endParaRPr>
            </a:p>
          </p:txBody>
        </p:sp>
        <p:sp>
          <p:nvSpPr>
            <p:cNvPr id="52"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3"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4"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5"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6"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57"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endParaRPr lang="en-US" altLang="zh-CN" sz="1400" b="1">
                <a:solidFill>
                  <a:srgbClr val="0066FF"/>
                </a:solidFill>
                <a:latin typeface="+mn-ea"/>
              </a:endParaRPr>
            </a:p>
          </p:txBody>
        </p:sp>
        <p:sp>
          <p:nvSpPr>
            <p:cNvPr id="58"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endParaRPr lang="en-US" altLang="zh-CN" sz="1400" b="1">
                <a:solidFill>
                  <a:srgbClr val="0066FF"/>
                </a:solidFill>
                <a:latin typeface="+mn-ea"/>
              </a:endParaRPr>
            </a:p>
          </p:txBody>
        </p:sp>
        <p:sp>
          <p:nvSpPr>
            <p:cNvPr id="59"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endParaRPr lang="en-US" altLang="zh-CN" sz="1400" b="1">
                <a:solidFill>
                  <a:srgbClr val="0066FF"/>
                </a:solidFill>
                <a:latin typeface="+mn-ea"/>
              </a:endParaRPr>
            </a:p>
          </p:txBody>
        </p:sp>
        <p:sp>
          <p:nvSpPr>
            <p:cNvPr id="60"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endParaRPr lang="en-US" altLang="zh-CN" sz="1400" b="1">
                <a:solidFill>
                  <a:srgbClr val="0066FF"/>
                </a:solidFill>
                <a:latin typeface="+mn-ea"/>
              </a:endParaRPr>
            </a:p>
          </p:txBody>
        </p:sp>
        <p:sp>
          <p:nvSpPr>
            <p:cNvPr id="61"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endParaRPr lang="en-US" altLang="zh-CN" sz="1400" b="1">
                <a:solidFill>
                  <a:srgbClr val="0066FF"/>
                </a:solidFill>
                <a:latin typeface="+mn-ea"/>
              </a:endParaRPr>
            </a:p>
          </p:txBody>
        </p:sp>
        <p:sp>
          <p:nvSpPr>
            <p:cNvPr id="62"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endParaRPr lang="en-US" altLang="zh-CN" sz="1400" b="1">
                <a:solidFill>
                  <a:srgbClr val="0066FF"/>
                </a:solidFill>
                <a:latin typeface="+mn-ea"/>
              </a:endParaRPr>
            </a:p>
          </p:txBody>
        </p:sp>
        <p:sp>
          <p:nvSpPr>
            <p:cNvPr id="63"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endParaRPr lang="en-US" altLang="zh-CN" sz="1400" b="1">
                <a:solidFill>
                  <a:srgbClr val="0066FF"/>
                </a:solidFill>
                <a:latin typeface="+mn-ea"/>
              </a:endParaRPr>
            </a:p>
          </p:txBody>
        </p:sp>
      </p:grpSp>
      <p:grpSp>
        <p:nvGrpSpPr>
          <p:cNvPr id="92" name="组合 91"/>
          <p:cNvGrpSpPr/>
          <p:nvPr/>
        </p:nvGrpSpPr>
        <p:grpSpPr>
          <a:xfrm>
            <a:off x="1775123" y="1680213"/>
            <a:ext cx="2950393" cy="342281"/>
            <a:chOff x="1775123" y="1680213"/>
            <a:chExt cx="2950393" cy="342281"/>
          </a:xfrm>
        </p:grpSpPr>
        <p:sp>
          <p:nvSpPr>
            <p:cNvPr id="9" name="Text Box 8"/>
            <p:cNvSpPr txBox="1">
              <a:spLocks noChangeArrowheads="1"/>
            </p:cNvSpPr>
            <p:nvPr/>
          </p:nvSpPr>
          <p:spPr bwMode="auto">
            <a:xfrm>
              <a:off x="1775123" y="1680213"/>
              <a:ext cx="1112414" cy="342281"/>
            </a:xfrm>
            <a:prstGeom prst="rect">
              <a:avLst/>
            </a:prstGeom>
            <a:noFill/>
            <a:ln w="9525">
              <a:noFill/>
              <a:miter lim="800000"/>
            </a:ln>
          </p:spPr>
          <p:txBody>
            <a:bodyPr>
              <a:spAutoFit/>
            </a:bodyPr>
            <a:lstStyle/>
            <a:p>
              <a:pPr algn="ctr"/>
              <a:r>
                <a:rPr lang="zh-CN" altLang="en-US" sz="1600" b="1" dirty="0">
                  <a:latin typeface="+mn-ea"/>
                </a:rPr>
                <a:t>内存地址</a:t>
              </a:r>
              <a:endParaRPr lang="zh-CN" altLang="en-US" sz="1600" b="1" dirty="0">
                <a:latin typeface="+mn-ea"/>
              </a:endParaRPr>
            </a:p>
          </p:txBody>
        </p:sp>
        <p:sp>
          <p:nvSpPr>
            <p:cNvPr id="10" name="Rectangle 9"/>
            <p:cNvSpPr>
              <a:spLocks noChangeArrowheads="1"/>
            </p:cNvSpPr>
            <p:nvPr/>
          </p:nvSpPr>
          <p:spPr bwMode="auto">
            <a:xfrm>
              <a:off x="2842970" y="1680213"/>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endParaRPr lang="en-US" altLang="zh-CN" sz="1400">
                <a:latin typeface="+mn-ea"/>
              </a:endParaRPr>
            </a:p>
          </p:txBody>
        </p:sp>
        <p:sp>
          <p:nvSpPr>
            <p:cNvPr id="64" name="Rectangle 63"/>
            <p:cNvSpPr>
              <a:spLocks noChangeArrowheads="1"/>
            </p:cNvSpPr>
            <p:nvPr/>
          </p:nvSpPr>
          <p:spPr bwMode="auto">
            <a:xfrm>
              <a:off x="3613102" y="1680213"/>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endParaRPr lang="en-US" altLang="zh-CN" sz="1400">
                <a:latin typeface="+mn-ea"/>
              </a:endParaRPr>
            </a:p>
          </p:txBody>
        </p:sp>
      </p:grpSp>
      <p:sp>
        <p:nvSpPr>
          <p:cNvPr id="65" name="Text Box 64"/>
          <p:cNvSpPr txBox="1">
            <a:spLocks noChangeArrowheads="1"/>
          </p:cNvSpPr>
          <p:nvPr/>
        </p:nvSpPr>
        <p:spPr bwMode="auto">
          <a:xfrm>
            <a:off x="1644986"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endParaRPr lang="en-US" altLang="zh-CN" sz="1600" b="1" baseline="-25000">
              <a:solidFill>
                <a:schemeClr val="folHlink"/>
              </a:solidFill>
              <a:latin typeface="+mn-ea"/>
            </a:endParaRPr>
          </a:p>
        </p:txBody>
      </p:sp>
      <p:sp>
        <p:nvSpPr>
          <p:cNvPr id="66" name="Text Box 65"/>
          <p:cNvSpPr txBox="1">
            <a:spLocks noChangeArrowheads="1"/>
          </p:cNvSpPr>
          <p:nvPr/>
        </p:nvSpPr>
        <p:spPr bwMode="auto">
          <a:xfrm>
            <a:off x="2586259"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endParaRPr lang="en-US" altLang="zh-CN" sz="1600" b="1" baseline="-25000">
              <a:solidFill>
                <a:schemeClr val="folHlink"/>
              </a:solidFill>
              <a:latin typeface="+mn-ea"/>
            </a:endParaRPr>
          </a:p>
        </p:txBody>
      </p:sp>
      <p:sp>
        <p:nvSpPr>
          <p:cNvPr id="67" name="Text Box 66"/>
          <p:cNvSpPr txBox="1">
            <a:spLocks noChangeArrowheads="1"/>
          </p:cNvSpPr>
          <p:nvPr/>
        </p:nvSpPr>
        <p:spPr bwMode="auto">
          <a:xfrm>
            <a:off x="3527532"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endParaRPr lang="en-US" altLang="zh-CN" sz="1600" b="1" baseline="-25000">
              <a:solidFill>
                <a:schemeClr val="folHlink"/>
              </a:solidFill>
              <a:latin typeface="+mn-ea"/>
            </a:endParaRPr>
          </a:p>
        </p:txBody>
      </p:sp>
      <p:sp>
        <p:nvSpPr>
          <p:cNvPr id="68" name="Text Box 67"/>
          <p:cNvSpPr txBox="1">
            <a:spLocks noChangeArrowheads="1"/>
          </p:cNvSpPr>
          <p:nvPr/>
        </p:nvSpPr>
        <p:spPr bwMode="auto">
          <a:xfrm>
            <a:off x="4468805"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endParaRPr lang="en-US" altLang="zh-CN" sz="1600" b="1" baseline="-25000">
              <a:solidFill>
                <a:schemeClr val="folHlink"/>
              </a:solidFill>
              <a:latin typeface="+mn-ea"/>
            </a:endParaRPr>
          </a:p>
        </p:txBody>
      </p:sp>
      <p:sp>
        <p:nvSpPr>
          <p:cNvPr id="69" name="Line 68"/>
          <p:cNvSpPr>
            <a:spLocks noChangeAspect="1" noChangeShapeType="1"/>
          </p:cNvSpPr>
          <p:nvPr/>
        </p:nvSpPr>
        <p:spPr bwMode="auto">
          <a:xfrm>
            <a:off x="1473845" y="5402520"/>
            <a:ext cx="3593952" cy="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70" name="Text Box 69"/>
          <p:cNvSpPr txBox="1">
            <a:spLocks noChangeArrowheads="1"/>
          </p:cNvSpPr>
          <p:nvPr/>
        </p:nvSpPr>
        <p:spPr bwMode="auto">
          <a:xfrm>
            <a:off x="2714613" y="5017454"/>
            <a:ext cx="1112414" cy="342281"/>
          </a:xfrm>
          <a:prstGeom prst="rect">
            <a:avLst/>
          </a:prstGeom>
          <a:noFill/>
          <a:ln w="9525">
            <a:noFill/>
            <a:miter lim="800000"/>
          </a:ln>
        </p:spPr>
        <p:txBody>
          <a:bodyPr>
            <a:spAutoFit/>
          </a:bodyPr>
          <a:lstStyle/>
          <a:p>
            <a:pPr algn="ctr"/>
            <a:r>
              <a:rPr lang="zh-CN" altLang="en-US" sz="1600" b="1" dirty="0">
                <a:latin typeface="+mn-ea"/>
              </a:rPr>
              <a:t>数据总线</a:t>
            </a:r>
            <a:endParaRPr lang="zh-CN" altLang="en-US" sz="1600" b="1" dirty="0">
              <a:latin typeface="+mn-ea"/>
            </a:endParaRPr>
          </a:p>
        </p:txBody>
      </p:sp>
      <p:sp>
        <p:nvSpPr>
          <p:cNvPr id="71" name="Text Box 70"/>
          <p:cNvSpPr txBox="1">
            <a:spLocks noChangeArrowheads="1"/>
          </p:cNvSpPr>
          <p:nvPr/>
        </p:nvSpPr>
        <p:spPr bwMode="auto">
          <a:xfrm>
            <a:off x="2586259" y="5830372"/>
            <a:ext cx="1540265" cy="400110"/>
          </a:xfrm>
          <a:prstGeom prst="rect">
            <a:avLst/>
          </a:prstGeom>
          <a:noFill/>
          <a:ln w="9525">
            <a:noFill/>
            <a:miter lim="800000"/>
          </a:ln>
        </p:spPr>
        <p:txBody>
          <a:bodyPr>
            <a:spAutoFit/>
          </a:bodyPr>
          <a:lstStyle/>
          <a:p>
            <a:pPr algn="ctr"/>
            <a:r>
              <a:rPr lang="en-US" altLang="zh-CN" sz="2000" dirty="0">
                <a:latin typeface="+mn-ea"/>
              </a:rPr>
              <a:t> </a:t>
            </a:r>
            <a:r>
              <a:rPr lang="zh-CN" altLang="en-US" sz="2000" b="1" dirty="0">
                <a:latin typeface="+mn-ea"/>
              </a:rPr>
              <a:t>顺序方式</a:t>
            </a:r>
            <a:endParaRPr lang="zh-CN" altLang="en-US" sz="2000" b="1" dirty="0">
              <a:latin typeface="+mn-ea"/>
            </a:endParaRPr>
          </a:p>
        </p:txBody>
      </p:sp>
      <p:grpSp>
        <p:nvGrpSpPr>
          <p:cNvPr id="73" name="Group 72"/>
          <p:cNvGrpSpPr/>
          <p:nvPr/>
        </p:nvGrpSpPr>
        <p:grpSpPr bwMode="auto">
          <a:xfrm>
            <a:off x="1987267" y="2364775"/>
            <a:ext cx="770133" cy="2652679"/>
            <a:chOff x="864" y="1728"/>
            <a:chExt cx="432" cy="1488"/>
          </a:xfrm>
        </p:grpSpPr>
        <p:sp>
          <p:nvSpPr>
            <p:cNvPr id="74" name="Line 73"/>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75" name="Line 74"/>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76" name="Line 75"/>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77" name="Line 76"/>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78" name="Line 77"/>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nvGrpSpPr>
          <p:cNvPr id="79" name="Group 78"/>
          <p:cNvGrpSpPr/>
          <p:nvPr/>
        </p:nvGrpSpPr>
        <p:grpSpPr bwMode="auto">
          <a:xfrm>
            <a:off x="2928540" y="2364775"/>
            <a:ext cx="770133" cy="2652679"/>
            <a:chOff x="864" y="1728"/>
            <a:chExt cx="432" cy="1488"/>
          </a:xfrm>
        </p:grpSpPr>
        <p:sp>
          <p:nvSpPr>
            <p:cNvPr id="80" name="Line 79"/>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81" name="Line 80"/>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82" name="Line 81"/>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83" name="Line 82"/>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84" name="Line 83"/>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nvGrpSpPr>
          <p:cNvPr id="85" name="Group 84"/>
          <p:cNvGrpSpPr/>
          <p:nvPr/>
        </p:nvGrpSpPr>
        <p:grpSpPr bwMode="auto">
          <a:xfrm>
            <a:off x="3869813" y="2364775"/>
            <a:ext cx="770133" cy="2652679"/>
            <a:chOff x="864" y="1728"/>
            <a:chExt cx="432" cy="1488"/>
          </a:xfrm>
        </p:grpSpPr>
        <p:sp>
          <p:nvSpPr>
            <p:cNvPr id="86" name="Line 85"/>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87" name="Line 86"/>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88" name="Line 87"/>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89" name="Line 88"/>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90" name="Line 89"/>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down)">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down)">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additive="base">
                                        <p:cTn id="22" dur="500" fill="hold"/>
                                        <p:tgtEl>
                                          <p:spTgt spid="92"/>
                                        </p:tgtEl>
                                        <p:attrNameLst>
                                          <p:attrName>ppt_x</p:attrName>
                                        </p:attrNameLst>
                                      </p:cBhvr>
                                      <p:tavLst>
                                        <p:tav tm="0">
                                          <p:val>
                                            <p:strVal val="#ppt_x"/>
                                          </p:val>
                                        </p:tav>
                                        <p:tav tm="100000">
                                          <p:val>
                                            <p:strVal val="#ppt_x"/>
                                          </p:val>
                                        </p:tav>
                                      </p:tavLst>
                                    </p:anim>
                                    <p:anim calcmode="lin" valueType="num">
                                      <p:cBhvr additive="base">
                                        <p:cTn id="23"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2">
                                            <p:txEl>
                                              <p:pRg st="0" end="0"/>
                                            </p:txEl>
                                          </p:spTgt>
                                        </p:tgtEl>
                                        <p:attrNameLst>
                                          <p:attrName>style.visibility</p:attrName>
                                        </p:attrNameLst>
                                      </p:cBhvr>
                                      <p:to>
                                        <p:strVal val="visible"/>
                                      </p:to>
                                    </p:set>
                                    <p:animEffect transition="in" filter="wipe(left)">
                                      <p:cBhvr>
                                        <p:cTn id="28" dur="500"/>
                                        <p:tgtEl>
                                          <p:spTgt spid="7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2">
                                            <p:txEl>
                                              <p:pRg st="1" end="1"/>
                                            </p:txEl>
                                          </p:spTgt>
                                        </p:tgtEl>
                                        <p:attrNameLst>
                                          <p:attrName>style.visibility</p:attrName>
                                        </p:attrNameLst>
                                      </p:cBhvr>
                                      <p:to>
                                        <p:strVal val="visible"/>
                                      </p:to>
                                    </p:set>
                                    <p:animEffect transition="in" filter="wipe(left)">
                                      <p:cBhvr>
                                        <p:cTn id="33" dur="500"/>
                                        <p:tgtEl>
                                          <p:spTgt spid="7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2">
                                            <p:txEl>
                                              <p:pRg st="3" end="3"/>
                                            </p:txEl>
                                          </p:spTgt>
                                        </p:tgtEl>
                                        <p:attrNameLst>
                                          <p:attrName>style.visibility</p:attrName>
                                        </p:attrNameLst>
                                      </p:cBhvr>
                                      <p:to>
                                        <p:strVal val="visible"/>
                                      </p:to>
                                    </p:set>
                                    <p:animEffect transition="in" filter="wipe(left)">
                                      <p:cBhvr>
                                        <p:cTn id="38" dur="500"/>
                                        <p:tgtEl>
                                          <p:spTgt spid="7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2">
                                            <p:txEl>
                                              <p:pRg st="4" end="4"/>
                                            </p:txEl>
                                          </p:spTgt>
                                        </p:tgtEl>
                                        <p:attrNameLst>
                                          <p:attrName>style.visibility</p:attrName>
                                        </p:attrNameLst>
                                      </p:cBhvr>
                                      <p:to>
                                        <p:strVal val="visible"/>
                                      </p:to>
                                    </p:set>
                                    <p:animEffect transition="in" filter="wipe(left)">
                                      <p:cBhvr>
                                        <p:cTn id="43" dur="500"/>
                                        <p:tgtEl>
                                          <p:spTgt spid="72">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2">
                                            <p:txEl>
                                              <p:pRg st="5" end="5"/>
                                            </p:txEl>
                                          </p:spTgt>
                                        </p:tgtEl>
                                        <p:attrNameLst>
                                          <p:attrName>style.visibility</p:attrName>
                                        </p:attrNameLst>
                                      </p:cBhvr>
                                      <p:to>
                                        <p:strVal val="visible"/>
                                      </p:to>
                                    </p:set>
                                    <p:animEffect transition="in" filter="wipe(left)">
                                      <p:cBhvr>
                                        <p:cTn id="48" dur="500"/>
                                        <p:tgtEl>
                                          <p:spTgt spid="7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a:spLocks noGrp="1" noChangeArrowheads="1"/>
          </p:cNvSpPr>
          <p:nvPr>
            <p:ph type="title"/>
          </p:nvPr>
        </p:nvSpPr>
        <p:spPr/>
        <p:txBody>
          <a:bodyPr/>
          <a:lstStyle/>
          <a:p>
            <a:pPr eaLnBrk="1" hangingPunct="1"/>
            <a:r>
              <a:rPr lang="zh-CN" altLang="en-US"/>
              <a:t>多模块交叉存储器</a:t>
            </a:r>
            <a:endParaRPr lang="zh-CN" altLang="en-US"/>
          </a:p>
        </p:txBody>
      </p:sp>
      <p:sp>
        <p:nvSpPr>
          <p:cNvPr id="195585" name="Rectangle 2"/>
          <p:cNvSpPr>
            <a:spLocks noChangeArrowheads="1"/>
          </p:cNvSpPr>
          <p:nvPr/>
        </p:nvSpPr>
        <p:spPr bwMode="auto">
          <a:xfrm>
            <a:off x="1131564" y="1420895"/>
            <a:ext cx="4278514" cy="4364084"/>
          </a:xfrm>
          <a:prstGeom prst="rect">
            <a:avLst/>
          </a:prstGeom>
          <a:solidFill>
            <a:schemeClr val="accent5">
              <a:lumMod val="20000"/>
              <a:lumOff val="80000"/>
            </a:schemeClr>
          </a:solidFill>
          <a:ln w="28575" algn="ctr">
            <a:solidFill>
              <a:schemeClr val="tx1"/>
            </a:solidFill>
            <a:miter lim="800000"/>
          </a:ln>
        </p:spPr>
        <p:txBody>
          <a:bodyPr wrap="none" anchor="ctr"/>
          <a:lstStyle/>
          <a:p>
            <a:pPr algn="ctr"/>
            <a:endParaRPr lang="zh-CN" altLang="en-US" sz="2000">
              <a:latin typeface="+mn-ea"/>
            </a:endParaRPr>
          </a:p>
        </p:txBody>
      </p:sp>
      <p:grpSp>
        <p:nvGrpSpPr>
          <p:cNvPr id="11" name="组合 10"/>
          <p:cNvGrpSpPr/>
          <p:nvPr/>
        </p:nvGrpSpPr>
        <p:grpSpPr>
          <a:xfrm>
            <a:off x="1633146" y="1667380"/>
            <a:ext cx="2921230" cy="352507"/>
            <a:chOff x="1633146" y="1667380"/>
            <a:chExt cx="2921230" cy="352507"/>
          </a:xfrm>
        </p:grpSpPr>
        <p:sp>
          <p:nvSpPr>
            <p:cNvPr id="959545" name="Text Box 57"/>
            <p:cNvSpPr txBox="1">
              <a:spLocks noChangeArrowheads="1"/>
            </p:cNvSpPr>
            <p:nvPr/>
          </p:nvSpPr>
          <p:spPr bwMode="auto">
            <a:xfrm>
              <a:off x="1633146" y="1667380"/>
              <a:ext cx="1112414" cy="338554"/>
            </a:xfrm>
            <a:prstGeom prst="rect">
              <a:avLst/>
            </a:prstGeom>
            <a:noFill/>
            <a:ln w="9525">
              <a:noFill/>
              <a:miter lim="800000"/>
            </a:ln>
          </p:spPr>
          <p:txBody>
            <a:bodyPr>
              <a:spAutoFit/>
            </a:bodyPr>
            <a:lstStyle/>
            <a:p>
              <a:pPr algn="ctr"/>
              <a:r>
                <a:rPr lang="zh-CN" altLang="en-US" sz="1600" b="1" dirty="0">
                  <a:latin typeface="+mn-ea"/>
                </a:rPr>
                <a:t>内存地址</a:t>
              </a:r>
              <a:endParaRPr lang="zh-CN" altLang="en-US" sz="1600" b="1" dirty="0">
                <a:latin typeface="+mn-ea"/>
              </a:endParaRPr>
            </a:p>
          </p:txBody>
        </p:sp>
        <p:sp>
          <p:nvSpPr>
            <p:cNvPr id="959546" name="Rectangle 58"/>
            <p:cNvSpPr>
              <a:spLocks noChangeArrowheads="1"/>
            </p:cNvSpPr>
            <p:nvPr/>
          </p:nvSpPr>
          <p:spPr bwMode="auto">
            <a:xfrm>
              <a:off x="3784243" y="1677606"/>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endParaRPr lang="en-US" altLang="zh-CN" sz="1400">
                <a:latin typeface="+mn-ea"/>
              </a:endParaRPr>
            </a:p>
          </p:txBody>
        </p:sp>
        <p:sp>
          <p:nvSpPr>
            <p:cNvPr id="959547" name="Rectangle 59"/>
            <p:cNvSpPr>
              <a:spLocks noChangeArrowheads="1"/>
            </p:cNvSpPr>
            <p:nvPr/>
          </p:nvSpPr>
          <p:spPr bwMode="auto">
            <a:xfrm>
              <a:off x="2671829" y="1677606"/>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endParaRPr lang="en-US" altLang="zh-CN" sz="1400">
                <a:latin typeface="+mn-ea"/>
              </a:endParaRPr>
            </a:p>
          </p:txBody>
        </p:sp>
      </p:grpSp>
      <p:sp>
        <p:nvSpPr>
          <p:cNvPr id="195591" name="Text Box 60"/>
          <p:cNvSpPr txBox="1">
            <a:spLocks noChangeArrowheads="1"/>
          </p:cNvSpPr>
          <p:nvPr/>
        </p:nvSpPr>
        <p:spPr bwMode="auto">
          <a:xfrm>
            <a:off x="1644986"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endParaRPr lang="en-US" altLang="zh-CN" sz="1600" b="1" baseline="-25000">
              <a:solidFill>
                <a:schemeClr val="folHlink"/>
              </a:solidFill>
              <a:latin typeface="+mn-ea"/>
            </a:endParaRPr>
          </a:p>
        </p:txBody>
      </p:sp>
      <p:sp>
        <p:nvSpPr>
          <p:cNvPr id="195592" name="Text Box 61"/>
          <p:cNvSpPr txBox="1">
            <a:spLocks noChangeArrowheads="1"/>
          </p:cNvSpPr>
          <p:nvPr/>
        </p:nvSpPr>
        <p:spPr bwMode="auto">
          <a:xfrm>
            <a:off x="2586259"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endParaRPr lang="en-US" altLang="zh-CN" sz="1600" b="1" baseline="-25000">
              <a:solidFill>
                <a:schemeClr val="folHlink"/>
              </a:solidFill>
              <a:latin typeface="+mn-ea"/>
            </a:endParaRPr>
          </a:p>
        </p:txBody>
      </p:sp>
      <p:sp>
        <p:nvSpPr>
          <p:cNvPr id="195593" name="Text Box 62"/>
          <p:cNvSpPr txBox="1">
            <a:spLocks noChangeArrowheads="1"/>
          </p:cNvSpPr>
          <p:nvPr/>
        </p:nvSpPr>
        <p:spPr bwMode="auto">
          <a:xfrm>
            <a:off x="3527532"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endParaRPr lang="en-US" altLang="zh-CN" sz="1600" b="1" baseline="-25000">
              <a:solidFill>
                <a:schemeClr val="folHlink"/>
              </a:solidFill>
              <a:latin typeface="+mn-ea"/>
            </a:endParaRPr>
          </a:p>
        </p:txBody>
      </p:sp>
      <p:sp>
        <p:nvSpPr>
          <p:cNvPr id="195594" name="Text Box 63"/>
          <p:cNvSpPr txBox="1">
            <a:spLocks noChangeArrowheads="1"/>
          </p:cNvSpPr>
          <p:nvPr/>
        </p:nvSpPr>
        <p:spPr bwMode="auto">
          <a:xfrm>
            <a:off x="4468805" y="2105457"/>
            <a:ext cx="513422" cy="338554"/>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endParaRPr lang="en-US" altLang="zh-CN" sz="1600" b="1" baseline="-25000">
              <a:solidFill>
                <a:schemeClr val="folHlink"/>
              </a:solidFill>
              <a:latin typeface="+mn-ea"/>
            </a:endParaRPr>
          </a:p>
        </p:txBody>
      </p:sp>
      <p:sp>
        <p:nvSpPr>
          <p:cNvPr id="195595" name="Line 64"/>
          <p:cNvSpPr>
            <a:spLocks noChangeShapeType="1"/>
          </p:cNvSpPr>
          <p:nvPr/>
        </p:nvSpPr>
        <p:spPr bwMode="auto">
          <a:xfrm>
            <a:off x="1901697"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6" name="Line 65"/>
          <p:cNvSpPr>
            <a:spLocks noChangeShapeType="1"/>
          </p:cNvSpPr>
          <p:nvPr/>
        </p:nvSpPr>
        <p:spPr bwMode="auto">
          <a:xfrm>
            <a:off x="2800184"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7" name="Line 66"/>
          <p:cNvSpPr>
            <a:spLocks noChangeShapeType="1"/>
          </p:cNvSpPr>
          <p:nvPr/>
        </p:nvSpPr>
        <p:spPr bwMode="auto">
          <a:xfrm>
            <a:off x="3741458"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8" name="Line 67"/>
          <p:cNvSpPr>
            <a:spLocks noChangeShapeType="1"/>
          </p:cNvSpPr>
          <p:nvPr/>
        </p:nvSpPr>
        <p:spPr bwMode="auto">
          <a:xfrm>
            <a:off x="4682731" y="4758136"/>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95599" name="Line 68"/>
          <p:cNvSpPr>
            <a:spLocks noChangeAspect="1" noChangeShapeType="1"/>
          </p:cNvSpPr>
          <p:nvPr/>
        </p:nvSpPr>
        <p:spPr bwMode="auto">
          <a:xfrm>
            <a:off x="1516630" y="5399913"/>
            <a:ext cx="3593952" cy="0"/>
          </a:xfrm>
          <a:prstGeom prst="line">
            <a:avLst/>
          </a:prstGeom>
          <a:noFill/>
          <a:ln w="28575">
            <a:solidFill>
              <a:schemeClr val="tx2"/>
            </a:solidFill>
            <a:round/>
            <a:headEnd type="triangle" w="med" len="med"/>
            <a:tailEnd type="triangle" w="med" len="med"/>
          </a:ln>
        </p:spPr>
        <p:txBody>
          <a:bodyPr/>
          <a:lstStyle/>
          <a:p>
            <a:endParaRPr lang="zh-CN" altLang="en-US" sz="2000">
              <a:latin typeface="+mn-ea"/>
            </a:endParaRPr>
          </a:p>
        </p:txBody>
      </p:sp>
      <p:sp>
        <p:nvSpPr>
          <p:cNvPr id="195600" name="Text Box 69"/>
          <p:cNvSpPr txBox="1">
            <a:spLocks noChangeArrowheads="1"/>
          </p:cNvSpPr>
          <p:nvPr/>
        </p:nvSpPr>
        <p:spPr bwMode="auto">
          <a:xfrm>
            <a:off x="2757399" y="4929276"/>
            <a:ext cx="1112414" cy="338554"/>
          </a:xfrm>
          <a:prstGeom prst="rect">
            <a:avLst/>
          </a:prstGeom>
          <a:noFill/>
          <a:ln w="9525">
            <a:noFill/>
            <a:miter lim="800000"/>
          </a:ln>
        </p:spPr>
        <p:txBody>
          <a:bodyPr>
            <a:spAutoFit/>
          </a:bodyPr>
          <a:lstStyle/>
          <a:p>
            <a:pPr algn="ctr"/>
            <a:r>
              <a:rPr lang="zh-CN" altLang="en-US" sz="1600" b="1" dirty="0">
                <a:latin typeface="+mn-ea"/>
              </a:rPr>
              <a:t>数据总线</a:t>
            </a:r>
            <a:endParaRPr lang="zh-CN" altLang="en-US" sz="1600" b="1" dirty="0">
              <a:latin typeface="+mn-ea"/>
            </a:endParaRPr>
          </a:p>
        </p:txBody>
      </p:sp>
      <p:sp>
        <p:nvSpPr>
          <p:cNvPr id="195601" name="Text Box 70"/>
          <p:cNvSpPr txBox="1">
            <a:spLocks noChangeArrowheads="1"/>
          </p:cNvSpPr>
          <p:nvPr/>
        </p:nvSpPr>
        <p:spPr bwMode="auto">
          <a:xfrm>
            <a:off x="2457903" y="5808624"/>
            <a:ext cx="1540265" cy="400110"/>
          </a:xfrm>
          <a:prstGeom prst="rect">
            <a:avLst/>
          </a:prstGeom>
          <a:noFill/>
          <a:ln w="9525">
            <a:noFill/>
            <a:miter lim="800000"/>
          </a:ln>
        </p:spPr>
        <p:txBody>
          <a:bodyPr>
            <a:spAutoFit/>
          </a:bodyPr>
          <a:lstStyle/>
          <a:p>
            <a:pPr algn="ctr"/>
            <a:r>
              <a:rPr lang="zh-CN" altLang="en-US" sz="2000" b="1" dirty="0">
                <a:latin typeface="+mn-ea"/>
              </a:rPr>
              <a:t>交叉方式</a:t>
            </a:r>
            <a:endParaRPr lang="zh-CN" altLang="en-US" sz="2000" b="1" dirty="0">
              <a:latin typeface="+mn-ea"/>
            </a:endParaRPr>
          </a:p>
        </p:txBody>
      </p:sp>
      <p:grpSp>
        <p:nvGrpSpPr>
          <p:cNvPr id="3" name="Group 96"/>
          <p:cNvGrpSpPr/>
          <p:nvPr/>
        </p:nvGrpSpPr>
        <p:grpSpPr bwMode="auto">
          <a:xfrm>
            <a:off x="2158407" y="2704449"/>
            <a:ext cx="2224827" cy="0"/>
            <a:chOff x="1104" y="1920"/>
            <a:chExt cx="1248" cy="0"/>
          </a:xfrm>
        </p:grpSpPr>
        <p:sp>
          <p:nvSpPr>
            <p:cNvPr id="195633" name="Line 71"/>
            <p:cNvSpPr>
              <a:spLocks noChangeShapeType="1"/>
            </p:cNvSpPr>
            <p:nvPr/>
          </p:nvSpPr>
          <p:spPr bwMode="auto">
            <a:xfrm>
              <a:off x="1104"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4" name="Line 72"/>
            <p:cNvSpPr>
              <a:spLocks noChangeShapeType="1"/>
            </p:cNvSpPr>
            <p:nvPr/>
          </p:nvSpPr>
          <p:spPr bwMode="auto">
            <a:xfrm>
              <a:off x="1632"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5" name="Line 73"/>
            <p:cNvSpPr>
              <a:spLocks noChangeShapeType="1"/>
            </p:cNvSpPr>
            <p:nvPr/>
          </p:nvSpPr>
          <p:spPr bwMode="auto">
            <a:xfrm>
              <a:off x="2160"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4" name="Group 97"/>
          <p:cNvGrpSpPr/>
          <p:nvPr/>
        </p:nvGrpSpPr>
        <p:grpSpPr bwMode="auto">
          <a:xfrm>
            <a:off x="2158407" y="2961160"/>
            <a:ext cx="2224827" cy="0"/>
            <a:chOff x="1104" y="2064"/>
            <a:chExt cx="1248" cy="0"/>
          </a:xfrm>
        </p:grpSpPr>
        <p:sp>
          <p:nvSpPr>
            <p:cNvPr id="195630" name="Line 74"/>
            <p:cNvSpPr>
              <a:spLocks noChangeShapeType="1"/>
            </p:cNvSpPr>
            <p:nvPr/>
          </p:nvSpPr>
          <p:spPr bwMode="auto">
            <a:xfrm>
              <a:off x="1104"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1" name="Line 75"/>
            <p:cNvSpPr>
              <a:spLocks noChangeShapeType="1"/>
            </p:cNvSpPr>
            <p:nvPr/>
          </p:nvSpPr>
          <p:spPr bwMode="auto">
            <a:xfrm>
              <a:off x="1632"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32" name="Line 76"/>
            <p:cNvSpPr>
              <a:spLocks noChangeShapeType="1"/>
            </p:cNvSpPr>
            <p:nvPr/>
          </p:nvSpPr>
          <p:spPr bwMode="auto">
            <a:xfrm>
              <a:off x="2160"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5" name="Group 98"/>
          <p:cNvGrpSpPr/>
          <p:nvPr/>
        </p:nvGrpSpPr>
        <p:grpSpPr bwMode="auto">
          <a:xfrm>
            <a:off x="2158407" y="3217871"/>
            <a:ext cx="2224827" cy="0"/>
            <a:chOff x="1104" y="2208"/>
            <a:chExt cx="1248" cy="0"/>
          </a:xfrm>
        </p:grpSpPr>
        <p:sp>
          <p:nvSpPr>
            <p:cNvPr id="195627" name="Line 77"/>
            <p:cNvSpPr>
              <a:spLocks noChangeShapeType="1"/>
            </p:cNvSpPr>
            <p:nvPr/>
          </p:nvSpPr>
          <p:spPr bwMode="auto">
            <a:xfrm>
              <a:off x="1104"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8" name="Line 78"/>
            <p:cNvSpPr>
              <a:spLocks noChangeShapeType="1"/>
            </p:cNvSpPr>
            <p:nvPr/>
          </p:nvSpPr>
          <p:spPr bwMode="auto">
            <a:xfrm>
              <a:off x="1632"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9" name="Line 79"/>
            <p:cNvSpPr>
              <a:spLocks noChangeShapeType="1"/>
            </p:cNvSpPr>
            <p:nvPr/>
          </p:nvSpPr>
          <p:spPr bwMode="auto">
            <a:xfrm>
              <a:off x="2160"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6" name="Group 99"/>
          <p:cNvGrpSpPr/>
          <p:nvPr/>
        </p:nvGrpSpPr>
        <p:grpSpPr bwMode="auto">
          <a:xfrm>
            <a:off x="2158407" y="3474582"/>
            <a:ext cx="2224827" cy="0"/>
            <a:chOff x="1104" y="2352"/>
            <a:chExt cx="1248" cy="0"/>
          </a:xfrm>
        </p:grpSpPr>
        <p:sp>
          <p:nvSpPr>
            <p:cNvPr id="195624" name="Line 80"/>
            <p:cNvSpPr>
              <a:spLocks noChangeShapeType="1"/>
            </p:cNvSpPr>
            <p:nvPr/>
          </p:nvSpPr>
          <p:spPr bwMode="auto">
            <a:xfrm>
              <a:off x="1104"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5" name="Line 81"/>
            <p:cNvSpPr>
              <a:spLocks noChangeShapeType="1"/>
            </p:cNvSpPr>
            <p:nvPr/>
          </p:nvSpPr>
          <p:spPr bwMode="auto">
            <a:xfrm>
              <a:off x="1632"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6" name="Line 82"/>
            <p:cNvSpPr>
              <a:spLocks noChangeShapeType="1"/>
            </p:cNvSpPr>
            <p:nvPr/>
          </p:nvSpPr>
          <p:spPr bwMode="auto">
            <a:xfrm>
              <a:off x="2160"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7" name="Group 100"/>
          <p:cNvGrpSpPr/>
          <p:nvPr/>
        </p:nvGrpSpPr>
        <p:grpSpPr bwMode="auto">
          <a:xfrm>
            <a:off x="2158407" y="3774078"/>
            <a:ext cx="2224827" cy="0"/>
            <a:chOff x="1104" y="2496"/>
            <a:chExt cx="1248" cy="0"/>
          </a:xfrm>
        </p:grpSpPr>
        <p:sp>
          <p:nvSpPr>
            <p:cNvPr id="195621" name="Line 83"/>
            <p:cNvSpPr>
              <a:spLocks noChangeShapeType="1"/>
            </p:cNvSpPr>
            <p:nvPr/>
          </p:nvSpPr>
          <p:spPr bwMode="auto">
            <a:xfrm>
              <a:off x="1104"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2" name="Line 84"/>
            <p:cNvSpPr>
              <a:spLocks noChangeShapeType="1"/>
            </p:cNvSpPr>
            <p:nvPr/>
          </p:nvSpPr>
          <p:spPr bwMode="auto">
            <a:xfrm>
              <a:off x="1632"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3" name="Line 85"/>
            <p:cNvSpPr>
              <a:spLocks noChangeShapeType="1"/>
            </p:cNvSpPr>
            <p:nvPr/>
          </p:nvSpPr>
          <p:spPr bwMode="auto">
            <a:xfrm>
              <a:off x="2160"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8" name="Group 101"/>
          <p:cNvGrpSpPr/>
          <p:nvPr/>
        </p:nvGrpSpPr>
        <p:grpSpPr bwMode="auto">
          <a:xfrm>
            <a:off x="2158407" y="4059312"/>
            <a:ext cx="2224827" cy="0"/>
            <a:chOff x="1104" y="2688"/>
            <a:chExt cx="1248" cy="0"/>
          </a:xfrm>
        </p:grpSpPr>
        <p:sp>
          <p:nvSpPr>
            <p:cNvPr id="195618" name="Line 86"/>
            <p:cNvSpPr>
              <a:spLocks noChangeShapeType="1"/>
            </p:cNvSpPr>
            <p:nvPr/>
          </p:nvSpPr>
          <p:spPr bwMode="auto">
            <a:xfrm>
              <a:off x="1104"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9" name="Line 87"/>
            <p:cNvSpPr>
              <a:spLocks noChangeShapeType="1"/>
            </p:cNvSpPr>
            <p:nvPr/>
          </p:nvSpPr>
          <p:spPr bwMode="auto">
            <a:xfrm>
              <a:off x="1632"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20" name="Line 88"/>
            <p:cNvSpPr>
              <a:spLocks noChangeShapeType="1"/>
            </p:cNvSpPr>
            <p:nvPr/>
          </p:nvSpPr>
          <p:spPr bwMode="auto">
            <a:xfrm>
              <a:off x="2160"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9" name="Group 102"/>
          <p:cNvGrpSpPr/>
          <p:nvPr/>
        </p:nvGrpSpPr>
        <p:grpSpPr bwMode="auto">
          <a:xfrm>
            <a:off x="2158407" y="4330284"/>
            <a:ext cx="2224827" cy="0"/>
            <a:chOff x="1104" y="2832"/>
            <a:chExt cx="1248" cy="0"/>
          </a:xfrm>
        </p:grpSpPr>
        <p:sp>
          <p:nvSpPr>
            <p:cNvPr id="195615" name="Line 89"/>
            <p:cNvSpPr>
              <a:spLocks noChangeShapeType="1"/>
            </p:cNvSpPr>
            <p:nvPr/>
          </p:nvSpPr>
          <p:spPr bwMode="auto">
            <a:xfrm>
              <a:off x="1104"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6" name="Line 90"/>
            <p:cNvSpPr>
              <a:spLocks noChangeShapeType="1"/>
            </p:cNvSpPr>
            <p:nvPr/>
          </p:nvSpPr>
          <p:spPr bwMode="auto">
            <a:xfrm>
              <a:off x="1632"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7" name="Line 91"/>
            <p:cNvSpPr>
              <a:spLocks noChangeShapeType="1"/>
            </p:cNvSpPr>
            <p:nvPr/>
          </p:nvSpPr>
          <p:spPr bwMode="auto">
            <a:xfrm>
              <a:off x="2160"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10" name="Group 103"/>
          <p:cNvGrpSpPr/>
          <p:nvPr/>
        </p:nvGrpSpPr>
        <p:grpSpPr bwMode="auto">
          <a:xfrm>
            <a:off x="2158407" y="4601257"/>
            <a:ext cx="2224827" cy="0"/>
            <a:chOff x="1104" y="2976"/>
            <a:chExt cx="1248" cy="0"/>
          </a:xfrm>
        </p:grpSpPr>
        <p:sp>
          <p:nvSpPr>
            <p:cNvPr id="195612" name="Line 92"/>
            <p:cNvSpPr>
              <a:spLocks noChangeShapeType="1"/>
            </p:cNvSpPr>
            <p:nvPr/>
          </p:nvSpPr>
          <p:spPr bwMode="auto">
            <a:xfrm>
              <a:off x="1104"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3" name="Line 93"/>
            <p:cNvSpPr>
              <a:spLocks noChangeShapeType="1"/>
            </p:cNvSpPr>
            <p:nvPr/>
          </p:nvSpPr>
          <p:spPr bwMode="auto">
            <a:xfrm>
              <a:off x="1632"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195614" name="Line 94"/>
            <p:cNvSpPr>
              <a:spLocks noChangeShapeType="1"/>
            </p:cNvSpPr>
            <p:nvPr/>
          </p:nvSpPr>
          <p:spPr bwMode="auto">
            <a:xfrm>
              <a:off x="2160"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195587" name="Group 4"/>
          <p:cNvGrpSpPr/>
          <p:nvPr/>
        </p:nvGrpSpPr>
        <p:grpSpPr bwMode="auto">
          <a:xfrm>
            <a:off x="1559415" y="2533309"/>
            <a:ext cx="3422811" cy="2224827"/>
            <a:chOff x="1440" y="2304"/>
            <a:chExt cx="1920" cy="1152"/>
          </a:xfrm>
        </p:grpSpPr>
        <p:sp>
          <p:nvSpPr>
            <p:cNvPr id="195636"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endParaRPr lang="en-US" altLang="zh-CN" sz="1400" b="1">
                <a:solidFill>
                  <a:srgbClr val="0066FF"/>
                </a:solidFill>
                <a:latin typeface="+mn-ea"/>
              </a:endParaRPr>
            </a:p>
          </p:txBody>
        </p:sp>
        <p:sp>
          <p:nvSpPr>
            <p:cNvPr id="195637"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8"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39"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0"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1"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42"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endParaRPr lang="en-US" altLang="zh-CN" sz="1400" b="1">
                <a:solidFill>
                  <a:srgbClr val="0066FF"/>
                </a:solidFill>
                <a:latin typeface="+mn-ea"/>
              </a:endParaRPr>
            </a:p>
          </p:txBody>
        </p:sp>
        <p:sp>
          <p:nvSpPr>
            <p:cNvPr id="195643"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endParaRPr lang="en-US" altLang="zh-CN" sz="1400" b="1">
                <a:solidFill>
                  <a:srgbClr val="0066FF"/>
                </a:solidFill>
                <a:latin typeface="+mn-ea"/>
              </a:endParaRPr>
            </a:p>
          </p:txBody>
        </p:sp>
        <p:sp>
          <p:nvSpPr>
            <p:cNvPr id="195644"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endParaRPr lang="en-US" altLang="zh-CN" sz="1400" b="1">
                <a:solidFill>
                  <a:srgbClr val="0066FF"/>
                </a:solidFill>
                <a:latin typeface="+mn-ea"/>
              </a:endParaRPr>
            </a:p>
          </p:txBody>
        </p:sp>
        <p:sp>
          <p:nvSpPr>
            <p:cNvPr id="195645"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endParaRPr lang="en-US" altLang="zh-CN" sz="1400" b="1">
                <a:solidFill>
                  <a:srgbClr val="0066FF"/>
                </a:solidFill>
                <a:latin typeface="+mn-ea"/>
              </a:endParaRPr>
            </a:p>
          </p:txBody>
        </p:sp>
        <p:sp>
          <p:nvSpPr>
            <p:cNvPr id="195646"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endParaRPr lang="en-US" altLang="zh-CN" sz="1400" b="1">
                <a:solidFill>
                  <a:srgbClr val="0066FF"/>
                </a:solidFill>
                <a:latin typeface="+mn-ea"/>
              </a:endParaRPr>
            </a:p>
          </p:txBody>
        </p:sp>
        <p:sp>
          <p:nvSpPr>
            <p:cNvPr id="195647"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endParaRPr lang="en-US" altLang="zh-CN" sz="1400" b="1">
                <a:solidFill>
                  <a:srgbClr val="0066FF"/>
                </a:solidFill>
                <a:latin typeface="+mn-ea"/>
              </a:endParaRPr>
            </a:p>
          </p:txBody>
        </p:sp>
        <p:sp>
          <p:nvSpPr>
            <p:cNvPr id="195648"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endParaRPr lang="en-US" altLang="zh-CN" sz="1400" b="1">
                <a:solidFill>
                  <a:srgbClr val="0066FF"/>
                </a:solidFill>
                <a:latin typeface="+mn-ea"/>
              </a:endParaRPr>
            </a:p>
          </p:txBody>
        </p:sp>
        <p:sp>
          <p:nvSpPr>
            <p:cNvPr id="195649"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endParaRPr lang="en-US" altLang="zh-CN" sz="1400" b="1">
                <a:solidFill>
                  <a:srgbClr val="0066FF"/>
                </a:solidFill>
                <a:latin typeface="+mn-ea"/>
              </a:endParaRPr>
            </a:p>
          </p:txBody>
        </p:sp>
        <p:sp>
          <p:nvSpPr>
            <p:cNvPr id="195650"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1"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2"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3"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4"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55"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endParaRPr lang="en-US" altLang="zh-CN" sz="1400" b="1">
                <a:solidFill>
                  <a:srgbClr val="0066FF"/>
                </a:solidFill>
                <a:latin typeface="+mn-ea"/>
              </a:endParaRPr>
            </a:p>
          </p:txBody>
        </p:sp>
        <p:sp>
          <p:nvSpPr>
            <p:cNvPr id="195656"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endParaRPr lang="en-US" altLang="zh-CN" sz="1400" b="1">
                <a:solidFill>
                  <a:srgbClr val="0066FF"/>
                </a:solidFill>
                <a:latin typeface="+mn-ea"/>
              </a:endParaRPr>
            </a:p>
          </p:txBody>
        </p:sp>
        <p:sp>
          <p:nvSpPr>
            <p:cNvPr id="195657"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endParaRPr lang="en-US" altLang="zh-CN" sz="1400" b="1">
                <a:solidFill>
                  <a:srgbClr val="0066FF"/>
                </a:solidFill>
                <a:latin typeface="+mn-ea"/>
              </a:endParaRPr>
            </a:p>
          </p:txBody>
        </p:sp>
        <p:sp>
          <p:nvSpPr>
            <p:cNvPr id="195658"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endParaRPr lang="en-US" altLang="zh-CN" sz="1400" b="1">
                <a:solidFill>
                  <a:srgbClr val="0066FF"/>
                </a:solidFill>
                <a:latin typeface="+mn-ea"/>
              </a:endParaRPr>
            </a:p>
          </p:txBody>
        </p:sp>
        <p:sp>
          <p:nvSpPr>
            <p:cNvPr id="195659"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endParaRPr lang="en-US" altLang="zh-CN" sz="1400" b="1">
                <a:solidFill>
                  <a:srgbClr val="0066FF"/>
                </a:solidFill>
                <a:latin typeface="+mn-ea"/>
              </a:endParaRPr>
            </a:p>
          </p:txBody>
        </p:sp>
        <p:sp>
          <p:nvSpPr>
            <p:cNvPr id="195660"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endParaRPr lang="en-US" altLang="zh-CN" sz="1400" b="1">
                <a:solidFill>
                  <a:srgbClr val="0066FF"/>
                </a:solidFill>
                <a:latin typeface="+mn-ea"/>
              </a:endParaRPr>
            </a:p>
          </p:txBody>
        </p:sp>
        <p:sp>
          <p:nvSpPr>
            <p:cNvPr id="195661"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endParaRPr lang="en-US" altLang="zh-CN" sz="1400" b="1">
                <a:solidFill>
                  <a:srgbClr val="0066FF"/>
                </a:solidFill>
                <a:latin typeface="+mn-ea"/>
              </a:endParaRPr>
            </a:p>
          </p:txBody>
        </p:sp>
        <p:sp>
          <p:nvSpPr>
            <p:cNvPr id="195662"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a:t>
              </a:r>
              <a:endParaRPr lang="en-US" altLang="zh-CN" sz="1400" b="1">
                <a:solidFill>
                  <a:srgbClr val="0066FF"/>
                </a:solidFill>
                <a:latin typeface="+mn-ea"/>
              </a:endParaRPr>
            </a:p>
          </p:txBody>
        </p:sp>
        <p:sp>
          <p:nvSpPr>
            <p:cNvPr id="195663"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4"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5"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6"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7"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68"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endParaRPr lang="en-US" altLang="zh-CN" sz="1400" b="1">
                <a:solidFill>
                  <a:srgbClr val="0066FF"/>
                </a:solidFill>
                <a:latin typeface="+mn-ea"/>
              </a:endParaRPr>
            </a:p>
          </p:txBody>
        </p:sp>
        <p:sp>
          <p:nvSpPr>
            <p:cNvPr id="195669"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endParaRPr lang="en-US" altLang="zh-CN" sz="1400" b="1">
                <a:solidFill>
                  <a:srgbClr val="0066FF"/>
                </a:solidFill>
                <a:latin typeface="+mn-ea"/>
              </a:endParaRPr>
            </a:p>
          </p:txBody>
        </p:sp>
        <p:sp>
          <p:nvSpPr>
            <p:cNvPr id="195670"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endParaRPr lang="en-US" altLang="zh-CN" sz="1400" b="1">
                <a:solidFill>
                  <a:srgbClr val="0066FF"/>
                </a:solidFill>
                <a:latin typeface="+mn-ea"/>
              </a:endParaRPr>
            </a:p>
          </p:txBody>
        </p:sp>
        <p:sp>
          <p:nvSpPr>
            <p:cNvPr id="195671"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endParaRPr lang="en-US" altLang="zh-CN" sz="1400" b="1">
                <a:solidFill>
                  <a:srgbClr val="0066FF"/>
                </a:solidFill>
                <a:latin typeface="+mn-ea"/>
              </a:endParaRPr>
            </a:p>
          </p:txBody>
        </p:sp>
        <p:sp>
          <p:nvSpPr>
            <p:cNvPr id="195672"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endParaRPr lang="en-US" altLang="zh-CN" sz="1400" b="1">
                <a:solidFill>
                  <a:srgbClr val="0066FF"/>
                </a:solidFill>
                <a:latin typeface="+mn-ea"/>
              </a:endParaRPr>
            </a:p>
          </p:txBody>
        </p:sp>
        <p:sp>
          <p:nvSpPr>
            <p:cNvPr id="195673"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endParaRPr lang="en-US" altLang="zh-CN" sz="1400" b="1">
                <a:solidFill>
                  <a:srgbClr val="0066FF"/>
                </a:solidFill>
                <a:latin typeface="+mn-ea"/>
              </a:endParaRPr>
            </a:p>
          </p:txBody>
        </p:sp>
        <p:sp>
          <p:nvSpPr>
            <p:cNvPr id="195674"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endParaRPr lang="en-US" altLang="zh-CN" sz="1400" b="1">
                <a:solidFill>
                  <a:srgbClr val="0066FF"/>
                </a:solidFill>
                <a:latin typeface="+mn-ea"/>
              </a:endParaRPr>
            </a:p>
          </p:txBody>
        </p:sp>
        <p:sp>
          <p:nvSpPr>
            <p:cNvPr id="195675"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endParaRPr lang="en-US" altLang="zh-CN" sz="1400" b="1">
                <a:solidFill>
                  <a:srgbClr val="0066FF"/>
                </a:solidFill>
                <a:latin typeface="+mn-ea"/>
              </a:endParaRPr>
            </a:p>
          </p:txBody>
        </p:sp>
        <p:sp>
          <p:nvSpPr>
            <p:cNvPr id="195676"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7"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8"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79"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0"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5681"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endParaRPr lang="en-US" altLang="zh-CN" sz="1400" b="1">
                <a:solidFill>
                  <a:srgbClr val="0066FF"/>
                </a:solidFill>
                <a:latin typeface="+mn-ea"/>
              </a:endParaRPr>
            </a:p>
          </p:txBody>
        </p:sp>
        <p:sp>
          <p:nvSpPr>
            <p:cNvPr id="195682"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endParaRPr lang="en-US" altLang="zh-CN" sz="1400" b="1">
                <a:solidFill>
                  <a:srgbClr val="0066FF"/>
                </a:solidFill>
                <a:latin typeface="+mn-ea"/>
              </a:endParaRPr>
            </a:p>
          </p:txBody>
        </p:sp>
        <p:sp>
          <p:nvSpPr>
            <p:cNvPr id="195683"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endParaRPr lang="en-US" altLang="zh-CN" sz="1400" b="1">
                <a:solidFill>
                  <a:srgbClr val="0066FF"/>
                </a:solidFill>
                <a:latin typeface="+mn-ea"/>
              </a:endParaRPr>
            </a:p>
          </p:txBody>
        </p:sp>
        <p:sp>
          <p:nvSpPr>
            <p:cNvPr id="195684"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endParaRPr lang="en-US" altLang="zh-CN" sz="1400" b="1">
                <a:solidFill>
                  <a:srgbClr val="0066FF"/>
                </a:solidFill>
                <a:latin typeface="+mn-ea"/>
              </a:endParaRPr>
            </a:p>
          </p:txBody>
        </p:sp>
        <p:sp>
          <p:nvSpPr>
            <p:cNvPr id="195685"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endParaRPr lang="en-US" altLang="zh-CN" sz="1400" b="1">
                <a:solidFill>
                  <a:srgbClr val="0066FF"/>
                </a:solidFill>
                <a:latin typeface="+mn-ea"/>
              </a:endParaRPr>
            </a:p>
          </p:txBody>
        </p:sp>
        <p:sp>
          <p:nvSpPr>
            <p:cNvPr id="195686"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endParaRPr lang="en-US" altLang="zh-CN" sz="1400" b="1">
                <a:solidFill>
                  <a:srgbClr val="0066FF"/>
                </a:solidFill>
                <a:latin typeface="+mn-ea"/>
              </a:endParaRPr>
            </a:p>
          </p:txBody>
        </p:sp>
        <p:sp>
          <p:nvSpPr>
            <p:cNvPr id="195687"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endParaRPr lang="en-US" altLang="zh-CN" sz="1400" b="1">
                <a:solidFill>
                  <a:srgbClr val="0066FF"/>
                </a:solidFill>
                <a:latin typeface="+mn-ea"/>
              </a:endParaRPr>
            </a:p>
          </p:txBody>
        </p:sp>
      </p:grpSp>
      <p:sp>
        <p:nvSpPr>
          <p:cNvPr id="107" name="Rectangle 71"/>
          <p:cNvSpPr txBox="1">
            <a:spLocks noChangeArrowheads="1"/>
          </p:cNvSpPr>
          <p:nvPr/>
        </p:nvSpPr>
        <p:spPr>
          <a:xfrm>
            <a:off x="6009068" y="3611077"/>
            <a:ext cx="6006248" cy="311262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模块并行工作</a:t>
            </a:r>
            <a:endParaRPr lang="en-US" altLang="zh-CN" sz="2400" dirty="0"/>
          </a:p>
          <a:p>
            <a:r>
              <a:rPr lang="en-US" altLang="zh-CN" sz="2400" dirty="0"/>
              <a:t>CPU</a:t>
            </a:r>
            <a:r>
              <a:rPr lang="zh-CN" altLang="en-US" sz="2400" dirty="0"/>
              <a:t>比存储器要快</a:t>
            </a:r>
            <a:endParaRPr lang="en-US" altLang="zh-CN" sz="2400" dirty="0"/>
          </a:p>
          <a:p>
            <a:r>
              <a:rPr lang="zh-CN" altLang="en-US" sz="2400" dirty="0"/>
              <a:t>能同时取出多条指令或者数据</a:t>
            </a:r>
            <a:endParaRPr lang="en-US" altLang="zh-CN" sz="2400" dirty="0"/>
          </a:p>
          <a:p>
            <a:r>
              <a:rPr lang="zh-CN" altLang="en-US" sz="2400" dirty="0"/>
              <a:t>可大大提高机器的运行速度及存储带宽</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7">
                                            <p:txEl>
                                              <p:pRg st="0" end="0"/>
                                            </p:txEl>
                                          </p:spTgt>
                                        </p:tgtEl>
                                        <p:attrNameLst>
                                          <p:attrName>style.visibility</p:attrName>
                                        </p:attrNameLst>
                                      </p:cBhvr>
                                      <p:to>
                                        <p:strVal val="visible"/>
                                      </p:to>
                                    </p:set>
                                    <p:animEffect transition="in" filter="wipe(left)">
                                      <p:cBhvr>
                                        <p:cTn id="53" dur="500"/>
                                        <p:tgtEl>
                                          <p:spTgt spid="10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7">
                                            <p:txEl>
                                              <p:pRg st="1" end="1"/>
                                            </p:txEl>
                                          </p:spTgt>
                                        </p:tgtEl>
                                        <p:attrNameLst>
                                          <p:attrName>style.visibility</p:attrName>
                                        </p:attrNameLst>
                                      </p:cBhvr>
                                      <p:to>
                                        <p:strVal val="visible"/>
                                      </p:to>
                                    </p:set>
                                    <p:animEffect transition="in" filter="wipe(left)">
                                      <p:cBhvr>
                                        <p:cTn id="58" dur="500"/>
                                        <p:tgtEl>
                                          <p:spTgt spid="107">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7">
                                            <p:txEl>
                                              <p:pRg st="2" end="2"/>
                                            </p:txEl>
                                          </p:spTgt>
                                        </p:tgtEl>
                                        <p:attrNameLst>
                                          <p:attrName>style.visibility</p:attrName>
                                        </p:attrNameLst>
                                      </p:cBhvr>
                                      <p:to>
                                        <p:strVal val="visible"/>
                                      </p:to>
                                    </p:set>
                                    <p:animEffect transition="in" filter="wipe(left)">
                                      <p:cBhvr>
                                        <p:cTn id="63" dur="500"/>
                                        <p:tgtEl>
                                          <p:spTgt spid="107">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7">
                                            <p:txEl>
                                              <p:pRg st="3" end="3"/>
                                            </p:txEl>
                                          </p:spTgt>
                                        </p:tgtEl>
                                        <p:attrNameLst>
                                          <p:attrName>style.visibility</p:attrName>
                                        </p:attrNameLst>
                                      </p:cBhvr>
                                      <p:to>
                                        <p:strVal val="visible"/>
                                      </p:to>
                                    </p:set>
                                    <p:animEffect transition="in" filter="wipe(left)">
                                      <p:cBhvr>
                                        <p:cTn id="68" dur="500"/>
                                        <p:tgtEl>
                                          <p:spTgt spid="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5" name="Rectangle 8"/>
          <p:cNvSpPr>
            <a:spLocks noGrp="1" noChangeArrowheads="1"/>
          </p:cNvSpPr>
          <p:nvPr>
            <p:ph type="title"/>
          </p:nvPr>
        </p:nvSpPr>
        <p:spPr/>
        <p:txBody>
          <a:bodyPr/>
          <a:lstStyle/>
          <a:p>
            <a:pPr eaLnBrk="1" hangingPunct="1"/>
            <a:r>
              <a:rPr lang="zh-CN" altLang="en-US"/>
              <a:t>顺序编址与交叉编址</a:t>
            </a:r>
            <a:endParaRPr lang="zh-CN" altLang="en-US"/>
          </a:p>
        </p:txBody>
      </p:sp>
      <p:grpSp>
        <p:nvGrpSpPr>
          <p:cNvPr id="2" name="组合 1"/>
          <p:cNvGrpSpPr/>
          <p:nvPr/>
        </p:nvGrpSpPr>
        <p:grpSpPr>
          <a:xfrm>
            <a:off x="1327510" y="1423502"/>
            <a:ext cx="4278514" cy="4806980"/>
            <a:chOff x="1131564" y="1423502"/>
            <a:chExt cx="4278514" cy="4806980"/>
          </a:xfrm>
        </p:grpSpPr>
        <p:sp>
          <p:nvSpPr>
            <p:cNvPr id="140" name="Rectangle 2"/>
            <p:cNvSpPr>
              <a:spLocks noChangeArrowheads="1"/>
            </p:cNvSpPr>
            <p:nvPr/>
          </p:nvSpPr>
          <p:spPr bwMode="auto">
            <a:xfrm>
              <a:off x="1131564" y="1423502"/>
              <a:ext cx="4278514" cy="4364084"/>
            </a:xfrm>
            <a:prstGeom prst="rect">
              <a:avLst/>
            </a:prstGeom>
            <a:solidFill>
              <a:schemeClr val="accent6">
                <a:lumMod val="40000"/>
                <a:lumOff val="60000"/>
              </a:schemeClr>
            </a:solidFill>
            <a:ln w="28575" algn="ctr">
              <a:solidFill>
                <a:schemeClr val="tx1"/>
              </a:solidFill>
              <a:miter lim="800000"/>
            </a:ln>
          </p:spPr>
          <p:txBody>
            <a:bodyPr wrap="none" anchor="ctr"/>
            <a:lstStyle/>
            <a:p>
              <a:pPr algn="ctr"/>
              <a:endParaRPr lang="zh-CN" altLang="en-US" sz="2000">
                <a:latin typeface="+mn-ea"/>
              </a:endParaRPr>
            </a:p>
          </p:txBody>
        </p:sp>
        <p:sp>
          <p:nvSpPr>
            <p:cNvPr id="141" name="Line 3"/>
            <p:cNvSpPr>
              <a:spLocks noChangeShapeType="1"/>
            </p:cNvSpPr>
            <p:nvPr/>
          </p:nvSpPr>
          <p:spPr bwMode="auto">
            <a:xfrm>
              <a:off x="185891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2" name="Line 4"/>
            <p:cNvSpPr>
              <a:spLocks noChangeShapeType="1"/>
            </p:cNvSpPr>
            <p:nvPr/>
          </p:nvSpPr>
          <p:spPr bwMode="auto">
            <a:xfrm>
              <a:off x="2800184"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3" name="Line 5"/>
            <p:cNvSpPr>
              <a:spLocks noChangeShapeType="1"/>
            </p:cNvSpPr>
            <p:nvPr/>
          </p:nvSpPr>
          <p:spPr bwMode="auto">
            <a:xfrm>
              <a:off x="3741458"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144" name="Line 6"/>
            <p:cNvSpPr>
              <a:spLocks noChangeShapeType="1"/>
            </p:cNvSpPr>
            <p:nvPr/>
          </p:nvSpPr>
          <p:spPr bwMode="auto">
            <a:xfrm>
              <a:off x="4682731" y="4760743"/>
              <a:ext cx="0" cy="598992"/>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grpSp>
          <p:nvGrpSpPr>
            <p:cNvPr id="145" name="Group 10"/>
            <p:cNvGrpSpPr/>
            <p:nvPr/>
          </p:nvGrpSpPr>
          <p:grpSpPr bwMode="auto">
            <a:xfrm>
              <a:off x="1559415" y="2535916"/>
              <a:ext cx="3422811" cy="2224827"/>
              <a:chOff x="1440" y="2304"/>
              <a:chExt cx="1920" cy="1152"/>
            </a:xfrm>
          </p:grpSpPr>
          <p:sp>
            <p:nvSpPr>
              <p:cNvPr id="146"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endParaRPr lang="en-US" altLang="zh-CN" sz="1400" b="1">
                  <a:solidFill>
                    <a:srgbClr val="0066FF"/>
                  </a:solidFill>
                  <a:latin typeface="+mn-ea"/>
                </a:endParaRPr>
              </a:p>
            </p:txBody>
          </p:sp>
          <p:sp>
            <p:nvSpPr>
              <p:cNvPr id="147"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8"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49"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0"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1"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52"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endParaRPr lang="en-US" altLang="zh-CN" sz="1400" b="1">
                  <a:solidFill>
                    <a:srgbClr val="0066FF"/>
                  </a:solidFill>
                  <a:latin typeface="+mn-ea"/>
                </a:endParaRPr>
              </a:p>
            </p:txBody>
          </p:sp>
          <p:sp>
            <p:nvSpPr>
              <p:cNvPr id="153"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endParaRPr lang="en-US" altLang="zh-CN" sz="1400" b="1">
                  <a:solidFill>
                    <a:srgbClr val="0066FF"/>
                  </a:solidFill>
                  <a:latin typeface="+mn-ea"/>
                </a:endParaRPr>
              </a:p>
            </p:txBody>
          </p:sp>
          <p:sp>
            <p:nvSpPr>
              <p:cNvPr id="154"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endParaRPr lang="en-US" altLang="zh-CN" sz="1400" b="1">
                  <a:solidFill>
                    <a:srgbClr val="0066FF"/>
                  </a:solidFill>
                  <a:latin typeface="+mn-ea"/>
                </a:endParaRPr>
              </a:p>
            </p:txBody>
          </p:sp>
          <p:sp>
            <p:nvSpPr>
              <p:cNvPr id="155"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dirty="0">
                    <a:solidFill>
                      <a:srgbClr val="0066FF"/>
                    </a:solidFill>
                    <a:latin typeface="+mn-ea"/>
                  </a:rPr>
                  <a:t>2</a:t>
                </a:r>
                <a:endParaRPr lang="en-US" altLang="zh-CN" sz="1400" b="1" dirty="0">
                  <a:solidFill>
                    <a:srgbClr val="0066FF"/>
                  </a:solidFill>
                  <a:latin typeface="+mn-ea"/>
                </a:endParaRPr>
              </a:p>
            </p:txBody>
          </p:sp>
          <p:sp>
            <p:nvSpPr>
              <p:cNvPr id="156"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endParaRPr lang="en-US" altLang="zh-CN" sz="1400" b="1">
                  <a:solidFill>
                    <a:srgbClr val="0066FF"/>
                  </a:solidFill>
                  <a:latin typeface="+mn-ea"/>
                </a:endParaRPr>
              </a:p>
            </p:txBody>
          </p:sp>
          <p:sp>
            <p:nvSpPr>
              <p:cNvPr id="157"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endParaRPr lang="en-US" altLang="zh-CN" sz="1400" b="1">
                  <a:solidFill>
                    <a:srgbClr val="0066FF"/>
                  </a:solidFill>
                  <a:latin typeface="+mn-ea"/>
                </a:endParaRPr>
              </a:p>
            </p:txBody>
          </p:sp>
          <p:sp>
            <p:nvSpPr>
              <p:cNvPr id="158"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endParaRPr lang="en-US" altLang="zh-CN" sz="1400" b="1">
                  <a:solidFill>
                    <a:srgbClr val="0066FF"/>
                  </a:solidFill>
                  <a:latin typeface="+mn-ea"/>
                </a:endParaRPr>
              </a:p>
            </p:txBody>
          </p:sp>
          <p:sp>
            <p:nvSpPr>
              <p:cNvPr id="159"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endParaRPr lang="en-US" altLang="zh-CN" sz="1400" b="1">
                  <a:solidFill>
                    <a:srgbClr val="0066FF"/>
                  </a:solidFill>
                  <a:latin typeface="+mn-ea"/>
                </a:endParaRPr>
              </a:p>
            </p:txBody>
          </p:sp>
          <p:sp>
            <p:nvSpPr>
              <p:cNvPr id="160"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1"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2"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3"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4"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65"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endParaRPr lang="en-US" altLang="zh-CN" sz="1400" b="1">
                  <a:solidFill>
                    <a:srgbClr val="0066FF"/>
                  </a:solidFill>
                  <a:latin typeface="+mn-ea"/>
                </a:endParaRPr>
              </a:p>
            </p:txBody>
          </p:sp>
          <p:sp>
            <p:nvSpPr>
              <p:cNvPr id="166"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endParaRPr lang="en-US" altLang="zh-CN" sz="1400" b="1">
                  <a:solidFill>
                    <a:srgbClr val="0066FF"/>
                  </a:solidFill>
                  <a:latin typeface="+mn-ea"/>
                </a:endParaRPr>
              </a:p>
            </p:txBody>
          </p:sp>
          <p:sp>
            <p:nvSpPr>
              <p:cNvPr id="167"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endParaRPr lang="en-US" altLang="zh-CN" sz="1400" b="1">
                  <a:solidFill>
                    <a:srgbClr val="0066FF"/>
                  </a:solidFill>
                  <a:latin typeface="+mn-ea"/>
                </a:endParaRPr>
              </a:p>
            </p:txBody>
          </p:sp>
          <p:sp>
            <p:nvSpPr>
              <p:cNvPr id="168"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endParaRPr lang="en-US" altLang="zh-CN" sz="1400" b="1">
                  <a:solidFill>
                    <a:srgbClr val="0066FF"/>
                  </a:solidFill>
                  <a:latin typeface="+mn-ea"/>
                </a:endParaRPr>
              </a:p>
            </p:txBody>
          </p:sp>
          <p:sp>
            <p:nvSpPr>
              <p:cNvPr id="169"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endParaRPr lang="en-US" altLang="zh-CN" sz="1400" b="1">
                  <a:solidFill>
                    <a:srgbClr val="0066FF"/>
                  </a:solidFill>
                  <a:latin typeface="+mn-ea"/>
                </a:endParaRPr>
              </a:p>
            </p:txBody>
          </p:sp>
          <p:sp>
            <p:nvSpPr>
              <p:cNvPr id="170"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endParaRPr lang="en-US" altLang="zh-CN" sz="1400" b="1">
                  <a:solidFill>
                    <a:srgbClr val="0066FF"/>
                  </a:solidFill>
                  <a:latin typeface="+mn-ea"/>
                </a:endParaRPr>
              </a:p>
            </p:txBody>
          </p:sp>
          <p:sp>
            <p:nvSpPr>
              <p:cNvPr id="171"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endParaRPr lang="en-US" altLang="zh-CN" sz="1400" b="1">
                  <a:solidFill>
                    <a:srgbClr val="0066FF"/>
                  </a:solidFill>
                  <a:latin typeface="+mn-ea"/>
                </a:endParaRPr>
              </a:p>
            </p:txBody>
          </p:sp>
          <p:sp>
            <p:nvSpPr>
              <p:cNvPr id="172"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endParaRPr lang="en-US" altLang="zh-CN" sz="1400" b="1">
                  <a:solidFill>
                    <a:srgbClr val="0066FF"/>
                  </a:solidFill>
                  <a:latin typeface="+mn-ea"/>
                </a:endParaRPr>
              </a:p>
            </p:txBody>
          </p:sp>
          <p:sp>
            <p:nvSpPr>
              <p:cNvPr id="173"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4"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5"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6"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7"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78"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endParaRPr lang="en-US" altLang="zh-CN" sz="1400" b="1">
                  <a:solidFill>
                    <a:srgbClr val="0066FF"/>
                  </a:solidFill>
                  <a:latin typeface="+mn-ea"/>
                </a:endParaRPr>
              </a:p>
            </p:txBody>
          </p:sp>
          <p:sp>
            <p:nvSpPr>
              <p:cNvPr id="179"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endParaRPr lang="en-US" altLang="zh-CN" sz="1400" b="1">
                  <a:solidFill>
                    <a:srgbClr val="0066FF"/>
                  </a:solidFill>
                  <a:latin typeface="+mn-ea"/>
                </a:endParaRPr>
              </a:p>
            </p:txBody>
          </p:sp>
          <p:sp>
            <p:nvSpPr>
              <p:cNvPr id="180"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endParaRPr lang="en-US" altLang="zh-CN" sz="1400" b="1">
                  <a:solidFill>
                    <a:srgbClr val="0066FF"/>
                  </a:solidFill>
                  <a:latin typeface="+mn-ea"/>
                </a:endParaRPr>
              </a:p>
            </p:txBody>
          </p:sp>
          <p:sp>
            <p:nvSpPr>
              <p:cNvPr id="181"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endParaRPr lang="en-US" altLang="zh-CN" sz="1400" b="1">
                  <a:solidFill>
                    <a:srgbClr val="0066FF"/>
                  </a:solidFill>
                  <a:latin typeface="+mn-ea"/>
                </a:endParaRPr>
              </a:p>
            </p:txBody>
          </p:sp>
          <p:sp>
            <p:nvSpPr>
              <p:cNvPr id="182"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endParaRPr lang="en-US" altLang="zh-CN" sz="1400" b="1">
                  <a:solidFill>
                    <a:srgbClr val="0066FF"/>
                  </a:solidFill>
                  <a:latin typeface="+mn-ea"/>
                </a:endParaRPr>
              </a:p>
            </p:txBody>
          </p:sp>
          <p:sp>
            <p:nvSpPr>
              <p:cNvPr id="183"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endParaRPr lang="en-US" altLang="zh-CN" sz="1400" b="1">
                  <a:solidFill>
                    <a:srgbClr val="0066FF"/>
                  </a:solidFill>
                  <a:latin typeface="+mn-ea"/>
                </a:endParaRPr>
              </a:p>
            </p:txBody>
          </p:sp>
          <p:sp>
            <p:nvSpPr>
              <p:cNvPr id="184"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endParaRPr lang="en-US" altLang="zh-CN" sz="1400" b="1">
                  <a:solidFill>
                    <a:srgbClr val="0066FF"/>
                  </a:solidFill>
                  <a:latin typeface="+mn-ea"/>
                </a:endParaRPr>
              </a:p>
            </p:txBody>
          </p:sp>
          <p:sp>
            <p:nvSpPr>
              <p:cNvPr id="185"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endParaRPr lang="en-US" altLang="zh-CN" sz="1400" b="1">
                  <a:solidFill>
                    <a:srgbClr val="0066FF"/>
                  </a:solidFill>
                  <a:latin typeface="+mn-ea"/>
                </a:endParaRPr>
              </a:p>
            </p:txBody>
          </p:sp>
          <p:sp>
            <p:nvSpPr>
              <p:cNvPr id="186"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7"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8"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89"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0"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191"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endParaRPr lang="en-US" altLang="zh-CN" sz="1400" b="1">
                  <a:solidFill>
                    <a:srgbClr val="0066FF"/>
                  </a:solidFill>
                  <a:latin typeface="+mn-ea"/>
                </a:endParaRPr>
              </a:p>
            </p:txBody>
          </p:sp>
          <p:sp>
            <p:nvSpPr>
              <p:cNvPr id="192"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endParaRPr lang="en-US" altLang="zh-CN" sz="1400" b="1">
                  <a:solidFill>
                    <a:srgbClr val="0066FF"/>
                  </a:solidFill>
                  <a:latin typeface="+mn-ea"/>
                </a:endParaRPr>
              </a:p>
            </p:txBody>
          </p:sp>
          <p:sp>
            <p:nvSpPr>
              <p:cNvPr id="193"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endParaRPr lang="en-US" altLang="zh-CN" sz="1400" b="1">
                  <a:solidFill>
                    <a:srgbClr val="0066FF"/>
                  </a:solidFill>
                  <a:latin typeface="+mn-ea"/>
                </a:endParaRPr>
              </a:p>
            </p:txBody>
          </p:sp>
          <p:sp>
            <p:nvSpPr>
              <p:cNvPr id="194"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endParaRPr lang="en-US" altLang="zh-CN" sz="1400" b="1">
                  <a:solidFill>
                    <a:srgbClr val="0066FF"/>
                  </a:solidFill>
                  <a:latin typeface="+mn-ea"/>
                </a:endParaRPr>
              </a:p>
            </p:txBody>
          </p:sp>
          <p:sp>
            <p:nvSpPr>
              <p:cNvPr id="195"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endParaRPr lang="en-US" altLang="zh-CN" sz="1400" b="1">
                  <a:solidFill>
                    <a:srgbClr val="0066FF"/>
                  </a:solidFill>
                  <a:latin typeface="+mn-ea"/>
                </a:endParaRPr>
              </a:p>
            </p:txBody>
          </p:sp>
          <p:sp>
            <p:nvSpPr>
              <p:cNvPr id="196"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endParaRPr lang="en-US" altLang="zh-CN" sz="1400" b="1">
                  <a:solidFill>
                    <a:srgbClr val="0066FF"/>
                  </a:solidFill>
                  <a:latin typeface="+mn-ea"/>
                </a:endParaRPr>
              </a:p>
            </p:txBody>
          </p:sp>
          <p:sp>
            <p:nvSpPr>
              <p:cNvPr id="197"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endParaRPr lang="en-US" altLang="zh-CN" sz="1400" b="1">
                  <a:solidFill>
                    <a:srgbClr val="0066FF"/>
                  </a:solidFill>
                  <a:latin typeface="+mn-ea"/>
                </a:endParaRPr>
              </a:p>
            </p:txBody>
          </p:sp>
        </p:grpSp>
        <p:grpSp>
          <p:nvGrpSpPr>
            <p:cNvPr id="198" name="组合 197"/>
            <p:cNvGrpSpPr/>
            <p:nvPr/>
          </p:nvGrpSpPr>
          <p:grpSpPr>
            <a:xfrm>
              <a:off x="1775123" y="1680213"/>
              <a:ext cx="2950393" cy="342281"/>
              <a:chOff x="1775123" y="1680213"/>
              <a:chExt cx="2950393" cy="342281"/>
            </a:xfrm>
          </p:grpSpPr>
          <p:sp>
            <p:nvSpPr>
              <p:cNvPr id="199" name="Text Box 8"/>
              <p:cNvSpPr txBox="1">
                <a:spLocks noChangeArrowheads="1"/>
              </p:cNvSpPr>
              <p:nvPr/>
            </p:nvSpPr>
            <p:spPr bwMode="auto">
              <a:xfrm>
                <a:off x="1775123" y="1680213"/>
                <a:ext cx="1112414" cy="342281"/>
              </a:xfrm>
              <a:prstGeom prst="rect">
                <a:avLst/>
              </a:prstGeom>
              <a:noFill/>
              <a:ln w="9525">
                <a:noFill/>
                <a:miter lim="800000"/>
              </a:ln>
            </p:spPr>
            <p:txBody>
              <a:bodyPr>
                <a:spAutoFit/>
              </a:bodyPr>
              <a:lstStyle/>
              <a:p>
                <a:pPr algn="ctr"/>
                <a:r>
                  <a:rPr lang="zh-CN" altLang="en-US" sz="1600" b="1" dirty="0">
                    <a:latin typeface="+mn-ea"/>
                  </a:rPr>
                  <a:t>内存地址</a:t>
                </a:r>
                <a:endParaRPr lang="zh-CN" altLang="en-US" sz="1600" b="1" dirty="0">
                  <a:latin typeface="+mn-ea"/>
                </a:endParaRPr>
              </a:p>
            </p:txBody>
          </p:sp>
          <p:sp>
            <p:nvSpPr>
              <p:cNvPr id="200" name="Rectangle 9"/>
              <p:cNvSpPr>
                <a:spLocks noChangeArrowheads="1"/>
              </p:cNvSpPr>
              <p:nvPr/>
            </p:nvSpPr>
            <p:spPr bwMode="auto">
              <a:xfrm>
                <a:off x="2842970" y="1680213"/>
                <a:ext cx="770133" cy="342281"/>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endParaRPr lang="en-US" altLang="zh-CN" sz="1400">
                  <a:latin typeface="+mn-ea"/>
                </a:endParaRPr>
              </a:p>
            </p:txBody>
          </p:sp>
          <p:sp>
            <p:nvSpPr>
              <p:cNvPr id="201" name="Rectangle 63"/>
              <p:cNvSpPr>
                <a:spLocks noChangeArrowheads="1"/>
              </p:cNvSpPr>
              <p:nvPr/>
            </p:nvSpPr>
            <p:spPr bwMode="auto">
              <a:xfrm>
                <a:off x="3613102" y="1680213"/>
                <a:ext cx="1112414" cy="342281"/>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endParaRPr lang="en-US" altLang="zh-CN" sz="1400">
                  <a:latin typeface="+mn-ea"/>
                </a:endParaRPr>
              </a:p>
            </p:txBody>
          </p:sp>
        </p:grpSp>
        <p:sp>
          <p:nvSpPr>
            <p:cNvPr id="202" name="Text Box 64"/>
            <p:cNvSpPr txBox="1">
              <a:spLocks noChangeArrowheads="1"/>
            </p:cNvSpPr>
            <p:nvPr/>
          </p:nvSpPr>
          <p:spPr bwMode="auto">
            <a:xfrm>
              <a:off x="1644986"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endParaRPr lang="en-US" altLang="zh-CN" sz="1600" b="1" baseline="-25000">
                <a:solidFill>
                  <a:schemeClr val="folHlink"/>
                </a:solidFill>
                <a:latin typeface="+mn-ea"/>
              </a:endParaRPr>
            </a:p>
          </p:txBody>
        </p:sp>
        <p:sp>
          <p:nvSpPr>
            <p:cNvPr id="203" name="Text Box 65"/>
            <p:cNvSpPr txBox="1">
              <a:spLocks noChangeArrowheads="1"/>
            </p:cNvSpPr>
            <p:nvPr/>
          </p:nvSpPr>
          <p:spPr bwMode="auto">
            <a:xfrm>
              <a:off x="2586259"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endParaRPr lang="en-US" altLang="zh-CN" sz="1600" b="1" baseline="-25000">
                <a:solidFill>
                  <a:schemeClr val="folHlink"/>
                </a:solidFill>
                <a:latin typeface="+mn-ea"/>
              </a:endParaRPr>
            </a:p>
          </p:txBody>
        </p:sp>
        <p:sp>
          <p:nvSpPr>
            <p:cNvPr id="204" name="Text Box 66"/>
            <p:cNvSpPr txBox="1">
              <a:spLocks noChangeArrowheads="1"/>
            </p:cNvSpPr>
            <p:nvPr/>
          </p:nvSpPr>
          <p:spPr bwMode="auto">
            <a:xfrm>
              <a:off x="3527532"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endParaRPr lang="en-US" altLang="zh-CN" sz="1600" b="1" baseline="-25000">
                <a:solidFill>
                  <a:schemeClr val="folHlink"/>
                </a:solidFill>
                <a:latin typeface="+mn-ea"/>
              </a:endParaRPr>
            </a:p>
          </p:txBody>
        </p:sp>
        <p:sp>
          <p:nvSpPr>
            <p:cNvPr id="205" name="Text Box 67"/>
            <p:cNvSpPr txBox="1">
              <a:spLocks noChangeArrowheads="1"/>
            </p:cNvSpPr>
            <p:nvPr/>
          </p:nvSpPr>
          <p:spPr bwMode="auto">
            <a:xfrm>
              <a:off x="4468805" y="2108064"/>
              <a:ext cx="513422" cy="3422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endParaRPr lang="en-US" altLang="zh-CN" sz="1600" b="1" baseline="-25000">
                <a:solidFill>
                  <a:schemeClr val="folHlink"/>
                </a:solidFill>
                <a:latin typeface="+mn-ea"/>
              </a:endParaRPr>
            </a:p>
          </p:txBody>
        </p:sp>
        <p:sp>
          <p:nvSpPr>
            <p:cNvPr id="206" name="Line 68"/>
            <p:cNvSpPr>
              <a:spLocks noChangeAspect="1" noChangeShapeType="1"/>
            </p:cNvSpPr>
            <p:nvPr/>
          </p:nvSpPr>
          <p:spPr bwMode="auto">
            <a:xfrm>
              <a:off x="1473845" y="5402520"/>
              <a:ext cx="3593952" cy="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07" name="Text Box 69"/>
            <p:cNvSpPr txBox="1">
              <a:spLocks noChangeArrowheads="1"/>
            </p:cNvSpPr>
            <p:nvPr/>
          </p:nvSpPr>
          <p:spPr bwMode="auto">
            <a:xfrm>
              <a:off x="2714613" y="5017454"/>
              <a:ext cx="1112414" cy="342281"/>
            </a:xfrm>
            <a:prstGeom prst="rect">
              <a:avLst/>
            </a:prstGeom>
            <a:noFill/>
            <a:ln w="9525">
              <a:noFill/>
              <a:miter lim="800000"/>
            </a:ln>
          </p:spPr>
          <p:txBody>
            <a:bodyPr>
              <a:spAutoFit/>
            </a:bodyPr>
            <a:lstStyle/>
            <a:p>
              <a:pPr algn="ctr"/>
              <a:r>
                <a:rPr lang="zh-CN" altLang="en-US" sz="1600" b="1" dirty="0">
                  <a:latin typeface="+mn-ea"/>
                </a:rPr>
                <a:t>数据总线</a:t>
              </a:r>
              <a:endParaRPr lang="zh-CN" altLang="en-US" sz="1600" b="1" dirty="0">
                <a:latin typeface="+mn-ea"/>
              </a:endParaRPr>
            </a:p>
          </p:txBody>
        </p:sp>
        <p:sp>
          <p:nvSpPr>
            <p:cNvPr id="208" name="Text Box 70"/>
            <p:cNvSpPr txBox="1">
              <a:spLocks noChangeArrowheads="1"/>
            </p:cNvSpPr>
            <p:nvPr/>
          </p:nvSpPr>
          <p:spPr bwMode="auto">
            <a:xfrm>
              <a:off x="2586259" y="5830372"/>
              <a:ext cx="1540265" cy="400110"/>
            </a:xfrm>
            <a:prstGeom prst="rect">
              <a:avLst/>
            </a:prstGeom>
            <a:noFill/>
            <a:ln w="9525">
              <a:noFill/>
              <a:miter lim="800000"/>
            </a:ln>
          </p:spPr>
          <p:txBody>
            <a:bodyPr>
              <a:spAutoFit/>
            </a:bodyPr>
            <a:lstStyle/>
            <a:p>
              <a:pPr algn="ctr"/>
              <a:r>
                <a:rPr lang="en-US" altLang="zh-CN" sz="2000" dirty="0">
                  <a:latin typeface="+mn-ea"/>
                </a:rPr>
                <a:t> </a:t>
              </a:r>
              <a:r>
                <a:rPr lang="zh-CN" altLang="en-US" sz="2000" b="1" dirty="0">
                  <a:latin typeface="+mn-ea"/>
                </a:rPr>
                <a:t>顺序方式</a:t>
              </a:r>
              <a:endParaRPr lang="zh-CN" altLang="en-US" sz="2000" b="1" dirty="0">
                <a:latin typeface="+mn-ea"/>
              </a:endParaRPr>
            </a:p>
          </p:txBody>
        </p:sp>
        <p:grpSp>
          <p:nvGrpSpPr>
            <p:cNvPr id="209" name="Group 72"/>
            <p:cNvGrpSpPr/>
            <p:nvPr/>
          </p:nvGrpSpPr>
          <p:grpSpPr bwMode="auto">
            <a:xfrm>
              <a:off x="1987267" y="2364775"/>
              <a:ext cx="770133" cy="2652679"/>
              <a:chOff x="864" y="1728"/>
              <a:chExt cx="432" cy="1488"/>
            </a:xfrm>
          </p:grpSpPr>
          <p:sp>
            <p:nvSpPr>
              <p:cNvPr id="210" name="Line 73"/>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211" name="Line 74"/>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12" name="Line 75"/>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213" name="Line 76"/>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14" name="Line 77"/>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nvGrpSpPr>
            <p:cNvPr id="215" name="Group 78"/>
            <p:cNvGrpSpPr/>
            <p:nvPr/>
          </p:nvGrpSpPr>
          <p:grpSpPr bwMode="auto">
            <a:xfrm>
              <a:off x="2928540" y="2364775"/>
              <a:ext cx="770133" cy="2652679"/>
              <a:chOff x="864" y="1728"/>
              <a:chExt cx="432" cy="1488"/>
            </a:xfrm>
          </p:grpSpPr>
          <p:sp>
            <p:nvSpPr>
              <p:cNvPr id="216" name="Line 79"/>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217" name="Line 80"/>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18" name="Line 81"/>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219" name="Line 82"/>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20" name="Line 83"/>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nvGrpSpPr>
            <p:cNvPr id="221" name="Group 84"/>
            <p:cNvGrpSpPr/>
            <p:nvPr/>
          </p:nvGrpSpPr>
          <p:grpSpPr bwMode="auto">
            <a:xfrm>
              <a:off x="3869813" y="2364775"/>
              <a:ext cx="770133" cy="2652679"/>
              <a:chOff x="864" y="1728"/>
              <a:chExt cx="432" cy="1488"/>
            </a:xfrm>
          </p:grpSpPr>
          <p:sp>
            <p:nvSpPr>
              <p:cNvPr id="222" name="Line 85"/>
              <p:cNvSpPr>
                <a:spLocks noChangeShapeType="1"/>
              </p:cNvSpPr>
              <p:nvPr/>
            </p:nvSpPr>
            <p:spPr bwMode="auto">
              <a:xfrm>
                <a:off x="864" y="3072"/>
                <a:ext cx="0" cy="144"/>
              </a:xfrm>
              <a:prstGeom prst="line">
                <a:avLst/>
              </a:prstGeom>
              <a:noFill/>
              <a:ln w="19050">
                <a:solidFill>
                  <a:srgbClr val="0000FF"/>
                </a:solidFill>
                <a:prstDash val="sysDot"/>
                <a:round/>
              </a:ln>
            </p:spPr>
            <p:txBody>
              <a:bodyPr/>
              <a:lstStyle/>
              <a:p>
                <a:endParaRPr lang="zh-CN" altLang="en-US" sz="2000">
                  <a:latin typeface="+mn-ea"/>
                </a:endParaRPr>
              </a:p>
            </p:txBody>
          </p:sp>
          <p:sp>
            <p:nvSpPr>
              <p:cNvPr id="223" name="Line 86"/>
              <p:cNvSpPr>
                <a:spLocks noChangeShapeType="1"/>
              </p:cNvSpPr>
              <p:nvPr/>
            </p:nvSpPr>
            <p:spPr bwMode="auto">
              <a:xfrm>
                <a:off x="864" y="3216"/>
                <a:ext cx="192"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24" name="Line 87"/>
              <p:cNvSpPr>
                <a:spLocks noChangeShapeType="1"/>
              </p:cNvSpPr>
              <p:nvPr/>
            </p:nvSpPr>
            <p:spPr bwMode="auto">
              <a:xfrm flipV="1">
                <a:off x="1056" y="1728"/>
                <a:ext cx="0" cy="1488"/>
              </a:xfrm>
              <a:prstGeom prst="line">
                <a:avLst/>
              </a:prstGeom>
              <a:noFill/>
              <a:ln w="19050">
                <a:solidFill>
                  <a:srgbClr val="0000FF"/>
                </a:solidFill>
                <a:prstDash val="sysDot"/>
                <a:round/>
              </a:ln>
            </p:spPr>
            <p:txBody>
              <a:bodyPr/>
              <a:lstStyle/>
              <a:p>
                <a:endParaRPr lang="zh-CN" altLang="en-US" sz="2000">
                  <a:latin typeface="+mn-ea"/>
                </a:endParaRPr>
              </a:p>
            </p:txBody>
          </p:sp>
          <p:sp>
            <p:nvSpPr>
              <p:cNvPr id="225" name="Line 88"/>
              <p:cNvSpPr>
                <a:spLocks noChangeShapeType="1"/>
              </p:cNvSpPr>
              <p:nvPr/>
            </p:nvSpPr>
            <p:spPr bwMode="auto">
              <a:xfrm>
                <a:off x="1056" y="1728"/>
                <a:ext cx="240" cy="0"/>
              </a:xfrm>
              <a:prstGeom prst="line">
                <a:avLst/>
              </a:prstGeom>
              <a:noFill/>
              <a:ln w="19050">
                <a:solidFill>
                  <a:srgbClr val="0000FF"/>
                </a:solidFill>
                <a:prstDash val="sysDot"/>
                <a:round/>
              </a:ln>
            </p:spPr>
            <p:txBody>
              <a:bodyPr/>
              <a:lstStyle/>
              <a:p>
                <a:endParaRPr lang="zh-CN" altLang="en-US" sz="2000">
                  <a:latin typeface="+mn-ea"/>
                </a:endParaRPr>
              </a:p>
            </p:txBody>
          </p:sp>
          <p:sp>
            <p:nvSpPr>
              <p:cNvPr id="226" name="Line 89"/>
              <p:cNvSpPr>
                <a:spLocks noChangeShapeType="1"/>
              </p:cNvSpPr>
              <p:nvPr/>
            </p:nvSpPr>
            <p:spPr bwMode="auto">
              <a:xfrm>
                <a:off x="1296" y="1728"/>
                <a:ext cx="0" cy="96"/>
              </a:xfrm>
              <a:prstGeom prst="line">
                <a:avLst/>
              </a:prstGeom>
              <a:noFill/>
              <a:ln w="19050">
                <a:solidFill>
                  <a:srgbClr val="0000FF"/>
                </a:solidFill>
                <a:prstDash val="sysDot"/>
                <a:round/>
              </a:ln>
            </p:spPr>
            <p:txBody>
              <a:bodyPr/>
              <a:lstStyle/>
              <a:p>
                <a:endParaRPr lang="zh-CN" altLang="en-US" sz="2000">
                  <a:latin typeface="+mn-ea"/>
                </a:endParaRPr>
              </a:p>
            </p:txBody>
          </p:sp>
        </p:grpSp>
      </p:grpSp>
      <p:grpSp>
        <p:nvGrpSpPr>
          <p:cNvPr id="227" name="组合 226"/>
          <p:cNvGrpSpPr/>
          <p:nvPr/>
        </p:nvGrpSpPr>
        <p:grpSpPr>
          <a:xfrm>
            <a:off x="6608062" y="1393461"/>
            <a:ext cx="4278514" cy="4787839"/>
            <a:chOff x="2501900" y="1628775"/>
            <a:chExt cx="3810000" cy="4263552"/>
          </a:xfrm>
        </p:grpSpPr>
        <p:sp>
          <p:nvSpPr>
            <p:cNvPr id="228" name="Rectangle 2"/>
            <p:cNvSpPr>
              <a:spLocks noChangeArrowheads="1"/>
            </p:cNvSpPr>
            <p:nvPr/>
          </p:nvSpPr>
          <p:spPr bwMode="auto">
            <a:xfrm>
              <a:off x="2501900" y="1628775"/>
              <a:ext cx="3810000" cy="3886200"/>
            </a:xfrm>
            <a:prstGeom prst="rect">
              <a:avLst/>
            </a:prstGeom>
            <a:solidFill>
              <a:schemeClr val="accent5">
                <a:lumMod val="20000"/>
                <a:lumOff val="80000"/>
              </a:schemeClr>
            </a:solidFill>
            <a:ln w="28575" algn="ctr">
              <a:solidFill>
                <a:schemeClr val="tx1"/>
              </a:solidFill>
              <a:miter lim="800000"/>
            </a:ln>
          </p:spPr>
          <p:txBody>
            <a:bodyPr wrap="none" anchor="ctr"/>
            <a:lstStyle/>
            <a:p>
              <a:pPr algn="ctr"/>
              <a:endParaRPr lang="zh-CN" altLang="en-US" sz="2000">
                <a:latin typeface="+mn-ea"/>
              </a:endParaRPr>
            </a:p>
          </p:txBody>
        </p:sp>
        <p:sp>
          <p:nvSpPr>
            <p:cNvPr id="229" name="Text Box 57"/>
            <p:cNvSpPr txBox="1">
              <a:spLocks noChangeArrowheads="1"/>
            </p:cNvSpPr>
            <p:nvPr/>
          </p:nvSpPr>
          <p:spPr bwMode="auto">
            <a:xfrm>
              <a:off x="2948557" y="1848269"/>
              <a:ext cx="990600" cy="301481"/>
            </a:xfrm>
            <a:prstGeom prst="rect">
              <a:avLst/>
            </a:prstGeom>
            <a:noFill/>
            <a:ln w="9525">
              <a:noFill/>
              <a:miter lim="800000"/>
            </a:ln>
          </p:spPr>
          <p:txBody>
            <a:bodyPr>
              <a:spAutoFit/>
            </a:bodyPr>
            <a:lstStyle/>
            <a:p>
              <a:pPr algn="ctr"/>
              <a:r>
                <a:rPr lang="zh-CN" altLang="en-US" sz="1600" b="1" dirty="0">
                  <a:latin typeface="+mn-ea"/>
                </a:rPr>
                <a:t>内存地址</a:t>
              </a:r>
              <a:endParaRPr lang="zh-CN" altLang="en-US" sz="1600" b="1" dirty="0">
                <a:latin typeface="+mn-ea"/>
              </a:endParaRPr>
            </a:p>
          </p:txBody>
        </p:sp>
        <p:sp>
          <p:nvSpPr>
            <p:cNvPr id="230" name="Rectangle 58"/>
            <p:cNvSpPr>
              <a:spLocks noChangeArrowheads="1"/>
            </p:cNvSpPr>
            <p:nvPr/>
          </p:nvSpPr>
          <p:spPr bwMode="auto">
            <a:xfrm>
              <a:off x="48641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a:latin typeface="+mn-ea"/>
                </a:rPr>
                <a:t>模块</a:t>
              </a:r>
              <a:r>
                <a:rPr lang="en-US" altLang="zh-CN" sz="1400">
                  <a:latin typeface="+mn-ea"/>
                </a:rPr>
                <a:t>2bit</a:t>
              </a:r>
              <a:endParaRPr lang="en-US" altLang="zh-CN" sz="1400">
                <a:latin typeface="+mn-ea"/>
              </a:endParaRPr>
            </a:p>
          </p:txBody>
        </p:sp>
        <p:sp>
          <p:nvSpPr>
            <p:cNvPr id="231" name="Rectangle 59"/>
            <p:cNvSpPr>
              <a:spLocks noChangeArrowheads="1"/>
            </p:cNvSpPr>
            <p:nvPr/>
          </p:nvSpPr>
          <p:spPr bwMode="auto">
            <a:xfrm>
              <a:off x="38735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a:latin typeface="+mn-ea"/>
                </a:rPr>
                <a:t>字</a:t>
              </a:r>
              <a:r>
                <a:rPr lang="en-US" altLang="zh-CN" sz="1400">
                  <a:latin typeface="+mn-ea"/>
                </a:rPr>
                <a:t>3bit</a:t>
              </a:r>
              <a:endParaRPr lang="en-US" altLang="zh-CN" sz="1400">
                <a:latin typeface="+mn-ea"/>
              </a:endParaRPr>
            </a:p>
          </p:txBody>
        </p:sp>
        <p:sp>
          <p:nvSpPr>
            <p:cNvPr id="232" name="Text Box 60"/>
            <p:cNvSpPr txBox="1">
              <a:spLocks noChangeArrowheads="1"/>
            </p:cNvSpPr>
            <p:nvPr/>
          </p:nvSpPr>
          <p:spPr bwMode="auto">
            <a:xfrm>
              <a:off x="2959100" y="2238375"/>
              <a:ext cx="457200" cy="3014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0</a:t>
              </a:r>
              <a:endParaRPr lang="en-US" altLang="zh-CN" sz="1600" b="1" baseline="-25000">
                <a:solidFill>
                  <a:schemeClr val="folHlink"/>
                </a:solidFill>
                <a:latin typeface="+mn-ea"/>
              </a:endParaRPr>
            </a:p>
          </p:txBody>
        </p:sp>
        <p:sp>
          <p:nvSpPr>
            <p:cNvPr id="233" name="Text Box 61"/>
            <p:cNvSpPr txBox="1">
              <a:spLocks noChangeArrowheads="1"/>
            </p:cNvSpPr>
            <p:nvPr/>
          </p:nvSpPr>
          <p:spPr bwMode="auto">
            <a:xfrm>
              <a:off x="3797300" y="2238375"/>
              <a:ext cx="457200" cy="3014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1</a:t>
              </a:r>
              <a:endParaRPr lang="en-US" altLang="zh-CN" sz="1600" b="1" baseline="-25000">
                <a:solidFill>
                  <a:schemeClr val="folHlink"/>
                </a:solidFill>
                <a:latin typeface="+mn-ea"/>
              </a:endParaRPr>
            </a:p>
          </p:txBody>
        </p:sp>
        <p:sp>
          <p:nvSpPr>
            <p:cNvPr id="234" name="Text Box 62"/>
            <p:cNvSpPr txBox="1">
              <a:spLocks noChangeArrowheads="1"/>
            </p:cNvSpPr>
            <p:nvPr/>
          </p:nvSpPr>
          <p:spPr bwMode="auto">
            <a:xfrm>
              <a:off x="4635500" y="2238375"/>
              <a:ext cx="457200" cy="3014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2</a:t>
              </a:r>
              <a:endParaRPr lang="en-US" altLang="zh-CN" sz="1600" b="1" baseline="-25000">
                <a:solidFill>
                  <a:schemeClr val="folHlink"/>
                </a:solidFill>
                <a:latin typeface="+mn-ea"/>
              </a:endParaRPr>
            </a:p>
          </p:txBody>
        </p:sp>
        <p:sp>
          <p:nvSpPr>
            <p:cNvPr id="235" name="Text Box 63"/>
            <p:cNvSpPr txBox="1">
              <a:spLocks noChangeArrowheads="1"/>
            </p:cNvSpPr>
            <p:nvPr/>
          </p:nvSpPr>
          <p:spPr bwMode="auto">
            <a:xfrm>
              <a:off x="5473700" y="2238375"/>
              <a:ext cx="457200" cy="301481"/>
            </a:xfrm>
            <a:prstGeom prst="rect">
              <a:avLst/>
            </a:prstGeom>
            <a:noFill/>
            <a:ln w="9525">
              <a:noFill/>
              <a:miter lim="800000"/>
            </a:ln>
          </p:spPr>
          <p:txBody>
            <a:bodyPr>
              <a:spAutoFit/>
            </a:bodyPr>
            <a:lstStyle/>
            <a:p>
              <a:pPr algn="ctr"/>
              <a:r>
                <a:rPr lang="en-US" altLang="zh-CN" sz="1600" b="1">
                  <a:solidFill>
                    <a:schemeClr val="folHlink"/>
                  </a:solidFill>
                  <a:latin typeface="+mn-ea"/>
                </a:rPr>
                <a:t>M</a:t>
              </a:r>
              <a:r>
                <a:rPr lang="en-US" altLang="zh-CN" sz="1600" b="1" baseline="-25000">
                  <a:solidFill>
                    <a:schemeClr val="folHlink"/>
                  </a:solidFill>
                  <a:latin typeface="+mn-ea"/>
                </a:rPr>
                <a:t>3</a:t>
              </a:r>
              <a:endParaRPr lang="en-US" altLang="zh-CN" sz="1600" b="1" baseline="-25000">
                <a:solidFill>
                  <a:schemeClr val="folHlink"/>
                </a:solidFill>
                <a:latin typeface="+mn-ea"/>
              </a:endParaRPr>
            </a:p>
          </p:txBody>
        </p:sp>
        <p:sp>
          <p:nvSpPr>
            <p:cNvPr id="236" name="Line 64"/>
            <p:cNvSpPr>
              <a:spLocks noChangeShapeType="1"/>
            </p:cNvSpPr>
            <p:nvPr/>
          </p:nvSpPr>
          <p:spPr bwMode="auto">
            <a:xfrm>
              <a:off x="31877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7" name="Line 65"/>
            <p:cNvSpPr>
              <a:spLocks noChangeShapeType="1"/>
            </p:cNvSpPr>
            <p:nvPr/>
          </p:nvSpPr>
          <p:spPr bwMode="auto">
            <a:xfrm>
              <a:off x="39878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8" name="Line 66"/>
            <p:cNvSpPr>
              <a:spLocks noChangeShapeType="1"/>
            </p:cNvSpPr>
            <p:nvPr/>
          </p:nvSpPr>
          <p:spPr bwMode="auto">
            <a:xfrm>
              <a:off x="48260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39" name="Line 67"/>
            <p:cNvSpPr>
              <a:spLocks noChangeShapeType="1"/>
            </p:cNvSpPr>
            <p:nvPr/>
          </p:nvSpPr>
          <p:spPr bwMode="auto">
            <a:xfrm>
              <a:off x="5664200" y="4600575"/>
              <a:ext cx="0" cy="533400"/>
            </a:xfrm>
            <a:prstGeom prst="line">
              <a:avLst/>
            </a:prstGeom>
            <a:noFill/>
            <a:ln w="28575">
              <a:solidFill>
                <a:schemeClr val="tx1"/>
              </a:solidFill>
              <a:round/>
              <a:headEnd type="triangle" w="med" len="med"/>
              <a:tailEnd type="triangle" w="med" len="med"/>
            </a:ln>
          </p:spPr>
          <p:txBody>
            <a:bodyPr/>
            <a:lstStyle/>
            <a:p>
              <a:endParaRPr lang="zh-CN" altLang="en-US" sz="2000">
                <a:latin typeface="+mn-ea"/>
              </a:endParaRPr>
            </a:p>
          </p:txBody>
        </p:sp>
        <p:sp>
          <p:nvSpPr>
            <p:cNvPr id="240" name="Line 68"/>
            <p:cNvSpPr>
              <a:spLocks noChangeAspect="1" noChangeShapeType="1"/>
            </p:cNvSpPr>
            <p:nvPr/>
          </p:nvSpPr>
          <p:spPr bwMode="auto">
            <a:xfrm>
              <a:off x="2844800" y="5172075"/>
              <a:ext cx="3200400" cy="0"/>
            </a:xfrm>
            <a:prstGeom prst="line">
              <a:avLst/>
            </a:prstGeom>
            <a:noFill/>
            <a:ln w="28575">
              <a:solidFill>
                <a:schemeClr val="tx2"/>
              </a:solidFill>
              <a:round/>
              <a:headEnd type="triangle" w="med" len="med"/>
              <a:tailEnd type="triangle" w="med" len="med"/>
            </a:ln>
          </p:spPr>
          <p:txBody>
            <a:bodyPr/>
            <a:lstStyle/>
            <a:p>
              <a:endParaRPr lang="zh-CN" altLang="en-US" sz="2000">
                <a:latin typeface="+mn-ea"/>
              </a:endParaRPr>
            </a:p>
          </p:txBody>
        </p:sp>
        <p:sp>
          <p:nvSpPr>
            <p:cNvPr id="241" name="Text Box 69"/>
            <p:cNvSpPr txBox="1">
              <a:spLocks noChangeArrowheads="1"/>
            </p:cNvSpPr>
            <p:nvPr/>
          </p:nvSpPr>
          <p:spPr bwMode="auto">
            <a:xfrm>
              <a:off x="3949700" y="4752975"/>
              <a:ext cx="990600" cy="301481"/>
            </a:xfrm>
            <a:prstGeom prst="rect">
              <a:avLst/>
            </a:prstGeom>
            <a:noFill/>
            <a:ln w="9525">
              <a:noFill/>
              <a:miter lim="800000"/>
            </a:ln>
          </p:spPr>
          <p:txBody>
            <a:bodyPr>
              <a:spAutoFit/>
            </a:bodyPr>
            <a:lstStyle/>
            <a:p>
              <a:pPr algn="ctr"/>
              <a:r>
                <a:rPr lang="zh-CN" altLang="en-US" sz="1600" b="1" dirty="0">
                  <a:latin typeface="+mn-ea"/>
                </a:rPr>
                <a:t>数据总线</a:t>
              </a:r>
              <a:endParaRPr lang="zh-CN" altLang="en-US" sz="1600" b="1" dirty="0">
                <a:latin typeface="+mn-ea"/>
              </a:endParaRPr>
            </a:p>
          </p:txBody>
        </p:sp>
        <p:sp>
          <p:nvSpPr>
            <p:cNvPr id="242" name="Text Box 70"/>
            <p:cNvSpPr txBox="1">
              <a:spLocks noChangeArrowheads="1"/>
            </p:cNvSpPr>
            <p:nvPr/>
          </p:nvSpPr>
          <p:spPr bwMode="auto">
            <a:xfrm>
              <a:off x="3683000" y="5536031"/>
              <a:ext cx="1371600" cy="356296"/>
            </a:xfrm>
            <a:prstGeom prst="rect">
              <a:avLst/>
            </a:prstGeom>
            <a:noFill/>
            <a:ln w="9525">
              <a:noFill/>
              <a:miter lim="800000"/>
            </a:ln>
          </p:spPr>
          <p:txBody>
            <a:bodyPr>
              <a:spAutoFit/>
            </a:bodyPr>
            <a:lstStyle/>
            <a:p>
              <a:pPr algn="ctr"/>
              <a:r>
                <a:rPr lang="zh-CN" altLang="en-US" sz="2000" b="1" dirty="0">
                  <a:latin typeface="+mn-ea"/>
                </a:rPr>
                <a:t>交叉方式</a:t>
              </a:r>
              <a:endParaRPr lang="zh-CN" altLang="en-US" sz="2000" b="1" dirty="0">
                <a:latin typeface="+mn-ea"/>
              </a:endParaRPr>
            </a:p>
          </p:txBody>
        </p:sp>
        <p:grpSp>
          <p:nvGrpSpPr>
            <p:cNvPr id="243" name="Group 96"/>
            <p:cNvGrpSpPr/>
            <p:nvPr/>
          </p:nvGrpSpPr>
          <p:grpSpPr bwMode="auto">
            <a:xfrm>
              <a:off x="3416300" y="2771775"/>
              <a:ext cx="1981200" cy="0"/>
              <a:chOff x="1104" y="1920"/>
              <a:chExt cx="1248" cy="0"/>
            </a:xfrm>
          </p:grpSpPr>
          <p:sp>
            <p:nvSpPr>
              <p:cNvPr id="325" name="Line 71"/>
              <p:cNvSpPr>
                <a:spLocks noChangeShapeType="1"/>
              </p:cNvSpPr>
              <p:nvPr/>
            </p:nvSpPr>
            <p:spPr bwMode="auto">
              <a:xfrm>
                <a:off x="1104"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6" name="Line 72"/>
              <p:cNvSpPr>
                <a:spLocks noChangeShapeType="1"/>
              </p:cNvSpPr>
              <p:nvPr/>
            </p:nvSpPr>
            <p:spPr bwMode="auto">
              <a:xfrm>
                <a:off x="1632"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7" name="Line 73"/>
              <p:cNvSpPr>
                <a:spLocks noChangeShapeType="1"/>
              </p:cNvSpPr>
              <p:nvPr/>
            </p:nvSpPr>
            <p:spPr bwMode="auto">
              <a:xfrm>
                <a:off x="2160" y="1920"/>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4" name="Group 97"/>
            <p:cNvGrpSpPr/>
            <p:nvPr/>
          </p:nvGrpSpPr>
          <p:grpSpPr bwMode="auto">
            <a:xfrm>
              <a:off x="3416300" y="3000375"/>
              <a:ext cx="1981200" cy="0"/>
              <a:chOff x="1104" y="2064"/>
              <a:chExt cx="1248" cy="0"/>
            </a:xfrm>
          </p:grpSpPr>
          <p:sp>
            <p:nvSpPr>
              <p:cNvPr id="322" name="Line 74"/>
              <p:cNvSpPr>
                <a:spLocks noChangeShapeType="1"/>
              </p:cNvSpPr>
              <p:nvPr/>
            </p:nvSpPr>
            <p:spPr bwMode="auto">
              <a:xfrm>
                <a:off x="1104"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3" name="Line 75"/>
              <p:cNvSpPr>
                <a:spLocks noChangeShapeType="1"/>
              </p:cNvSpPr>
              <p:nvPr/>
            </p:nvSpPr>
            <p:spPr bwMode="auto">
              <a:xfrm>
                <a:off x="1632"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4" name="Line 76"/>
              <p:cNvSpPr>
                <a:spLocks noChangeShapeType="1"/>
              </p:cNvSpPr>
              <p:nvPr/>
            </p:nvSpPr>
            <p:spPr bwMode="auto">
              <a:xfrm>
                <a:off x="2160" y="2064"/>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5" name="Group 98"/>
            <p:cNvGrpSpPr/>
            <p:nvPr/>
          </p:nvGrpSpPr>
          <p:grpSpPr bwMode="auto">
            <a:xfrm>
              <a:off x="3416300" y="3228975"/>
              <a:ext cx="1981200" cy="0"/>
              <a:chOff x="1104" y="2208"/>
              <a:chExt cx="1248" cy="0"/>
            </a:xfrm>
          </p:grpSpPr>
          <p:sp>
            <p:nvSpPr>
              <p:cNvPr id="319" name="Line 77"/>
              <p:cNvSpPr>
                <a:spLocks noChangeShapeType="1"/>
              </p:cNvSpPr>
              <p:nvPr/>
            </p:nvSpPr>
            <p:spPr bwMode="auto">
              <a:xfrm>
                <a:off x="1104"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0" name="Line 78"/>
              <p:cNvSpPr>
                <a:spLocks noChangeShapeType="1"/>
              </p:cNvSpPr>
              <p:nvPr/>
            </p:nvSpPr>
            <p:spPr bwMode="auto">
              <a:xfrm>
                <a:off x="1632"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21" name="Line 79"/>
              <p:cNvSpPr>
                <a:spLocks noChangeShapeType="1"/>
              </p:cNvSpPr>
              <p:nvPr/>
            </p:nvSpPr>
            <p:spPr bwMode="auto">
              <a:xfrm>
                <a:off x="2160" y="220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6" name="Group 99"/>
            <p:cNvGrpSpPr/>
            <p:nvPr/>
          </p:nvGrpSpPr>
          <p:grpSpPr bwMode="auto">
            <a:xfrm>
              <a:off x="3416300" y="3457575"/>
              <a:ext cx="1981200" cy="0"/>
              <a:chOff x="1104" y="2352"/>
              <a:chExt cx="1248" cy="0"/>
            </a:xfrm>
          </p:grpSpPr>
          <p:sp>
            <p:nvSpPr>
              <p:cNvPr id="316" name="Line 80"/>
              <p:cNvSpPr>
                <a:spLocks noChangeShapeType="1"/>
              </p:cNvSpPr>
              <p:nvPr/>
            </p:nvSpPr>
            <p:spPr bwMode="auto">
              <a:xfrm>
                <a:off x="1104"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7" name="Line 81"/>
              <p:cNvSpPr>
                <a:spLocks noChangeShapeType="1"/>
              </p:cNvSpPr>
              <p:nvPr/>
            </p:nvSpPr>
            <p:spPr bwMode="auto">
              <a:xfrm>
                <a:off x="1632"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8" name="Line 82"/>
              <p:cNvSpPr>
                <a:spLocks noChangeShapeType="1"/>
              </p:cNvSpPr>
              <p:nvPr/>
            </p:nvSpPr>
            <p:spPr bwMode="auto">
              <a:xfrm>
                <a:off x="2160" y="235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7" name="Group 100"/>
            <p:cNvGrpSpPr/>
            <p:nvPr/>
          </p:nvGrpSpPr>
          <p:grpSpPr bwMode="auto">
            <a:xfrm>
              <a:off x="3416300" y="3724275"/>
              <a:ext cx="1981200" cy="0"/>
              <a:chOff x="1104" y="2496"/>
              <a:chExt cx="1248" cy="0"/>
            </a:xfrm>
          </p:grpSpPr>
          <p:sp>
            <p:nvSpPr>
              <p:cNvPr id="313" name="Line 83"/>
              <p:cNvSpPr>
                <a:spLocks noChangeShapeType="1"/>
              </p:cNvSpPr>
              <p:nvPr/>
            </p:nvSpPr>
            <p:spPr bwMode="auto">
              <a:xfrm>
                <a:off x="1104"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4" name="Line 84"/>
              <p:cNvSpPr>
                <a:spLocks noChangeShapeType="1"/>
              </p:cNvSpPr>
              <p:nvPr/>
            </p:nvSpPr>
            <p:spPr bwMode="auto">
              <a:xfrm>
                <a:off x="1632"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5" name="Line 85"/>
              <p:cNvSpPr>
                <a:spLocks noChangeShapeType="1"/>
              </p:cNvSpPr>
              <p:nvPr/>
            </p:nvSpPr>
            <p:spPr bwMode="auto">
              <a:xfrm>
                <a:off x="2160" y="249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8" name="Group 101"/>
            <p:cNvGrpSpPr/>
            <p:nvPr/>
          </p:nvGrpSpPr>
          <p:grpSpPr bwMode="auto">
            <a:xfrm>
              <a:off x="3416300" y="3978275"/>
              <a:ext cx="1981200" cy="0"/>
              <a:chOff x="1104" y="2688"/>
              <a:chExt cx="1248" cy="0"/>
            </a:xfrm>
          </p:grpSpPr>
          <p:sp>
            <p:nvSpPr>
              <p:cNvPr id="310" name="Line 86"/>
              <p:cNvSpPr>
                <a:spLocks noChangeShapeType="1"/>
              </p:cNvSpPr>
              <p:nvPr/>
            </p:nvSpPr>
            <p:spPr bwMode="auto">
              <a:xfrm>
                <a:off x="1104"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1" name="Line 87"/>
              <p:cNvSpPr>
                <a:spLocks noChangeShapeType="1"/>
              </p:cNvSpPr>
              <p:nvPr/>
            </p:nvSpPr>
            <p:spPr bwMode="auto">
              <a:xfrm>
                <a:off x="1632"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12" name="Line 88"/>
              <p:cNvSpPr>
                <a:spLocks noChangeShapeType="1"/>
              </p:cNvSpPr>
              <p:nvPr/>
            </p:nvSpPr>
            <p:spPr bwMode="auto">
              <a:xfrm>
                <a:off x="2160" y="2688"/>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49" name="Group 102"/>
            <p:cNvGrpSpPr/>
            <p:nvPr/>
          </p:nvGrpSpPr>
          <p:grpSpPr bwMode="auto">
            <a:xfrm>
              <a:off x="3416300" y="4219575"/>
              <a:ext cx="1981200" cy="0"/>
              <a:chOff x="1104" y="2832"/>
              <a:chExt cx="1248" cy="0"/>
            </a:xfrm>
          </p:grpSpPr>
          <p:sp>
            <p:nvSpPr>
              <p:cNvPr id="307" name="Line 89"/>
              <p:cNvSpPr>
                <a:spLocks noChangeShapeType="1"/>
              </p:cNvSpPr>
              <p:nvPr/>
            </p:nvSpPr>
            <p:spPr bwMode="auto">
              <a:xfrm>
                <a:off x="1104"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08" name="Line 90"/>
              <p:cNvSpPr>
                <a:spLocks noChangeShapeType="1"/>
              </p:cNvSpPr>
              <p:nvPr/>
            </p:nvSpPr>
            <p:spPr bwMode="auto">
              <a:xfrm>
                <a:off x="1632"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09" name="Line 91"/>
              <p:cNvSpPr>
                <a:spLocks noChangeShapeType="1"/>
              </p:cNvSpPr>
              <p:nvPr/>
            </p:nvSpPr>
            <p:spPr bwMode="auto">
              <a:xfrm>
                <a:off x="2160" y="2832"/>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50" name="Group 103"/>
            <p:cNvGrpSpPr/>
            <p:nvPr/>
          </p:nvGrpSpPr>
          <p:grpSpPr bwMode="auto">
            <a:xfrm>
              <a:off x="3416300" y="4460875"/>
              <a:ext cx="1981200" cy="0"/>
              <a:chOff x="1104" y="2976"/>
              <a:chExt cx="1248" cy="0"/>
            </a:xfrm>
          </p:grpSpPr>
          <p:sp>
            <p:nvSpPr>
              <p:cNvPr id="304" name="Line 92"/>
              <p:cNvSpPr>
                <a:spLocks noChangeShapeType="1"/>
              </p:cNvSpPr>
              <p:nvPr/>
            </p:nvSpPr>
            <p:spPr bwMode="auto">
              <a:xfrm>
                <a:off x="1104"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05" name="Line 93"/>
              <p:cNvSpPr>
                <a:spLocks noChangeShapeType="1"/>
              </p:cNvSpPr>
              <p:nvPr/>
            </p:nvSpPr>
            <p:spPr bwMode="auto">
              <a:xfrm>
                <a:off x="1632"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sp>
            <p:nvSpPr>
              <p:cNvPr id="306" name="Line 94"/>
              <p:cNvSpPr>
                <a:spLocks noChangeShapeType="1"/>
              </p:cNvSpPr>
              <p:nvPr/>
            </p:nvSpPr>
            <p:spPr bwMode="auto">
              <a:xfrm>
                <a:off x="2160" y="2976"/>
                <a:ext cx="192" cy="0"/>
              </a:xfrm>
              <a:prstGeom prst="line">
                <a:avLst/>
              </a:prstGeom>
              <a:noFill/>
              <a:ln w="19050" cap="rnd">
                <a:solidFill>
                  <a:srgbClr val="0000FF"/>
                </a:solidFill>
                <a:prstDash val="sysDot"/>
                <a:round/>
              </a:ln>
            </p:spPr>
            <p:txBody>
              <a:bodyPr/>
              <a:lstStyle/>
              <a:p>
                <a:endParaRPr lang="zh-CN" altLang="en-US" sz="2000">
                  <a:latin typeface="+mn-ea"/>
                </a:endParaRPr>
              </a:p>
            </p:txBody>
          </p:sp>
        </p:grpSp>
        <p:grpSp>
          <p:nvGrpSpPr>
            <p:cNvPr id="251" name="Group 4"/>
            <p:cNvGrpSpPr/>
            <p:nvPr/>
          </p:nvGrpSpPr>
          <p:grpSpPr bwMode="auto">
            <a:xfrm>
              <a:off x="2882900" y="2619375"/>
              <a:ext cx="3048000" cy="1981200"/>
              <a:chOff x="1440" y="2304"/>
              <a:chExt cx="1920" cy="1152"/>
            </a:xfrm>
          </p:grpSpPr>
          <p:sp>
            <p:nvSpPr>
              <p:cNvPr id="252"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0</a:t>
                </a:r>
                <a:endParaRPr lang="en-US" altLang="zh-CN" sz="1400" b="1">
                  <a:solidFill>
                    <a:srgbClr val="0066FF"/>
                  </a:solidFill>
                  <a:latin typeface="+mn-ea"/>
                </a:endParaRPr>
              </a:p>
            </p:txBody>
          </p:sp>
          <p:sp>
            <p:nvSpPr>
              <p:cNvPr id="253"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4"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5"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6"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7"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58"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24</a:t>
                </a:r>
                <a:endParaRPr lang="en-US" altLang="zh-CN" sz="1400" b="1">
                  <a:solidFill>
                    <a:srgbClr val="0066FF"/>
                  </a:solidFill>
                  <a:latin typeface="+mn-ea"/>
                </a:endParaRPr>
              </a:p>
            </p:txBody>
          </p:sp>
          <p:sp>
            <p:nvSpPr>
              <p:cNvPr id="259"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28</a:t>
                </a:r>
                <a:endParaRPr lang="en-US" altLang="zh-CN" sz="1400" b="1">
                  <a:solidFill>
                    <a:srgbClr val="0066FF"/>
                  </a:solidFill>
                  <a:latin typeface="+mn-ea"/>
                </a:endParaRPr>
              </a:p>
            </p:txBody>
          </p:sp>
          <p:sp>
            <p:nvSpPr>
              <p:cNvPr id="260"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4</a:t>
                </a:r>
                <a:endParaRPr lang="en-US" altLang="zh-CN" sz="1400" b="1">
                  <a:solidFill>
                    <a:srgbClr val="0066FF"/>
                  </a:solidFill>
                  <a:latin typeface="+mn-ea"/>
                </a:endParaRPr>
              </a:p>
            </p:txBody>
          </p:sp>
          <p:sp>
            <p:nvSpPr>
              <p:cNvPr id="261"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8</a:t>
                </a:r>
                <a:endParaRPr lang="en-US" altLang="zh-CN" sz="1400" b="1">
                  <a:solidFill>
                    <a:srgbClr val="0066FF"/>
                  </a:solidFill>
                  <a:latin typeface="+mn-ea"/>
                </a:endParaRPr>
              </a:p>
            </p:txBody>
          </p:sp>
          <p:sp>
            <p:nvSpPr>
              <p:cNvPr id="262"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12</a:t>
                </a:r>
                <a:endParaRPr lang="en-US" altLang="zh-CN" sz="1400" b="1">
                  <a:solidFill>
                    <a:srgbClr val="0066FF"/>
                  </a:solidFill>
                  <a:latin typeface="+mn-ea"/>
                </a:endParaRPr>
              </a:p>
            </p:txBody>
          </p:sp>
          <p:sp>
            <p:nvSpPr>
              <p:cNvPr id="263"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16</a:t>
                </a:r>
                <a:endParaRPr lang="en-US" altLang="zh-CN" sz="1400" b="1">
                  <a:solidFill>
                    <a:srgbClr val="0066FF"/>
                  </a:solidFill>
                  <a:latin typeface="+mn-ea"/>
                </a:endParaRPr>
              </a:p>
            </p:txBody>
          </p:sp>
          <p:sp>
            <p:nvSpPr>
              <p:cNvPr id="264"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20</a:t>
                </a:r>
                <a:endParaRPr lang="en-US" altLang="zh-CN" sz="1400" b="1">
                  <a:solidFill>
                    <a:srgbClr val="0066FF"/>
                  </a:solidFill>
                  <a:latin typeface="+mn-ea"/>
                </a:endParaRPr>
              </a:p>
            </p:txBody>
          </p:sp>
          <p:sp>
            <p:nvSpPr>
              <p:cNvPr id="265"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a:t>
                </a:r>
                <a:endParaRPr lang="en-US" altLang="zh-CN" sz="1400" b="1">
                  <a:solidFill>
                    <a:srgbClr val="0066FF"/>
                  </a:solidFill>
                  <a:latin typeface="+mn-ea"/>
                </a:endParaRPr>
              </a:p>
            </p:txBody>
          </p:sp>
          <p:sp>
            <p:nvSpPr>
              <p:cNvPr id="266"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7"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8"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69"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0"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71"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25</a:t>
                </a:r>
                <a:endParaRPr lang="en-US" altLang="zh-CN" sz="1400" b="1">
                  <a:solidFill>
                    <a:srgbClr val="0066FF"/>
                  </a:solidFill>
                  <a:latin typeface="+mn-ea"/>
                </a:endParaRPr>
              </a:p>
            </p:txBody>
          </p:sp>
          <p:sp>
            <p:nvSpPr>
              <p:cNvPr id="272"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29</a:t>
                </a:r>
                <a:endParaRPr lang="en-US" altLang="zh-CN" sz="1400" b="1">
                  <a:solidFill>
                    <a:srgbClr val="0066FF"/>
                  </a:solidFill>
                  <a:latin typeface="+mn-ea"/>
                </a:endParaRPr>
              </a:p>
            </p:txBody>
          </p:sp>
          <p:sp>
            <p:nvSpPr>
              <p:cNvPr id="273"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5</a:t>
                </a:r>
                <a:endParaRPr lang="en-US" altLang="zh-CN" sz="1400" b="1">
                  <a:solidFill>
                    <a:srgbClr val="0066FF"/>
                  </a:solidFill>
                  <a:latin typeface="+mn-ea"/>
                </a:endParaRPr>
              </a:p>
            </p:txBody>
          </p:sp>
          <p:sp>
            <p:nvSpPr>
              <p:cNvPr id="274"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9</a:t>
                </a:r>
                <a:endParaRPr lang="en-US" altLang="zh-CN" sz="1400" b="1">
                  <a:solidFill>
                    <a:srgbClr val="0066FF"/>
                  </a:solidFill>
                  <a:latin typeface="+mn-ea"/>
                </a:endParaRPr>
              </a:p>
            </p:txBody>
          </p:sp>
          <p:sp>
            <p:nvSpPr>
              <p:cNvPr id="275"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13</a:t>
                </a:r>
                <a:endParaRPr lang="en-US" altLang="zh-CN" sz="1400" b="1">
                  <a:solidFill>
                    <a:srgbClr val="0066FF"/>
                  </a:solidFill>
                  <a:latin typeface="+mn-ea"/>
                </a:endParaRPr>
              </a:p>
            </p:txBody>
          </p:sp>
          <p:sp>
            <p:nvSpPr>
              <p:cNvPr id="276"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17</a:t>
                </a:r>
                <a:endParaRPr lang="en-US" altLang="zh-CN" sz="1400" b="1">
                  <a:solidFill>
                    <a:srgbClr val="0066FF"/>
                  </a:solidFill>
                  <a:latin typeface="+mn-ea"/>
                </a:endParaRPr>
              </a:p>
            </p:txBody>
          </p:sp>
          <p:sp>
            <p:nvSpPr>
              <p:cNvPr id="277"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21</a:t>
                </a:r>
                <a:endParaRPr lang="en-US" altLang="zh-CN" sz="1400" b="1">
                  <a:solidFill>
                    <a:srgbClr val="0066FF"/>
                  </a:solidFill>
                  <a:latin typeface="+mn-ea"/>
                </a:endParaRPr>
              </a:p>
            </p:txBody>
          </p:sp>
          <p:sp>
            <p:nvSpPr>
              <p:cNvPr id="278"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a:t>
                </a:r>
                <a:endParaRPr lang="en-US" altLang="zh-CN" sz="1400" b="1">
                  <a:solidFill>
                    <a:srgbClr val="0066FF"/>
                  </a:solidFill>
                  <a:latin typeface="+mn-ea"/>
                </a:endParaRPr>
              </a:p>
            </p:txBody>
          </p:sp>
          <p:sp>
            <p:nvSpPr>
              <p:cNvPr id="279"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0"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1"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2"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3"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84"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26</a:t>
                </a:r>
                <a:endParaRPr lang="en-US" altLang="zh-CN" sz="1400" b="1">
                  <a:solidFill>
                    <a:srgbClr val="0066FF"/>
                  </a:solidFill>
                  <a:latin typeface="+mn-ea"/>
                </a:endParaRPr>
              </a:p>
            </p:txBody>
          </p:sp>
          <p:sp>
            <p:nvSpPr>
              <p:cNvPr id="285"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30</a:t>
                </a:r>
                <a:endParaRPr lang="en-US" altLang="zh-CN" sz="1400" b="1">
                  <a:solidFill>
                    <a:srgbClr val="0066FF"/>
                  </a:solidFill>
                  <a:latin typeface="+mn-ea"/>
                </a:endParaRPr>
              </a:p>
            </p:txBody>
          </p:sp>
          <p:sp>
            <p:nvSpPr>
              <p:cNvPr id="286"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6</a:t>
                </a:r>
                <a:endParaRPr lang="en-US" altLang="zh-CN" sz="1400" b="1">
                  <a:solidFill>
                    <a:srgbClr val="0066FF"/>
                  </a:solidFill>
                  <a:latin typeface="+mn-ea"/>
                </a:endParaRPr>
              </a:p>
            </p:txBody>
          </p:sp>
          <p:sp>
            <p:nvSpPr>
              <p:cNvPr id="287"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10</a:t>
                </a:r>
                <a:endParaRPr lang="en-US" altLang="zh-CN" sz="1400" b="1">
                  <a:solidFill>
                    <a:srgbClr val="0066FF"/>
                  </a:solidFill>
                  <a:latin typeface="+mn-ea"/>
                </a:endParaRPr>
              </a:p>
            </p:txBody>
          </p:sp>
          <p:sp>
            <p:nvSpPr>
              <p:cNvPr id="288"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14</a:t>
                </a:r>
                <a:endParaRPr lang="en-US" altLang="zh-CN" sz="1400" b="1">
                  <a:solidFill>
                    <a:srgbClr val="0066FF"/>
                  </a:solidFill>
                  <a:latin typeface="+mn-ea"/>
                </a:endParaRPr>
              </a:p>
            </p:txBody>
          </p:sp>
          <p:sp>
            <p:nvSpPr>
              <p:cNvPr id="289"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18</a:t>
                </a:r>
                <a:endParaRPr lang="en-US" altLang="zh-CN" sz="1400" b="1">
                  <a:solidFill>
                    <a:srgbClr val="0066FF"/>
                  </a:solidFill>
                  <a:latin typeface="+mn-ea"/>
                </a:endParaRPr>
              </a:p>
            </p:txBody>
          </p:sp>
          <p:sp>
            <p:nvSpPr>
              <p:cNvPr id="290"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22</a:t>
                </a:r>
                <a:endParaRPr lang="en-US" altLang="zh-CN" sz="1400" b="1">
                  <a:solidFill>
                    <a:srgbClr val="0066FF"/>
                  </a:solidFill>
                  <a:latin typeface="+mn-ea"/>
                </a:endParaRPr>
              </a:p>
            </p:txBody>
          </p:sp>
          <p:sp>
            <p:nvSpPr>
              <p:cNvPr id="291"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a:t>
                </a:r>
                <a:endParaRPr lang="en-US" altLang="zh-CN" sz="1400" b="1">
                  <a:solidFill>
                    <a:srgbClr val="0066FF"/>
                  </a:solidFill>
                  <a:latin typeface="+mn-ea"/>
                </a:endParaRPr>
              </a:p>
            </p:txBody>
          </p:sp>
          <p:sp>
            <p:nvSpPr>
              <p:cNvPr id="292"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3"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4"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5"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6"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400" b="1">
                  <a:solidFill>
                    <a:srgbClr val="0066FF"/>
                  </a:solidFill>
                  <a:latin typeface="+mn-ea"/>
                </a:endParaRPr>
              </a:p>
            </p:txBody>
          </p:sp>
          <p:sp>
            <p:nvSpPr>
              <p:cNvPr id="297"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27</a:t>
                </a:r>
                <a:endParaRPr lang="en-US" altLang="zh-CN" sz="1400" b="1">
                  <a:solidFill>
                    <a:srgbClr val="0066FF"/>
                  </a:solidFill>
                  <a:latin typeface="+mn-ea"/>
                </a:endParaRPr>
              </a:p>
            </p:txBody>
          </p:sp>
          <p:sp>
            <p:nvSpPr>
              <p:cNvPr id="298"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31</a:t>
                </a:r>
                <a:endParaRPr lang="en-US" altLang="zh-CN" sz="1400" b="1">
                  <a:solidFill>
                    <a:srgbClr val="0066FF"/>
                  </a:solidFill>
                  <a:latin typeface="+mn-ea"/>
                </a:endParaRPr>
              </a:p>
            </p:txBody>
          </p:sp>
          <p:sp>
            <p:nvSpPr>
              <p:cNvPr id="299"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7</a:t>
                </a:r>
                <a:endParaRPr lang="en-US" altLang="zh-CN" sz="1400" b="1">
                  <a:solidFill>
                    <a:srgbClr val="0066FF"/>
                  </a:solidFill>
                  <a:latin typeface="+mn-ea"/>
                </a:endParaRPr>
              </a:p>
            </p:txBody>
          </p:sp>
          <p:sp>
            <p:nvSpPr>
              <p:cNvPr id="300"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11</a:t>
                </a:r>
                <a:endParaRPr lang="en-US" altLang="zh-CN" sz="1400" b="1">
                  <a:solidFill>
                    <a:srgbClr val="0066FF"/>
                  </a:solidFill>
                  <a:latin typeface="+mn-ea"/>
                </a:endParaRPr>
              </a:p>
            </p:txBody>
          </p:sp>
          <p:sp>
            <p:nvSpPr>
              <p:cNvPr id="301"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15</a:t>
                </a:r>
                <a:endParaRPr lang="en-US" altLang="zh-CN" sz="1400" b="1">
                  <a:solidFill>
                    <a:srgbClr val="0066FF"/>
                  </a:solidFill>
                  <a:latin typeface="+mn-ea"/>
                </a:endParaRPr>
              </a:p>
            </p:txBody>
          </p:sp>
          <p:sp>
            <p:nvSpPr>
              <p:cNvPr id="302"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19</a:t>
                </a:r>
                <a:endParaRPr lang="en-US" altLang="zh-CN" sz="1400" b="1">
                  <a:solidFill>
                    <a:srgbClr val="0066FF"/>
                  </a:solidFill>
                  <a:latin typeface="+mn-ea"/>
                </a:endParaRPr>
              </a:p>
            </p:txBody>
          </p:sp>
          <p:sp>
            <p:nvSpPr>
              <p:cNvPr id="303"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400" b="1">
                    <a:solidFill>
                      <a:srgbClr val="0066FF"/>
                    </a:solidFill>
                    <a:latin typeface="+mn-ea"/>
                  </a:rPr>
                  <a:t>23</a:t>
                </a:r>
                <a:endParaRPr lang="en-US" altLang="zh-CN" sz="1400" b="1">
                  <a:solidFill>
                    <a:srgbClr val="0066FF"/>
                  </a:solidFill>
                  <a:latin typeface="+mn-ea"/>
                </a:endParaRPr>
              </a:p>
            </p:txBody>
          </p:sp>
        </p:gr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按在计算机系统中的作用分</a:t>
            </a:r>
            <a:endParaRPr lang="zh-CN" altLang="en-US" dirty="0"/>
          </a:p>
        </p:txBody>
      </p:sp>
      <p:sp>
        <p:nvSpPr>
          <p:cNvPr id="3" name="内容占位符 2"/>
          <p:cNvSpPr>
            <a:spLocks noGrp="1"/>
          </p:cNvSpPr>
          <p:nvPr>
            <p:ph idx="1"/>
          </p:nvPr>
        </p:nvSpPr>
        <p:spPr/>
        <p:txBody>
          <a:bodyPr/>
          <a:lstStyle/>
          <a:p>
            <a:r>
              <a:rPr lang="zh-CN" altLang="en-US" b="1" dirty="0"/>
              <a:t>主存储器</a:t>
            </a:r>
            <a:endParaRPr lang="zh-CN" altLang="en-US" b="1" dirty="0"/>
          </a:p>
          <a:p>
            <a:r>
              <a:rPr lang="zh-CN" altLang="en-US" b="1" dirty="0"/>
              <a:t>辅助存储器</a:t>
            </a:r>
            <a:endParaRPr lang="zh-CN" altLang="en-US" b="1" dirty="0"/>
          </a:p>
          <a:p>
            <a:r>
              <a:rPr lang="zh-CN" altLang="en-US" b="1" dirty="0"/>
              <a:t>高速缓冲存储器  </a:t>
            </a:r>
            <a:r>
              <a:rPr lang="en-US" altLang="zh-CN" b="1" dirty="0"/>
              <a:t>Cache</a:t>
            </a:r>
            <a:endParaRPr lang="en-US" altLang="zh-CN" b="1" dirty="0"/>
          </a:p>
          <a:p>
            <a:r>
              <a:rPr lang="zh-CN" altLang="en-US" b="1" dirty="0"/>
              <a:t>控制存储器</a:t>
            </a:r>
            <a:endParaRPr lang="zh-CN" altLang="en-US" b="1" dirty="0"/>
          </a:p>
          <a:p>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多体并行存储器（单字长与多字长）</a:t>
            </a:r>
            <a:endParaRPr lang="zh-CN" altLang="en-US" dirty="0"/>
          </a:p>
        </p:txBody>
      </p:sp>
      <p:sp>
        <p:nvSpPr>
          <p:cNvPr id="28" name="AutoShape 2"/>
          <p:cNvSpPr>
            <a:spLocks noChangeArrowheads="1"/>
          </p:cNvSpPr>
          <p:nvPr/>
        </p:nvSpPr>
        <p:spPr bwMode="auto">
          <a:xfrm>
            <a:off x="1593986" y="1600462"/>
            <a:ext cx="4286600" cy="3720329"/>
          </a:xfrm>
          <a:prstGeom prst="roundRect">
            <a:avLst>
              <a:gd name="adj" fmla="val 5451"/>
            </a:avLst>
          </a:prstGeom>
          <a:solidFill>
            <a:schemeClr val="accent5">
              <a:lumMod val="20000"/>
              <a:lumOff val="80000"/>
            </a:schemeClr>
          </a:solidFill>
          <a:ln w="12700" algn="ctr">
            <a:solidFill>
              <a:srgbClr val="000814"/>
            </a:solidFill>
            <a:prstDash val="dash"/>
            <a:round/>
          </a:ln>
        </p:spPr>
        <p:txBody>
          <a:bodyPr wrap="none" lIns="0" tIns="0" rIns="0" bIns="0" anchor="ctr"/>
          <a:lstStyle/>
          <a:p>
            <a:pPr algn="r"/>
            <a:endParaRPr lang="zh-CN" altLang="zh-CN" sz="2000">
              <a:latin typeface="+mn-ea"/>
            </a:endParaRPr>
          </a:p>
        </p:txBody>
      </p:sp>
      <p:cxnSp>
        <p:nvCxnSpPr>
          <p:cNvPr id="30" name="直接箭头连接符 29"/>
          <p:cNvCxnSpPr/>
          <p:nvPr/>
        </p:nvCxnSpPr>
        <p:spPr>
          <a:xfrm>
            <a:off x="3767259" y="1177866"/>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363786" y="2571014"/>
            <a:ext cx="2788888" cy="333257"/>
            <a:chOff x="2953109" y="2996952"/>
            <a:chExt cx="2482988" cy="296704"/>
          </a:xfrm>
        </p:grpSpPr>
        <p:cxnSp>
          <p:nvCxnSpPr>
            <p:cNvPr id="31" name="直接箭头连接符 3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0" name="直接箭头连接符 39"/>
          <p:cNvCxnSpPr/>
          <p:nvPr/>
        </p:nvCxnSpPr>
        <p:spPr>
          <a:xfrm flipH="1">
            <a:off x="3757762" y="4939783"/>
            <a:ext cx="1" cy="803604"/>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3925609" y="1265687"/>
            <a:ext cx="850261" cy="289348"/>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sp>
        <p:nvSpPr>
          <p:cNvPr id="55" name="Text Box 623"/>
          <p:cNvSpPr txBox="1">
            <a:spLocks noChangeArrowheads="1"/>
          </p:cNvSpPr>
          <p:nvPr/>
        </p:nvSpPr>
        <p:spPr bwMode="auto">
          <a:xfrm rot="16200000">
            <a:off x="2400933" y="4664702"/>
            <a:ext cx="434022" cy="975041"/>
          </a:xfrm>
          <a:prstGeom prst="rect">
            <a:avLst/>
          </a:prstGeom>
          <a:solidFill>
            <a:schemeClr val="bg1">
              <a:alpha val="0"/>
            </a:schemeClr>
          </a:solidFill>
          <a:ln w="9525">
            <a:noFill/>
            <a:miter lim="800000"/>
          </a:ln>
        </p:spPr>
        <p:txBody>
          <a:bodyPr vert="eaVert" wrap="none" tIns="0" bIns="0">
            <a:spAutoFit/>
          </a:bodyPr>
          <a:lstStyle/>
          <a:p>
            <a:pPr marL="354330" indent="-354330" algn="ctr" defTabSz="941705">
              <a:buClr>
                <a:srgbClr val="003580"/>
              </a:buClr>
            </a:pPr>
            <a:r>
              <a:rPr lang="zh-CN" altLang="en-US" b="1" dirty="0">
                <a:latin typeface="+mn-ea"/>
                <a:cs typeface="Arial" panose="020B0604020202020204" pitchFamily="34" charset="0"/>
              </a:rPr>
              <a:t>多字长</a:t>
            </a:r>
            <a:r>
              <a:rPr lang="en-US" altLang="zh-CN" b="1" dirty="0">
                <a:latin typeface="+mn-ea"/>
                <a:cs typeface="Arial" panose="020B0604020202020204" pitchFamily="34" charset="0"/>
              </a:rPr>
              <a:t>DR</a:t>
            </a:r>
            <a:endParaRPr lang="zh-CN" altLang="en-US" b="1" dirty="0">
              <a:latin typeface="+mn-ea"/>
              <a:cs typeface="Arial" panose="020B0604020202020204" pitchFamily="34" charset="0"/>
            </a:endParaRPr>
          </a:p>
        </p:txBody>
      </p:sp>
      <p:grpSp>
        <p:nvGrpSpPr>
          <p:cNvPr id="63" name="组合 62"/>
          <p:cNvGrpSpPr/>
          <p:nvPr/>
        </p:nvGrpSpPr>
        <p:grpSpPr>
          <a:xfrm rot="16200000">
            <a:off x="3568622" y="2965146"/>
            <a:ext cx="404396" cy="3544878"/>
            <a:chOff x="7112148" y="2144740"/>
            <a:chExt cx="360040" cy="2501026"/>
          </a:xfrm>
        </p:grpSpPr>
        <p:sp>
          <p:nvSpPr>
            <p:cNvPr id="59" name="矩形 58"/>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0</a:t>
              </a:r>
              <a:endParaRPr lang="zh-CN" altLang="en-US" sz="1600" dirty="0">
                <a:solidFill>
                  <a:schemeClr val="tx1"/>
                </a:solidFill>
                <a:latin typeface="+mn-ea"/>
              </a:endParaRPr>
            </a:p>
          </p:txBody>
        </p:sp>
        <p:sp>
          <p:nvSpPr>
            <p:cNvPr id="60" name="矩形 59"/>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1</a:t>
              </a:r>
              <a:endParaRPr lang="zh-CN" altLang="en-US" sz="1600" dirty="0">
                <a:solidFill>
                  <a:schemeClr val="tx1"/>
                </a:solidFill>
                <a:latin typeface="+mn-ea"/>
              </a:endParaRPr>
            </a:p>
          </p:txBody>
        </p:sp>
        <p:sp>
          <p:nvSpPr>
            <p:cNvPr id="61" name="矩形 60"/>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3</a:t>
              </a:r>
              <a:endParaRPr lang="zh-CN" altLang="en-US" sz="1600" dirty="0">
                <a:solidFill>
                  <a:schemeClr val="tx1"/>
                </a:solidFill>
                <a:latin typeface="+mn-ea"/>
              </a:endParaRPr>
            </a:p>
          </p:txBody>
        </p:sp>
        <p:sp>
          <p:nvSpPr>
            <p:cNvPr id="62" name="矩形 61"/>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2</a:t>
              </a:r>
              <a:endParaRPr lang="zh-CN" altLang="en-US" sz="1600" dirty="0">
                <a:solidFill>
                  <a:schemeClr val="tx1"/>
                </a:solidFill>
                <a:latin typeface="+mn-ea"/>
              </a:endParaRPr>
            </a:p>
          </p:txBody>
        </p:sp>
      </p:grpSp>
      <p:grpSp>
        <p:nvGrpSpPr>
          <p:cNvPr id="3" name="组合 2"/>
          <p:cNvGrpSpPr/>
          <p:nvPr/>
        </p:nvGrpSpPr>
        <p:grpSpPr>
          <a:xfrm>
            <a:off x="1998382" y="2883057"/>
            <a:ext cx="3544878" cy="1282851"/>
            <a:chOff x="1113353" y="3438987"/>
            <a:chExt cx="3156057" cy="360040"/>
          </a:xfrm>
        </p:grpSpPr>
        <p:sp>
          <p:nvSpPr>
            <p:cNvPr id="43" name="矩形 42"/>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44" name="矩形 43"/>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45" name="矩形 44"/>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46" name="矩形 45"/>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49" name="直接箭头连接符 48"/>
          <p:cNvCxnSpPr/>
          <p:nvPr/>
        </p:nvCxnSpPr>
        <p:spPr>
          <a:xfrm>
            <a:off x="3757760" y="2237758"/>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031072" y="182838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grpSp>
        <p:nvGrpSpPr>
          <p:cNvPr id="51" name="组合 50"/>
          <p:cNvGrpSpPr/>
          <p:nvPr/>
        </p:nvGrpSpPr>
        <p:grpSpPr>
          <a:xfrm>
            <a:off x="2372608" y="4165908"/>
            <a:ext cx="2780064" cy="372576"/>
            <a:chOff x="2960965" y="2996952"/>
            <a:chExt cx="2475132" cy="308035"/>
          </a:xfrm>
        </p:grpSpPr>
        <p:cxnSp>
          <p:nvCxnSpPr>
            <p:cNvPr id="52" name="直接箭头连接符 51"/>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3883672" y="5444613"/>
            <a:ext cx="1584178" cy="289348"/>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008000"/>
                </a:solidFill>
                <a:latin typeface="+mn-ea"/>
                <a:cs typeface="Arial" panose="020B0604020202020204" pitchFamily="34" charset="0"/>
              </a:rPr>
              <a:t>多字长</a:t>
            </a:r>
            <a:r>
              <a:rPr lang="en-US" altLang="zh-CN" sz="2000" b="1" dirty="0">
                <a:solidFill>
                  <a:srgbClr val="008000"/>
                </a:solidFill>
                <a:latin typeface="+mn-ea"/>
                <a:cs typeface="Arial" panose="020B0604020202020204" pitchFamily="34" charset="0"/>
              </a:rPr>
              <a:t>DBUS</a:t>
            </a:r>
            <a:endParaRPr lang="zh-CN" altLang="en-US" sz="2000" b="1" dirty="0">
              <a:solidFill>
                <a:srgbClr val="008000"/>
              </a:solidFill>
              <a:latin typeface="+mn-ea"/>
              <a:cs typeface="Arial" panose="020B0604020202020204" pitchFamily="34" charset="0"/>
            </a:endParaRPr>
          </a:p>
        </p:txBody>
      </p:sp>
      <p:sp>
        <p:nvSpPr>
          <p:cNvPr id="38" name="AutoShape 2"/>
          <p:cNvSpPr>
            <a:spLocks noChangeArrowheads="1"/>
          </p:cNvSpPr>
          <p:nvPr/>
        </p:nvSpPr>
        <p:spPr bwMode="auto">
          <a:xfrm>
            <a:off x="6583567" y="1618486"/>
            <a:ext cx="4286600" cy="3720329"/>
          </a:xfrm>
          <a:prstGeom prst="roundRect">
            <a:avLst>
              <a:gd name="adj" fmla="val 3801"/>
            </a:avLst>
          </a:prstGeom>
          <a:solidFill>
            <a:schemeClr val="bg1"/>
          </a:solidFill>
          <a:ln w="12700" algn="ctr">
            <a:solidFill>
              <a:srgbClr val="000814"/>
            </a:solidFill>
            <a:prstDash val="dash"/>
            <a:round/>
          </a:ln>
        </p:spPr>
        <p:txBody>
          <a:bodyPr wrap="none" lIns="0" tIns="0" rIns="0" bIns="0" anchor="ctr"/>
          <a:lstStyle/>
          <a:p>
            <a:pPr algn="r"/>
            <a:endParaRPr lang="zh-CN" altLang="zh-CN" sz="2000">
              <a:latin typeface="+mn-ea"/>
            </a:endParaRPr>
          </a:p>
        </p:txBody>
      </p:sp>
      <p:cxnSp>
        <p:nvCxnSpPr>
          <p:cNvPr id="42" name="直接箭头连接符 41"/>
          <p:cNvCxnSpPr/>
          <p:nvPr/>
        </p:nvCxnSpPr>
        <p:spPr>
          <a:xfrm>
            <a:off x="8756633" y="1157848"/>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745981" y="5187270"/>
            <a:ext cx="10652" cy="537918"/>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 Box 623"/>
          <p:cNvSpPr txBox="1">
            <a:spLocks noChangeArrowheads="1"/>
          </p:cNvSpPr>
          <p:nvPr/>
        </p:nvSpPr>
        <p:spPr bwMode="auto">
          <a:xfrm>
            <a:off x="8915190" y="1283711"/>
            <a:ext cx="850261" cy="289348"/>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grpSp>
        <p:nvGrpSpPr>
          <p:cNvPr id="64" name="组合 63"/>
          <p:cNvGrpSpPr/>
          <p:nvPr/>
        </p:nvGrpSpPr>
        <p:grpSpPr>
          <a:xfrm rot="16200000">
            <a:off x="8548701" y="2982066"/>
            <a:ext cx="415007" cy="3536478"/>
            <a:chOff x="7112148" y="2144741"/>
            <a:chExt cx="369487" cy="2495099"/>
          </a:xfrm>
        </p:grpSpPr>
        <p:sp>
          <p:nvSpPr>
            <p:cNvPr id="78" name="矩形 77"/>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79" name="矩形 78"/>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80" name="矩形 79"/>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81" name="矩形 80"/>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grpSp>
      <p:grpSp>
        <p:nvGrpSpPr>
          <p:cNvPr id="65" name="组合 64"/>
          <p:cNvGrpSpPr/>
          <p:nvPr/>
        </p:nvGrpSpPr>
        <p:grpSpPr>
          <a:xfrm>
            <a:off x="6987963" y="2901081"/>
            <a:ext cx="3544878" cy="1282851"/>
            <a:chOff x="1113353" y="3438987"/>
            <a:chExt cx="3156057" cy="360040"/>
          </a:xfrm>
        </p:grpSpPr>
        <p:sp>
          <p:nvSpPr>
            <p:cNvPr id="74" name="矩形 73"/>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75" name="矩形 74"/>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76" name="矩形 75"/>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77" name="矩形 76"/>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70" name="直接箭头连接符 69"/>
          <p:cNvCxnSpPr/>
          <p:nvPr/>
        </p:nvCxnSpPr>
        <p:spPr>
          <a:xfrm>
            <a:off x="7362189" y="4197640"/>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282995" y="4183933"/>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9212623" y="418393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0142254" y="418393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387374" y="4947198"/>
            <a:ext cx="2780064" cy="243998"/>
            <a:chOff x="5431658" y="4824576"/>
            <a:chExt cx="2475132" cy="331710"/>
          </a:xfrm>
        </p:grpSpPr>
        <p:cxnSp>
          <p:nvCxnSpPr>
            <p:cNvPr id="90" name="直接箭头连接符 89"/>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9" name="Text Box 623"/>
          <p:cNvSpPr txBox="1">
            <a:spLocks noChangeArrowheads="1"/>
          </p:cNvSpPr>
          <p:nvPr/>
        </p:nvSpPr>
        <p:spPr bwMode="auto">
          <a:xfrm>
            <a:off x="8843648" y="5444613"/>
            <a:ext cx="1762021"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C00000"/>
                </a:solidFill>
                <a:latin typeface="+mn-ea"/>
                <a:cs typeface="Arial" panose="020B0604020202020204" pitchFamily="34" charset="0"/>
              </a:rPr>
              <a:t>单字长 </a:t>
            </a:r>
            <a:r>
              <a:rPr lang="en-US" altLang="zh-CN" sz="2000" b="1" dirty="0">
                <a:solidFill>
                  <a:srgbClr val="C00000"/>
                </a:solidFill>
                <a:latin typeface="+mn-ea"/>
                <a:cs typeface="Arial" panose="020B0604020202020204" pitchFamily="34" charset="0"/>
              </a:rPr>
              <a:t>DBUS</a:t>
            </a:r>
            <a:endParaRPr lang="zh-CN" altLang="en-US" sz="2000" b="1" dirty="0">
              <a:solidFill>
                <a:srgbClr val="C00000"/>
              </a:solidFill>
              <a:latin typeface="+mn-ea"/>
              <a:cs typeface="Arial" panose="020B0604020202020204" pitchFamily="34" charset="0"/>
            </a:endParaRPr>
          </a:p>
        </p:txBody>
      </p:sp>
      <p:cxnSp>
        <p:nvCxnSpPr>
          <p:cNvPr id="10" name="直接连接符 9"/>
          <p:cNvCxnSpPr/>
          <p:nvPr/>
        </p:nvCxnSpPr>
        <p:spPr>
          <a:xfrm>
            <a:off x="7387374" y="5182219"/>
            <a:ext cx="2780064"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86" name="Text Box 623"/>
          <p:cNvSpPr txBox="1">
            <a:spLocks noChangeArrowheads="1"/>
          </p:cNvSpPr>
          <p:nvPr/>
        </p:nvSpPr>
        <p:spPr bwMode="auto">
          <a:xfrm>
            <a:off x="3253443" y="5991850"/>
            <a:ext cx="1366932" cy="345695"/>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400" b="1" dirty="0">
                <a:latin typeface="+mn-ea"/>
                <a:cs typeface="Arial" panose="020B0604020202020204" pitchFamily="34" charset="0"/>
              </a:rPr>
              <a:t>单体多字</a:t>
            </a:r>
            <a:endParaRPr lang="zh-CN" altLang="en-US" sz="2400" b="1" dirty="0">
              <a:latin typeface="+mn-ea"/>
              <a:cs typeface="Arial" panose="020B0604020202020204" pitchFamily="34" charset="0"/>
            </a:endParaRPr>
          </a:p>
        </p:txBody>
      </p:sp>
      <p:sp>
        <p:nvSpPr>
          <p:cNvPr id="100" name="Text Box 623"/>
          <p:cNvSpPr txBox="1">
            <a:spLocks noChangeArrowheads="1"/>
          </p:cNvSpPr>
          <p:nvPr/>
        </p:nvSpPr>
        <p:spPr bwMode="auto">
          <a:xfrm>
            <a:off x="8188463" y="5988695"/>
            <a:ext cx="1366932" cy="345695"/>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400" b="1" dirty="0">
                <a:latin typeface="+mn-ea"/>
                <a:cs typeface="Arial" panose="020B0604020202020204" pitchFamily="34" charset="0"/>
              </a:rPr>
              <a:t>多体交叉</a:t>
            </a:r>
            <a:endParaRPr lang="zh-CN" altLang="en-US" sz="2400" b="1" dirty="0">
              <a:latin typeface="+mn-ea"/>
              <a:cs typeface="Arial" panose="020B0604020202020204" pitchFamily="34" charset="0"/>
            </a:endParaRPr>
          </a:p>
        </p:txBody>
      </p:sp>
      <p:grpSp>
        <p:nvGrpSpPr>
          <p:cNvPr id="99" name="组合 98"/>
          <p:cNvGrpSpPr/>
          <p:nvPr/>
        </p:nvGrpSpPr>
        <p:grpSpPr>
          <a:xfrm>
            <a:off x="7351475" y="2587774"/>
            <a:ext cx="2788888" cy="333257"/>
            <a:chOff x="2953109" y="2996952"/>
            <a:chExt cx="2482988" cy="296704"/>
          </a:xfrm>
        </p:grpSpPr>
        <p:cxnSp>
          <p:nvCxnSpPr>
            <p:cNvPr id="101" name="直接箭头连接符 10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06" name="直接箭头连接符 105"/>
          <p:cNvCxnSpPr/>
          <p:nvPr/>
        </p:nvCxnSpPr>
        <p:spPr>
          <a:xfrm>
            <a:off x="8745450" y="2254519"/>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8018762" y="184514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多体并行存储器（单字长</a:t>
            </a:r>
            <a:r>
              <a:rPr lang="en-US" altLang="zh-CN" dirty="0"/>
              <a:t>2</a:t>
            </a:r>
            <a:r>
              <a:rPr lang="zh-CN" altLang="en-US" dirty="0"/>
              <a:t>种模式）</a:t>
            </a:r>
            <a:endParaRPr lang="zh-CN" altLang="en-US" dirty="0"/>
          </a:p>
        </p:txBody>
      </p:sp>
      <p:sp>
        <p:nvSpPr>
          <p:cNvPr id="142" name="AutoShape 2"/>
          <p:cNvSpPr>
            <a:spLocks noChangeArrowheads="1"/>
          </p:cNvSpPr>
          <p:nvPr/>
        </p:nvSpPr>
        <p:spPr bwMode="auto">
          <a:xfrm>
            <a:off x="6826915" y="1667328"/>
            <a:ext cx="4290368" cy="3723599"/>
          </a:xfrm>
          <a:prstGeom prst="roundRect">
            <a:avLst>
              <a:gd name="adj" fmla="val 4669"/>
            </a:avLst>
          </a:prstGeom>
          <a:solidFill>
            <a:schemeClr val="bg1"/>
          </a:solidFill>
          <a:ln w="12700" algn="ctr">
            <a:solidFill>
              <a:srgbClr val="000814"/>
            </a:solidFill>
            <a:prstDash val="dash"/>
            <a:round/>
          </a:ln>
        </p:spPr>
        <p:txBody>
          <a:bodyPr wrap="none" lIns="0" tIns="0" rIns="0" bIns="0" anchor="ctr"/>
          <a:lstStyle/>
          <a:p>
            <a:pPr algn="r"/>
            <a:endParaRPr lang="zh-CN" altLang="zh-CN" sz="2000">
              <a:latin typeface="+mj-ea"/>
              <a:ea typeface="+mj-ea"/>
            </a:endParaRPr>
          </a:p>
        </p:txBody>
      </p:sp>
      <p:cxnSp>
        <p:nvCxnSpPr>
          <p:cNvPr id="143" name="直接箭头连接符 142"/>
          <p:cNvCxnSpPr/>
          <p:nvPr/>
        </p:nvCxnSpPr>
        <p:spPr>
          <a:xfrm>
            <a:off x="9001891" y="1206285"/>
            <a:ext cx="0" cy="671124"/>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8991230" y="5239248"/>
            <a:ext cx="10662" cy="538391"/>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Text Box 623"/>
          <p:cNvSpPr txBox="1">
            <a:spLocks noChangeArrowheads="1"/>
          </p:cNvSpPr>
          <p:nvPr/>
        </p:nvSpPr>
        <p:spPr bwMode="auto">
          <a:xfrm>
            <a:off x="9107179" y="1332259"/>
            <a:ext cx="904415"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j-ea"/>
                <a:ea typeface="+mj-ea"/>
                <a:cs typeface="Arial" panose="020B0604020202020204" pitchFamily="34" charset="0"/>
              </a:rPr>
              <a:t>ABUS</a:t>
            </a:r>
            <a:endParaRPr lang="zh-CN" altLang="en-US" sz="2000" b="1" dirty="0">
              <a:solidFill>
                <a:srgbClr val="008000"/>
              </a:solidFill>
              <a:latin typeface="+mj-ea"/>
              <a:ea typeface="+mj-ea"/>
              <a:cs typeface="Arial" panose="020B0604020202020204" pitchFamily="34" charset="0"/>
            </a:endParaRPr>
          </a:p>
        </p:txBody>
      </p:sp>
      <p:grpSp>
        <p:nvGrpSpPr>
          <p:cNvPr id="146" name="组合 145"/>
          <p:cNvGrpSpPr/>
          <p:nvPr/>
        </p:nvGrpSpPr>
        <p:grpSpPr>
          <a:xfrm rot="16200000">
            <a:off x="8793776" y="3032107"/>
            <a:ext cx="415372" cy="3539586"/>
            <a:chOff x="7112148" y="2144741"/>
            <a:chExt cx="369487" cy="2495099"/>
          </a:xfrm>
        </p:grpSpPr>
        <p:sp>
          <p:nvSpPr>
            <p:cNvPr id="147" name="矩形 146"/>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8" name="矩形 147"/>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49" name="矩形 148"/>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sp>
          <p:nvSpPr>
            <p:cNvPr id="150" name="矩形 149"/>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DR</a:t>
              </a:r>
              <a:endParaRPr lang="zh-CN" altLang="en-US" sz="1600" dirty="0">
                <a:solidFill>
                  <a:schemeClr val="tx1"/>
                </a:solidFill>
                <a:latin typeface="+mj-ea"/>
                <a:ea typeface="+mj-ea"/>
              </a:endParaRPr>
            </a:p>
          </p:txBody>
        </p:sp>
      </p:grpSp>
      <p:grpSp>
        <p:nvGrpSpPr>
          <p:cNvPr id="151" name="组合 150"/>
          <p:cNvGrpSpPr/>
          <p:nvPr/>
        </p:nvGrpSpPr>
        <p:grpSpPr>
          <a:xfrm>
            <a:off x="7231667" y="2951050"/>
            <a:ext cx="3547994" cy="1283979"/>
            <a:chOff x="1113353" y="3438987"/>
            <a:chExt cx="3156057" cy="360040"/>
          </a:xfrm>
        </p:grpSpPr>
        <p:sp>
          <p:nvSpPr>
            <p:cNvPr id="152" name="矩形 151"/>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0</a:t>
              </a:r>
              <a:endParaRPr lang="zh-CN" altLang="en-US" sz="1600" baseline="-25000" dirty="0">
                <a:solidFill>
                  <a:schemeClr val="tx1"/>
                </a:solidFill>
                <a:latin typeface="+mj-ea"/>
                <a:ea typeface="+mj-ea"/>
              </a:endParaRPr>
            </a:p>
          </p:txBody>
        </p:sp>
        <p:sp>
          <p:nvSpPr>
            <p:cNvPr id="153" name="矩形 152"/>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1</a:t>
              </a:r>
              <a:endParaRPr lang="zh-CN" altLang="en-US" sz="1600" baseline="-25000" dirty="0">
                <a:solidFill>
                  <a:schemeClr val="tx1"/>
                </a:solidFill>
                <a:latin typeface="+mj-ea"/>
                <a:ea typeface="+mj-ea"/>
              </a:endParaRPr>
            </a:p>
          </p:txBody>
        </p:sp>
        <p:sp>
          <p:nvSpPr>
            <p:cNvPr id="154" name="矩形 153"/>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2</a:t>
              </a:r>
              <a:endParaRPr lang="zh-CN" altLang="en-US" sz="1600" baseline="-25000" dirty="0">
                <a:solidFill>
                  <a:schemeClr val="tx1"/>
                </a:solidFill>
                <a:latin typeface="+mj-ea"/>
                <a:ea typeface="+mj-ea"/>
              </a:endParaRPr>
            </a:p>
          </p:txBody>
        </p:sp>
        <p:sp>
          <p:nvSpPr>
            <p:cNvPr id="155" name="矩形 154"/>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j-ea"/>
                  <a:ea typeface="+mj-ea"/>
                </a:rPr>
                <a:t>M</a:t>
              </a:r>
              <a:r>
                <a:rPr lang="en-US" altLang="zh-CN" sz="1600" baseline="-25000" dirty="0">
                  <a:solidFill>
                    <a:schemeClr val="tx1"/>
                  </a:solidFill>
                  <a:latin typeface="+mj-ea"/>
                  <a:ea typeface="+mj-ea"/>
                </a:rPr>
                <a:t>3</a:t>
              </a:r>
              <a:endParaRPr lang="zh-CN" altLang="en-US" sz="1600" baseline="-25000" dirty="0">
                <a:solidFill>
                  <a:schemeClr val="tx1"/>
                </a:solidFill>
                <a:latin typeface="+mj-ea"/>
                <a:ea typeface="+mj-ea"/>
              </a:endParaRPr>
            </a:p>
          </p:txBody>
        </p:sp>
      </p:grpSp>
      <p:cxnSp>
        <p:nvCxnSpPr>
          <p:cNvPr id="156" name="直接箭头连接符 155"/>
          <p:cNvCxnSpPr/>
          <p:nvPr/>
        </p:nvCxnSpPr>
        <p:spPr>
          <a:xfrm>
            <a:off x="7606222" y="4248749"/>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a:off x="8527837" y="4235030"/>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a:off x="9458281" y="4235031"/>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a:off x="10388729" y="4235031"/>
            <a:ext cx="0" cy="359185"/>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0" name="组合 159"/>
          <p:cNvGrpSpPr/>
          <p:nvPr/>
        </p:nvGrpSpPr>
        <p:grpSpPr>
          <a:xfrm>
            <a:off x="7631428" y="4998966"/>
            <a:ext cx="2782508" cy="244212"/>
            <a:chOff x="5431658" y="4824576"/>
            <a:chExt cx="2475132" cy="331710"/>
          </a:xfrm>
        </p:grpSpPr>
        <p:cxnSp>
          <p:nvCxnSpPr>
            <p:cNvPr id="161" name="直接箭头连接符 160"/>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5" name="Text Box 623"/>
          <p:cNvSpPr txBox="1">
            <a:spLocks noChangeArrowheads="1"/>
          </p:cNvSpPr>
          <p:nvPr/>
        </p:nvSpPr>
        <p:spPr bwMode="auto">
          <a:xfrm>
            <a:off x="9090528" y="5496818"/>
            <a:ext cx="1762023" cy="307777"/>
          </a:xfrm>
          <a:prstGeom prst="rect">
            <a:avLst/>
          </a:prstGeom>
          <a:solidFill>
            <a:schemeClr val="bg1">
              <a:alpha val="0"/>
            </a:schemeClr>
          </a:solidFill>
          <a:ln w="9525">
            <a:noFill/>
            <a:miter lim="800000"/>
          </a:ln>
        </p:spPr>
        <p:txBody>
          <a:bodyPr wrap="none" tIns="0" bIns="0">
            <a:spAutoFit/>
          </a:bodyPr>
          <a:lstStyle>
            <a:defPPr>
              <a:defRPr lang="zh-CN"/>
            </a:defPPr>
            <a:lvl1pPr marL="354330" indent="-354330" algn="r" defTabSz="941705">
              <a:buClr>
                <a:srgbClr val="003580"/>
              </a:buClr>
              <a:defRPr sz="2000" b="1">
                <a:solidFill>
                  <a:srgbClr val="C00000"/>
                </a:solidFill>
                <a:latin typeface="+mn-ea"/>
                <a:cs typeface="Arial" panose="020B0604020202020204" pitchFamily="34" charset="0"/>
              </a:defRPr>
            </a:lvl1pPr>
          </a:lstStyle>
          <a:p>
            <a:r>
              <a:rPr lang="zh-CN" altLang="en-US" dirty="0"/>
              <a:t>单字长 </a:t>
            </a:r>
            <a:r>
              <a:rPr lang="en-US" altLang="zh-CN" dirty="0"/>
              <a:t>DBUS</a:t>
            </a:r>
            <a:endParaRPr lang="zh-CN" altLang="en-US" dirty="0"/>
          </a:p>
        </p:txBody>
      </p:sp>
      <p:cxnSp>
        <p:nvCxnSpPr>
          <p:cNvPr id="166" name="直接连接符 165"/>
          <p:cNvCxnSpPr/>
          <p:nvPr/>
        </p:nvCxnSpPr>
        <p:spPr>
          <a:xfrm>
            <a:off x="7631428" y="5234193"/>
            <a:ext cx="2782508"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178" name="组合 177"/>
          <p:cNvGrpSpPr/>
          <p:nvPr/>
        </p:nvGrpSpPr>
        <p:grpSpPr>
          <a:xfrm>
            <a:off x="7598047" y="2607404"/>
            <a:ext cx="2791338" cy="351708"/>
            <a:chOff x="2953110" y="2980800"/>
            <a:chExt cx="2482987" cy="312856"/>
          </a:xfrm>
        </p:grpSpPr>
        <p:cxnSp>
          <p:nvCxnSpPr>
            <p:cNvPr id="179" name="直接箭头连接符 1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3" name="文本框 182"/>
          <p:cNvSpPr txBox="1"/>
          <p:nvPr/>
        </p:nvSpPr>
        <p:spPr>
          <a:xfrm>
            <a:off x="7232319" y="2218058"/>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4" name="文本框 183"/>
          <p:cNvSpPr txBox="1"/>
          <p:nvPr/>
        </p:nvSpPr>
        <p:spPr>
          <a:xfrm>
            <a:off x="8172374" y="2212698"/>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5" name="文本框 184"/>
          <p:cNvSpPr txBox="1"/>
          <p:nvPr/>
        </p:nvSpPr>
        <p:spPr>
          <a:xfrm>
            <a:off x="9117943" y="2197255"/>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sp>
        <p:nvSpPr>
          <p:cNvPr id="186" name="文本框 185"/>
          <p:cNvSpPr txBox="1"/>
          <p:nvPr/>
        </p:nvSpPr>
        <p:spPr>
          <a:xfrm>
            <a:off x="10048867" y="2197255"/>
            <a:ext cx="731448" cy="386063"/>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600" dirty="0">
                <a:latin typeface="+mj-ea"/>
                <a:ea typeface="+mj-ea"/>
              </a:rPr>
              <a:t>AR</a:t>
            </a:r>
            <a:endParaRPr lang="zh-CN" altLang="en-US" sz="1600" dirty="0">
              <a:latin typeface="+mj-ea"/>
              <a:ea typeface="+mj-ea"/>
            </a:endParaRPr>
          </a:p>
        </p:txBody>
      </p:sp>
      <p:cxnSp>
        <p:nvCxnSpPr>
          <p:cNvPr id="187" name="直接连接符 186"/>
          <p:cNvCxnSpPr/>
          <p:nvPr/>
        </p:nvCxnSpPr>
        <p:spPr>
          <a:xfrm>
            <a:off x="7606875" y="1851680"/>
            <a:ext cx="27913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a:off x="7614850"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nvCxnSpPr>
        <p:spPr>
          <a:xfrm>
            <a:off x="8545296" y="1851680"/>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a:off x="9475740"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直接箭头连接符 190"/>
          <p:cNvCxnSpPr/>
          <p:nvPr/>
        </p:nvCxnSpPr>
        <p:spPr>
          <a:xfrm>
            <a:off x="10406188" y="1851681"/>
            <a:ext cx="0" cy="333549"/>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AutoShape 2"/>
          <p:cNvSpPr>
            <a:spLocks noChangeArrowheads="1"/>
          </p:cNvSpPr>
          <p:nvPr/>
        </p:nvSpPr>
        <p:spPr bwMode="auto">
          <a:xfrm>
            <a:off x="952856" y="1640036"/>
            <a:ext cx="4286600" cy="3720329"/>
          </a:xfrm>
          <a:prstGeom prst="roundRect">
            <a:avLst>
              <a:gd name="adj" fmla="val 3801"/>
            </a:avLst>
          </a:prstGeom>
          <a:solidFill>
            <a:schemeClr val="bg1"/>
          </a:solidFill>
          <a:ln w="12700" algn="ctr">
            <a:solidFill>
              <a:srgbClr val="000814"/>
            </a:solidFill>
            <a:prstDash val="dash"/>
            <a:round/>
          </a:ln>
        </p:spPr>
        <p:txBody>
          <a:bodyPr wrap="none" lIns="0" tIns="0" rIns="0" bIns="0" anchor="ctr"/>
          <a:lstStyle/>
          <a:p>
            <a:pPr algn="r"/>
            <a:endParaRPr lang="zh-CN" altLang="zh-CN" sz="2000">
              <a:latin typeface="+mn-ea"/>
            </a:endParaRPr>
          </a:p>
        </p:txBody>
      </p:sp>
      <p:cxnSp>
        <p:nvCxnSpPr>
          <p:cNvPr id="84" name="直接箭头连接符 83"/>
          <p:cNvCxnSpPr/>
          <p:nvPr/>
        </p:nvCxnSpPr>
        <p:spPr>
          <a:xfrm>
            <a:off x="3125922" y="1179398"/>
            <a:ext cx="0" cy="670535"/>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3115270" y="5208820"/>
            <a:ext cx="10652" cy="537918"/>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 Box 623"/>
          <p:cNvSpPr txBox="1">
            <a:spLocks noChangeArrowheads="1"/>
          </p:cNvSpPr>
          <p:nvPr/>
        </p:nvSpPr>
        <p:spPr bwMode="auto">
          <a:xfrm>
            <a:off x="3284479" y="1305261"/>
            <a:ext cx="850261" cy="289348"/>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en-US" altLang="zh-CN" sz="2000" b="1" dirty="0">
                <a:solidFill>
                  <a:srgbClr val="008000"/>
                </a:solidFill>
                <a:latin typeface="+mn-ea"/>
                <a:cs typeface="Arial" panose="020B0604020202020204" pitchFamily="34" charset="0"/>
              </a:rPr>
              <a:t>ABUS</a:t>
            </a:r>
            <a:endParaRPr lang="zh-CN" altLang="en-US" sz="2000" b="1" dirty="0">
              <a:solidFill>
                <a:srgbClr val="008000"/>
              </a:solidFill>
              <a:latin typeface="+mn-ea"/>
              <a:cs typeface="Arial" panose="020B0604020202020204" pitchFamily="34" charset="0"/>
            </a:endParaRPr>
          </a:p>
        </p:txBody>
      </p:sp>
      <p:grpSp>
        <p:nvGrpSpPr>
          <p:cNvPr id="87" name="组合 86"/>
          <p:cNvGrpSpPr/>
          <p:nvPr/>
        </p:nvGrpSpPr>
        <p:grpSpPr>
          <a:xfrm rot="16200000">
            <a:off x="2917990" y="3003616"/>
            <a:ext cx="415007" cy="3536478"/>
            <a:chOff x="7112148" y="2144741"/>
            <a:chExt cx="369487" cy="2495099"/>
          </a:xfrm>
        </p:grpSpPr>
        <p:sp>
          <p:nvSpPr>
            <p:cNvPr id="88" name="矩形 87"/>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89" name="矩形 88"/>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90" name="矩形 89"/>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sp>
          <p:nvSpPr>
            <p:cNvPr id="91" name="矩形 90"/>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DR</a:t>
              </a:r>
              <a:endParaRPr lang="zh-CN" altLang="en-US" sz="1600" dirty="0">
                <a:solidFill>
                  <a:schemeClr val="tx1"/>
                </a:solidFill>
                <a:latin typeface="+mn-ea"/>
              </a:endParaRPr>
            </a:p>
          </p:txBody>
        </p:sp>
      </p:grpSp>
      <p:grpSp>
        <p:nvGrpSpPr>
          <p:cNvPr id="92" name="组合 91"/>
          <p:cNvGrpSpPr/>
          <p:nvPr/>
        </p:nvGrpSpPr>
        <p:grpSpPr>
          <a:xfrm>
            <a:off x="1357252" y="2922631"/>
            <a:ext cx="3544878" cy="1282851"/>
            <a:chOff x="1113353" y="3438987"/>
            <a:chExt cx="3156057" cy="360040"/>
          </a:xfrm>
        </p:grpSpPr>
        <p:sp>
          <p:nvSpPr>
            <p:cNvPr id="93" name="矩形 92"/>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0</a:t>
              </a:r>
              <a:endParaRPr lang="zh-CN" altLang="en-US" sz="1600" baseline="-25000" dirty="0">
                <a:solidFill>
                  <a:schemeClr val="tx1"/>
                </a:solidFill>
                <a:latin typeface="+mn-ea"/>
              </a:endParaRPr>
            </a:p>
          </p:txBody>
        </p:sp>
        <p:sp>
          <p:nvSpPr>
            <p:cNvPr id="94" name="矩形 93"/>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1</a:t>
              </a:r>
              <a:endParaRPr lang="zh-CN" altLang="en-US" sz="1600" baseline="-25000" dirty="0">
                <a:solidFill>
                  <a:schemeClr val="tx1"/>
                </a:solidFill>
                <a:latin typeface="+mn-ea"/>
              </a:endParaRPr>
            </a:p>
          </p:txBody>
        </p:sp>
        <p:sp>
          <p:nvSpPr>
            <p:cNvPr id="95" name="矩形 94"/>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2</a:t>
              </a:r>
              <a:endParaRPr lang="zh-CN" altLang="en-US" sz="1600" baseline="-25000" dirty="0">
                <a:solidFill>
                  <a:schemeClr val="tx1"/>
                </a:solidFill>
                <a:latin typeface="+mn-ea"/>
              </a:endParaRPr>
            </a:p>
          </p:txBody>
        </p:sp>
        <p:sp>
          <p:nvSpPr>
            <p:cNvPr id="96" name="矩形 95"/>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600" dirty="0">
                  <a:solidFill>
                    <a:schemeClr val="tx1"/>
                  </a:solidFill>
                  <a:latin typeface="+mn-ea"/>
                </a:rPr>
                <a:t>M</a:t>
              </a:r>
              <a:r>
                <a:rPr lang="en-US" altLang="zh-CN" sz="1600" baseline="-25000" dirty="0">
                  <a:solidFill>
                    <a:schemeClr val="tx1"/>
                  </a:solidFill>
                  <a:latin typeface="+mn-ea"/>
                </a:rPr>
                <a:t>3</a:t>
              </a:r>
              <a:endParaRPr lang="zh-CN" altLang="en-US" sz="1600" baseline="-25000" dirty="0">
                <a:solidFill>
                  <a:schemeClr val="tx1"/>
                </a:solidFill>
                <a:latin typeface="+mn-ea"/>
              </a:endParaRPr>
            </a:p>
          </p:txBody>
        </p:sp>
      </p:grpSp>
      <p:cxnSp>
        <p:nvCxnSpPr>
          <p:cNvPr id="97" name="直接箭头连接符 96"/>
          <p:cNvCxnSpPr/>
          <p:nvPr/>
        </p:nvCxnSpPr>
        <p:spPr>
          <a:xfrm>
            <a:off x="1731478" y="4219190"/>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2652284" y="4205483"/>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3581912" y="420548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4511543" y="4205484"/>
            <a:ext cx="0" cy="358870"/>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756663" y="4968748"/>
            <a:ext cx="2780064" cy="243998"/>
            <a:chOff x="5431658" y="4824576"/>
            <a:chExt cx="2475132" cy="331710"/>
          </a:xfrm>
        </p:grpSpPr>
        <p:cxnSp>
          <p:nvCxnSpPr>
            <p:cNvPr id="168" name="直接箭头连接符 167"/>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72" name="Text Box 623"/>
          <p:cNvSpPr txBox="1">
            <a:spLocks noChangeArrowheads="1"/>
          </p:cNvSpPr>
          <p:nvPr/>
        </p:nvSpPr>
        <p:spPr bwMode="auto">
          <a:xfrm>
            <a:off x="3212937" y="5466163"/>
            <a:ext cx="1762021"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solidFill>
                  <a:srgbClr val="C00000"/>
                </a:solidFill>
                <a:latin typeface="+mn-ea"/>
                <a:cs typeface="Arial" panose="020B0604020202020204" pitchFamily="34" charset="0"/>
              </a:rPr>
              <a:t>单字长 </a:t>
            </a:r>
            <a:r>
              <a:rPr lang="en-US" altLang="zh-CN" sz="2000" b="1" dirty="0">
                <a:solidFill>
                  <a:srgbClr val="C00000"/>
                </a:solidFill>
                <a:latin typeface="+mn-ea"/>
                <a:cs typeface="Arial" panose="020B0604020202020204" pitchFamily="34" charset="0"/>
              </a:rPr>
              <a:t>DBUS</a:t>
            </a:r>
            <a:endParaRPr lang="zh-CN" altLang="en-US" sz="2000" b="1" dirty="0">
              <a:solidFill>
                <a:srgbClr val="C00000"/>
              </a:solidFill>
              <a:latin typeface="+mn-ea"/>
              <a:cs typeface="Arial" panose="020B0604020202020204" pitchFamily="34" charset="0"/>
            </a:endParaRPr>
          </a:p>
        </p:txBody>
      </p:sp>
      <p:cxnSp>
        <p:nvCxnSpPr>
          <p:cNvPr id="173" name="直接连接符 172"/>
          <p:cNvCxnSpPr/>
          <p:nvPr/>
        </p:nvCxnSpPr>
        <p:spPr>
          <a:xfrm>
            <a:off x="1756663" y="5203769"/>
            <a:ext cx="2780064"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175" name="组合 174"/>
          <p:cNvGrpSpPr/>
          <p:nvPr/>
        </p:nvGrpSpPr>
        <p:grpSpPr>
          <a:xfrm>
            <a:off x="1720764" y="2609324"/>
            <a:ext cx="2788888" cy="333257"/>
            <a:chOff x="2953109" y="2996952"/>
            <a:chExt cx="2482988" cy="296704"/>
          </a:xfrm>
        </p:grpSpPr>
        <p:cxnSp>
          <p:nvCxnSpPr>
            <p:cNvPr id="176" name="直接箭头连接符 175"/>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2" name="直接箭头连接符 191"/>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直接箭头连接符 192"/>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95" name="直接箭头连接符 194"/>
          <p:cNvCxnSpPr/>
          <p:nvPr/>
        </p:nvCxnSpPr>
        <p:spPr>
          <a:xfrm>
            <a:off x="3114739" y="2276069"/>
            <a:ext cx="0" cy="333256"/>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6" name="文本框 195"/>
          <p:cNvSpPr txBox="1"/>
          <p:nvPr/>
        </p:nvSpPr>
        <p:spPr>
          <a:xfrm>
            <a:off x="2388051" y="1866692"/>
            <a:ext cx="1510519" cy="385724"/>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sz="1600" dirty="0">
                <a:latin typeface="+mn-ea"/>
              </a:rPr>
              <a:t>地址寄存器</a:t>
            </a:r>
            <a:r>
              <a:rPr lang="en-US" altLang="zh-CN" sz="1600" dirty="0">
                <a:latin typeface="+mn-ea"/>
              </a:rPr>
              <a:t>AR</a:t>
            </a:r>
            <a:endParaRPr lang="zh-CN" altLang="en-US" sz="1600" dirty="0">
              <a:latin typeface="+mn-ea"/>
            </a:endParaRPr>
          </a:p>
        </p:txBody>
      </p:sp>
      <p:sp>
        <p:nvSpPr>
          <p:cNvPr id="75" name="Text Box 623"/>
          <p:cNvSpPr txBox="1">
            <a:spLocks noChangeArrowheads="1"/>
          </p:cNvSpPr>
          <p:nvPr/>
        </p:nvSpPr>
        <p:spPr bwMode="auto">
          <a:xfrm>
            <a:off x="2126528" y="6125146"/>
            <a:ext cx="1723550"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latin typeface="+mn-ea"/>
                <a:cs typeface="Arial" panose="020B0604020202020204" pitchFamily="34" charset="0"/>
              </a:rPr>
              <a:t>适合顺序访问</a:t>
            </a:r>
            <a:endParaRPr lang="zh-CN" altLang="en-US" sz="2000" b="1" dirty="0">
              <a:latin typeface="+mn-ea"/>
              <a:cs typeface="Arial" panose="020B0604020202020204" pitchFamily="34" charset="0"/>
            </a:endParaRPr>
          </a:p>
        </p:txBody>
      </p:sp>
      <p:sp>
        <p:nvSpPr>
          <p:cNvPr id="76" name="Text Box 623"/>
          <p:cNvSpPr txBox="1">
            <a:spLocks noChangeArrowheads="1"/>
          </p:cNvSpPr>
          <p:nvPr/>
        </p:nvSpPr>
        <p:spPr bwMode="auto">
          <a:xfrm>
            <a:off x="8406117" y="6125145"/>
            <a:ext cx="1723550" cy="307777"/>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sz="2000" b="1" dirty="0">
                <a:latin typeface="+mn-ea"/>
                <a:cs typeface="Arial" panose="020B0604020202020204" pitchFamily="34" charset="0"/>
              </a:rPr>
              <a:t>适合随机访问</a:t>
            </a:r>
            <a:endParaRPr lang="zh-CN" altLang="en-US" sz="2000" b="1" dirty="0">
              <a:latin typeface="+mn-ea"/>
              <a:cs typeface="Arial" panose="020B0604020202020204" pitchFamily="34" charset="0"/>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lstStyle/>
          <a:p>
            <a:r>
              <a:rPr lang="zh-CN" altLang="en-US" dirty="0"/>
              <a:t>交叉编址顺序访问时可按流水方式存取</a:t>
            </a:r>
            <a:endParaRPr lang="zh-CN" altLang="en-US" dirty="0"/>
          </a:p>
        </p:txBody>
      </p:sp>
      <p:sp>
        <p:nvSpPr>
          <p:cNvPr id="199682" name="Rectangle 3"/>
          <p:cNvSpPr>
            <a:spLocks noChangeArrowheads="1"/>
          </p:cNvSpPr>
          <p:nvPr/>
        </p:nvSpPr>
        <p:spPr bwMode="auto">
          <a:xfrm>
            <a:off x="2355286" y="3598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0</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3" name="Text Box 4"/>
          <p:cNvSpPr txBox="1">
            <a:spLocks noChangeArrowheads="1"/>
          </p:cNvSpPr>
          <p:nvPr/>
        </p:nvSpPr>
        <p:spPr bwMode="auto">
          <a:xfrm>
            <a:off x="3041086" y="4512644"/>
            <a:ext cx="457200" cy="304800"/>
          </a:xfrm>
          <a:prstGeom prst="rect">
            <a:avLst/>
          </a:prstGeom>
          <a:noFill/>
          <a:ln w="9525">
            <a:noFill/>
            <a:miter lim="800000"/>
          </a:ln>
        </p:spPr>
        <p:txBody>
          <a:bodyPr>
            <a:spAutoFit/>
          </a:bodyPr>
          <a:lstStyle/>
          <a:p>
            <a:pPr algn="ctr"/>
            <a:r>
              <a:rPr lang="en-US" altLang="zh-CN" sz="1400" b="1">
                <a:solidFill>
                  <a:schemeClr val="folHlink"/>
                </a:solidFill>
                <a:latin typeface="Tahoma" panose="020B0604030504040204" pitchFamily="34" charset="0"/>
                <a:ea typeface="宋体" panose="02010600030101010101" pitchFamily="2" charset="-122"/>
              </a:rPr>
              <a:t>T</a:t>
            </a:r>
            <a:endParaRPr lang="en-US" altLang="zh-CN" sz="1400" b="1" baseline="-25000">
              <a:solidFill>
                <a:schemeClr val="folHlink"/>
              </a:solidFill>
              <a:latin typeface="Tahoma" panose="020B0604030504040204" pitchFamily="34" charset="0"/>
              <a:ea typeface="宋体" panose="02010600030101010101" pitchFamily="2" charset="-122"/>
            </a:endParaRPr>
          </a:p>
        </p:txBody>
      </p:sp>
      <p:sp>
        <p:nvSpPr>
          <p:cNvPr id="199684" name="Rectangle 5"/>
          <p:cNvSpPr>
            <a:spLocks noChangeArrowheads="1"/>
          </p:cNvSpPr>
          <p:nvPr/>
        </p:nvSpPr>
        <p:spPr bwMode="auto">
          <a:xfrm>
            <a:off x="2812486" y="3217244"/>
            <a:ext cx="1600200" cy="3810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Tahoma" panose="020B0604030504040204" pitchFamily="34" charset="0"/>
                <a:ea typeface="宋体" panose="02010600030101010101" pitchFamily="2" charset="-122"/>
              </a:rPr>
              <a:t>M</a:t>
            </a:r>
            <a:r>
              <a:rPr lang="en-US" altLang="zh-CN" sz="1400" b="1" baseline="-25000" dirty="0">
                <a:solidFill>
                  <a:schemeClr val="bg1"/>
                </a:solidFill>
                <a:latin typeface="Tahoma" panose="020B0604030504040204" pitchFamily="34" charset="0"/>
                <a:ea typeface="宋体" panose="02010600030101010101" pitchFamily="2" charset="-122"/>
              </a:rPr>
              <a:t>1</a:t>
            </a:r>
            <a:endParaRPr lang="en-US" altLang="zh-CN" sz="1200" b="1" dirty="0">
              <a:solidFill>
                <a:schemeClr val="bg1"/>
              </a:solidFill>
              <a:latin typeface="Tahoma" panose="020B0604030504040204" pitchFamily="34" charset="0"/>
              <a:ea typeface="宋体" panose="02010600030101010101" pitchFamily="2" charset="-122"/>
            </a:endParaRPr>
          </a:p>
        </p:txBody>
      </p:sp>
      <p:sp>
        <p:nvSpPr>
          <p:cNvPr id="199685" name="Rectangle 6"/>
          <p:cNvSpPr>
            <a:spLocks noChangeArrowheads="1"/>
          </p:cNvSpPr>
          <p:nvPr/>
        </p:nvSpPr>
        <p:spPr bwMode="auto">
          <a:xfrm>
            <a:off x="3193486" y="2836244"/>
            <a:ext cx="1600200" cy="381000"/>
          </a:xfrm>
          <a:prstGeom prst="rect">
            <a:avLst/>
          </a:prstGeom>
          <a:solidFill>
            <a:srgbClr val="9933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2</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6" name="Rectangle 7"/>
          <p:cNvSpPr>
            <a:spLocks noChangeArrowheads="1"/>
          </p:cNvSpPr>
          <p:nvPr/>
        </p:nvSpPr>
        <p:spPr bwMode="auto">
          <a:xfrm>
            <a:off x="3574486" y="2455244"/>
            <a:ext cx="1600200" cy="3810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3</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7" name="Rectangle 8"/>
          <p:cNvSpPr>
            <a:spLocks noChangeArrowheads="1"/>
          </p:cNvSpPr>
          <p:nvPr/>
        </p:nvSpPr>
        <p:spPr bwMode="auto">
          <a:xfrm>
            <a:off x="3955486" y="2074244"/>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Tahoma" panose="020B0604030504040204" pitchFamily="34" charset="0"/>
                <a:ea typeface="宋体" panose="02010600030101010101" pitchFamily="2" charset="-122"/>
              </a:rPr>
              <a:t>M</a:t>
            </a:r>
            <a:r>
              <a:rPr lang="en-US" altLang="zh-CN" sz="1400" b="1" baseline="-25000">
                <a:solidFill>
                  <a:schemeClr val="bg1"/>
                </a:solidFill>
                <a:latin typeface="Tahoma" panose="020B0604030504040204" pitchFamily="34" charset="0"/>
                <a:ea typeface="宋体" panose="02010600030101010101" pitchFamily="2" charset="-122"/>
              </a:rPr>
              <a:t>0</a:t>
            </a:r>
            <a:endParaRPr lang="en-US" altLang="zh-CN" sz="1200" b="1">
              <a:solidFill>
                <a:schemeClr val="bg1"/>
              </a:solidFill>
              <a:latin typeface="Tahoma" panose="020B0604030504040204" pitchFamily="34" charset="0"/>
              <a:ea typeface="宋体" panose="02010600030101010101" pitchFamily="2" charset="-122"/>
            </a:endParaRPr>
          </a:p>
        </p:txBody>
      </p:sp>
      <p:sp>
        <p:nvSpPr>
          <p:cNvPr id="199688" name="Line 9"/>
          <p:cNvSpPr>
            <a:spLocks noChangeShapeType="1"/>
          </p:cNvSpPr>
          <p:nvPr/>
        </p:nvSpPr>
        <p:spPr bwMode="auto">
          <a:xfrm>
            <a:off x="1974286" y="4436444"/>
            <a:ext cx="4038600" cy="0"/>
          </a:xfrm>
          <a:prstGeom prst="line">
            <a:avLst/>
          </a:prstGeom>
          <a:noFill/>
          <a:ln w="3175">
            <a:solidFill>
              <a:schemeClr val="tx1"/>
            </a:solidFill>
            <a:round/>
            <a:tailEnd type="triangle" w="med" len="med"/>
          </a:ln>
        </p:spPr>
        <p:txBody>
          <a:bodyPr/>
          <a:lstStyle/>
          <a:p>
            <a:endParaRPr lang="zh-CN" altLang="en-US"/>
          </a:p>
        </p:txBody>
      </p:sp>
      <p:sp>
        <p:nvSpPr>
          <p:cNvPr id="199689" name="Line 10"/>
          <p:cNvSpPr>
            <a:spLocks noChangeShapeType="1"/>
          </p:cNvSpPr>
          <p:nvPr/>
        </p:nvSpPr>
        <p:spPr bwMode="auto">
          <a:xfrm flipV="1">
            <a:off x="1974286" y="1540844"/>
            <a:ext cx="0" cy="2895600"/>
          </a:xfrm>
          <a:prstGeom prst="line">
            <a:avLst/>
          </a:prstGeom>
          <a:noFill/>
          <a:ln w="3175">
            <a:solidFill>
              <a:schemeClr val="tx1"/>
            </a:solidFill>
            <a:round/>
            <a:tailEnd type="triangle" w="med" len="med"/>
          </a:ln>
        </p:spPr>
        <p:txBody>
          <a:bodyPr/>
          <a:lstStyle/>
          <a:p>
            <a:endParaRPr lang="zh-CN" altLang="en-US"/>
          </a:p>
        </p:txBody>
      </p:sp>
      <p:sp>
        <p:nvSpPr>
          <p:cNvPr id="199690" name="Line 11"/>
          <p:cNvSpPr>
            <a:spLocks noChangeShapeType="1"/>
          </p:cNvSpPr>
          <p:nvPr/>
        </p:nvSpPr>
        <p:spPr bwMode="auto">
          <a:xfrm>
            <a:off x="2355286" y="3979244"/>
            <a:ext cx="0" cy="609600"/>
          </a:xfrm>
          <a:prstGeom prst="line">
            <a:avLst/>
          </a:prstGeom>
          <a:noFill/>
          <a:ln w="19050">
            <a:solidFill>
              <a:schemeClr val="tx1"/>
            </a:solidFill>
            <a:prstDash val="sysDot"/>
            <a:round/>
          </a:ln>
        </p:spPr>
        <p:txBody>
          <a:bodyPr/>
          <a:lstStyle/>
          <a:p>
            <a:endParaRPr lang="zh-CN" altLang="en-US"/>
          </a:p>
        </p:txBody>
      </p:sp>
      <p:sp>
        <p:nvSpPr>
          <p:cNvPr id="199691" name="Line 12"/>
          <p:cNvSpPr>
            <a:spLocks noChangeShapeType="1"/>
          </p:cNvSpPr>
          <p:nvPr/>
        </p:nvSpPr>
        <p:spPr bwMode="auto">
          <a:xfrm>
            <a:off x="3955486" y="3979244"/>
            <a:ext cx="0" cy="609600"/>
          </a:xfrm>
          <a:prstGeom prst="line">
            <a:avLst/>
          </a:prstGeom>
          <a:noFill/>
          <a:ln w="19050">
            <a:solidFill>
              <a:schemeClr val="tx1"/>
            </a:solidFill>
            <a:prstDash val="sysDot"/>
            <a:round/>
          </a:ln>
        </p:spPr>
        <p:txBody>
          <a:bodyPr/>
          <a:lstStyle/>
          <a:p>
            <a:endParaRPr lang="zh-CN" altLang="en-US"/>
          </a:p>
        </p:txBody>
      </p:sp>
      <p:sp>
        <p:nvSpPr>
          <p:cNvPr id="199692" name="Line 13"/>
          <p:cNvSpPr>
            <a:spLocks noChangeShapeType="1"/>
          </p:cNvSpPr>
          <p:nvPr/>
        </p:nvSpPr>
        <p:spPr bwMode="auto">
          <a:xfrm>
            <a:off x="4412686" y="3598244"/>
            <a:ext cx="0" cy="990600"/>
          </a:xfrm>
          <a:prstGeom prst="line">
            <a:avLst/>
          </a:prstGeom>
          <a:noFill/>
          <a:ln w="19050">
            <a:solidFill>
              <a:schemeClr val="tx1"/>
            </a:solidFill>
            <a:prstDash val="sysDot"/>
            <a:round/>
          </a:ln>
        </p:spPr>
        <p:txBody>
          <a:bodyPr/>
          <a:lstStyle/>
          <a:p>
            <a:endParaRPr lang="zh-CN" altLang="en-US"/>
          </a:p>
        </p:txBody>
      </p:sp>
      <p:sp>
        <p:nvSpPr>
          <p:cNvPr id="199693" name="Line 14"/>
          <p:cNvSpPr>
            <a:spLocks noChangeShapeType="1"/>
          </p:cNvSpPr>
          <p:nvPr/>
        </p:nvSpPr>
        <p:spPr bwMode="auto">
          <a:xfrm>
            <a:off x="4793686" y="3217244"/>
            <a:ext cx="0" cy="1219200"/>
          </a:xfrm>
          <a:prstGeom prst="line">
            <a:avLst/>
          </a:prstGeom>
          <a:noFill/>
          <a:ln w="19050">
            <a:solidFill>
              <a:schemeClr val="tx1"/>
            </a:solidFill>
            <a:prstDash val="sysDot"/>
            <a:round/>
          </a:ln>
        </p:spPr>
        <p:txBody>
          <a:bodyPr/>
          <a:lstStyle/>
          <a:p>
            <a:endParaRPr lang="zh-CN" altLang="en-US"/>
          </a:p>
        </p:txBody>
      </p:sp>
      <p:sp>
        <p:nvSpPr>
          <p:cNvPr id="199694" name="Line 15"/>
          <p:cNvSpPr>
            <a:spLocks noChangeShapeType="1"/>
          </p:cNvSpPr>
          <p:nvPr/>
        </p:nvSpPr>
        <p:spPr bwMode="auto">
          <a:xfrm>
            <a:off x="5174686" y="2836244"/>
            <a:ext cx="0" cy="1600200"/>
          </a:xfrm>
          <a:prstGeom prst="line">
            <a:avLst/>
          </a:prstGeom>
          <a:noFill/>
          <a:ln w="19050">
            <a:solidFill>
              <a:schemeClr val="tx1"/>
            </a:solidFill>
            <a:prstDash val="sysDot"/>
            <a:round/>
          </a:ln>
        </p:spPr>
        <p:txBody>
          <a:bodyPr/>
          <a:lstStyle/>
          <a:p>
            <a:endParaRPr lang="zh-CN" altLang="en-US"/>
          </a:p>
        </p:txBody>
      </p:sp>
      <p:sp>
        <p:nvSpPr>
          <p:cNvPr id="199695" name="Line 16"/>
          <p:cNvSpPr>
            <a:spLocks noChangeShapeType="1"/>
          </p:cNvSpPr>
          <p:nvPr/>
        </p:nvSpPr>
        <p:spPr bwMode="auto">
          <a:xfrm>
            <a:off x="5555686" y="2455244"/>
            <a:ext cx="0" cy="1981200"/>
          </a:xfrm>
          <a:prstGeom prst="line">
            <a:avLst/>
          </a:prstGeom>
          <a:noFill/>
          <a:ln w="19050">
            <a:solidFill>
              <a:schemeClr val="tx1"/>
            </a:solidFill>
            <a:prstDash val="sysDot"/>
            <a:round/>
          </a:ln>
        </p:spPr>
        <p:txBody>
          <a:bodyPr/>
          <a:lstStyle/>
          <a:p>
            <a:endParaRPr lang="zh-CN" altLang="en-US"/>
          </a:p>
        </p:txBody>
      </p:sp>
      <p:sp>
        <p:nvSpPr>
          <p:cNvPr id="199696" name="Line 17"/>
          <p:cNvSpPr>
            <a:spLocks noChangeShapeType="1"/>
          </p:cNvSpPr>
          <p:nvPr/>
        </p:nvSpPr>
        <p:spPr bwMode="auto">
          <a:xfrm>
            <a:off x="2355286" y="4588844"/>
            <a:ext cx="609600" cy="0"/>
          </a:xfrm>
          <a:prstGeom prst="line">
            <a:avLst/>
          </a:prstGeom>
          <a:noFill/>
          <a:ln w="3175">
            <a:solidFill>
              <a:schemeClr val="tx1"/>
            </a:solidFill>
            <a:round/>
            <a:headEnd type="triangle" w="med" len="med"/>
          </a:ln>
        </p:spPr>
        <p:txBody>
          <a:bodyPr/>
          <a:lstStyle/>
          <a:p>
            <a:endParaRPr lang="zh-CN" altLang="en-US"/>
          </a:p>
        </p:txBody>
      </p:sp>
      <p:sp>
        <p:nvSpPr>
          <p:cNvPr id="199697" name="Line 18"/>
          <p:cNvSpPr>
            <a:spLocks noChangeShapeType="1"/>
          </p:cNvSpPr>
          <p:nvPr/>
        </p:nvSpPr>
        <p:spPr bwMode="auto">
          <a:xfrm flipH="1">
            <a:off x="3345886" y="4588844"/>
            <a:ext cx="609600" cy="0"/>
          </a:xfrm>
          <a:prstGeom prst="line">
            <a:avLst/>
          </a:prstGeom>
          <a:noFill/>
          <a:ln w="3175">
            <a:solidFill>
              <a:schemeClr val="tx1"/>
            </a:solidFill>
            <a:round/>
            <a:headEnd type="triangle" w="med" len="med"/>
          </a:ln>
        </p:spPr>
        <p:txBody>
          <a:bodyPr/>
          <a:lstStyle/>
          <a:p>
            <a:endParaRPr lang="zh-CN" altLang="en-US"/>
          </a:p>
        </p:txBody>
      </p:sp>
      <p:sp>
        <p:nvSpPr>
          <p:cNvPr id="21" name="Text Box 19"/>
          <p:cNvSpPr txBox="1">
            <a:spLocks noChangeArrowheads="1"/>
          </p:cNvSpPr>
          <p:nvPr/>
        </p:nvSpPr>
        <p:spPr bwMode="auto">
          <a:xfrm>
            <a:off x="4031686" y="4420569"/>
            <a:ext cx="457200" cy="369888"/>
          </a:xfrm>
          <a:prstGeom prst="rect">
            <a:avLst/>
          </a:prstGeom>
          <a:noFill/>
          <a:ln w="3175" algn="ctr">
            <a:noFill/>
            <a:miter lim="800000"/>
          </a:ln>
          <a:effectLst/>
        </p:spPr>
        <p:txBody>
          <a:bodyPr>
            <a:spAutoFit/>
          </a:bodyPr>
          <a:lstStyle/>
          <a:p>
            <a:pPr algn="ctr">
              <a:defRPr/>
            </a:pPr>
            <a:r>
              <a:rPr lang="en-US" altLang="zh-CN">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sym typeface="Symbol" panose="05050102010706020507" pitchFamily="18" charset="2"/>
              </a:rPr>
              <a:t></a:t>
            </a:r>
            <a:endParaRPr lang="en-US" altLang="zh-CN">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sym typeface="Symbol" panose="05050102010706020507" pitchFamily="18" charset="2"/>
            </a:endParaRPr>
          </a:p>
        </p:txBody>
      </p:sp>
      <p:sp>
        <p:nvSpPr>
          <p:cNvPr id="199699" name="Rectangle 20"/>
          <p:cNvSpPr txBox="1">
            <a:spLocks noChangeArrowheads="1"/>
          </p:cNvSpPr>
          <p:nvPr/>
        </p:nvSpPr>
        <p:spPr bwMode="auto">
          <a:xfrm>
            <a:off x="6645274" y="2133600"/>
            <a:ext cx="4654783" cy="3352800"/>
          </a:xfrm>
          <a:prstGeom prst="rect">
            <a:avLst/>
          </a:prstGeom>
          <a:noFill/>
          <a:ln w="9525">
            <a:noFill/>
            <a:miter lim="800000"/>
          </a:ln>
        </p:spPr>
        <p:txBody>
          <a:bodyPr/>
          <a:lstStyle/>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rPr>
              <a:t>T  = m</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a:t>
            </a:r>
            <a:endPar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rPr>
              <a:t>m = T/</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1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交叉存取度</a:t>
            </a:r>
            <a:endParaRPr lang="zh-CN" altLang="en-US" sz="21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endParaRPr lang="zh-CN" altLang="en-US" sz="2400" dirty="0">
              <a:solidFill>
                <a:srgbClr val="66FF33"/>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pPr>
            <a:r>
              <a:rPr lang="zh-CN" altLang="en-US"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连续读取</a:t>
            </a:r>
            <a:r>
              <a:rPr lang="en-US" altLang="zh-CN"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n</a:t>
            </a:r>
            <a:r>
              <a:rPr lang="zh-CN" altLang="en-US"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个字的时间</a:t>
            </a:r>
            <a:endParaRPr lang="zh-CN" altLang="en-US" sz="2100" dirty="0">
              <a:solidFill>
                <a:schemeClr val="accent2"/>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t</a:t>
            </a:r>
            <a:r>
              <a:rPr lang="en-US" altLang="zh-CN" sz="2400" baseline="-250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1</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=T+(n-1)  </a:t>
            </a:r>
            <a:endPar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endParaRPr>
          </a:p>
          <a:p>
            <a:pPr marL="342900" indent="-342900">
              <a:lnSpc>
                <a:spcPct val="150000"/>
              </a:lnSpc>
              <a:spcBef>
                <a:spcPct val="20000"/>
              </a:spcBef>
              <a:buClr>
                <a:srgbClr val="FFC000"/>
              </a:buClr>
              <a:buFont typeface="Wingdings" panose="05000000000000000000" pitchFamily="2" charset="2"/>
              <a:buChar char="n"/>
            </a:pP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t</a:t>
            </a:r>
            <a:r>
              <a:rPr lang="en-US" altLang="zh-CN" sz="2400" baseline="-250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2</a:t>
            </a:r>
            <a:r>
              <a:rPr lang="en-US" altLang="zh-CN" sz="2400" dirty="0">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400" dirty="0" err="1">
                <a:solidFill>
                  <a:schemeClr val="folHlink"/>
                </a:solidFill>
                <a:latin typeface="微软雅黑" panose="020B0503020204020204" pitchFamily="34" charset="-122"/>
                <a:ea typeface="微软雅黑" panose="020B0503020204020204" pitchFamily="34" charset="-122"/>
                <a:sym typeface="Symbol" panose="05050102010706020507" pitchFamily="18" charset="2"/>
              </a:rPr>
              <a:t>nT</a:t>
            </a:r>
            <a:endParaRPr lang="en-US" altLang="zh-CN" sz="2400" dirty="0">
              <a:solidFill>
                <a:schemeClr val="folHlink"/>
              </a:solidFill>
              <a:latin typeface="微软雅黑" panose="020B0503020204020204" pitchFamily="34" charset="-122"/>
              <a:ea typeface="微软雅黑" panose="020B0503020204020204" pitchFamily="34" charset="-122"/>
            </a:endParaRPr>
          </a:p>
        </p:txBody>
      </p:sp>
      <p:sp>
        <p:nvSpPr>
          <p:cNvPr id="23" name="Text Box 21"/>
          <p:cNvSpPr txBox="1">
            <a:spLocks noChangeArrowheads="1"/>
          </p:cNvSpPr>
          <p:nvPr/>
        </p:nvSpPr>
        <p:spPr bwMode="auto">
          <a:xfrm>
            <a:off x="1250386" y="4930774"/>
            <a:ext cx="5410200" cy="708025"/>
          </a:xfrm>
          <a:prstGeom prst="rect">
            <a:avLst/>
          </a:prstGeom>
          <a:noFill/>
          <a:ln w="3175" algn="ctr">
            <a:noFill/>
            <a:miter lim="800000"/>
          </a:ln>
          <a:effectLst/>
        </p:spPr>
        <p:txBody>
          <a:bodyPr>
            <a:spAutoFit/>
          </a:bodyPr>
          <a:lstStyle/>
          <a:p>
            <a:pPr algn="ctr">
              <a:defRPr/>
            </a:pPr>
            <a:r>
              <a:rPr lang="en-US" altLang="zh-CN" sz="2000" dirty="0">
                <a:solidFill>
                  <a:schemeClr val="accent2"/>
                </a:solidFill>
                <a:latin typeface="Arial" panose="020B0604020202020204" pitchFamily="34" charset="0"/>
              </a:rPr>
              <a:t>T:  </a:t>
            </a:r>
            <a:r>
              <a:rPr lang="zh-CN" altLang="en-US" sz="2000" dirty="0">
                <a:solidFill>
                  <a:schemeClr val="accent2"/>
                </a:solidFill>
                <a:latin typeface="Arial" panose="020B0604020202020204" pitchFamily="34" charset="0"/>
              </a:rPr>
              <a:t>模块存取周期</a:t>
            </a:r>
            <a:r>
              <a:rPr lang="zh-CN" altLang="en-US" sz="2000" b="1" dirty="0">
                <a:solidFill>
                  <a:schemeClr val="accent2"/>
                </a:solidFill>
                <a:latin typeface="Arial" panose="020B0604020202020204" pitchFamily="34" charset="0"/>
              </a:rPr>
              <a:t> </a:t>
            </a:r>
            <a:r>
              <a:rPr lang="zh-CN" altLang="en-US" sz="2000" dirty="0">
                <a:solidFill>
                  <a:schemeClr val="accent2"/>
                </a:solidFill>
                <a:effectLst>
                  <a:outerShdw blurRad="38100" dist="38100" dir="2700000" algn="tl">
                    <a:srgbClr val="C0C0C0"/>
                  </a:outerShdw>
                </a:effectLst>
                <a:latin typeface="Arial" panose="020B0604020202020204" pitchFamily="34" charset="0"/>
                <a:sym typeface="Symbol" panose="05050102010706020507" pitchFamily="18" charset="2"/>
              </a:rPr>
              <a:t>：</a:t>
            </a:r>
            <a:r>
              <a:rPr lang="zh-CN" altLang="en-US" sz="2000" dirty="0">
                <a:solidFill>
                  <a:schemeClr val="accent2"/>
                </a:solidFill>
                <a:latin typeface="Arial" panose="020B0604020202020204" pitchFamily="34" charset="0"/>
              </a:rPr>
              <a:t>总线传输周期 </a:t>
            </a:r>
            <a:endParaRPr lang="zh-CN" altLang="en-US" sz="2000" dirty="0">
              <a:solidFill>
                <a:schemeClr val="accent2"/>
              </a:solidFill>
              <a:latin typeface="Arial" panose="020B0604020202020204" pitchFamily="34" charset="0"/>
            </a:endParaRPr>
          </a:p>
          <a:p>
            <a:pPr algn="ctr">
              <a:defRPr/>
            </a:pPr>
            <a:r>
              <a:rPr lang="en-US" altLang="zh-CN" sz="2000" dirty="0">
                <a:solidFill>
                  <a:schemeClr val="accent2"/>
                </a:solidFill>
                <a:latin typeface="Arial" panose="020B0604020202020204" pitchFamily="34" charset="0"/>
              </a:rPr>
              <a:t>m: </a:t>
            </a:r>
            <a:r>
              <a:rPr lang="zh-CN" altLang="en-US" sz="2000" dirty="0">
                <a:solidFill>
                  <a:schemeClr val="accent2"/>
                </a:solidFill>
                <a:latin typeface="Arial" panose="020B0604020202020204" pitchFamily="34" charset="0"/>
              </a:rPr>
              <a:t>存储器交叉模块数</a:t>
            </a:r>
            <a:endParaRPr lang="zh-CN" altLang="en-US" sz="2000" dirty="0">
              <a:solidFill>
                <a:schemeClr val="accent2"/>
              </a:solidFill>
              <a:latin typeface="Arial" panose="020B0604020202020204" pitchFamily="34" charset="0"/>
            </a:endParaRPr>
          </a:p>
        </p:txBody>
      </p:sp>
      <p:sp>
        <p:nvSpPr>
          <p:cNvPr id="199701" name="Text Box 22"/>
          <p:cNvSpPr txBox="1">
            <a:spLocks noChangeArrowheads="1"/>
          </p:cNvSpPr>
          <p:nvPr/>
        </p:nvSpPr>
        <p:spPr bwMode="auto">
          <a:xfrm>
            <a:off x="5631886" y="4436444"/>
            <a:ext cx="685800" cy="304800"/>
          </a:xfrm>
          <a:prstGeom prst="rect">
            <a:avLst/>
          </a:prstGeom>
          <a:noFill/>
          <a:ln w="9525">
            <a:noFill/>
            <a:miter lim="800000"/>
          </a:ln>
        </p:spPr>
        <p:txBody>
          <a:bodyPr>
            <a:spAutoFit/>
          </a:bodyPr>
          <a:lstStyle/>
          <a:p>
            <a:pPr algn="ctr"/>
            <a:r>
              <a:rPr lang="zh-CN" altLang="en-US" sz="1400">
                <a:solidFill>
                  <a:schemeClr val="folHlink"/>
                </a:solidFill>
                <a:latin typeface="Tahoma" panose="020B0604030504040204" pitchFamily="34" charset="0"/>
                <a:ea typeface="宋体" panose="02010600030101010101" pitchFamily="2" charset="-122"/>
              </a:rPr>
              <a:t>时间</a:t>
            </a:r>
            <a:endParaRPr lang="zh-CN" altLang="en-US" sz="1400" baseline="-25000">
              <a:solidFill>
                <a:schemeClr val="folHlink"/>
              </a:solidFill>
              <a:latin typeface="Tahoma" panose="020B0604030504040204" pitchFamily="34" charset="0"/>
              <a:ea typeface="宋体" panose="02010600030101010101" pitchFamily="2" charset="-122"/>
            </a:endParaRPr>
          </a:p>
        </p:txBody>
      </p:sp>
      <p:sp>
        <p:nvSpPr>
          <p:cNvPr id="199702" name="Text Box 23"/>
          <p:cNvSpPr txBox="1">
            <a:spLocks noChangeArrowheads="1"/>
          </p:cNvSpPr>
          <p:nvPr/>
        </p:nvSpPr>
        <p:spPr bwMode="auto">
          <a:xfrm>
            <a:off x="1974286" y="1540844"/>
            <a:ext cx="685800" cy="304800"/>
          </a:xfrm>
          <a:prstGeom prst="rect">
            <a:avLst/>
          </a:prstGeom>
          <a:noFill/>
          <a:ln w="9525">
            <a:noFill/>
            <a:miter lim="800000"/>
          </a:ln>
        </p:spPr>
        <p:txBody>
          <a:bodyPr>
            <a:spAutoFit/>
          </a:bodyPr>
          <a:lstStyle/>
          <a:p>
            <a:pPr algn="ctr"/>
            <a:r>
              <a:rPr lang="zh-CN" altLang="en-US" sz="1400" dirty="0">
                <a:solidFill>
                  <a:schemeClr val="folHlink"/>
                </a:solidFill>
                <a:latin typeface="Tahoma" panose="020B0604030504040204" pitchFamily="34" charset="0"/>
                <a:ea typeface="宋体" panose="02010600030101010101" pitchFamily="2" charset="-122"/>
              </a:rPr>
              <a:t>字</a:t>
            </a:r>
            <a:endParaRPr lang="zh-CN" altLang="en-US" sz="1400" baseline="-25000" dirty="0">
              <a:solidFill>
                <a:schemeClr val="folHlink"/>
              </a:solidFill>
              <a:latin typeface="Tahoma" panose="020B0604030504040204" pitchFamily="34" charset="0"/>
              <a:ea typeface="宋体" panose="02010600030101010101" pitchFamily="2" charset="-122"/>
            </a:endParaRPr>
          </a:p>
        </p:txBody>
      </p:sp>
      <p:sp>
        <p:nvSpPr>
          <p:cNvPr id="26" name="Rectangle 24"/>
          <p:cNvSpPr>
            <a:spLocks noChangeArrowheads="1"/>
          </p:cNvSpPr>
          <p:nvPr/>
        </p:nvSpPr>
        <p:spPr bwMode="auto">
          <a:xfrm>
            <a:off x="8520572" y="4686301"/>
            <a:ext cx="2482850" cy="533400"/>
          </a:xfrm>
          <a:prstGeom prst="rect">
            <a:avLst/>
          </a:prstGeom>
          <a:noFill/>
          <a:ln w="9525">
            <a:noFill/>
            <a:miter lim="800000"/>
          </a:ln>
        </p:spPr>
        <p:txBody>
          <a:bodyPr/>
          <a:lstStyle/>
          <a:p>
            <a:pPr marL="469900" indent="-469900" algn="ctr">
              <a:lnSpc>
                <a:spcPct val="80000"/>
              </a:lnSpc>
              <a:spcBef>
                <a:spcPct val="20000"/>
              </a:spcBef>
              <a:buClr>
                <a:schemeClr val="accent2"/>
              </a:buClr>
            </a:pPr>
            <a:r>
              <a:rPr lang="en-US" altLang="zh-CN" sz="2600" dirty="0">
                <a:solidFill>
                  <a:schemeClr val="folHlink"/>
                </a:solidFill>
                <a:latin typeface="Verdana" panose="020B0604030504040204" pitchFamily="34" charset="0"/>
                <a:sym typeface="Symbol" panose="05050102010706020507" pitchFamily="18" charset="2"/>
              </a:rPr>
              <a:t>t</a:t>
            </a:r>
            <a:r>
              <a:rPr lang="en-US" altLang="zh-CN" sz="2600" baseline="-25000" dirty="0">
                <a:solidFill>
                  <a:schemeClr val="folHlink"/>
                </a:solidFill>
                <a:latin typeface="Verdana" panose="020B0604030504040204" pitchFamily="34" charset="0"/>
                <a:sym typeface="Symbol" panose="05050102010706020507" pitchFamily="18" charset="2"/>
              </a:rPr>
              <a:t>1</a:t>
            </a:r>
            <a:r>
              <a:rPr lang="en-US" altLang="zh-CN" sz="2600" dirty="0">
                <a:solidFill>
                  <a:schemeClr val="folHlink"/>
                </a:solidFill>
                <a:latin typeface="Verdana" panose="020B0604030504040204" pitchFamily="34" charset="0"/>
                <a:sym typeface="Symbol" panose="05050102010706020507" pitchFamily="18" charset="2"/>
              </a:rPr>
              <a:t>&lt;t</a:t>
            </a:r>
            <a:r>
              <a:rPr lang="en-US" altLang="zh-CN" sz="2600" baseline="-25000" dirty="0">
                <a:solidFill>
                  <a:schemeClr val="folHlink"/>
                </a:solidFill>
                <a:latin typeface="Verdana" panose="020B0604030504040204" pitchFamily="34" charset="0"/>
                <a:sym typeface="Symbol" panose="05050102010706020507" pitchFamily="18" charset="2"/>
              </a:rPr>
              <a:t>2</a:t>
            </a:r>
            <a:endParaRPr lang="en-US" altLang="zh-CN" sz="2600" dirty="0">
              <a:solidFill>
                <a:schemeClr val="folHlink"/>
              </a:solidFill>
              <a:latin typeface="Verdana" panose="020B0604030504040204" pitchFamily="34" charset="0"/>
            </a:endParaRPr>
          </a:p>
        </p:txBody>
      </p:sp>
      <p:grpSp>
        <p:nvGrpSpPr>
          <p:cNvPr id="199704" name="Group 25"/>
          <p:cNvGrpSpPr/>
          <p:nvPr/>
        </p:nvGrpSpPr>
        <p:grpSpPr bwMode="auto">
          <a:xfrm>
            <a:off x="2812486" y="3979244"/>
            <a:ext cx="762000" cy="457200"/>
            <a:chOff x="960" y="2784"/>
            <a:chExt cx="480" cy="384"/>
          </a:xfrm>
        </p:grpSpPr>
        <p:sp>
          <p:nvSpPr>
            <p:cNvPr id="199706" name="Line 26"/>
            <p:cNvSpPr>
              <a:spLocks noChangeShapeType="1"/>
            </p:cNvSpPr>
            <p:nvPr/>
          </p:nvSpPr>
          <p:spPr bwMode="auto">
            <a:xfrm>
              <a:off x="960" y="2784"/>
              <a:ext cx="0" cy="384"/>
            </a:xfrm>
            <a:prstGeom prst="line">
              <a:avLst/>
            </a:prstGeom>
            <a:noFill/>
            <a:ln w="19050">
              <a:solidFill>
                <a:schemeClr val="tx1"/>
              </a:solidFill>
              <a:prstDash val="sysDot"/>
              <a:round/>
            </a:ln>
          </p:spPr>
          <p:txBody>
            <a:bodyPr/>
            <a:lstStyle/>
            <a:p>
              <a:endParaRPr lang="zh-CN" altLang="en-US"/>
            </a:p>
          </p:txBody>
        </p:sp>
        <p:sp>
          <p:nvSpPr>
            <p:cNvPr id="199707" name="Line 27"/>
            <p:cNvSpPr>
              <a:spLocks noChangeShapeType="1"/>
            </p:cNvSpPr>
            <p:nvPr/>
          </p:nvSpPr>
          <p:spPr bwMode="auto">
            <a:xfrm>
              <a:off x="1200" y="2784"/>
              <a:ext cx="0" cy="384"/>
            </a:xfrm>
            <a:prstGeom prst="line">
              <a:avLst/>
            </a:prstGeom>
            <a:noFill/>
            <a:ln w="19050">
              <a:solidFill>
                <a:schemeClr val="tx1"/>
              </a:solidFill>
              <a:prstDash val="sysDot"/>
              <a:round/>
            </a:ln>
          </p:spPr>
          <p:txBody>
            <a:bodyPr/>
            <a:lstStyle/>
            <a:p>
              <a:endParaRPr lang="zh-CN" altLang="en-US"/>
            </a:p>
          </p:txBody>
        </p:sp>
        <p:sp>
          <p:nvSpPr>
            <p:cNvPr id="199708" name="Line 28"/>
            <p:cNvSpPr>
              <a:spLocks noChangeShapeType="1"/>
            </p:cNvSpPr>
            <p:nvPr/>
          </p:nvSpPr>
          <p:spPr bwMode="auto">
            <a:xfrm>
              <a:off x="1440" y="2784"/>
              <a:ext cx="0" cy="384"/>
            </a:xfrm>
            <a:prstGeom prst="line">
              <a:avLst/>
            </a:prstGeom>
            <a:noFill/>
            <a:ln w="19050">
              <a:solidFill>
                <a:schemeClr val="tx1"/>
              </a:solidFill>
              <a:prstDash val="sysDot"/>
              <a:rou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endParaRPr lang="zh-CN" altLang="en-US" b="1" dirty="0">
              <a:latin typeface="+mj-lt"/>
            </a:endParaRPr>
          </a:p>
          <a:p>
            <a:r>
              <a:rPr lang="en-US" altLang="zh-CN" b="1" dirty="0">
                <a:latin typeface="+mj-lt"/>
              </a:rPr>
              <a:t>4.2 </a:t>
            </a:r>
            <a:r>
              <a:rPr lang="zh-CN" altLang="en-US" b="1" dirty="0">
                <a:latin typeface="+mj-lt"/>
              </a:rPr>
              <a:t>半导体存储器</a:t>
            </a:r>
            <a:endParaRPr lang="zh-CN" altLang="en-US" b="1" dirty="0">
              <a:latin typeface="+mj-lt"/>
            </a:endParaRP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endParaRPr lang="zh-CN" altLang="en-US" b="1" dirty="0">
              <a:latin typeface="+mj-lt"/>
            </a:endParaRPr>
          </a:p>
          <a:p>
            <a:r>
              <a:rPr lang="en-US" altLang="zh-CN" b="1" dirty="0">
                <a:latin typeface="+mj-lt"/>
              </a:rPr>
              <a:t>4.4 </a:t>
            </a:r>
            <a:r>
              <a:rPr lang="zh-CN" altLang="en-US" b="1" dirty="0">
                <a:latin typeface="+mj-lt"/>
              </a:rPr>
              <a:t>并行主存系统</a:t>
            </a:r>
            <a:endParaRPr lang="zh-CN" altLang="en-US"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4.5 </a:t>
            </a:r>
            <a:r>
              <a:rPr lang="zh-CN" altLang="en-US" b="1" dirty="0">
                <a:solidFill>
                  <a:srgbClr val="C00000"/>
                </a:solidFill>
                <a:effectLst>
                  <a:outerShdw blurRad="38100" dist="38100" dir="2700000" algn="tl">
                    <a:srgbClr val="000000">
                      <a:alpha val="43137"/>
                    </a:srgbClr>
                  </a:outerShdw>
                </a:effectLst>
                <a:latin typeface="+mj-lt"/>
              </a:rPr>
              <a:t>高速缓冲存储器</a:t>
            </a:r>
            <a:endParaRPr lang="en-US" altLang="zh-CN"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4.6 </a:t>
            </a:r>
            <a:r>
              <a:rPr lang="zh-CN" altLang="en-US" b="1" dirty="0">
                <a:latin typeface="+mj-lt"/>
              </a:rPr>
              <a:t>虚拟存储器</a:t>
            </a:r>
            <a:endParaRPr lang="zh-CN" altLang="en-US" b="1" dirty="0">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endParaRPr lang="zh-CN" altLang="en-US" dirty="0"/>
          </a:p>
        </p:txBody>
      </p:sp>
      <p:sp>
        <p:nvSpPr>
          <p:cNvPr id="3" name="内容占位符 2"/>
          <p:cNvSpPr>
            <a:spLocks noGrp="1"/>
          </p:cNvSpPr>
          <p:nvPr>
            <p:ph idx="1"/>
          </p:nvPr>
        </p:nvSpPr>
        <p:spPr/>
        <p:txBody>
          <a:bodyPr>
            <a:normAutofit/>
          </a:bodyPr>
          <a:lstStyle/>
          <a:p>
            <a:r>
              <a:rPr lang="en-US" altLang="zh-CN" b="1" dirty="0">
                <a:solidFill>
                  <a:srgbClr val="C00000"/>
                </a:solidFill>
                <a:effectLst>
                  <a:outerShdw blurRad="38100" dist="38100" dir="2700000" algn="tl">
                    <a:srgbClr val="000000">
                      <a:alpha val="43137"/>
                    </a:srgbClr>
                  </a:outerShdw>
                </a:effectLst>
                <a:latin typeface="+mn-lt"/>
              </a:rPr>
              <a:t>4.5.1 cache</a:t>
            </a:r>
            <a:r>
              <a:rPr lang="zh-CN" altLang="en-US" b="1" dirty="0">
                <a:solidFill>
                  <a:srgbClr val="C00000"/>
                </a:solidFill>
                <a:effectLst>
                  <a:outerShdw blurRad="38100" dist="38100" dir="2700000" algn="tl">
                    <a:srgbClr val="000000">
                      <a:alpha val="43137"/>
                    </a:srgbClr>
                  </a:outerShdw>
                </a:effectLst>
                <a:latin typeface="+mn-lt"/>
              </a:rPr>
              <a:t>工作原理</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latin typeface="+mn-lt"/>
              </a:rPr>
              <a:t>4.5.9 cache</a:t>
            </a:r>
            <a:r>
              <a:rPr lang="zh-CN" altLang="en-US" b="1" dirty="0">
                <a:latin typeface="+mn-lt"/>
              </a:rPr>
              <a:t>应用</a:t>
            </a:r>
            <a:endParaRPr lang="en-US" altLang="zh-CN" b="1" dirty="0">
              <a:latin typeface="+mn-lt"/>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U</a:t>
            </a:r>
            <a:r>
              <a:rPr lang="zh-CN" altLang="en-US" dirty="0"/>
              <a:t>盘说开去</a:t>
            </a:r>
            <a:endParaRPr lang="zh-CN" altLang="en-US" dirty="0"/>
          </a:p>
        </p:txBody>
      </p:sp>
      <p:pic>
        <p:nvPicPr>
          <p:cNvPr id="8" name="内容占位符 7"/>
          <p:cNvPicPr>
            <a:picLocks noGrp="1" noChangeAspect="1"/>
          </p:cNvPicPr>
          <p:nvPr>
            <p:ph idx="1"/>
          </p:nvPr>
        </p:nvPicPr>
        <p:blipFill>
          <a:blip r:embed="rId1"/>
          <a:stretch>
            <a:fillRect/>
          </a:stretch>
        </p:blipFill>
        <p:spPr>
          <a:xfrm>
            <a:off x="838200" y="968247"/>
            <a:ext cx="10515600" cy="5459669"/>
          </a:xfrm>
          <a:prstGeom prst="rect">
            <a:avLst/>
          </a:prstGeom>
          <a:ln>
            <a:solidFill>
              <a:schemeClr val="accent1"/>
            </a:solidFill>
          </a:ln>
          <a:effectLst>
            <a:outerShdw blurRad="50800" dist="38100" dir="2700000" algn="tl" rotWithShape="0">
              <a:prstClr val="black">
                <a:alpha val="40000"/>
              </a:prstClr>
            </a:outerShdw>
          </a:effectLst>
        </p:spPr>
      </p:pic>
      <p:grpSp>
        <p:nvGrpSpPr>
          <p:cNvPr id="4" name="组合 3"/>
          <p:cNvGrpSpPr/>
          <p:nvPr/>
        </p:nvGrpSpPr>
        <p:grpSpPr>
          <a:xfrm>
            <a:off x="1238250" y="1543050"/>
            <a:ext cx="3219450" cy="747042"/>
            <a:chOff x="1638300" y="1397000"/>
            <a:chExt cx="3219450" cy="747042"/>
          </a:xfrm>
          <a:effectLst>
            <a:outerShdw blurRad="50800" dist="38100" dir="2700000" algn="tl" rotWithShape="0">
              <a:prstClr val="black">
                <a:alpha val="40000"/>
              </a:prstClr>
            </a:outerShdw>
          </a:effectLst>
        </p:grpSpPr>
        <p:sp>
          <p:nvSpPr>
            <p:cNvPr id="7" name="矩形 6"/>
            <p:cNvSpPr/>
            <p:nvPr/>
          </p:nvSpPr>
          <p:spPr>
            <a:xfrm>
              <a:off x="1638300" y="1397000"/>
              <a:ext cx="3219450"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t>U</a:t>
              </a:r>
              <a:r>
                <a:rPr lang="zh-CN" altLang="en-US" sz="2200" b="1" dirty="0"/>
                <a:t>盘为什么只标读速率？</a:t>
              </a:r>
              <a:endParaRPr lang="zh-CN" altLang="en-US" sz="2200" b="1" dirty="0"/>
            </a:p>
          </p:txBody>
        </p:sp>
        <p:sp>
          <p:nvSpPr>
            <p:cNvPr id="3" name="等腰三角形 2"/>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8051800" y="2681958"/>
            <a:ext cx="2951622" cy="747042"/>
            <a:chOff x="1638300" y="1397000"/>
            <a:chExt cx="2951622" cy="747042"/>
          </a:xfrm>
          <a:effectLst>
            <a:outerShdw blurRad="50800" dist="38100" dir="2700000" algn="tl" rotWithShape="0">
              <a:prstClr val="black">
                <a:alpha val="40000"/>
              </a:prstClr>
            </a:outerShdw>
          </a:effectLst>
        </p:grpSpPr>
        <p:sp>
          <p:nvSpPr>
            <p:cNvPr id="17" name="矩形 16"/>
            <p:cNvSpPr/>
            <p:nvPr/>
          </p:nvSpPr>
          <p:spPr>
            <a:xfrm>
              <a:off x="1638300" y="1397000"/>
              <a:ext cx="2951622"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不同</a:t>
              </a:r>
              <a:r>
                <a:rPr lang="en-US" altLang="zh-CN" sz="2200" b="1" dirty="0"/>
                <a:t>USB</a:t>
              </a:r>
              <a:r>
                <a:rPr lang="zh-CN" altLang="en-US" sz="2200" b="1" dirty="0"/>
                <a:t>接口意义？</a:t>
              </a:r>
              <a:endParaRPr lang="zh-CN" altLang="en-US" sz="2200" b="1" dirty="0"/>
            </a:p>
          </p:txBody>
        </p:sp>
        <p:sp>
          <p:nvSpPr>
            <p:cNvPr id="18" name="等腰三角形 17"/>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4235450" y="2681958"/>
            <a:ext cx="2744788" cy="747042"/>
            <a:chOff x="2112962" y="1397000"/>
            <a:chExt cx="2744788" cy="747042"/>
          </a:xfrm>
          <a:effectLst>
            <a:outerShdw blurRad="50800" dist="38100" dir="2700000" algn="tl" rotWithShape="0">
              <a:prstClr val="black">
                <a:alpha val="40000"/>
              </a:prstClr>
            </a:outerShdw>
          </a:effectLst>
        </p:grpSpPr>
        <p:sp>
          <p:nvSpPr>
            <p:cNvPr id="20" name="矩形 19"/>
            <p:cNvSpPr/>
            <p:nvPr/>
          </p:nvSpPr>
          <p:spPr>
            <a:xfrm>
              <a:off x="2112962" y="1397000"/>
              <a:ext cx="2744788"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超极速固态</a:t>
              </a:r>
              <a:r>
                <a:rPr lang="en-US" altLang="zh-CN" sz="2200" b="1" dirty="0"/>
                <a:t>U</a:t>
              </a:r>
              <a:r>
                <a:rPr lang="zh-CN" altLang="en-US" sz="2200" b="1" dirty="0"/>
                <a:t>盘？</a:t>
              </a:r>
              <a:endParaRPr lang="zh-CN" altLang="en-US" sz="2200" b="1" dirty="0"/>
            </a:p>
          </p:txBody>
        </p:sp>
        <p:sp>
          <p:nvSpPr>
            <p:cNvPr id="21" name="等腰三角形 20"/>
            <p:cNvSpPr/>
            <p:nvPr/>
          </p:nvSpPr>
          <p:spPr>
            <a:xfrm rot="10800000">
              <a:off x="429895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994400" y="4201077"/>
            <a:ext cx="2951622" cy="747042"/>
            <a:chOff x="1638300" y="1397000"/>
            <a:chExt cx="2951622" cy="747042"/>
          </a:xfrm>
          <a:effectLst>
            <a:outerShdw blurRad="50800" dist="38100" dir="2700000" algn="tl" rotWithShape="0">
              <a:prstClr val="black">
                <a:alpha val="40000"/>
              </a:prstClr>
            </a:outerShdw>
          </a:effectLst>
        </p:grpSpPr>
        <p:sp>
          <p:nvSpPr>
            <p:cNvPr id="23" name="矩形 22"/>
            <p:cNvSpPr/>
            <p:nvPr/>
          </p:nvSpPr>
          <p:spPr>
            <a:xfrm>
              <a:off x="1638300" y="1397000"/>
              <a:ext cx="2951622"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200" b="1" dirty="0"/>
                <a:t>U</a:t>
              </a:r>
              <a:r>
                <a:rPr lang="zh-CN" altLang="en-US" sz="2200" b="1" dirty="0"/>
                <a:t>盘有专利吗？</a:t>
              </a:r>
              <a:endParaRPr lang="zh-CN" altLang="en-US" sz="2200" b="1" dirty="0"/>
            </a:p>
          </p:txBody>
        </p:sp>
        <p:sp>
          <p:nvSpPr>
            <p:cNvPr id="24" name="等腰三角形 23"/>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U</a:t>
            </a:r>
            <a:r>
              <a:rPr lang="zh-CN" altLang="en-US" dirty="0"/>
              <a:t>盘说开去</a:t>
            </a:r>
            <a:endParaRPr lang="zh-CN" altLang="en-US" dirty="0"/>
          </a:p>
        </p:txBody>
      </p:sp>
      <p:pic>
        <p:nvPicPr>
          <p:cNvPr id="9" name="图片 8"/>
          <p:cNvPicPr>
            <a:picLocks noChangeAspect="1"/>
          </p:cNvPicPr>
          <p:nvPr/>
        </p:nvPicPr>
        <p:blipFill>
          <a:blip r:embed="rId1"/>
          <a:stretch>
            <a:fillRect/>
          </a:stretch>
        </p:blipFill>
        <p:spPr>
          <a:xfrm>
            <a:off x="487822" y="875255"/>
            <a:ext cx="11384138" cy="5488604"/>
          </a:xfrm>
          <a:prstGeom prst="rect">
            <a:avLst/>
          </a:prstGeom>
          <a:ln>
            <a:solidFill>
              <a:schemeClr val="accent1"/>
            </a:solidFill>
          </a:ln>
          <a:effectLst>
            <a:outerShdw blurRad="50800" dist="38100" dir="2700000" algn="tl" rotWithShape="0">
              <a:prstClr val="black">
                <a:alpha val="40000"/>
              </a:prstClr>
            </a:outerShdw>
          </a:effectLst>
        </p:spPr>
      </p:pic>
      <p:grpSp>
        <p:nvGrpSpPr>
          <p:cNvPr id="24" name="组合 23"/>
          <p:cNvGrpSpPr/>
          <p:nvPr/>
        </p:nvGrpSpPr>
        <p:grpSpPr>
          <a:xfrm>
            <a:off x="8504532" y="998867"/>
            <a:ext cx="3086401" cy="5266665"/>
            <a:chOff x="8498182" y="1032534"/>
            <a:chExt cx="3086401" cy="5266665"/>
          </a:xfrm>
        </p:grpSpPr>
        <p:pic>
          <p:nvPicPr>
            <p:cNvPr id="13" name="图片 12"/>
            <p:cNvPicPr>
              <a:picLocks noChangeAspect="1"/>
            </p:cNvPicPr>
            <p:nvPr/>
          </p:nvPicPr>
          <p:blipFill>
            <a:blip r:embed="rId2"/>
            <a:stretch>
              <a:fillRect/>
            </a:stretch>
          </p:blipFill>
          <p:spPr>
            <a:xfrm>
              <a:off x="8498182" y="4087078"/>
              <a:ext cx="3064308" cy="2212121"/>
            </a:xfrm>
            <a:prstGeom prst="rect">
              <a:avLst/>
            </a:prstGeom>
            <a:effectLst>
              <a:outerShdw blurRad="50800" dist="38100" dir="2700000" algn="tl" rotWithShape="0">
                <a:prstClr val="black">
                  <a:alpha val="40000"/>
                </a:prstClr>
              </a:outerShdw>
            </a:effectLst>
          </p:spPr>
        </p:pic>
        <p:grpSp>
          <p:nvGrpSpPr>
            <p:cNvPr id="23" name="组合 22"/>
            <p:cNvGrpSpPr/>
            <p:nvPr/>
          </p:nvGrpSpPr>
          <p:grpSpPr>
            <a:xfrm>
              <a:off x="8498182" y="1032534"/>
              <a:ext cx="3086401" cy="2831665"/>
              <a:chOff x="8280099" y="1284616"/>
              <a:chExt cx="3086401" cy="2831665"/>
            </a:xfrm>
          </p:grpSpPr>
          <p:grpSp>
            <p:nvGrpSpPr>
              <p:cNvPr id="19" name="组合 18"/>
              <p:cNvGrpSpPr/>
              <p:nvPr/>
            </p:nvGrpSpPr>
            <p:grpSpPr>
              <a:xfrm>
                <a:off x="8285197" y="1284616"/>
                <a:ext cx="3081303" cy="2831665"/>
                <a:chOff x="7124699" y="184150"/>
                <a:chExt cx="2838452" cy="2831665"/>
              </a:xfrm>
              <a:effectLst>
                <a:outerShdw blurRad="50800" dist="38100" dir="2700000" algn="tl" rotWithShape="0">
                  <a:prstClr val="black">
                    <a:alpha val="40000"/>
                  </a:prstClr>
                </a:outerShdw>
              </a:effectLst>
            </p:grpSpPr>
            <p:sp>
              <p:nvSpPr>
                <p:cNvPr id="18" name="矩形: 圆角 17"/>
                <p:cNvSpPr/>
                <p:nvPr/>
              </p:nvSpPr>
              <p:spPr>
                <a:xfrm>
                  <a:off x="7124699" y="506840"/>
                  <a:ext cx="2838450" cy="2508975"/>
                </a:xfrm>
                <a:prstGeom prst="roundRect">
                  <a:avLst>
                    <a:gd name="adj" fmla="val 20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5" name="矩形 14"/>
                <p:cNvSpPr/>
                <p:nvPr/>
              </p:nvSpPr>
              <p:spPr>
                <a:xfrm>
                  <a:off x="7124700" y="283960"/>
                  <a:ext cx="2838450" cy="420362"/>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矩形: 圆角 11"/>
                <p:cNvSpPr/>
                <p:nvPr/>
              </p:nvSpPr>
              <p:spPr>
                <a:xfrm>
                  <a:off x="7124701" y="184150"/>
                  <a:ext cx="2838450" cy="508000"/>
                </a:xfrm>
                <a:prstGeom prst="roundRect">
                  <a:avLst>
                    <a:gd name="adj" fmla="val 6667"/>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t>1999~2019</a:t>
                  </a:r>
                  <a:r>
                    <a:rPr lang="zh-CN" altLang="en-US" b="1" dirty="0"/>
                    <a:t>年   </a:t>
                  </a:r>
                  <a:r>
                    <a:rPr lang="en-US" altLang="zh-CN" b="1" dirty="0"/>
                    <a:t>3</a:t>
                  </a:r>
                  <a:r>
                    <a:rPr lang="zh-CN" altLang="en-US" b="1" dirty="0"/>
                    <a:t>亿授权费</a:t>
                  </a:r>
                  <a:endParaRPr lang="zh-CN" altLang="en-US" b="1" dirty="0"/>
                </a:p>
              </p:txBody>
            </p:sp>
          </p:grpSp>
          <p:sp>
            <p:nvSpPr>
              <p:cNvPr id="20" name="文本框 19"/>
              <p:cNvSpPr txBox="1"/>
              <p:nvPr/>
            </p:nvSpPr>
            <p:spPr>
              <a:xfrm>
                <a:off x="8285197" y="1851657"/>
                <a:ext cx="3013571" cy="1346907"/>
              </a:xfrm>
              <a:prstGeom prst="rect">
                <a:avLst/>
              </a:prstGeom>
              <a:noFill/>
            </p:spPr>
            <p:txBody>
              <a:bodyPr wrap="square" rtlCol="0">
                <a:spAutoFit/>
              </a:bodyPr>
              <a:lstStyle/>
              <a:p>
                <a:pPr>
                  <a:lnSpc>
                    <a:spcPct val="150000"/>
                  </a:lnSpc>
                </a:pPr>
                <a:r>
                  <a:rPr lang="en-US" altLang="zh-CN" sz="1400" dirty="0">
                    <a:solidFill>
                      <a:schemeClr val="bg2">
                        <a:lumMod val="50000"/>
                      </a:schemeClr>
                    </a:solidFill>
                  </a:rPr>
                  <a:t>1999</a:t>
                </a:r>
                <a:r>
                  <a:rPr lang="zh-CN" altLang="en-US" sz="1400" dirty="0">
                    <a:solidFill>
                      <a:schemeClr val="bg2">
                        <a:lumMod val="50000"/>
                      </a:schemeClr>
                    </a:solidFill>
                  </a:rPr>
                  <a:t>年邓国顺、成晓华研发出全球第一款</a:t>
                </a:r>
                <a:r>
                  <a:rPr lang="en-US" altLang="zh-CN" sz="1400" dirty="0">
                    <a:solidFill>
                      <a:schemeClr val="bg2">
                        <a:lumMod val="50000"/>
                      </a:schemeClr>
                    </a:solidFill>
                  </a:rPr>
                  <a:t>USB</a:t>
                </a:r>
                <a:r>
                  <a:rPr lang="zh-CN" altLang="en-US" sz="1400" dirty="0">
                    <a:solidFill>
                      <a:schemeClr val="bg2">
                        <a:lumMod val="50000"/>
                      </a:schemeClr>
                    </a:solidFill>
                  </a:rPr>
                  <a:t>闪存盘，成立朗科公司</a:t>
                </a:r>
                <a:r>
                  <a:rPr lang="en-US" altLang="zh-CN" sz="1400" dirty="0">
                    <a:solidFill>
                      <a:schemeClr val="bg2">
                        <a:lumMod val="50000"/>
                      </a:schemeClr>
                    </a:solidFill>
                  </a:rPr>
                  <a:t>,</a:t>
                </a:r>
                <a:endParaRPr lang="en-US" altLang="zh-CN" sz="1400" dirty="0">
                  <a:solidFill>
                    <a:schemeClr val="bg2">
                      <a:lumMod val="50000"/>
                    </a:schemeClr>
                  </a:solidFill>
                </a:endParaRPr>
              </a:p>
              <a:p>
                <a:pPr>
                  <a:lnSpc>
                    <a:spcPct val="150000"/>
                  </a:lnSpc>
                </a:pPr>
                <a:r>
                  <a:rPr lang="zh-CN" altLang="en-US" sz="1400" dirty="0">
                    <a:solidFill>
                      <a:schemeClr val="bg2">
                        <a:lumMod val="50000"/>
                      </a:schemeClr>
                    </a:solidFill>
                  </a:rPr>
                  <a:t>申请中国专利，</a:t>
                </a:r>
                <a:r>
                  <a:rPr lang="en-US" altLang="zh-CN" sz="1400" dirty="0">
                    <a:solidFill>
                      <a:schemeClr val="bg2">
                        <a:lumMod val="50000"/>
                      </a:schemeClr>
                    </a:solidFill>
                  </a:rPr>
                  <a:t>2002</a:t>
                </a:r>
                <a:r>
                  <a:rPr lang="zh-CN" altLang="en-US" sz="1400" dirty="0">
                    <a:solidFill>
                      <a:schemeClr val="bg2">
                        <a:lumMod val="50000"/>
                      </a:schemeClr>
                    </a:solidFill>
                  </a:rPr>
                  <a:t>获授权，</a:t>
                </a:r>
                <a:r>
                  <a:rPr lang="en-US" altLang="zh-CN" sz="1400" dirty="0">
                    <a:solidFill>
                      <a:schemeClr val="bg2">
                        <a:lumMod val="50000"/>
                      </a:schemeClr>
                    </a:solidFill>
                  </a:rPr>
                  <a:t>2004</a:t>
                </a:r>
                <a:r>
                  <a:rPr lang="zh-CN" altLang="en-US" sz="1400" dirty="0">
                    <a:solidFill>
                      <a:schemeClr val="bg2">
                        <a:lumMod val="50000"/>
                      </a:schemeClr>
                    </a:solidFill>
                  </a:rPr>
                  <a:t>获美国专利授权。</a:t>
                </a:r>
                <a:endParaRPr lang="zh-CN" altLang="en-US" sz="1400" dirty="0">
                  <a:solidFill>
                    <a:schemeClr val="bg2">
                      <a:lumMod val="50000"/>
                    </a:schemeClr>
                  </a:solidFill>
                </a:endParaRPr>
              </a:p>
            </p:txBody>
          </p:sp>
          <p:sp>
            <p:nvSpPr>
              <p:cNvPr id="22" name="文本框 21"/>
              <p:cNvSpPr txBox="1"/>
              <p:nvPr/>
            </p:nvSpPr>
            <p:spPr>
              <a:xfrm>
                <a:off x="8280099" y="3160198"/>
                <a:ext cx="3013571" cy="700576"/>
              </a:xfrm>
              <a:prstGeom prst="rect">
                <a:avLst/>
              </a:prstGeom>
              <a:noFill/>
            </p:spPr>
            <p:txBody>
              <a:bodyPr wrap="square" rtlCol="0">
                <a:spAutoFit/>
              </a:bodyPr>
              <a:lstStyle/>
              <a:p>
                <a:pPr>
                  <a:lnSpc>
                    <a:spcPct val="150000"/>
                  </a:lnSpc>
                </a:pPr>
                <a:r>
                  <a:rPr lang="zh-CN" altLang="en-US" sz="1400" dirty="0">
                    <a:solidFill>
                      <a:srgbClr val="1387B7"/>
                    </a:solidFill>
                  </a:rPr>
                  <a:t>起诉</a:t>
                </a:r>
                <a:r>
                  <a:rPr lang="en-US" altLang="zh-CN" sz="1400" dirty="0">
                    <a:solidFill>
                      <a:srgbClr val="1387B7"/>
                    </a:solidFill>
                  </a:rPr>
                  <a:t>SONY</a:t>
                </a:r>
                <a:r>
                  <a:rPr lang="zh-CN" altLang="en-US" sz="1400" dirty="0">
                    <a:solidFill>
                      <a:srgbClr val="1387B7"/>
                    </a:solidFill>
                  </a:rPr>
                  <a:t>公司，获赔</a:t>
                </a:r>
                <a:r>
                  <a:rPr lang="en-US" altLang="zh-CN" sz="1400" dirty="0">
                    <a:solidFill>
                      <a:srgbClr val="1387B7"/>
                    </a:solidFill>
                  </a:rPr>
                  <a:t>1000</a:t>
                </a:r>
                <a:r>
                  <a:rPr lang="zh-CN" altLang="en-US" sz="1400" dirty="0">
                    <a:solidFill>
                      <a:srgbClr val="1387B7"/>
                    </a:solidFill>
                  </a:rPr>
                  <a:t>万美金</a:t>
                </a:r>
                <a:endParaRPr lang="en-US" altLang="zh-CN" sz="1400" dirty="0">
                  <a:solidFill>
                    <a:srgbClr val="1387B7"/>
                  </a:solidFill>
                </a:endParaRPr>
              </a:p>
              <a:p>
                <a:pPr>
                  <a:lnSpc>
                    <a:spcPct val="150000"/>
                  </a:lnSpc>
                </a:pPr>
                <a:r>
                  <a:rPr lang="zh-CN" altLang="en-US" sz="1400" dirty="0">
                    <a:solidFill>
                      <a:srgbClr val="1387B7"/>
                    </a:solidFill>
                  </a:rPr>
                  <a:t>起诉  </a:t>
                </a:r>
                <a:r>
                  <a:rPr lang="en-US" altLang="zh-CN" sz="1400" dirty="0">
                    <a:solidFill>
                      <a:srgbClr val="1387B7"/>
                    </a:solidFill>
                  </a:rPr>
                  <a:t>PNY </a:t>
                </a:r>
                <a:r>
                  <a:rPr lang="zh-CN" altLang="en-US" sz="1400" dirty="0">
                    <a:solidFill>
                      <a:srgbClr val="1387B7"/>
                    </a:solidFill>
                  </a:rPr>
                  <a:t>公司，获赔</a:t>
                </a:r>
                <a:r>
                  <a:rPr lang="en-US" altLang="zh-CN" sz="1400" dirty="0">
                    <a:solidFill>
                      <a:srgbClr val="1387B7"/>
                    </a:solidFill>
                  </a:rPr>
                  <a:t>771</a:t>
                </a:r>
                <a:r>
                  <a:rPr lang="zh-CN" altLang="en-US" sz="1400" dirty="0">
                    <a:solidFill>
                      <a:srgbClr val="1387B7"/>
                    </a:solidFill>
                  </a:rPr>
                  <a:t>万美金</a:t>
                </a:r>
                <a:endParaRPr lang="zh-CN" altLang="en-US" sz="1400" dirty="0">
                  <a:solidFill>
                    <a:srgbClr val="1387B7"/>
                  </a:solidFill>
                </a:endParaRPr>
              </a:p>
            </p:txBody>
          </p:sp>
        </p:grpSp>
      </p:grpSp>
      <p:grpSp>
        <p:nvGrpSpPr>
          <p:cNvPr id="25" name="组合 24"/>
          <p:cNvGrpSpPr/>
          <p:nvPr/>
        </p:nvGrpSpPr>
        <p:grpSpPr>
          <a:xfrm>
            <a:off x="1238250" y="1543050"/>
            <a:ext cx="3219450" cy="747042"/>
            <a:chOff x="1638300" y="1397000"/>
            <a:chExt cx="3219450" cy="747042"/>
          </a:xfrm>
          <a:effectLst>
            <a:outerShdw blurRad="50800" dist="38100" dir="2700000" algn="tl" rotWithShape="0">
              <a:prstClr val="black">
                <a:alpha val="40000"/>
              </a:prstClr>
            </a:outerShdw>
          </a:effectLst>
        </p:grpSpPr>
        <p:sp>
          <p:nvSpPr>
            <p:cNvPr id="26" name="矩形 25"/>
            <p:cNvSpPr/>
            <p:nvPr/>
          </p:nvSpPr>
          <p:spPr>
            <a:xfrm>
              <a:off x="1638300" y="1397000"/>
              <a:ext cx="3219450" cy="5524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产品优势今何在？</a:t>
              </a:r>
              <a:endParaRPr lang="zh-CN" altLang="en-US" sz="2200" b="1" dirty="0"/>
            </a:p>
          </p:txBody>
        </p:sp>
        <p:sp>
          <p:nvSpPr>
            <p:cNvPr id="27" name="等腰三角形 26"/>
            <p:cNvSpPr/>
            <p:nvPr/>
          </p:nvSpPr>
          <p:spPr>
            <a:xfrm rot="10800000">
              <a:off x="1739900" y="1877342"/>
              <a:ext cx="349250" cy="2667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a:t>
            </a:r>
            <a:r>
              <a:rPr lang="en-US" altLang="zh-CN" dirty="0"/>
              <a:t>U</a:t>
            </a:r>
            <a:r>
              <a:rPr lang="zh-CN" altLang="en-US" dirty="0"/>
              <a:t>盘说开去</a:t>
            </a:r>
            <a:endParaRPr lang="zh-CN" altLang="en-US" dirty="0"/>
          </a:p>
        </p:txBody>
      </p:sp>
      <p:grpSp>
        <p:nvGrpSpPr>
          <p:cNvPr id="12" name="组合 11"/>
          <p:cNvGrpSpPr/>
          <p:nvPr/>
        </p:nvGrpSpPr>
        <p:grpSpPr>
          <a:xfrm>
            <a:off x="7383955" y="3968750"/>
            <a:ext cx="3403761" cy="2256427"/>
            <a:chOff x="665665" y="4759157"/>
            <a:chExt cx="1938232" cy="579957"/>
          </a:xfrm>
        </p:grpSpPr>
        <p:sp>
          <p:nvSpPr>
            <p:cNvPr id="13" name="矩形 12"/>
            <p:cNvSpPr/>
            <p:nvPr/>
          </p:nvSpPr>
          <p:spPr>
            <a:xfrm>
              <a:off x="665665" y="4759157"/>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16288" y="4817498"/>
              <a:ext cx="1887609" cy="502538"/>
            </a:xfrm>
            <a:prstGeom prst="rect">
              <a:avLst/>
            </a:prstGeom>
          </p:spPr>
          <p:txBody>
            <a:bodyPr wrap="square">
              <a:spAutoFit/>
            </a:bodyPr>
            <a:lstStyle/>
            <a:p>
              <a:pPr algn="ctr">
                <a:lnSpc>
                  <a:spcPct val="150000"/>
                </a:lnSpc>
                <a:defRPr/>
              </a:pPr>
              <a:r>
                <a:rPr lang="zh-CN" altLang="en-US" sz="2800" b="1" dirty="0">
                  <a:solidFill>
                    <a:srgbClr val="FF0000"/>
                  </a:solidFill>
                  <a:latin typeface="+mn-ea"/>
                </a:rPr>
                <a:t>计算机崩溃！</a:t>
              </a:r>
              <a:endParaRPr lang="en-US" altLang="zh-CN" sz="2800" b="1" dirty="0">
                <a:solidFill>
                  <a:srgbClr val="FF0000"/>
                </a:solidFill>
                <a:latin typeface="+mn-ea"/>
              </a:endParaRPr>
            </a:p>
            <a:p>
              <a:pPr algn="ctr">
                <a:lnSpc>
                  <a:spcPct val="150000"/>
                </a:lnSpc>
                <a:defRPr/>
              </a:pPr>
              <a:r>
                <a:rPr lang="zh-CN" altLang="en-US" sz="2800" b="1" dirty="0">
                  <a:solidFill>
                    <a:srgbClr val="FF0000"/>
                  </a:solidFill>
                  <a:latin typeface="+mn-ea"/>
                </a:rPr>
                <a:t>数据值丢失！</a:t>
              </a:r>
              <a:endParaRPr lang="en-US" altLang="zh-CN" sz="2800" b="1" dirty="0">
                <a:solidFill>
                  <a:srgbClr val="FF0000"/>
                </a:solidFill>
                <a:latin typeface="+mn-ea"/>
              </a:endParaRPr>
            </a:p>
            <a:p>
              <a:pPr algn="ctr">
                <a:lnSpc>
                  <a:spcPct val="150000"/>
                </a:lnSpc>
                <a:defRPr/>
              </a:pPr>
              <a:r>
                <a:rPr lang="en-US" altLang="zh-CN" sz="2800" b="1" dirty="0">
                  <a:solidFill>
                    <a:schemeClr val="bg1"/>
                  </a:solidFill>
                  <a:latin typeface="+mn-ea"/>
                </a:rPr>
                <a:t>???</a:t>
              </a:r>
              <a:endParaRPr lang="en-US" altLang="zh-CN" sz="2800" b="1" dirty="0">
                <a:solidFill>
                  <a:schemeClr val="bg1"/>
                </a:solidFill>
                <a:latin typeface="+mn-ea"/>
              </a:endParaRPr>
            </a:p>
          </p:txBody>
        </p:sp>
      </p:grpSp>
      <p:pic>
        <p:nvPicPr>
          <p:cNvPr id="4" name="图片 3"/>
          <p:cNvPicPr>
            <a:picLocks noChangeAspect="1"/>
          </p:cNvPicPr>
          <p:nvPr/>
        </p:nvPicPr>
        <p:blipFill>
          <a:blip r:embed="rId1"/>
          <a:stretch>
            <a:fillRect/>
          </a:stretch>
        </p:blipFill>
        <p:spPr>
          <a:xfrm>
            <a:off x="855276" y="988889"/>
            <a:ext cx="5240724" cy="5240724"/>
          </a:xfrm>
          <a:prstGeom prst="rect">
            <a:avLst/>
          </a:prstGeom>
        </p:spPr>
      </p:pic>
      <p:grpSp>
        <p:nvGrpSpPr>
          <p:cNvPr id="15" name="组合 14"/>
          <p:cNvGrpSpPr/>
          <p:nvPr/>
        </p:nvGrpSpPr>
        <p:grpSpPr>
          <a:xfrm>
            <a:off x="1536842" y="3023086"/>
            <a:ext cx="3219450" cy="731963"/>
            <a:chOff x="1638300" y="1397000"/>
            <a:chExt cx="3219450" cy="731963"/>
          </a:xfrm>
          <a:effectLst>
            <a:outerShdw blurRad="50800" dist="38100" dir="2700000" algn="tl" rotWithShape="0">
              <a:prstClr val="black">
                <a:alpha val="40000"/>
              </a:prstClr>
            </a:outerShdw>
          </a:effectLst>
        </p:grpSpPr>
        <p:sp>
          <p:nvSpPr>
            <p:cNvPr id="16" name="矩形 15"/>
            <p:cNvSpPr/>
            <p:nvPr/>
          </p:nvSpPr>
          <p:spPr>
            <a:xfrm>
              <a:off x="1638300" y="1397000"/>
              <a:ext cx="3219450"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200" b="1" dirty="0"/>
                <a:t>为什么要拔出</a:t>
              </a:r>
              <a:r>
                <a:rPr lang="en-US" altLang="zh-CN" sz="2200" b="1" dirty="0"/>
                <a:t>U</a:t>
              </a:r>
              <a:r>
                <a:rPr lang="zh-CN" altLang="en-US" sz="2200" b="1" dirty="0"/>
                <a:t>盘？</a:t>
              </a:r>
              <a:endParaRPr lang="zh-CN" altLang="en-US" sz="2200" b="1" dirty="0"/>
            </a:p>
          </p:txBody>
        </p:sp>
        <p:sp>
          <p:nvSpPr>
            <p:cNvPr id="17" name="等腰三角形 16"/>
            <p:cNvSpPr/>
            <p:nvPr/>
          </p:nvSpPr>
          <p:spPr>
            <a:xfrm rot="10800000">
              <a:off x="3962400" y="1862263"/>
              <a:ext cx="349250" cy="2667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2738" y="1069202"/>
            <a:ext cx="2504554" cy="2504554"/>
          </a:xfrm>
          <a:prstGeom prst="rect">
            <a:avLst/>
          </a:prstGeom>
        </p:spPr>
      </p:pic>
      <p:grpSp>
        <p:nvGrpSpPr>
          <p:cNvPr id="7" name="组合 6"/>
          <p:cNvGrpSpPr/>
          <p:nvPr/>
        </p:nvGrpSpPr>
        <p:grpSpPr>
          <a:xfrm>
            <a:off x="855274" y="933450"/>
            <a:ext cx="5240726" cy="5375102"/>
            <a:chOff x="855274" y="933450"/>
            <a:chExt cx="5240726" cy="5375102"/>
          </a:xfrm>
        </p:grpSpPr>
        <p:pic>
          <p:nvPicPr>
            <p:cNvPr id="2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55274" y="933450"/>
              <a:ext cx="5240726" cy="5375102"/>
            </a:xfrm>
            <a:prstGeom prst="rect">
              <a:avLst/>
            </a:prstGeom>
          </p:spPr>
        </p:pic>
        <p:sp>
          <p:nvSpPr>
            <p:cNvPr id="3" name="矩形: 圆角 2"/>
            <p:cNvSpPr/>
            <p:nvPr/>
          </p:nvSpPr>
          <p:spPr>
            <a:xfrm>
              <a:off x="5023946" y="1384300"/>
              <a:ext cx="881554" cy="2984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p:cNvSpPr/>
            <p:nvPr/>
          </p:nvSpPr>
          <p:spPr>
            <a:xfrm>
              <a:off x="1773758" y="1574188"/>
              <a:ext cx="881554" cy="2984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盘缓冲原理</a:t>
            </a:r>
            <a:endParaRPr lang="zh-CN" altLang="en-US" dirty="0"/>
          </a:p>
        </p:txBody>
      </p:sp>
      <p:sp>
        <p:nvSpPr>
          <p:cNvPr id="3" name="内容占位符 2"/>
          <p:cNvSpPr>
            <a:spLocks noGrp="1"/>
          </p:cNvSpPr>
          <p:nvPr>
            <p:ph idx="1"/>
          </p:nvPr>
        </p:nvSpPr>
        <p:spPr>
          <a:xfrm>
            <a:off x="487822" y="942764"/>
            <a:ext cx="10515599" cy="3197328"/>
          </a:xfrm>
        </p:spPr>
        <p:txBody>
          <a:bodyPr>
            <a:normAutofit/>
          </a:bodyPr>
          <a:lstStyle/>
          <a:p>
            <a:r>
              <a:rPr lang="zh-CN" altLang="en-US" sz="2500" dirty="0"/>
              <a:t>早期</a:t>
            </a:r>
            <a:r>
              <a:rPr lang="en-US" altLang="zh-CN" sz="2500" dirty="0"/>
              <a:t>U</a:t>
            </a:r>
            <a:r>
              <a:rPr lang="zh-CN" altLang="en-US" sz="2500" dirty="0"/>
              <a:t>盘写速度慢，部分</a:t>
            </a:r>
            <a:r>
              <a:rPr lang="zh-CN" altLang="en-US" sz="2500" b="1" dirty="0">
                <a:solidFill>
                  <a:srgbClr val="1387B7"/>
                </a:solidFill>
              </a:rPr>
              <a:t>内存空间</a:t>
            </a:r>
            <a:r>
              <a:rPr lang="zh-CN" altLang="en-US" sz="2500" dirty="0"/>
              <a:t>为</a:t>
            </a:r>
            <a:r>
              <a:rPr lang="en-US" altLang="zh-CN" sz="2100" dirty="0"/>
              <a:t>U</a:t>
            </a:r>
            <a:r>
              <a:rPr lang="zh-CN" altLang="en-US" sz="2500" dirty="0"/>
              <a:t>盘作</a:t>
            </a:r>
            <a:r>
              <a:rPr lang="zh-CN" altLang="en-US" sz="2500" b="1" dirty="0">
                <a:solidFill>
                  <a:srgbClr val="1387B7"/>
                </a:solidFill>
              </a:rPr>
              <a:t>写缓冲</a:t>
            </a:r>
            <a:endParaRPr lang="zh-CN" altLang="en-US" sz="2500" b="1" dirty="0">
              <a:solidFill>
                <a:srgbClr val="1387B7"/>
              </a:solidFill>
            </a:endParaRPr>
          </a:p>
          <a:p>
            <a:r>
              <a:rPr lang="zh-CN" altLang="en-US" sz="2500" dirty="0"/>
              <a:t>数据写入内存即报告完成</a:t>
            </a:r>
            <a:endParaRPr lang="zh-CN" altLang="en-US" sz="2500" dirty="0"/>
          </a:p>
          <a:p>
            <a:pPr lvl="1"/>
            <a:r>
              <a:rPr lang="zh-CN" altLang="en-US" sz="2100" dirty="0"/>
              <a:t>可有效提升写性能，改善用户等待体验</a:t>
            </a:r>
            <a:endParaRPr lang="zh-CN" altLang="en-US" sz="2100" dirty="0"/>
          </a:p>
          <a:p>
            <a:pPr lvl="1"/>
            <a:r>
              <a:rPr lang="zh-CN" altLang="en-US" sz="2100" dirty="0"/>
              <a:t>导致数据不一致性，产生</a:t>
            </a:r>
            <a:r>
              <a:rPr lang="zh-CN" altLang="en-US" sz="2100" b="1" dirty="0">
                <a:solidFill>
                  <a:srgbClr val="1387B7"/>
                </a:solidFill>
              </a:rPr>
              <a:t>脏数据</a:t>
            </a:r>
            <a:r>
              <a:rPr lang="en-US" altLang="zh-CN" sz="2100" dirty="0">
                <a:solidFill>
                  <a:srgbClr val="FF0000"/>
                </a:solidFill>
              </a:rPr>
              <a:t>---</a:t>
            </a:r>
            <a:r>
              <a:rPr lang="zh-CN" altLang="en-US" sz="2100" dirty="0"/>
              <a:t>还未写入</a:t>
            </a:r>
            <a:r>
              <a:rPr lang="en-US" altLang="zh-CN" sz="2100" dirty="0"/>
              <a:t>U</a:t>
            </a:r>
            <a:r>
              <a:rPr lang="zh-CN" altLang="en-US" sz="2100" dirty="0"/>
              <a:t>盘的数据</a:t>
            </a:r>
            <a:endParaRPr lang="zh-CN" altLang="en-US" sz="2100" dirty="0"/>
          </a:p>
          <a:p>
            <a:r>
              <a:rPr lang="zh-CN" altLang="en-US" sz="2500" dirty="0"/>
              <a:t>系统将</a:t>
            </a:r>
            <a:r>
              <a:rPr lang="zh-CN" altLang="en-US" sz="2500" b="1" dirty="0">
                <a:solidFill>
                  <a:srgbClr val="1387B7"/>
                </a:solidFill>
              </a:rPr>
              <a:t>定时</a:t>
            </a:r>
            <a:r>
              <a:rPr lang="zh-CN" altLang="en-US" sz="2500" dirty="0"/>
              <a:t>或</a:t>
            </a:r>
            <a:r>
              <a:rPr lang="zh-CN" altLang="en-US" sz="2500" b="1" dirty="0">
                <a:solidFill>
                  <a:srgbClr val="1387B7"/>
                </a:solidFill>
              </a:rPr>
              <a:t>被迫</a:t>
            </a:r>
            <a:r>
              <a:rPr lang="zh-CN" altLang="en-US" sz="2500" dirty="0"/>
              <a:t>将脏数据迁移到</a:t>
            </a:r>
            <a:r>
              <a:rPr lang="en-US" altLang="zh-CN" sz="2500" dirty="0"/>
              <a:t>U</a:t>
            </a:r>
            <a:r>
              <a:rPr lang="zh-CN" altLang="en-US" sz="2500" dirty="0"/>
              <a:t>盘，不安全的拔盘可能丢失脏数据</a:t>
            </a:r>
            <a:endParaRPr lang="zh-CN" altLang="en-US" sz="2500" dirty="0"/>
          </a:p>
          <a:p>
            <a:endParaRPr lang="zh-CN" altLang="en-US" dirty="0"/>
          </a:p>
        </p:txBody>
      </p:sp>
      <p:pic>
        <p:nvPicPr>
          <p:cNvPr id="4" name="Picture 2"/>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7928932" y="4675533"/>
            <a:ext cx="1095375" cy="1463675"/>
          </a:xfrm>
          <a:prstGeom prst="rect">
            <a:avLst/>
          </a:prstGeom>
          <a:noFill/>
          <a:ln w="9525">
            <a:noFill/>
            <a:miter lim="800000"/>
            <a:headEnd/>
            <a:tailEnd/>
          </a:ln>
        </p:spPr>
      </p:pic>
      <p:pic>
        <p:nvPicPr>
          <p:cNvPr id="5" name="Picture 131" descr="j0242087[1]"/>
          <p:cNvPicPr>
            <a:picLocks noChangeAspect="1" noChangeArrowheads="1"/>
          </p:cNvPicPr>
          <p:nvPr/>
        </p:nvPicPr>
        <p:blipFill>
          <a:blip r:embed="rId2" cstate="print">
            <a:biLevel thresh="50000"/>
            <a:grayscl/>
          </a:blip>
          <a:srcRect/>
          <a:stretch>
            <a:fillRect/>
          </a:stretch>
        </p:blipFill>
        <p:spPr bwMode="auto">
          <a:xfrm>
            <a:off x="2931482" y="4961608"/>
            <a:ext cx="912813" cy="674688"/>
          </a:xfrm>
          <a:prstGeom prst="rect">
            <a:avLst/>
          </a:prstGeom>
          <a:noFill/>
          <a:ln w="9525">
            <a:noFill/>
            <a:miter lim="800000"/>
            <a:headEnd/>
            <a:tailEnd/>
          </a:ln>
        </p:spPr>
      </p:pic>
      <p:sp>
        <p:nvSpPr>
          <p:cNvPr id="6" name="Line 9"/>
          <p:cNvSpPr>
            <a:spLocks noChangeShapeType="1"/>
          </p:cNvSpPr>
          <p:nvPr/>
        </p:nvSpPr>
        <p:spPr bwMode="auto">
          <a:xfrm>
            <a:off x="3698245" y="5355308"/>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7" name="Text Box 10"/>
          <p:cNvSpPr txBox="1">
            <a:spLocks noChangeArrowheads="1"/>
          </p:cNvSpPr>
          <p:nvPr/>
        </p:nvSpPr>
        <p:spPr bwMode="auto">
          <a:xfrm>
            <a:off x="5567845" y="4564734"/>
            <a:ext cx="1033937"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600" b="1">
                <a:solidFill>
                  <a:srgbClr val="000204"/>
                </a:solidFill>
                <a:latin typeface="+mn-ea"/>
                <a:cs typeface="Arial" panose="020B0604020202020204" pitchFamily="34" charset="0"/>
              </a:rPr>
              <a:t>内存缓冲区</a:t>
            </a:r>
            <a:endParaRPr lang="zh-CN" altLang="en-US" sz="1600" b="1">
              <a:solidFill>
                <a:srgbClr val="000204"/>
              </a:solidFill>
              <a:latin typeface="+mn-ea"/>
              <a:cs typeface="Arial" panose="020B0604020202020204" pitchFamily="34" charset="0"/>
            </a:endParaRPr>
          </a:p>
        </p:txBody>
      </p:sp>
      <p:sp>
        <p:nvSpPr>
          <p:cNvPr id="8" name="Line 13"/>
          <p:cNvSpPr>
            <a:spLocks noChangeShapeType="1"/>
          </p:cNvSpPr>
          <p:nvPr/>
        </p:nvSpPr>
        <p:spPr bwMode="auto">
          <a:xfrm>
            <a:off x="3660145" y="5228308"/>
            <a:ext cx="1920875" cy="0"/>
          </a:xfrm>
          <a:prstGeom prst="line">
            <a:avLst/>
          </a:prstGeom>
          <a:noFill/>
          <a:ln w="76200">
            <a:solidFill>
              <a:srgbClr val="FF0000"/>
            </a:solidFill>
            <a:round/>
            <a:tailEnd type="triangle" w="med" len="med"/>
          </a:ln>
        </p:spPr>
        <p:txBody>
          <a:bodyPr lIns="0" tIns="0" rIns="0" bIns="0"/>
          <a:lstStyle/>
          <a:p>
            <a:endParaRPr lang="zh-CN" altLang="en-US">
              <a:latin typeface="+mn-ea"/>
            </a:endParaRPr>
          </a:p>
        </p:txBody>
      </p:sp>
      <p:sp>
        <p:nvSpPr>
          <p:cNvPr id="9" name="Line 14"/>
          <p:cNvSpPr>
            <a:spLocks noChangeShapeType="1"/>
          </p:cNvSpPr>
          <p:nvPr/>
        </p:nvSpPr>
        <p:spPr bwMode="auto">
          <a:xfrm>
            <a:off x="6412870" y="5355308"/>
            <a:ext cx="1920875" cy="0"/>
          </a:xfrm>
          <a:prstGeom prst="line">
            <a:avLst/>
          </a:prstGeom>
          <a:noFill/>
          <a:ln w="76200">
            <a:solidFill>
              <a:srgbClr val="FF0000"/>
            </a:solidFill>
            <a:round/>
            <a:tailEnd type="triangle" w="med" len="med"/>
          </a:ln>
        </p:spPr>
        <p:txBody>
          <a:bodyPr lIns="0" tIns="0" rIns="0" bIns="0"/>
          <a:lstStyle/>
          <a:p>
            <a:endParaRPr lang="zh-CN" altLang="en-US">
              <a:latin typeface="+mn-ea"/>
            </a:endParaRPr>
          </a:p>
        </p:txBody>
      </p:sp>
      <p:sp>
        <p:nvSpPr>
          <p:cNvPr id="10" name="Oval 40"/>
          <p:cNvSpPr>
            <a:spLocks noChangeArrowheads="1"/>
          </p:cNvSpPr>
          <p:nvPr/>
        </p:nvSpPr>
        <p:spPr bwMode="auto">
          <a:xfrm>
            <a:off x="8235319" y="5158458"/>
            <a:ext cx="431800" cy="431800"/>
          </a:xfrm>
          <a:prstGeom prst="ellipse">
            <a:avLst/>
          </a:prstGeom>
          <a:gradFill rotWithShape="1">
            <a:gsLst>
              <a:gs pos="0">
                <a:srgbClr val="FF0000"/>
              </a:gs>
              <a:gs pos="100000">
                <a:srgbClr val="FF0303">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11" name="Text Box 42"/>
          <p:cNvSpPr txBox="1">
            <a:spLocks noChangeArrowheads="1"/>
          </p:cNvSpPr>
          <p:nvPr/>
        </p:nvSpPr>
        <p:spPr bwMode="auto">
          <a:xfrm>
            <a:off x="4212594" y="488064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FF0000"/>
                </a:solidFill>
                <a:latin typeface="+mn-ea"/>
                <a:cs typeface="Arial" panose="020B0604020202020204" pitchFamily="34" charset="0"/>
              </a:rPr>
              <a:t>写请求</a:t>
            </a:r>
            <a:endParaRPr lang="zh-CN" altLang="en-US">
              <a:solidFill>
                <a:srgbClr val="FF0000"/>
              </a:solidFill>
              <a:latin typeface="+mn-ea"/>
              <a:cs typeface="Arial" panose="020B0604020202020204" pitchFamily="34" charset="0"/>
            </a:endParaRPr>
          </a:p>
        </p:txBody>
      </p:sp>
      <p:sp>
        <p:nvSpPr>
          <p:cNvPr id="12" name="Text Box 43"/>
          <p:cNvSpPr txBox="1">
            <a:spLocks noChangeArrowheads="1"/>
          </p:cNvSpPr>
          <p:nvPr/>
        </p:nvSpPr>
        <p:spPr bwMode="auto">
          <a:xfrm>
            <a:off x="4257044" y="557279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FF0000"/>
                </a:solidFill>
                <a:latin typeface="+mn-ea"/>
                <a:cs typeface="Arial" panose="020B0604020202020204" pitchFamily="34" charset="0"/>
              </a:rPr>
              <a:t>写响应</a:t>
            </a:r>
            <a:endParaRPr lang="zh-CN" altLang="en-US">
              <a:solidFill>
                <a:srgbClr val="FF0000"/>
              </a:solidFill>
              <a:latin typeface="+mn-ea"/>
              <a:cs typeface="Arial" panose="020B0604020202020204" pitchFamily="34" charset="0"/>
            </a:endParaRPr>
          </a:p>
        </p:txBody>
      </p:sp>
      <p:sp>
        <p:nvSpPr>
          <p:cNvPr id="13" name="Line 44"/>
          <p:cNvSpPr>
            <a:spLocks noChangeShapeType="1"/>
          </p:cNvSpPr>
          <p:nvPr/>
        </p:nvSpPr>
        <p:spPr bwMode="auto">
          <a:xfrm>
            <a:off x="3698245" y="5507708"/>
            <a:ext cx="1819275" cy="0"/>
          </a:xfrm>
          <a:prstGeom prst="line">
            <a:avLst/>
          </a:prstGeom>
          <a:noFill/>
          <a:ln w="38100">
            <a:solidFill>
              <a:srgbClr val="FF0000"/>
            </a:solidFill>
            <a:prstDash val="sysDot"/>
            <a:round/>
            <a:headEnd type="triangle" w="med" len="med"/>
          </a:ln>
        </p:spPr>
        <p:txBody>
          <a:bodyPr lIns="0" tIns="0" rIns="0" bIns="0"/>
          <a:lstStyle/>
          <a:p>
            <a:endParaRPr lang="zh-CN" altLang="en-US">
              <a:latin typeface="+mn-ea"/>
            </a:endParaRPr>
          </a:p>
        </p:txBody>
      </p:sp>
      <p:sp>
        <p:nvSpPr>
          <p:cNvPr id="14" name="Rectangle 47"/>
          <p:cNvSpPr>
            <a:spLocks noChangeArrowheads="1"/>
          </p:cNvSpPr>
          <p:nvPr/>
        </p:nvSpPr>
        <p:spPr bwMode="auto">
          <a:xfrm>
            <a:off x="6119117" y="5250147"/>
            <a:ext cx="65" cy="276999"/>
          </a:xfrm>
          <a:prstGeom prst="rect">
            <a:avLst/>
          </a:prstGeom>
          <a:solidFill>
            <a:srgbClr val="000000"/>
          </a:solidFill>
          <a:ln w="9525">
            <a:noFill/>
            <a:miter lim="800000"/>
          </a:ln>
        </p:spPr>
        <p:txBody>
          <a:bodyPr wrap="none" lIns="0" tIns="0" rIns="0" bIns="0" anchor="ctr">
            <a:spAutoFit/>
          </a:bodyPr>
          <a:lstStyle/>
          <a:p>
            <a:pPr algn="r"/>
            <a:endParaRPr lang="zh-CN" altLang="zh-CN">
              <a:latin typeface="+mn-ea"/>
            </a:endParaRPr>
          </a:p>
        </p:txBody>
      </p:sp>
      <p:grpSp>
        <p:nvGrpSpPr>
          <p:cNvPr id="15" name="Group 48"/>
          <p:cNvGrpSpPr/>
          <p:nvPr/>
        </p:nvGrpSpPr>
        <p:grpSpPr bwMode="auto">
          <a:xfrm>
            <a:off x="5574669" y="4826671"/>
            <a:ext cx="1028700" cy="1028700"/>
            <a:chOff x="2922" y="2088"/>
            <a:chExt cx="648" cy="648"/>
          </a:xfrm>
        </p:grpSpPr>
        <p:grpSp>
          <p:nvGrpSpPr>
            <p:cNvPr id="16" name="Group 49"/>
            <p:cNvGrpSpPr/>
            <p:nvPr/>
          </p:nvGrpSpPr>
          <p:grpSpPr bwMode="auto">
            <a:xfrm>
              <a:off x="2922" y="2088"/>
              <a:ext cx="648" cy="81"/>
              <a:chOff x="2922" y="2088"/>
              <a:chExt cx="648" cy="81"/>
            </a:xfrm>
          </p:grpSpPr>
          <p:sp>
            <p:nvSpPr>
              <p:cNvPr id="80"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1"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2"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3"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4"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5"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6"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7"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7" name="Group 58"/>
            <p:cNvGrpSpPr/>
            <p:nvPr/>
          </p:nvGrpSpPr>
          <p:grpSpPr bwMode="auto">
            <a:xfrm>
              <a:off x="2922" y="2169"/>
              <a:ext cx="648" cy="81"/>
              <a:chOff x="2922" y="2088"/>
              <a:chExt cx="648" cy="81"/>
            </a:xfrm>
          </p:grpSpPr>
          <p:sp>
            <p:nvSpPr>
              <p:cNvPr id="72"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3"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4"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5"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6"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7"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8"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9"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8" name="Group 67"/>
            <p:cNvGrpSpPr/>
            <p:nvPr/>
          </p:nvGrpSpPr>
          <p:grpSpPr bwMode="auto">
            <a:xfrm>
              <a:off x="2922" y="2250"/>
              <a:ext cx="648" cy="81"/>
              <a:chOff x="2922" y="2088"/>
              <a:chExt cx="648" cy="81"/>
            </a:xfrm>
          </p:grpSpPr>
          <p:sp>
            <p:nvSpPr>
              <p:cNvPr id="64"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5"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6"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7"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8"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9"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0"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1"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9" name="Group 76"/>
            <p:cNvGrpSpPr/>
            <p:nvPr/>
          </p:nvGrpSpPr>
          <p:grpSpPr bwMode="auto">
            <a:xfrm>
              <a:off x="2922" y="2331"/>
              <a:ext cx="648" cy="81"/>
              <a:chOff x="2922" y="2088"/>
              <a:chExt cx="648" cy="81"/>
            </a:xfrm>
          </p:grpSpPr>
          <p:sp>
            <p:nvSpPr>
              <p:cNvPr id="56"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7"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8"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9"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0"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1"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2"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3"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0" name="Group 85"/>
            <p:cNvGrpSpPr/>
            <p:nvPr/>
          </p:nvGrpSpPr>
          <p:grpSpPr bwMode="auto">
            <a:xfrm>
              <a:off x="2922" y="2412"/>
              <a:ext cx="648" cy="81"/>
              <a:chOff x="2922" y="2088"/>
              <a:chExt cx="648" cy="81"/>
            </a:xfrm>
          </p:grpSpPr>
          <p:sp>
            <p:nvSpPr>
              <p:cNvPr id="48"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9"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0"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1"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2"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3"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4"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5"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1" name="Group 94"/>
            <p:cNvGrpSpPr/>
            <p:nvPr/>
          </p:nvGrpSpPr>
          <p:grpSpPr bwMode="auto">
            <a:xfrm>
              <a:off x="2922" y="2493"/>
              <a:ext cx="648" cy="81"/>
              <a:chOff x="2922" y="2088"/>
              <a:chExt cx="648" cy="81"/>
            </a:xfrm>
          </p:grpSpPr>
          <p:sp>
            <p:nvSpPr>
              <p:cNvPr id="40"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1"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2"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3"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4"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5"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6"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7"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2" name="Group 103"/>
            <p:cNvGrpSpPr/>
            <p:nvPr/>
          </p:nvGrpSpPr>
          <p:grpSpPr bwMode="auto">
            <a:xfrm>
              <a:off x="2922" y="2574"/>
              <a:ext cx="648" cy="81"/>
              <a:chOff x="2922" y="2088"/>
              <a:chExt cx="648" cy="81"/>
            </a:xfrm>
          </p:grpSpPr>
          <p:sp>
            <p:nvSpPr>
              <p:cNvPr id="32"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3"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3" name="Group 112"/>
            <p:cNvGrpSpPr/>
            <p:nvPr/>
          </p:nvGrpSpPr>
          <p:grpSpPr bwMode="auto">
            <a:xfrm>
              <a:off x="2922" y="2655"/>
              <a:ext cx="648" cy="81"/>
              <a:chOff x="2922" y="2088"/>
              <a:chExt cx="648" cy="81"/>
            </a:xfrm>
          </p:grpSpPr>
          <p:sp>
            <p:nvSpPr>
              <p:cNvPr id="24"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5"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88" name="Rectangle 125"/>
          <p:cNvSpPr>
            <a:spLocks noChangeArrowheads="1"/>
          </p:cNvSpPr>
          <p:nvPr/>
        </p:nvSpPr>
        <p:spPr bwMode="auto">
          <a:xfrm>
            <a:off x="5574670" y="482825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89" name="Rectangle 126"/>
          <p:cNvSpPr>
            <a:spLocks noChangeArrowheads="1"/>
          </p:cNvSpPr>
          <p:nvPr/>
        </p:nvSpPr>
        <p:spPr bwMode="auto">
          <a:xfrm>
            <a:off x="5703256"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0" name="Rectangle 128"/>
          <p:cNvSpPr>
            <a:spLocks noChangeArrowheads="1"/>
          </p:cNvSpPr>
          <p:nvPr/>
        </p:nvSpPr>
        <p:spPr bwMode="auto">
          <a:xfrm>
            <a:off x="5960431"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1" name="Rectangle 129"/>
          <p:cNvSpPr>
            <a:spLocks noChangeArrowheads="1"/>
          </p:cNvSpPr>
          <p:nvPr/>
        </p:nvSpPr>
        <p:spPr bwMode="auto">
          <a:xfrm>
            <a:off x="6089020" y="482825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2" name="Rectangle 130"/>
          <p:cNvSpPr>
            <a:spLocks noChangeArrowheads="1"/>
          </p:cNvSpPr>
          <p:nvPr/>
        </p:nvSpPr>
        <p:spPr bwMode="auto">
          <a:xfrm>
            <a:off x="6217606" y="4828258"/>
            <a:ext cx="128588" cy="128588"/>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pic>
        <p:nvPicPr>
          <p:cNvPr id="93" name="Picture 5" descr="02aXeRam"/>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563281">
            <a:off x="5081751" y="5419090"/>
            <a:ext cx="1976437" cy="1557337"/>
          </a:xfrm>
          <a:prstGeom prst="rect">
            <a:avLst/>
          </a:prstGeom>
          <a:noFill/>
          <a:ln w="9525">
            <a:noFill/>
            <a:miter lim="800000"/>
            <a:headEnd/>
            <a:tailEnd/>
          </a:ln>
        </p:spPr>
      </p:pic>
      <p:sp>
        <p:nvSpPr>
          <p:cNvPr id="94" name="Text Box 10"/>
          <p:cNvSpPr txBox="1">
            <a:spLocks noChangeArrowheads="1"/>
          </p:cNvSpPr>
          <p:nvPr/>
        </p:nvSpPr>
        <p:spPr bwMode="auto">
          <a:xfrm>
            <a:off x="3192795" y="4831434"/>
            <a:ext cx="392736"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CPU</a:t>
            </a:r>
            <a:endParaRPr lang="en-US" altLang="zh-CN" sz="1600" b="1" dirty="0">
              <a:solidFill>
                <a:srgbClr val="000204"/>
              </a:solidFill>
              <a:latin typeface="+mn-ea"/>
              <a:cs typeface="Arial" panose="020B0604020202020204" pitchFamily="34" charset="0"/>
            </a:endParaRPr>
          </a:p>
        </p:txBody>
      </p:sp>
      <p:sp>
        <p:nvSpPr>
          <p:cNvPr id="95" name="Text Box 10"/>
          <p:cNvSpPr txBox="1">
            <a:spLocks noChangeArrowheads="1"/>
          </p:cNvSpPr>
          <p:nvPr/>
        </p:nvSpPr>
        <p:spPr bwMode="auto">
          <a:xfrm>
            <a:off x="8970144" y="5276729"/>
            <a:ext cx="349455"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dirty="0">
                <a:solidFill>
                  <a:srgbClr val="000204"/>
                </a:solidFill>
                <a:latin typeface="+mn-ea"/>
                <a:cs typeface="Arial" panose="020B0604020202020204" pitchFamily="34" charset="0"/>
              </a:rPr>
              <a:t>U</a:t>
            </a:r>
            <a:r>
              <a:rPr lang="zh-CN" altLang="en-US" sz="1600" b="1" dirty="0">
                <a:solidFill>
                  <a:srgbClr val="000204"/>
                </a:solidFill>
                <a:latin typeface="+mn-ea"/>
                <a:cs typeface="Arial" panose="020B0604020202020204" pitchFamily="34" charset="0"/>
              </a:rPr>
              <a:t>盘</a:t>
            </a:r>
            <a:endParaRPr lang="zh-CN" altLang="en-US" sz="1600" b="1" dirty="0">
              <a:solidFill>
                <a:srgbClr val="000204"/>
              </a:solidFill>
              <a:latin typeface="+mn-ea"/>
              <a:cs typeface="Arial" panose="020B0604020202020204" pitchFamily="34" charset="0"/>
            </a:endParaRPr>
          </a:p>
        </p:txBody>
      </p:sp>
      <p:sp>
        <p:nvSpPr>
          <p:cNvPr id="96" name="Rectangle 128"/>
          <p:cNvSpPr>
            <a:spLocks noChangeArrowheads="1"/>
          </p:cNvSpPr>
          <p:nvPr/>
        </p:nvSpPr>
        <p:spPr bwMode="auto">
          <a:xfrm>
            <a:off x="6087431"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7" name="Rectangle 128"/>
          <p:cNvSpPr>
            <a:spLocks noChangeArrowheads="1"/>
          </p:cNvSpPr>
          <p:nvPr/>
        </p:nvSpPr>
        <p:spPr bwMode="auto">
          <a:xfrm>
            <a:off x="5833431" y="482825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nvGrpSpPr>
          <p:cNvPr id="98" name="组合 97"/>
          <p:cNvGrpSpPr/>
          <p:nvPr/>
        </p:nvGrpSpPr>
        <p:grpSpPr>
          <a:xfrm>
            <a:off x="7946826" y="1800492"/>
            <a:ext cx="3446387" cy="710238"/>
            <a:chOff x="665666" y="4732301"/>
            <a:chExt cx="1934812" cy="579957"/>
          </a:xfrm>
        </p:grpSpPr>
        <p:sp>
          <p:nvSpPr>
            <p:cNvPr id="99" name="矩形 98"/>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0" name="矩形 99"/>
            <p:cNvSpPr/>
            <p:nvPr/>
          </p:nvSpPr>
          <p:spPr>
            <a:xfrm>
              <a:off x="712869" y="4827463"/>
              <a:ext cx="1887609" cy="461665"/>
            </a:xfrm>
            <a:prstGeom prst="rect">
              <a:avLst/>
            </a:prstGeom>
          </p:spPr>
          <p:txBody>
            <a:bodyPr wrap="square">
              <a:spAutoFit/>
            </a:bodyPr>
            <a:lstStyle/>
            <a:p>
              <a:pPr algn="ctr">
                <a:defRPr/>
              </a:pPr>
              <a:r>
                <a:rPr lang="zh-CN" altLang="en-US" sz="2400" b="1" dirty="0">
                  <a:solidFill>
                    <a:schemeClr val="bg1"/>
                  </a:solidFill>
                  <a:latin typeface="+mn-ea"/>
                </a:rPr>
                <a:t>缓冲区满了会如何？</a:t>
              </a:r>
              <a:endParaRPr lang="en-US" altLang="zh-CN" sz="24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88"/>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10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xit" presetSubtype="0" fill="hold" nodeType="withEffect">
                                  <p:stCondLst>
                                    <p:cond delay="100"/>
                                  </p:stCondLst>
                                  <p:childTnLst>
                                    <p:set>
                                      <p:cBhvr>
                                        <p:cTn id="28" dur="1" fill="hold">
                                          <p:stCondLst>
                                            <p:cond delay="0"/>
                                          </p:stCondLst>
                                        </p:cTn>
                                        <p:tgtEl>
                                          <p:spTgt spid="88"/>
                                        </p:tgtEl>
                                        <p:attrNameLst>
                                          <p:attrName>style.visibility</p:attrName>
                                        </p:attrNameLst>
                                      </p:cBhvr>
                                      <p:to>
                                        <p:strVal val="hidden"/>
                                      </p:to>
                                    </p:set>
                                  </p:childTnLst>
                                </p:cTn>
                              </p:par>
                              <p:par>
                                <p:cTn id="29" presetID="1" presetClass="exit" presetSubtype="0" fill="hold" nodeType="withEffect">
                                  <p:stCondLst>
                                    <p:cond delay="100"/>
                                  </p:stCondLst>
                                  <p:childTnLst>
                                    <p:set>
                                      <p:cBhvr>
                                        <p:cTn id="30" dur="1" fill="hold">
                                          <p:stCondLst>
                                            <p:cond delay="0"/>
                                          </p:stCondLst>
                                        </p:cTn>
                                        <p:tgtEl>
                                          <p:spTgt spid="89"/>
                                        </p:tgtEl>
                                        <p:attrNameLst>
                                          <p:attrName>style.visibility</p:attrName>
                                        </p:attrNameLst>
                                      </p:cBhvr>
                                      <p:to>
                                        <p:strVal val="hidden"/>
                                      </p:to>
                                    </p:set>
                                  </p:childTnLst>
                                </p:cTn>
                              </p:par>
                            </p:childTnLst>
                          </p:cTn>
                        </p:par>
                        <p:par>
                          <p:cTn id="31" fill="hold">
                            <p:stCondLst>
                              <p:cond delay="1100"/>
                            </p:stCondLst>
                            <p:childTnLst>
                              <p:par>
                                <p:cTn id="32" presetID="1" presetClass="entr" presetSubtype="0" fill="hold" grpId="0" nodeType="afterEffect">
                                  <p:stCondLst>
                                    <p:cond delay="100"/>
                                  </p:stCondLst>
                                  <p:childTnLst>
                                    <p:set>
                                      <p:cBhvr>
                                        <p:cTn id="33" dur="1" fill="hold">
                                          <p:stCondLst>
                                            <p:cond delay="0"/>
                                          </p:stCondLst>
                                        </p:cTn>
                                        <p:tgtEl>
                                          <p:spTgt spid="90"/>
                                        </p:tgtEl>
                                        <p:attrNameLst>
                                          <p:attrName>style.visibility</p:attrName>
                                        </p:attrNameLst>
                                      </p:cBhvr>
                                      <p:to>
                                        <p:strVal val="visible"/>
                                      </p:to>
                                    </p:set>
                                  </p:childTnLst>
                                </p:cTn>
                              </p:par>
                            </p:childTnLst>
                          </p:cTn>
                        </p:par>
                        <p:par>
                          <p:cTn id="34" fill="hold">
                            <p:stCondLst>
                              <p:cond delay="1200"/>
                            </p:stCondLst>
                            <p:childTnLst>
                              <p:par>
                                <p:cTn id="35" presetID="1" presetClass="entr" presetSubtype="0" fill="hold" grpId="0" nodeType="afterEffect">
                                  <p:stCondLst>
                                    <p:cond delay="10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xit" presetSubtype="0" fill="hold" nodeType="withEffect">
                                  <p:stCondLst>
                                    <p:cond delay="100"/>
                                  </p:stCondLst>
                                  <p:childTnLst>
                                    <p:set>
                                      <p:cBhvr>
                                        <p:cTn id="38" dur="1" fill="hold">
                                          <p:stCondLst>
                                            <p:cond delay="0"/>
                                          </p:stCondLst>
                                        </p:cTn>
                                        <p:tgtEl>
                                          <p:spTgt spid="90"/>
                                        </p:tgtEl>
                                        <p:attrNameLst>
                                          <p:attrName>style.visibility</p:attrName>
                                        </p:attrNameLst>
                                      </p:cBhvr>
                                      <p:to>
                                        <p:strVal val="hidden"/>
                                      </p:to>
                                    </p:set>
                                  </p:childTnLst>
                                </p:cTn>
                              </p:par>
                            </p:childTnLst>
                          </p:cTn>
                        </p:par>
                        <p:par>
                          <p:cTn id="39" fill="hold">
                            <p:stCondLst>
                              <p:cond delay="1300"/>
                            </p:stCondLst>
                            <p:childTnLst>
                              <p:par>
                                <p:cTn id="40" presetID="1" presetClass="entr" presetSubtype="0" fill="hold" grpId="0" nodeType="afterEffect">
                                  <p:stCondLst>
                                    <p:cond delay="0"/>
                                  </p:stCondLst>
                                  <p:childTnLst>
                                    <p:set>
                                      <p:cBhvr>
                                        <p:cTn id="41" dur="1" fill="hold">
                                          <p:stCondLst>
                                            <p:cond delay="0"/>
                                          </p:stCondLst>
                                        </p:cTn>
                                        <p:tgtEl>
                                          <p:spTgt spid="97"/>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97"/>
                                        </p:tgtEl>
                                        <p:attrNameLst>
                                          <p:attrName>style.visibility</p:attrName>
                                        </p:attrNameLst>
                                      </p:cBhvr>
                                      <p:to>
                                        <p:strVal val="hidden"/>
                                      </p:to>
                                    </p:set>
                                  </p:childTnLst>
                                </p:cTn>
                              </p:par>
                            </p:childTnLst>
                          </p:cTn>
                        </p:par>
                        <p:par>
                          <p:cTn id="44" fill="hold">
                            <p:stCondLst>
                              <p:cond delay="1300"/>
                            </p:stCondLst>
                            <p:childTnLst>
                              <p:par>
                                <p:cTn id="45" presetID="1" presetClass="entr" presetSubtype="0" fill="hold" grpId="0" nodeType="after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96"/>
                                        </p:tgtEl>
                                        <p:attrNameLst>
                                          <p:attrName>style.visibility</p:attrName>
                                        </p:attrNameLst>
                                      </p:cBhvr>
                                      <p:to>
                                        <p:strVal val="hidden"/>
                                      </p:to>
                                    </p:set>
                                  </p:childTnLst>
                                </p:cTn>
                              </p:par>
                            </p:childTnLst>
                          </p:cTn>
                        </p:par>
                        <p:par>
                          <p:cTn id="49" fill="hold">
                            <p:stCondLst>
                              <p:cond delay="1300"/>
                            </p:stCondLst>
                            <p:childTnLst>
                              <p:par>
                                <p:cTn id="50" presetID="1" presetClass="entr" presetSubtype="0" fill="hold" grpId="0" nodeType="afterEffect">
                                  <p:stCondLst>
                                    <p:cond delay="100"/>
                                  </p:stCondLst>
                                  <p:childTnLst>
                                    <p:set>
                                      <p:cBhvr>
                                        <p:cTn id="51" dur="1" fill="hold">
                                          <p:stCondLst>
                                            <p:cond delay="0"/>
                                          </p:stCondLst>
                                        </p:cTn>
                                        <p:tgtEl>
                                          <p:spTgt spid="92"/>
                                        </p:tgtEl>
                                        <p:attrNameLst>
                                          <p:attrName>style.visibility</p:attrName>
                                        </p:attrNameLst>
                                      </p:cBhvr>
                                      <p:to>
                                        <p:strVal val="visible"/>
                                      </p:to>
                                    </p:set>
                                  </p:childTnLst>
                                </p:cTn>
                              </p:par>
                              <p:par>
                                <p:cTn id="52" presetID="1" presetClass="exit" presetSubtype="0" fill="hold" grpId="1" nodeType="withEffect">
                                  <p:stCondLst>
                                    <p:cond delay="100"/>
                                  </p:stCondLst>
                                  <p:childTnLst>
                                    <p:set>
                                      <p:cBhvr>
                                        <p:cTn id="53" dur="1" fill="hold">
                                          <p:stCondLst>
                                            <p:cond delay="0"/>
                                          </p:stCondLst>
                                        </p:cTn>
                                        <p:tgtEl>
                                          <p:spTgt spid="9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right)">
                                      <p:cBhvr>
                                        <p:cTn id="58" dur="1000"/>
                                        <p:tgtEl>
                                          <p:spTgt spid="13"/>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right)">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
                                            <p:txEl>
                                              <p:pRg st="2" end="2"/>
                                            </p:txEl>
                                          </p:spTgt>
                                        </p:tgtEl>
                                        <p:attrNameLst>
                                          <p:attrName>style.visibility</p:attrName>
                                        </p:attrNameLst>
                                      </p:cBhvr>
                                      <p:to>
                                        <p:strVal val="visible"/>
                                      </p:to>
                                    </p:set>
                                    <p:animEffect transition="in" filter="wipe(left)">
                                      <p:cBhvr>
                                        <p:cTn id="66" dur="500"/>
                                        <p:tgtEl>
                                          <p:spTgt spid="3">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
                                            <p:txEl>
                                              <p:pRg st="3" end="3"/>
                                            </p:txEl>
                                          </p:spTgt>
                                        </p:tgtEl>
                                        <p:attrNameLst>
                                          <p:attrName>style.visibility</p:attrName>
                                        </p:attrNameLst>
                                      </p:cBhvr>
                                      <p:to>
                                        <p:strVal val="visible"/>
                                      </p:to>
                                    </p:set>
                                    <p:animEffect transition="in" filter="wipe(left)">
                                      <p:cBhvr>
                                        <p:cTn id="71" dur="500"/>
                                        <p:tgtEl>
                                          <p:spTgt spid="3">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wipe(left)">
                                      <p:cBhvr>
                                        <p:cTn id="76" dur="500"/>
                                        <p:tgtEl>
                                          <p:spTgt spid="9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left)">
                                      <p:cBhvr>
                                        <p:cTn id="81" dur="500"/>
                                        <p:tgtEl>
                                          <p:spTgt spid="3">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1000"/>
                                        <p:tgtEl>
                                          <p:spTgt spid="9"/>
                                        </p:tgtEl>
                                      </p:cBhvr>
                                    </p:animEffect>
                                  </p:childTnLst>
                                </p:cTn>
                              </p:par>
                            </p:childTnLst>
                          </p:cTn>
                        </p:par>
                        <p:par>
                          <p:cTn id="87" fill="hold">
                            <p:stCondLst>
                              <p:cond delay="1000"/>
                            </p:stCondLst>
                            <p:childTnLst>
                              <p:par>
                                <p:cTn id="88" presetID="1" presetClass="entr" presetSubtype="0" fill="hold" grpId="0" nodeType="afterEffect">
                                  <p:stCondLst>
                                    <p:cond delay="0"/>
                                  </p:stCondLst>
                                  <p:childTnLst>
                                    <p:set>
                                      <p:cBhvr>
                                        <p:cTn id="89" dur="1" fill="hold">
                                          <p:stCondLst>
                                            <p:cond delay="0"/>
                                          </p:stCondLst>
                                        </p:cTn>
                                        <p:tgtEl>
                                          <p:spTgt spid="10"/>
                                        </p:tgtEl>
                                        <p:attrNameLst>
                                          <p:attrName>style.visibility</p:attrName>
                                        </p:attrNameLst>
                                      </p:cBhvr>
                                      <p:to>
                                        <p:strVal val="visible"/>
                                      </p:to>
                                    </p:set>
                                  </p:childTnLst>
                                </p:cTn>
                              </p:par>
                            </p:childTnLst>
                          </p:cTn>
                        </p:par>
                        <p:par>
                          <p:cTn id="90" fill="hold">
                            <p:stCondLst>
                              <p:cond delay="1000"/>
                            </p:stCondLst>
                            <p:childTnLst>
                              <p:par>
                                <p:cTn id="91" presetID="35" presetClass="emph" presetSubtype="0" repeatCount="3000" fill="hold" grpId="1" nodeType="afterEffect">
                                  <p:stCondLst>
                                    <p:cond delay="0"/>
                                  </p:stCondLst>
                                  <p:childTnLst>
                                    <p:anim calcmode="discrete" valueType="str">
                                      <p:cBhvr>
                                        <p:cTn id="92"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P spid="10" grpId="1" animBg="1"/>
      <p:bldP spid="11" grpId="0"/>
      <p:bldP spid="12" grpId="0"/>
      <p:bldP spid="13" grpId="0" animBg="1"/>
      <p:bldP spid="88" grpId="0" animBg="1"/>
      <p:bldP spid="89" grpId="0" animBg="1"/>
      <p:bldP spid="90" grpId="0" animBg="1"/>
      <p:bldP spid="91" grpId="0" animBg="1"/>
      <p:bldP spid="91" grpId="1" animBg="1"/>
      <p:bldP spid="92" grpId="0" animBg="1"/>
      <p:bldP spid="96" grpId="0" animBg="1"/>
      <p:bldP spid="9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缓冲的意义</a:t>
            </a:r>
            <a:endParaRPr lang="zh-CN" altLang="en-US" dirty="0"/>
          </a:p>
        </p:txBody>
      </p:sp>
      <p:sp>
        <p:nvSpPr>
          <p:cNvPr id="3" name="内容占位符 2"/>
          <p:cNvSpPr>
            <a:spLocks noGrp="1"/>
          </p:cNvSpPr>
          <p:nvPr>
            <p:ph idx="1"/>
          </p:nvPr>
        </p:nvSpPr>
        <p:spPr/>
        <p:txBody>
          <a:bodyPr/>
          <a:lstStyle/>
          <a:p>
            <a:r>
              <a:rPr lang="zh-CN" altLang="en-US" b="1" dirty="0"/>
              <a:t>缓冲的意义</a:t>
            </a:r>
            <a:endParaRPr lang="zh-CN" altLang="en-US" b="1" dirty="0"/>
          </a:p>
          <a:p>
            <a:pPr lvl="1"/>
            <a:r>
              <a:rPr lang="zh-CN" altLang="en-US" sz="2400" dirty="0"/>
              <a:t>减缓（高空救援）</a:t>
            </a:r>
            <a:endParaRPr lang="zh-CN" altLang="en-US" sz="2400" dirty="0"/>
          </a:p>
          <a:p>
            <a:pPr lvl="1"/>
            <a:r>
              <a:rPr lang="zh-CN" altLang="en-US" sz="2400" dirty="0"/>
              <a:t>加速（车站广场）</a:t>
            </a:r>
            <a:endParaRPr lang="zh-CN" altLang="en-US" sz="2400" dirty="0"/>
          </a:p>
          <a:p>
            <a:r>
              <a:rPr lang="zh-CN" altLang="en-US" b="1" dirty="0"/>
              <a:t>缓冲前提</a:t>
            </a:r>
            <a:endParaRPr lang="zh-CN" altLang="en-US" b="1" dirty="0"/>
          </a:p>
          <a:p>
            <a:pPr lvl="1"/>
            <a:r>
              <a:rPr lang="zh-CN" altLang="en-US" sz="2400" dirty="0"/>
              <a:t>有较大性能差异</a:t>
            </a:r>
            <a:endParaRPr lang="zh-CN" altLang="en-US" sz="2400" dirty="0"/>
          </a:p>
          <a:p>
            <a:pPr lvl="1"/>
            <a:r>
              <a:rPr lang="zh-CN" altLang="en-US" sz="2400" dirty="0"/>
              <a:t>缓冲空间足够</a:t>
            </a:r>
            <a:endParaRPr lang="zh-CN" altLang="en-US" sz="2400" dirty="0"/>
          </a:p>
          <a:p>
            <a:r>
              <a:rPr lang="zh-CN" altLang="en-US" b="1" dirty="0">
                <a:solidFill>
                  <a:srgbClr val="1387B7"/>
                </a:solidFill>
              </a:rPr>
              <a:t>快</a:t>
            </a:r>
            <a:r>
              <a:rPr lang="zh-CN" altLang="en-US" dirty="0"/>
              <a:t>存为</a:t>
            </a:r>
            <a:r>
              <a:rPr lang="zh-CN" altLang="en-US" b="1" dirty="0">
                <a:solidFill>
                  <a:srgbClr val="1387B7"/>
                </a:solidFill>
              </a:rPr>
              <a:t>慢</a:t>
            </a:r>
            <a:r>
              <a:rPr lang="zh-CN" altLang="en-US" dirty="0"/>
              <a:t>存作</a:t>
            </a:r>
            <a:r>
              <a:rPr lang="zh-CN" altLang="en-US" b="1" dirty="0">
                <a:solidFill>
                  <a:srgbClr val="1387B7"/>
                </a:solidFill>
              </a:rPr>
              <a:t>写缓冲</a:t>
            </a:r>
            <a:r>
              <a:rPr lang="zh-CN" altLang="en-US" dirty="0"/>
              <a:t>优化写性能</a:t>
            </a:r>
            <a:endParaRPr lang="en-US" altLang="zh-CN" dirty="0"/>
          </a:p>
          <a:p>
            <a:pPr lvl="1"/>
            <a:r>
              <a:rPr lang="zh-CN" altLang="en-US" sz="2400" dirty="0"/>
              <a:t>写优化！读性能？</a:t>
            </a:r>
            <a:endParaRPr lang="zh-CN" altLang="en-US" sz="2400" dirty="0"/>
          </a:p>
          <a:p>
            <a:endParaRPr lang="zh-CN" altLang="en-US" dirty="0"/>
          </a:p>
        </p:txBody>
      </p:sp>
      <p:pic>
        <p:nvPicPr>
          <p:cNvPr id="4" name="Picture 8" descr="1"/>
          <p:cNvPicPr>
            <a:picLocks noChangeAspect="1" noChangeArrowheads="1"/>
          </p:cNvPicPr>
          <p:nvPr/>
        </p:nvPicPr>
        <p:blipFill>
          <a:blip r:embed="rId1" cstate="print"/>
          <a:srcRect/>
          <a:stretch>
            <a:fillRect/>
          </a:stretch>
        </p:blipFill>
        <p:spPr>
          <a:xfrm>
            <a:off x="7666143" y="1493271"/>
            <a:ext cx="3337278" cy="4431668"/>
          </a:xfrm>
          <a:prstGeom prst="round2DiagRect">
            <a:avLst>
              <a:gd name="adj1" fmla="val 12169"/>
              <a:gd name="adj2" fmla="val 4024"/>
            </a:avLst>
          </a:prstGeom>
          <a:ln w="88900" cap="sq">
            <a:solidFill>
              <a:srgbClr val="FFFFFF"/>
            </a:solidFill>
          </a:ln>
          <a:effectLst>
            <a:outerShdw blurRad="254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存储系统主要技术指标</a:t>
            </a:r>
            <a:endParaRPr lang="zh-CN" altLang="en-US" dirty="0"/>
          </a:p>
        </p:txBody>
      </p:sp>
      <p:sp>
        <p:nvSpPr>
          <p:cNvPr id="3" name="内容占位符 2"/>
          <p:cNvSpPr>
            <a:spLocks noGrp="1"/>
          </p:cNvSpPr>
          <p:nvPr>
            <p:ph idx="1"/>
          </p:nvPr>
        </p:nvSpPr>
        <p:spPr/>
        <p:txBody>
          <a:bodyPr/>
          <a:lstStyle/>
          <a:p>
            <a:r>
              <a:rPr lang="zh-CN" altLang="en-US" b="1" dirty="0"/>
              <a:t>存储时间</a:t>
            </a:r>
            <a:endParaRPr lang="zh-CN" altLang="en-US" b="1" dirty="0"/>
          </a:p>
          <a:p>
            <a:pPr lvl="1"/>
            <a:r>
              <a:rPr lang="zh-CN" altLang="en-US" dirty="0"/>
              <a:t>接受到读写命令到从存储器中读出或写入信息所经历的时间</a:t>
            </a:r>
            <a:endParaRPr lang="zh-CN" altLang="en-US" dirty="0"/>
          </a:p>
          <a:p>
            <a:r>
              <a:rPr lang="zh-CN" altLang="en-US" b="1" dirty="0"/>
              <a:t>存储周期</a:t>
            </a:r>
            <a:endParaRPr lang="zh-CN" altLang="en-US" b="1" dirty="0"/>
          </a:p>
          <a:p>
            <a:pPr lvl="1"/>
            <a:r>
              <a:rPr lang="zh-CN" altLang="en-US" dirty="0"/>
              <a:t>连续两次访问存储器所需要的最小时间间隔</a:t>
            </a:r>
            <a:endParaRPr lang="zh-CN" altLang="en-US" dirty="0"/>
          </a:p>
          <a:p>
            <a:r>
              <a:rPr lang="zh-CN" altLang="en-US" b="1" dirty="0"/>
              <a:t>存储器带宽</a:t>
            </a:r>
            <a:endParaRPr lang="zh-CN" altLang="en-US" b="1" dirty="0"/>
          </a:p>
          <a:p>
            <a:pPr lvl="1"/>
            <a:r>
              <a:rPr lang="zh-CN" altLang="en-US" dirty="0"/>
              <a:t>单位时间内存储器存取的信息量</a:t>
            </a:r>
            <a:endParaRPr lang="zh-CN" altLang="en-US" dirty="0"/>
          </a:p>
          <a:p>
            <a:pPr lvl="1"/>
            <a:r>
              <a:rPr lang="en-US" altLang="zh-CN" dirty="0"/>
              <a:t>Byte/s</a:t>
            </a:r>
            <a:endParaRPr lang="en-US" altLang="zh-CN" dirty="0"/>
          </a:p>
          <a:p>
            <a:pPr lvl="1"/>
            <a:r>
              <a:rPr lang="zh-CN" altLang="en-US" b="1" dirty="0"/>
              <a:t>光盘、磁盘、</a:t>
            </a:r>
            <a:r>
              <a:rPr lang="en-US" altLang="zh-CN" b="1" dirty="0"/>
              <a:t>U</a:t>
            </a:r>
            <a:r>
              <a:rPr lang="zh-CN" altLang="en-US" b="1" dirty="0"/>
              <a:t>盘、固态盘的读写带宽？</a:t>
            </a:r>
            <a:endParaRPr lang="en-US" altLang="zh-CN" b="1" dirty="0"/>
          </a:p>
          <a:p>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solidFill>
                  <a:srgbClr val="C00000"/>
                </a:solidFill>
                <a:effectLst>
                  <a:outerShdw blurRad="38100" dist="38100" dir="2700000" algn="tl">
                    <a:srgbClr val="000000">
                      <a:alpha val="43137"/>
                    </a:srgbClr>
                  </a:outerShdw>
                </a:effectLst>
                <a:latin typeface="+mn-lt"/>
              </a:rPr>
              <a:t>4.5.2 </a:t>
            </a:r>
            <a:r>
              <a:rPr lang="zh-CN" altLang="en-US" b="1" dirty="0">
                <a:solidFill>
                  <a:srgbClr val="C00000"/>
                </a:solidFill>
                <a:effectLst>
                  <a:outerShdw blurRad="38100" dist="38100" dir="2700000" algn="tl">
                    <a:srgbClr val="000000">
                      <a:alpha val="43137"/>
                    </a:srgbClr>
                  </a:outerShdw>
                </a:effectLst>
                <a:latin typeface="+mn-lt"/>
              </a:rPr>
              <a:t>程序局部性</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rPr>
              <a:t>如何进行系统级存储性能优化？</a:t>
            </a:r>
            <a:endParaRPr lang="zh-CN" altLang="en-US" dirty="0"/>
          </a:p>
        </p:txBody>
      </p:sp>
      <p:pic>
        <p:nvPicPr>
          <p:cNvPr id="4" name="Picture 6" descr="02aXeRam"/>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773524" y="4781550"/>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5"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6"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7"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6077" y="2575193"/>
            <a:ext cx="2248704" cy="2248704"/>
          </a:xfrm>
          <a:prstGeom prst="rect">
            <a:avLst/>
          </a:prstGeom>
        </p:spPr>
      </p:pic>
      <p:grpSp>
        <p:nvGrpSpPr>
          <p:cNvPr id="17" name="组合 16"/>
          <p:cNvGrpSpPr/>
          <p:nvPr/>
        </p:nvGrpSpPr>
        <p:grpSpPr>
          <a:xfrm>
            <a:off x="4043363" y="2383387"/>
            <a:ext cx="4195347" cy="2237429"/>
            <a:chOff x="8285197" y="1284616"/>
            <a:chExt cx="3081303" cy="1502736"/>
          </a:xfrm>
        </p:grpSpPr>
        <p:grpSp>
          <p:nvGrpSpPr>
            <p:cNvPr id="18" name="组合 17"/>
            <p:cNvGrpSpPr/>
            <p:nvPr/>
          </p:nvGrpSpPr>
          <p:grpSpPr>
            <a:xfrm>
              <a:off x="8285197" y="1284616"/>
              <a:ext cx="3081303" cy="1502736"/>
              <a:chOff x="7124699" y="184150"/>
              <a:chExt cx="2838452" cy="1502736"/>
            </a:xfrm>
            <a:effectLst>
              <a:outerShdw blurRad="50800" dist="38100" dir="2700000" algn="tl" rotWithShape="0">
                <a:prstClr val="black">
                  <a:alpha val="40000"/>
                </a:prstClr>
              </a:outerShdw>
            </a:effectLst>
          </p:grpSpPr>
          <p:sp>
            <p:nvSpPr>
              <p:cNvPr id="21" name="矩形: 圆角 20"/>
              <p:cNvSpPr/>
              <p:nvPr/>
            </p:nvSpPr>
            <p:spPr>
              <a:xfrm>
                <a:off x="7124699" y="506840"/>
                <a:ext cx="2838450" cy="1180046"/>
              </a:xfrm>
              <a:prstGeom prst="roundRect">
                <a:avLst>
                  <a:gd name="adj" fmla="val 20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dirty="0"/>
              </a:p>
            </p:txBody>
          </p:sp>
          <p:sp>
            <p:nvSpPr>
              <p:cNvPr id="22" name="矩形 21"/>
              <p:cNvSpPr/>
              <p:nvPr/>
            </p:nvSpPr>
            <p:spPr>
              <a:xfrm>
                <a:off x="7124700" y="283960"/>
                <a:ext cx="2838450" cy="420362"/>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800"/>
              </a:p>
            </p:txBody>
          </p:sp>
          <p:sp>
            <p:nvSpPr>
              <p:cNvPr id="23" name="矩形: 圆角 22"/>
              <p:cNvSpPr/>
              <p:nvPr/>
            </p:nvSpPr>
            <p:spPr>
              <a:xfrm>
                <a:off x="7124701" y="184150"/>
                <a:ext cx="2838450" cy="508000"/>
              </a:xfrm>
              <a:prstGeom prst="roundRect">
                <a:avLst>
                  <a:gd name="adj" fmla="val 6667"/>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理想存储器</a:t>
                </a:r>
                <a:endParaRPr lang="zh-CN" altLang="en-US" sz="2800" b="1" dirty="0"/>
              </a:p>
            </p:txBody>
          </p:sp>
        </p:grpSp>
        <p:sp>
          <p:nvSpPr>
            <p:cNvPr id="19" name="文本框 18"/>
            <p:cNvSpPr txBox="1"/>
            <p:nvPr/>
          </p:nvSpPr>
          <p:spPr>
            <a:xfrm>
              <a:off x="8292238" y="1814257"/>
              <a:ext cx="3013571" cy="879093"/>
            </a:xfrm>
            <a:prstGeom prst="rect">
              <a:avLst/>
            </a:prstGeom>
            <a:noFill/>
          </p:spPr>
          <p:txBody>
            <a:bodyPr wrap="square" rtlCol="0">
              <a:spAutoFit/>
            </a:bodyPr>
            <a:lstStyle/>
            <a:p>
              <a:pPr algn="ctr">
                <a:lnSpc>
                  <a:spcPct val="150000"/>
                </a:lnSpc>
              </a:pPr>
              <a:r>
                <a:rPr lang="zh-CN" altLang="en-US" sz="2800" b="1" dirty="0">
                  <a:solidFill>
                    <a:srgbClr val="1387B7"/>
                  </a:solidFill>
                </a:rPr>
                <a:t>大容量、高性能</a:t>
              </a:r>
              <a:endParaRPr lang="en-US" altLang="zh-CN" sz="2800" b="1" dirty="0">
                <a:solidFill>
                  <a:srgbClr val="1387B7"/>
                </a:solidFill>
              </a:endParaRPr>
            </a:p>
            <a:p>
              <a:pPr algn="ctr">
                <a:lnSpc>
                  <a:spcPct val="150000"/>
                </a:lnSpc>
              </a:pPr>
              <a:r>
                <a:rPr lang="zh-CN" altLang="en-US" sz="2800" b="1" dirty="0">
                  <a:solidFill>
                    <a:srgbClr val="1387B7"/>
                  </a:solidFill>
                </a:rPr>
                <a:t>低成本、非易失</a:t>
              </a:r>
              <a:endParaRPr lang="zh-CN" altLang="en-US" sz="2800" b="1" dirty="0">
                <a:solidFill>
                  <a:srgbClr val="1387B7"/>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层次性存储系统对读写性能的改善</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写性能优化：</a:t>
            </a:r>
            <a:r>
              <a:rPr lang="zh-CN" altLang="en-US" dirty="0"/>
              <a:t>上层给下层作写缓冲</a:t>
            </a:r>
            <a:endParaRPr lang="zh-CN" altLang="en-US" dirty="0"/>
          </a:p>
          <a:p>
            <a:pPr>
              <a:lnSpc>
                <a:spcPct val="150000"/>
              </a:lnSpc>
            </a:pPr>
            <a:r>
              <a:rPr lang="zh-CN" altLang="en-US" b="1" dirty="0"/>
              <a:t>读性能如何优化</a:t>
            </a:r>
            <a:r>
              <a:rPr lang="zh-CN" altLang="en-US" dirty="0"/>
              <a:t>？</a:t>
            </a:r>
            <a:endParaRPr lang="zh-CN" altLang="en-US" dirty="0"/>
          </a:p>
          <a:p>
            <a:pPr marL="742950" lvl="1" indent="-285750">
              <a:lnSpc>
                <a:spcPct val="150000"/>
              </a:lnSpc>
            </a:pPr>
            <a:r>
              <a:rPr lang="zh-CN" altLang="en-US" sz="2400" dirty="0"/>
              <a:t>利用数据访问</a:t>
            </a:r>
            <a:r>
              <a:rPr lang="zh-CN" altLang="en-US" sz="2400" b="1" dirty="0">
                <a:solidFill>
                  <a:srgbClr val="1387B7"/>
                </a:solidFill>
              </a:rPr>
              <a:t>局部性</a:t>
            </a:r>
            <a:r>
              <a:rPr lang="zh-CN" altLang="en-US" sz="2400" dirty="0"/>
              <a:t>进行读优化</a:t>
            </a:r>
            <a:endParaRPr lang="zh-CN" altLang="en-US" sz="2400" dirty="0"/>
          </a:p>
          <a:p>
            <a:pPr marL="742950" lvl="1" indent="-285750">
              <a:lnSpc>
                <a:spcPct val="150000"/>
              </a:lnSpc>
            </a:pPr>
            <a:r>
              <a:rPr lang="zh-CN" altLang="en-US" sz="2400" dirty="0"/>
              <a:t>将</a:t>
            </a:r>
            <a:r>
              <a:rPr lang="zh-CN" altLang="en-US" sz="2400" b="1" dirty="0">
                <a:solidFill>
                  <a:srgbClr val="1387B7"/>
                </a:solidFill>
              </a:rPr>
              <a:t>热数据</a:t>
            </a:r>
            <a:r>
              <a:rPr lang="zh-CN" altLang="en-US" sz="2400" dirty="0"/>
              <a:t>或即将访问数据的</a:t>
            </a:r>
            <a:r>
              <a:rPr lang="zh-CN" altLang="en-US" sz="2400" b="1" dirty="0">
                <a:solidFill>
                  <a:srgbClr val="1387B7"/>
                </a:solidFill>
              </a:rPr>
              <a:t>副本</a:t>
            </a:r>
            <a:r>
              <a:rPr lang="zh-CN" altLang="en-US" sz="2400" dirty="0"/>
              <a:t>调度到上层</a:t>
            </a:r>
            <a:endParaRPr lang="zh-CN" altLang="en-US" sz="2400" dirty="0"/>
          </a:p>
          <a:p>
            <a:pPr marL="742950" lvl="1" indent="-285750">
              <a:lnSpc>
                <a:spcPct val="150000"/>
              </a:lnSpc>
            </a:pPr>
            <a:r>
              <a:rPr lang="zh-CN" altLang="en-US" sz="2400" b="1" dirty="0">
                <a:solidFill>
                  <a:srgbClr val="1387B7"/>
                </a:solidFill>
              </a:rPr>
              <a:t>仅访问上层快存</a:t>
            </a:r>
            <a:r>
              <a:rPr lang="zh-CN" altLang="en-US" sz="2400" dirty="0"/>
              <a:t>即可获得数据</a:t>
            </a:r>
            <a:endParaRPr lang="zh-CN" altLang="en-US" sz="2400" dirty="0"/>
          </a:p>
          <a:p>
            <a:endParaRPr lang="zh-CN" altLang="en-US" dirty="0"/>
          </a:p>
          <a:p>
            <a:endParaRPr lang="zh-CN" altLang="en-US" dirty="0"/>
          </a:p>
        </p:txBody>
      </p:sp>
      <p:grpSp>
        <p:nvGrpSpPr>
          <p:cNvPr id="4" name="组合 3"/>
          <p:cNvGrpSpPr/>
          <p:nvPr/>
        </p:nvGrpSpPr>
        <p:grpSpPr>
          <a:xfrm>
            <a:off x="5461975" y="3943758"/>
            <a:ext cx="6440933" cy="2464280"/>
            <a:chOff x="1844614" y="2273302"/>
            <a:chExt cx="7937564" cy="3036886"/>
          </a:xfrm>
        </p:grpSpPr>
        <p:grpSp>
          <p:nvGrpSpPr>
            <p:cNvPr id="5" name="Group 3"/>
            <p:cNvGrpSpPr/>
            <p:nvPr/>
          </p:nvGrpSpPr>
          <p:grpSpPr bwMode="auto">
            <a:xfrm>
              <a:off x="3657600" y="4673600"/>
              <a:ext cx="4635500" cy="636588"/>
              <a:chOff x="1296" y="3103"/>
              <a:chExt cx="2784" cy="401"/>
            </a:xfrm>
          </p:grpSpPr>
          <p:sp>
            <p:nvSpPr>
              <p:cNvPr id="30"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ln>
            </p:spPr>
            <p:txBody>
              <a:bodyPr wrap="none" anchor="ctr" anchorCtr="1"/>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31" name="Rectangle 5"/>
              <p:cNvSpPr>
                <a:spLocks noChangeArrowheads="1"/>
              </p:cNvSpPr>
              <p:nvPr/>
            </p:nvSpPr>
            <p:spPr bwMode="auto">
              <a:xfrm>
                <a:off x="2112" y="3166"/>
                <a:ext cx="1152" cy="290"/>
              </a:xfrm>
              <a:prstGeom prst="rect">
                <a:avLst/>
              </a:prstGeom>
              <a:noFill/>
              <a:ln w="12700">
                <a:noFill/>
                <a:miter lim="800000"/>
              </a:ln>
            </p:spPr>
            <p:txBody>
              <a:bodyPr lIns="12700" tIns="12700" rIns="12700" bIns="12700" anchor="ctr" anchorCtr="1"/>
              <a:lstStyle/>
              <a:p>
                <a:pPr algn="ctr">
                  <a:defRPr/>
                </a:pPr>
                <a:r>
                  <a:rPr lang="zh-CN" altLang="en-US" sz="1600">
                    <a:solidFill>
                      <a:srgbClr val="66FF33"/>
                    </a:solidFill>
                    <a:latin typeface="微软雅黑" panose="020B0503020204020204" pitchFamily="34" charset="-122"/>
                    <a:ea typeface="微软雅黑" panose="020B0503020204020204" pitchFamily="34" charset="-122"/>
                  </a:rPr>
                  <a:t>磁带、光盘</a:t>
                </a:r>
                <a:endParaRPr lang="zh-CN" altLang="en-US" sz="1600">
                  <a:solidFill>
                    <a:srgbClr val="66FF33"/>
                  </a:solidFill>
                  <a:latin typeface="微软雅黑" panose="020B0503020204020204" pitchFamily="34" charset="-122"/>
                  <a:ea typeface="微软雅黑" panose="020B0503020204020204" pitchFamily="34" charset="-122"/>
                </a:endParaRPr>
              </a:p>
            </p:txBody>
          </p:sp>
        </p:grpSp>
        <p:grpSp>
          <p:nvGrpSpPr>
            <p:cNvPr id="6" name="Group 6"/>
            <p:cNvGrpSpPr/>
            <p:nvPr/>
          </p:nvGrpSpPr>
          <p:grpSpPr bwMode="auto">
            <a:xfrm>
              <a:off x="3949700" y="4079876"/>
              <a:ext cx="4089400" cy="593725"/>
              <a:chOff x="1464" y="2748"/>
              <a:chExt cx="2448" cy="374"/>
            </a:xfrm>
          </p:grpSpPr>
          <p:sp>
            <p:nvSpPr>
              <p:cNvPr id="28"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9" name="Rectangle 8"/>
              <p:cNvSpPr>
                <a:spLocks noChangeArrowheads="1"/>
              </p:cNvSpPr>
              <p:nvPr/>
            </p:nvSpPr>
            <p:spPr bwMode="auto">
              <a:xfrm>
                <a:off x="2112" y="2832"/>
                <a:ext cx="1152" cy="290"/>
              </a:xfrm>
              <a:prstGeom prst="rect">
                <a:avLst/>
              </a:prstGeom>
              <a:noFill/>
              <a:ln w="12700">
                <a:noFill/>
                <a:miter lim="800000"/>
              </a:ln>
            </p:spPr>
            <p:txBody>
              <a:bodyPr lIns="12700" tIns="12700" rIns="12700" bIns="12700"/>
              <a:lstStyle/>
              <a:p>
                <a:pPr algn="ctr">
                  <a:defRPr/>
                </a:pPr>
                <a:r>
                  <a:rPr lang="zh-CN" altLang="en-US" sz="1600">
                    <a:solidFill>
                      <a:srgbClr val="CCFF66"/>
                    </a:solidFill>
                    <a:latin typeface="微软雅黑" panose="020B0503020204020204" pitchFamily="34" charset="-122"/>
                    <a:ea typeface="微软雅黑" panose="020B0503020204020204" pitchFamily="34" charset="-122"/>
                  </a:rPr>
                  <a:t>磁盘</a:t>
                </a:r>
                <a:endParaRPr lang="zh-CN" altLang="en-US" sz="1600">
                  <a:solidFill>
                    <a:srgbClr val="CCFF66"/>
                  </a:solidFill>
                  <a:latin typeface="微软雅黑" panose="020B0503020204020204" pitchFamily="34" charset="-122"/>
                  <a:ea typeface="微软雅黑" panose="020B0503020204020204" pitchFamily="34" charset="-122"/>
                </a:endParaRPr>
              </a:p>
            </p:txBody>
          </p:sp>
        </p:grpSp>
        <p:grpSp>
          <p:nvGrpSpPr>
            <p:cNvPr id="7" name="Group 9"/>
            <p:cNvGrpSpPr/>
            <p:nvPr/>
          </p:nvGrpSpPr>
          <p:grpSpPr bwMode="auto">
            <a:xfrm>
              <a:off x="4403725" y="2933701"/>
              <a:ext cx="3168650" cy="574675"/>
              <a:chOff x="1718" y="2040"/>
              <a:chExt cx="1940" cy="362"/>
            </a:xfrm>
          </p:grpSpPr>
          <p:sp>
            <p:nvSpPr>
              <p:cNvPr id="26"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7" name="Rectangle 11"/>
              <p:cNvSpPr>
                <a:spLocks noChangeArrowheads="1"/>
              </p:cNvSpPr>
              <p:nvPr/>
            </p:nvSpPr>
            <p:spPr bwMode="auto">
              <a:xfrm>
                <a:off x="2160" y="2112"/>
                <a:ext cx="1152" cy="290"/>
              </a:xfrm>
              <a:prstGeom prst="rect">
                <a:avLst/>
              </a:prstGeom>
              <a:noFill/>
              <a:ln w="12700">
                <a:noFill/>
                <a:miter lim="800000"/>
              </a:ln>
            </p:spPr>
            <p:txBody>
              <a:bodyPr lIns="12700" tIns="12700" rIns="12700" bIns="12700"/>
              <a:lstStyle/>
              <a:p>
                <a:pPr algn="ctr">
                  <a:defRPr/>
                </a:pPr>
                <a:r>
                  <a:rPr lang="en-US" altLang="zh-CN" sz="1600">
                    <a:solidFill>
                      <a:srgbClr val="CCFF66"/>
                    </a:solidFill>
                    <a:latin typeface="微软雅黑" panose="020B0503020204020204" pitchFamily="34" charset="-122"/>
                    <a:ea typeface="微软雅黑" panose="020B0503020204020204" pitchFamily="34" charset="-122"/>
                  </a:rPr>
                  <a:t>Cache(SRAM</a:t>
                </a:r>
                <a:r>
                  <a:rPr lang="en-US" altLang="zh-CN" sz="1600" dirty="0">
                    <a:solidFill>
                      <a:srgbClr val="CCFF66"/>
                    </a:solidFill>
                    <a:latin typeface="微软雅黑" panose="020B0503020204020204" pitchFamily="34" charset="-122"/>
                    <a:ea typeface="微软雅黑" panose="020B0503020204020204" pitchFamily="34" charset="-122"/>
                  </a:rPr>
                  <a:t>)</a:t>
                </a:r>
                <a:endParaRPr lang="en-US" altLang="zh-CN" sz="1400" dirty="0">
                  <a:solidFill>
                    <a:srgbClr val="CCFF66"/>
                  </a:solidFill>
                  <a:latin typeface="微软雅黑" panose="020B0503020204020204" pitchFamily="34" charset="-122"/>
                  <a:ea typeface="微软雅黑" panose="020B0503020204020204" pitchFamily="34" charset="-122"/>
                </a:endParaRPr>
              </a:p>
            </p:txBody>
          </p:sp>
        </p:grpSp>
        <p:grpSp>
          <p:nvGrpSpPr>
            <p:cNvPr id="8" name="Group 12"/>
            <p:cNvGrpSpPr/>
            <p:nvPr/>
          </p:nvGrpSpPr>
          <p:grpSpPr bwMode="auto">
            <a:xfrm>
              <a:off x="4178300" y="3508376"/>
              <a:ext cx="3619500" cy="606425"/>
              <a:chOff x="1592" y="2402"/>
              <a:chExt cx="2192" cy="382"/>
            </a:xfrm>
          </p:grpSpPr>
          <p:sp>
            <p:nvSpPr>
              <p:cNvPr id="23"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ln>
            </p:spPr>
            <p:txBody>
              <a:bodyPr rot="10800000" wrap="none" anchor="ctr"/>
              <a:lstStyle/>
              <a:p>
                <a:pPr algn="ctr">
                  <a:lnSpc>
                    <a:spcPct val="120000"/>
                  </a:lnSpc>
                  <a:spcBef>
                    <a:spcPct val="20000"/>
                  </a:spcBef>
                  <a:buClr>
                    <a:schemeClr val="accent2"/>
                  </a:buClr>
                  <a:buFont typeface="Wingdings" panose="05000000000000000000" pitchFamily="2" charset="2"/>
                  <a:buNone/>
                  <a:defRPr/>
                </a:pPr>
                <a:endParaRPr lang="zh-CN" altLang="zh-CN" sz="1600" b="1" dirty="0">
                  <a:solidFill>
                    <a:srgbClr val="CCFF66"/>
                  </a:solidFill>
                  <a:latin typeface="微软雅黑" panose="020B0503020204020204" pitchFamily="34" charset="-122"/>
                  <a:ea typeface="微软雅黑" panose="020B0503020204020204" pitchFamily="34" charset="-122"/>
                </a:endParaRPr>
              </a:p>
            </p:txBody>
          </p:sp>
          <p:sp>
            <p:nvSpPr>
              <p:cNvPr id="24" name="Rectangle 14"/>
              <p:cNvSpPr>
                <a:spLocks noChangeArrowheads="1"/>
              </p:cNvSpPr>
              <p:nvPr/>
            </p:nvSpPr>
            <p:spPr bwMode="auto">
              <a:xfrm>
                <a:off x="2160" y="2494"/>
                <a:ext cx="1152" cy="290"/>
              </a:xfrm>
              <a:prstGeom prst="rect">
                <a:avLst/>
              </a:prstGeom>
              <a:noFill/>
              <a:ln w="12700">
                <a:noFill/>
                <a:miter lim="800000"/>
              </a:ln>
            </p:spPr>
            <p:txBody>
              <a:bodyPr lIns="12700" tIns="12700" rIns="12700" bIns="12700"/>
              <a:lstStyle/>
              <a:p>
                <a:pPr algn="ctr">
                  <a:defRPr/>
                </a:pPr>
                <a:endParaRPr lang="zh-CN" altLang="zh-CN" sz="1600">
                  <a:solidFill>
                    <a:srgbClr val="CCFF66"/>
                  </a:solidFill>
                  <a:latin typeface="微软雅黑" panose="020B0503020204020204" pitchFamily="34" charset="-122"/>
                  <a:ea typeface="微软雅黑" panose="020B0503020204020204" pitchFamily="34" charset="-122"/>
                </a:endParaRPr>
              </a:p>
            </p:txBody>
          </p:sp>
          <p:sp>
            <p:nvSpPr>
              <p:cNvPr id="25" name="Rectangle 15"/>
              <p:cNvSpPr>
                <a:spLocks noChangeArrowheads="1"/>
              </p:cNvSpPr>
              <p:nvPr/>
            </p:nvSpPr>
            <p:spPr bwMode="auto">
              <a:xfrm>
                <a:off x="2160" y="2448"/>
                <a:ext cx="1152" cy="290"/>
              </a:xfrm>
              <a:prstGeom prst="rect">
                <a:avLst/>
              </a:prstGeom>
              <a:noFill/>
              <a:ln w="12700">
                <a:noFill/>
                <a:miter lim="800000"/>
              </a:ln>
            </p:spPr>
            <p:txBody>
              <a:bodyPr lIns="12700" tIns="12700" rIns="12700" bIns="12700"/>
              <a:lstStyle/>
              <a:p>
                <a:pPr algn="ctr">
                  <a:defRPr/>
                </a:pPr>
                <a:r>
                  <a:rPr lang="zh-CN" altLang="en-US" sz="1600" dirty="0">
                    <a:solidFill>
                      <a:srgbClr val="CCFF66"/>
                    </a:solidFill>
                    <a:latin typeface="微软雅黑" panose="020B0503020204020204" pitchFamily="34" charset="-122"/>
                    <a:ea typeface="微软雅黑" panose="020B0503020204020204" pitchFamily="34" charset="-122"/>
                  </a:rPr>
                  <a:t>主存</a:t>
                </a:r>
                <a:r>
                  <a:rPr lang="en-US" altLang="zh-CN" sz="1600" dirty="0">
                    <a:solidFill>
                      <a:srgbClr val="CCFF66"/>
                    </a:solidFill>
                    <a:latin typeface="微软雅黑" panose="020B0503020204020204" pitchFamily="34" charset="-122"/>
                    <a:ea typeface="微软雅黑" panose="020B0503020204020204" pitchFamily="34" charset="-122"/>
                  </a:rPr>
                  <a:t>(DRAM)</a:t>
                </a:r>
                <a:endParaRPr lang="en-US" altLang="zh-CN" sz="1600" dirty="0">
                  <a:solidFill>
                    <a:srgbClr val="CCFF66"/>
                  </a:solidFill>
                  <a:latin typeface="微软雅黑" panose="020B0503020204020204" pitchFamily="34" charset="-122"/>
                  <a:ea typeface="微软雅黑" panose="020B0503020204020204" pitchFamily="34" charset="-122"/>
                </a:endParaRPr>
              </a:p>
            </p:txBody>
          </p:sp>
        </p:grpSp>
        <p:grpSp>
          <p:nvGrpSpPr>
            <p:cNvPr id="9" name="Group 16"/>
            <p:cNvGrpSpPr/>
            <p:nvPr/>
          </p:nvGrpSpPr>
          <p:grpSpPr bwMode="auto">
            <a:xfrm>
              <a:off x="4641850" y="2349501"/>
              <a:ext cx="2679700" cy="536575"/>
              <a:chOff x="1844" y="1680"/>
              <a:chExt cx="1688" cy="338"/>
            </a:xfrm>
          </p:grpSpPr>
          <p:sp>
            <p:nvSpPr>
              <p:cNvPr id="21"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ln>
            </p:spPr>
            <p:txBody>
              <a:bodyPr wrap="none" anchor="ctr"/>
              <a:lstStyle/>
              <a:p>
                <a:pPr algn="ctr">
                  <a:defRPr/>
                </a:pPr>
                <a:endParaRPr lang="zh-CN" altLang="en-US" sz="1600">
                  <a:latin typeface="微软雅黑" panose="020B0503020204020204" pitchFamily="34" charset="-122"/>
                  <a:ea typeface="微软雅黑" panose="020B0503020204020204" pitchFamily="34" charset="-122"/>
                </a:endParaRPr>
              </a:p>
            </p:txBody>
          </p:sp>
          <p:sp>
            <p:nvSpPr>
              <p:cNvPr id="22" name="Rectangle 18"/>
              <p:cNvSpPr>
                <a:spLocks noChangeArrowheads="1"/>
              </p:cNvSpPr>
              <p:nvPr/>
            </p:nvSpPr>
            <p:spPr bwMode="auto">
              <a:xfrm>
                <a:off x="2160" y="1728"/>
                <a:ext cx="1152" cy="290"/>
              </a:xfrm>
              <a:prstGeom prst="rect">
                <a:avLst/>
              </a:prstGeom>
              <a:noFill/>
              <a:ln w="12700">
                <a:noFill/>
                <a:miter lim="800000"/>
              </a:ln>
            </p:spPr>
            <p:txBody>
              <a:bodyPr lIns="12700" tIns="12700" rIns="12700" bIns="12700"/>
              <a:lstStyle/>
              <a:p>
                <a:pPr algn="ctr">
                  <a:defRPr/>
                </a:pPr>
                <a:r>
                  <a:rPr lang="en-US" altLang="zh-CN" sz="1600">
                    <a:solidFill>
                      <a:srgbClr val="003300"/>
                    </a:solidFill>
                    <a:latin typeface="微软雅黑" panose="020B0503020204020204" pitchFamily="34" charset="-122"/>
                    <a:ea typeface="微软雅黑" panose="020B0503020204020204" pitchFamily="34" charset="-122"/>
                  </a:rPr>
                  <a:t>CPU</a:t>
                </a:r>
                <a:r>
                  <a:rPr lang="zh-CN" altLang="en-US" sz="1600" dirty="0">
                    <a:solidFill>
                      <a:srgbClr val="003300"/>
                    </a:solidFill>
                    <a:latin typeface="微软雅黑" panose="020B0503020204020204" pitchFamily="34" charset="-122"/>
                    <a:ea typeface="微软雅黑" panose="020B0503020204020204" pitchFamily="34" charset="-122"/>
                  </a:rPr>
                  <a:t>寄存器</a:t>
                </a:r>
                <a:endParaRPr lang="zh-CN" altLang="en-US" sz="1600" dirty="0">
                  <a:solidFill>
                    <a:srgbClr val="003300"/>
                  </a:solidFill>
                  <a:latin typeface="微软雅黑" panose="020B0503020204020204" pitchFamily="34" charset="-122"/>
                  <a:ea typeface="微软雅黑" panose="020B0503020204020204" pitchFamily="34" charset="-122"/>
                </a:endParaRPr>
              </a:p>
            </p:txBody>
          </p:sp>
        </p:grpSp>
        <p:sp>
          <p:nvSpPr>
            <p:cNvPr id="10" name="Line 19"/>
            <p:cNvSpPr>
              <a:spLocks noChangeShapeType="1"/>
            </p:cNvSpPr>
            <p:nvPr/>
          </p:nvSpPr>
          <p:spPr bwMode="auto">
            <a:xfrm flipV="1">
              <a:off x="3556000" y="2886075"/>
              <a:ext cx="0" cy="2422523"/>
            </a:xfrm>
            <a:prstGeom prst="line">
              <a:avLst/>
            </a:prstGeom>
            <a:noFill/>
            <a:ln w="57150">
              <a:solidFill>
                <a:srgbClr val="008000"/>
              </a:solidFill>
              <a:round/>
              <a:tailEnd type="triangle" w="med" len="me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1" name="Rectangle 20"/>
            <p:cNvSpPr>
              <a:spLocks noChangeArrowheads="1"/>
            </p:cNvSpPr>
            <p:nvPr/>
          </p:nvSpPr>
          <p:spPr bwMode="auto">
            <a:xfrm>
              <a:off x="1844614" y="2816512"/>
              <a:ext cx="1371600" cy="823913"/>
            </a:xfrm>
            <a:prstGeom prst="rect">
              <a:avLst/>
            </a:prstGeom>
            <a:noFill/>
            <a:ln w="12700">
              <a:noFill/>
              <a:miter lim="800000"/>
            </a:ln>
          </p:spPr>
          <p:txBody>
            <a:bodyPr lIns="12700" tIns="12700" rIns="12700" bIns="12700"/>
            <a:lstStyle/>
            <a:p>
              <a:pPr algn="r">
                <a:lnSpc>
                  <a:spcPct val="150000"/>
                </a:lnSpc>
                <a:defRPr/>
              </a:pPr>
              <a:r>
                <a:rPr lang="zh-CN" altLang="en-US" b="1" dirty="0">
                  <a:latin typeface="微软雅黑" panose="020B0503020204020204" pitchFamily="34" charset="-122"/>
                  <a:ea typeface="微软雅黑" panose="020B0503020204020204" pitchFamily="34" charset="-122"/>
                </a:rPr>
                <a:t>存储速度</a:t>
              </a:r>
              <a:endParaRPr lang="zh-CN" altLang="en-US" b="1" dirty="0">
                <a:latin typeface="微软雅黑" panose="020B0503020204020204" pitchFamily="34" charset="-122"/>
                <a:ea typeface="微软雅黑" panose="020B0503020204020204" pitchFamily="34" charset="-122"/>
              </a:endParaRPr>
            </a:p>
            <a:p>
              <a:pPr algn="r">
                <a:lnSpc>
                  <a:spcPct val="150000"/>
                </a:lnSpc>
                <a:defRPr/>
              </a:pPr>
              <a:r>
                <a:rPr lang="zh-CN" altLang="en-US" b="1" dirty="0">
                  <a:latin typeface="微软雅黑" panose="020B0503020204020204" pitchFamily="34" charset="-122"/>
                  <a:ea typeface="微软雅黑" panose="020B0503020204020204" pitchFamily="34" charset="-122"/>
                </a:rPr>
                <a:t>访问频率</a:t>
              </a:r>
              <a:endParaRPr lang="en-US" altLang="zh-CN" b="1" dirty="0">
                <a:latin typeface="微软雅黑" panose="020B0503020204020204" pitchFamily="34" charset="-122"/>
                <a:ea typeface="微软雅黑" panose="020B0503020204020204" pitchFamily="34" charset="-122"/>
              </a:endParaRPr>
            </a:p>
            <a:p>
              <a:pPr algn="r">
                <a:lnSpc>
                  <a:spcPct val="150000"/>
                </a:lnSpc>
                <a:defRPr/>
              </a:pPr>
              <a:r>
                <a:rPr lang="zh-CN" altLang="en-US" b="1" dirty="0">
                  <a:latin typeface="微软雅黑" panose="020B0503020204020204" pitchFamily="34" charset="-122"/>
                  <a:ea typeface="微软雅黑" panose="020B0503020204020204" pitchFamily="34" charset="-122"/>
                </a:rPr>
                <a:t>单位成本</a:t>
              </a:r>
              <a:endParaRPr lang="zh-CN" altLang="en-US" b="1" dirty="0">
                <a:latin typeface="微软雅黑" panose="020B0503020204020204" pitchFamily="34" charset="-122"/>
                <a:ea typeface="微软雅黑" panose="020B0503020204020204" pitchFamily="34" charset="-122"/>
              </a:endParaRP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2" name="Line 21"/>
            <p:cNvSpPr>
              <a:spLocks noChangeShapeType="1"/>
            </p:cNvSpPr>
            <p:nvPr/>
          </p:nvSpPr>
          <p:spPr bwMode="auto">
            <a:xfrm flipV="1">
              <a:off x="9207500" y="2657475"/>
              <a:ext cx="0" cy="2651122"/>
            </a:xfrm>
            <a:prstGeom prst="line">
              <a:avLst/>
            </a:prstGeom>
            <a:noFill/>
            <a:ln w="57150">
              <a:solidFill>
                <a:schemeClr val="accent1"/>
              </a:solidFill>
              <a:round/>
              <a:headEnd type="triangle" w="med" len="me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3" name="Rectangle 22"/>
            <p:cNvSpPr>
              <a:spLocks noChangeArrowheads="1"/>
            </p:cNvSpPr>
            <p:nvPr/>
          </p:nvSpPr>
          <p:spPr bwMode="auto">
            <a:xfrm>
              <a:off x="8410578" y="2273302"/>
              <a:ext cx="1371600" cy="444500"/>
            </a:xfrm>
            <a:prstGeom prst="rect">
              <a:avLst/>
            </a:prstGeom>
            <a:noFill/>
            <a:ln w="12700">
              <a:noFill/>
              <a:miter lim="800000"/>
            </a:ln>
          </p:spPr>
          <p:txBody>
            <a:bodyPr lIns="12700" tIns="12700" rIns="12700" bIns="12700"/>
            <a:lstStyle/>
            <a:p>
              <a:pPr algn="r">
                <a:defRPr/>
              </a:pPr>
              <a:r>
                <a:rPr lang="zh-CN" altLang="en-US" b="1" dirty="0">
                  <a:latin typeface="微软雅黑" panose="020B0503020204020204" pitchFamily="34" charset="-122"/>
                  <a:ea typeface="微软雅黑" panose="020B0503020204020204" pitchFamily="34" charset="-122"/>
                </a:rPr>
                <a:t>存储容量</a:t>
              </a:r>
              <a:endParaRPr lang="en-US" altLang="zh-CN" b="1" dirty="0">
                <a:latin typeface="微软雅黑" panose="020B0503020204020204" pitchFamily="34" charset="-122"/>
                <a:ea typeface="微软雅黑" panose="020B0503020204020204" pitchFamily="34" charset="-122"/>
              </a:endParaRPr>
            </a:p>
            <a:p>
              <a:pPr algn="r">
                <a:defRPr/>
              </a:pP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4" name="AutoShape 23"/>
            <p:cNvSpPr/>
            <p:nvPr/>
          </p:nvSpPr>
          <p:spPr bwMode="auto">
            <a:xfrm>
              <a:off x="8318500" y="4089400"/>
              <a:ext cx="76200" cy="1219200"/>
            </a:xfrm>
            <a:prstGeom prst="rightBrace">
              <a:avLst>
                <a:gd name="adj1" fmla="val 133333"/>
                <a:gd name="adj2" fmla="val 50000"/>
              </a:avLst>
            </a:prstGeom>
            <a:noFill/>
            <a:ln w="28575">
              <a:solidFill>
                <a:schemeClr val="hlink"/>
              </a:solidFill>
              <a:rou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grpSp>
          <p:nvGrpSpPr>
            <p:cNvPr id="15" name="Group 24"/>
            <p:cNvGrpSpPr/>
            <p:nvPr/>
          </p:nvGrpSpPr>
          <p:grpSpPr bwMode="auto">
            <a:xfrm>
              <a:off x="7467600" y="2946400"/>
              <a:ext cx="990600" cy="1143000"/>
              <a:chOff x="3552" y="2016"/>
              <a:chExt cx="624" cy="720"/>
            </a:xfrm>
          </p:grpSpPr>
          <p:sp>
            <p:nvSpPr>
              <p:cNvPr id="18" name="Line 25"/>
              <p:cNvSpPr>
                <a:spLocks noChangeShapeType="1"/>
              </p:cNvSpPr>
              <p:nvPr/>
            </p:nvSpPr>
            <p:spPr bwMode="auto">
              <a:xfrm>
                <a:off x="3792" y="2736"/>
                <a:ext cx="384" cy="0"/>
              </a:xfrm>
              <a:prstGeom prst="line">
                <a:avLst/>
              </a:prstGeom>
              <a:noFill/>
              <a:ln w="28575">
                <a:solidFill>
                  <a:schemeClr val="hlink"/>
                </a:solidFill>
                <a:rou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19" name="AutoShape 26"/>
              <p:cNvSpPr/>
              <p:nvPr/>
            </p:nvSpPr>
            <p:spPr bwMode="auto">
              <a:xfrm>
                <a:off x="4080" y="2016"/>
                <a:ext cx="48" cy="720"/>
              </a:xfrm>
              <a:prstGeom prst="rightBrace">
                <a:avLst>
                  <a:gd name="adj1" fmla="val 125000"/>
                  <a:gd name="adj2" fmla="val 50000"/>
                </a:avLst>
              </a:prstGeom>
              <a:noFill/>
              <a:ln w="28575">
                <a:solidFill>
                  <a:schemeClr val="hlink"/>
                </a:solidFill>
                <a:round/>
              </a:ln>
            </p:spPr>
            <p:txBody>
              <a:bodyPr wrap="none" anchor="ctr"/>
              <a:lstStyle/>
              <a:p>
                <a:pPr algn="r">
                  <a:defRPr/>
                </a:pPr>
                <a:endParaRPr lang="zh-CN" altLang="en-US" sz="1600">
                  <a:latin typeface="微软雅黑" panose="020B0503020204020204" pitchFamily="34" charset="-122"/>
                  <a:ea typeface="微软雅黑" panose="020B0503020204020204" pitchFamily="34" charset="-122"/>
                </a:endParaRPr>
              </a:p>
            </p:txBody>
          </p:sp>
          <p:sp>
            <p:nvSpPr>
              <p:cNvPr id="20" name="Line 27"/>
              <p:cNvSpPr>
                <a:spLocks noChangeShapeType="1"/>
              </p:cNvSpPr>
              <p:nvPr/>
            </p:nvSpPr>
            <p:spPr bwMode="auto">
              <a:xfrm>
                <a:off x="3552" y="2016"/>
                <a:ext cx="624" cy="0"/>
              </a:xfrm>
              <a:prstGeom prst="line">
                <a:avLst/>
              </a:prstGeom>
              <a:noFill/>
              <a:ln w="28575">
                <a:solidFill>
                  <a:schemeClr val="hlink"/>
                </a:solidFill>
                <a:round/>
              </a:ln>
            </p:spPr>
            <p:txBody>
              <a:bodyPr/>
              <a:lstStyle/>
              <a:p>
                <a:pPr algn="r">
                  <a:defRPr/>
                </a:pPr>
                <a:endParaRPr lang="zh-CN" altLang="en-US" sz="1600">
                  <a:latin typeface="微软雅黑" panose="020B0503020204020204" pitchFamily="34" charset="-122"/>
                  <a:ea typeface="微软雅黑" panose="020B0503020204020204" pitchFamily="34" charset="-122"/>
                </a:endParaRPr>
              </a:p>
            </p:txBody>
          </p:sp>
        </p:grpSp>
        <p:sp>
          <p:nvSpPr>
            <p:cNvPr id="16" name="Rectangle 28"/>
            <p:cNvSpPr>
              <a:spLocks noChangeArrowheads="1"/>
            </p:cNvSpPr>
            <p:nvPr/>
          </p:nvSpPr>
          <p:spPr bwMode="auto">
            <a:xfrm>
              <a:off x="8356599" y="4514956"/>
              <a:ext cx="1347673" cy="417221"/>
            </a:xfrm>
            <a:prstGeom prst="rect">
              <a:avLst/>
            </a:prstGeom>
            <a:noFill/>
            <a:ln w="19050" algn="ctr">
              <a:noFill/>
              <a:miter lim="800000"/>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外存</a:t>
              </a:r>
              <a:r>
                <a:rPr lang="en-US" altLang="zh-CN" sz="1600" dirty="0">
                  <a:solidFill>
                    <a:schemeClr val="accent2"/>
                  </a:solidFill>
                  <a:latin typeface="微软雅黑" panose="020B0503020204020204" pitchFamily="34" charset="-122"/>
                  <a:ea typeface="微软雅黑" panose="020B0503020204020204" pitchFamily="34" charset="-122"/>
                </a:rPr>
                <a:t>/</a:t>
              </a:r>
              <a:r>
                <a:rPr lang="zh-CN" altLang="en-US" sz="1600" dirty="0">
                  <a:solidFill>
                    <a:schemeClr val="accent2"/>
                  </a:solidFill>
                  <a:latin typeface="微软雅黑" panose="020B0503020204020204" pitchFamily="34" charset="-122"/>
                  <a:ea typeface="微软雅黑" panose="020B0503020204020204" pitchFamily="34" charset="-122"/>
                </a:rPr>
                <a:t>辅存</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
          <p:nvSpPr>
            <p:cNvPr id="17" name="Rectangle 29"/>
            <p:cNvSpPr>
              <a:spLocks noChangeArrowheads="1"/>
            </p:cNvSpPr>
            <p:nvPr/>
          </p:nvSpPr>
          <p:spPr bwMode="auto">
            <a:xfrm>
              <a:off x="8418537" y="3340906"/>
              <a:ext cx="733299" cy="417221"/>
            </a:xfrm>
            <a:prstGeom prst="rect">
              <a:avLst/>
            </a:prstGeom>
            <a:noFill/>
            <a:ln w="19050" algn="ctr">
              <a:noFill/>
              <a:miter lim="800000"/>
            </a:ln>
          </p:spPr>
          <p:txBody>
            <a:bodyPr wrap="none">
              <a:spAutoFit/>
            </a:bodyPr>
            <a:lstStyle/>
            <a:p>
              <a:pPr algn="r">
                <a:defRPr/>
              </a:pPr>
              <a:r>
                <a:rPr lang="zh-CN" altLang="en-US" sz="1600" dirty="0">
                  <a:solidFill>
                    <a:schemeClr val="accent2"/>
                  </a:solidFill>
                  <a:latin typeface="微软雅黑" panose="020B0503020204020204" pitchFamily="34" charset="-122"/>
                  <a:ea typeface="微软雅黑" panose="020B0503020204020204" pitchFamily="34" charset="-122"/>
                </a:rPr>
                <a:t>内存</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数据访问局部性（程序局部性）</a:t>
            </a:r>
            <a:endParaRPr lang="zh-CN" altLang="en-US" dirty="0"/>
          </a:p>
        </p:txBody>
      </p:sp>
      <p:sp>
        <p:nvSpPr>
          <p:cNvPr id="3" name="内容占位符 2"/>
          <p:cNvSpPr>
            <a:spLocks noGrp="1"/>
          </p:cNvSpPr>
          <p:nvPr>
            <p:ph idx="1"/>
          </p:nvPr>
        </p:nvSpPr>
        <p:spPr>
          <a:xfrm>
            <a:off x="487822" y="942764"/>
            <a:ext cx="11343394" cy="5637024"/>
          </a:xfrm>
        </p:spPr>
        <p:txBody>
          <a:bodyPr/>
          <a:lstStyle/>
          <a:p>
            <a:r>
              <a:rPr lang="zh-CN" altLang="en-US" sz="2500" b="1" dirty="0"/>
              <a:t>程序局部性</a:t>
            </a:r>
            <a:r>
              <a:rPr lang="en-US" altLang="zh-CN" sz="2500" dirty="0"/>
              <a:t>---</a:t>
            </a:r>
            <a:r>
              <a:rPr lang="zh-CN" altLang="en-US" sz="2500" dirty="0"/>
              <a:t>程序仅需访问内存很小一部分空间</a:t>
            </a:r>
            <a:endParaRPr lang="zh-CN" altLang="en-US" sz="2500" dirty="0"/>
          </a:p>
          <a:p>
            <a:pPr lvl="1"/>
            <a:r>
              <a:rPr lang="zh-CN" altLang="en-US" sz="2400" b="1" dirty="0"/>
              <a:t>空间局部性</a:t>
            </a:r>
            <a:r>
              <a:rPr lang="en-US" altLang="zh-CN" sz="2400" b="1" dirty="0"/>
              <a:t>:</a:t>
            </a:r>
            <a:r>
              <a:rPr lang="zh-CN" altLang="en-US" sz="2400" b="1" dirty="0"/>
              <a:t> </a:t>
            </a:r>
            <a:r>
              <a:rPr lang="zh-CN" altLang="en-US" sz="2400" dirty="0"/>
              <a:t>某内存区域刚被访问，很快其相邻区域有可能被访问</a:t>
            </a:r>
            <a:endParaRPr lang="zh-CN" altLang="en-US" sz="2400" dirty="0"/>
          </a:p>
          <a:p>
            <a:pPr lvl="1"/>
            <a:r>
              <a:rPr lang="zh-CN" altLang="en-US" sz="2400" b="1" dirty="0"/>
              <a:t>时间局部性</a:t>
            </a:r>
            <a:r>
              <a:rPr lang="en-US" altLang="zh-CN" sz="2400" b="1" dirty="0"/>
              <a:t>: </a:t>
            </a:r>
            <a:r>
              <a:rPr lang="zh-CN" altLang="en-US" sz="2400" dirty="0"/>
              <a:t>某内存区域刚被访问，很快该区域可能会被重复访问</a:t>
            </a:r>
            <a:endParaRPr lang="zh-CN" altLang="en-US" sz="2400" dirty="0"/>
          </a:p>
          <a:p>
            <a:r>
              <a:rPr lang="zh-CN" altLang="en-US" sz="2300" b="1" dirty="0"/>
              <a:t>优化手段</a:t>
            </a:r>
            <a:r>
              <a:rPr lang="en-US" altLang="zh-CN" sz="2300" b="1" dirty="0"/>
              <a:t>?</a:t>
            </a:r>
            <a:endParaRPr lang="zh-CN" altLang="en-US" sz="2300" b="1" dirty="0"/>
          </a:p>
          <a:p>
            <a:pPr lvl="1"/>
            <a:r>
              <a:rPr lang="zh-CN" altLang="en-US" sz="2400" b="1" dirty="0"/>
              <a:t>预读优化</a:t>
            </a:r>
            <a:r>
              <a:rPr lang="en-US" altLang="zh-CN" sz="2400" dirty="0"/>
              <a:t>---</a:t>
            </a:r>
            <a:r>
              <a:rPr lang="zh-CN" altLang="en-US" sz="2400" dirty="0"/>
              <a:t>空间局部性</a:t>
            </a:r>
            <a:endParaRPr lang="zh-CN" altLang="en-US" sz="2400" dirty="0"/>
          </a:p>
          <a:p>
            <a:pPr lvl="1"/>
            <a:r>
              <a:rPr lang="zh-CN" altLang="en-US" sz="2400" b="1" dirty="0"/>
              <a:t>调度算法</a:t>
            </a:r>
            <a:r>
              <a:rPr lang="en-US" altLang="zh-CN" sz="2400" dirty="0"/>
              <a:t>---</a:t>
            </a:r>
            <a:r>
              <a:rPr lang="zh-CN" altLang="en-US" sz="2400" dirty="0"/>
              <a:t>时间局部性</a:t>
            </a:r>
            <a:endParaRPr lang="zh-CN" altLang="en-US" sz="2400" dirty="0"/>
          </a:p>
          <a:p>
            <a:pPr marL="901700" lvl="2" indent="-5080"/>
            <a:r>
              <a:rPr lang="zh-CN" altLang="en-US" sz="2400" b="1" dirty="0">
                <a:solidFill>
                  <a:srgbClr val="1387B7"/>
                </a:solidFill>
              </a:rPr>
              <a:t>热数据</a:t>
            </a:r>
            <a:r>
              <a:rPr lang="zh-CN" altLang="en-US" sz="2400" dirty="0"/>
              <a:t>或</a:t>
            </a:r>
            <a:r>
              <a:rPr lang="zh-CN" altLang="en-US" sz="2400" b="1" dirty="0">
                <a:solidFill>
                  <a:srgbClr val="1387B7"/>
                </a:solidFill>
              </a:rPr>
              <a:t>即将访问</a:t>
            </a:r>
            <a:r>
              <a:rPr lang="zh-CN" altLang="en-US" sz="2400" dirty="0"/>
              <a:t>的数据的</a:t>
            </a:r>
            <a:r>
              <a:rPr lang="zh-CN" altLang="en-US" sz="2400" b="1" dirty="0">
                <a:solidFill>
                  <a:srgbClr val="1387B7"/>
                </a:solidFill>
              </a:rPr>
              <a:t>副本</a:t>
            </a:r>
            <a:r>
              <a:rPr lang="zh-CN" altLang="en-US" sz="2400" dirty="0"/>
              <a:t>调度到上层快速存储器</a:t>
            </a:r>
            <a:endParaRPr lang="zh-CN" altLang="en-US" sz="2400" dirty="0"/>
          </a:p>
          <a:p>
            <a:pPr marL="901700" lvl="2" indent="-5080"/>
            <a:r>
              <a:rPr lang="zh-CN" altLang="en-US" sz="2400" dirty="0"/>
              <a:t>让大部分数据都可以在上层存储器快速得到</a:t>
            </a:r>
            <a:endParaRPr lang="zh-CN" altLang="en-US" sz="2400" dirty="0"/>
          </a:p>
          <a:p>
            <a:endParaRPr lang="zh-CN" altLang="en-US" dirty="0"/>
          </a:p>
          <a:p>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endParaRPr lang="zh-CN" altLang="en-US" dirty="0"/>
          </a:p>
        </p:txBody>
      </p:sp>
      <p:sp>
        <p:nvSpPr>
          <p:cNvPr id="3" name="内容占位符 2"/>
          <p:cNvSpPr>
            <a:spLocks noGrp="1"/>
          </p:cNvSpPr>
          <p:nvPr>
            <p:ph idx="1"/>
          </p:nvPr>
        </p:nvSpPr>
        <p:spPr/>
        <p:txBody>
          <a:bodyPr/>
          <a:lstStyle/>
          <a:p>
            <a:r>
              <a:rPr lang="zh-CN" altLang="en-US" b="1" dirty="0"/>
              <a:t>数据</a:t>
            </a:r>
            <a:endParaRPr lang="zh-CN" altLang="en-US" b="1" dirty="0"/>
          </a:p>
          <a:p>
            <a:pPr lvl="1"/>
            <a:r>
              <a:rPr lang="zh-CN" altLang="en-US" dirty="0"/>
              <a:t>数组元素访问 </a:t>
            </a:r>
            <a:r>
              <a:rPr lang="en-US" altLang="zh-CN" dirty="0"/>
              <a:t>(</a:t>
            </a:r>
            <a:r>
              <a:rPr lang="zh-CN" altLang="en-US" dirty="0"/>
              <a:t>空间</a:t>
            </a:r>
            <a:r>
              <a:rPr lang="en-US" altLang="zh-CN" dirty="0"/>
              <a:t>)</a:t>
            </a:r>
            <a:endParaRPr lang="en-US" altLang="zh-CN" dirty="0"/>
          </a:p>
          <a:p>
            <a:pPr lvl="1"/>
            <a:r>
              <a:rPr lang="zh-CN" altLang="en-US" dirty="0"/>
              <a:t>结构体、数据库记录访问</a:t>
            </a:r>
            <a:r>
              <a:rPr lang="en-US" altLang="zh-CN" dirty="0"/>
              <a:t>(</a:t>
            </a:r>
            <a:r>
              <a:rPr lang="zh-CN" altLang="en-US" dirty="0"/>
              <a:t>空间</a:t>
            </a:r>
            <a:r>
              <a:rPr lang="en-US" altLang="zh-CN" dirty="0"/>
              <a:t>)</a:t>
            </a:r>
            <a:endParaRPr lang="en-US" altLang="zh-CN" dirty="0"/>
          </a:p>
          <a:p>
            <a:pPr lvl="1"/>
            <a:r>
              <a:rPr lang="zh-CN" altLang="en-US" dirty="0"/>
              <a:t>局部变量，计数器，指针等被重复使用 </a:t>
            </a:r>
            <a:r>
              <a:rPr lang="en-US" altLang="zh-CN" dirty="0"/>
              <a:t>(</a:t>
            </a:r>
            <a:r>
              <a:rPr lang="zh-CN" altLang="en-US" dirty="0"/>
              <a:t>时间</a:t>
            </a:r>
            <a:r>
              <a:rPr lang="en-US" altLang="zh-CN" dirty="0"/>
              <a:t>)</a:t>
            </a:r>
            <a:endParaRPr lang="en-US" altLang="zh-CN" dirty="0"/>
          </a:p>
          <a:p>
            <a:r>
              <a:rPr lang="zh-CN" altLang="en-US" b="1" dirty="0"/>
              <a:t>指令</a:t>
            </a:r>
            <a:endParaRPr lang="zh-CN" altLang="en-US" b="1" dirty="0"/>
          </a:p>
          <a:p>
            <a:pPr lvl="1"/>
            <a:r>
              <a:rPr lang="zh-CN" altLang="en-US" dirty="0"/>
              <a:t>顺序访问的指令 </a:t>
            </a:r>
            <a:r>
              <a:rPr lang="en-US" altLang="zh-CN" dirty="0"/>
              <a:t>(</a:t>
            </a:r>
            <a:r>
              <a:rPr lang="zh-CN" altLang="en-US" dirty="0"/>
              <a:t>空间</a:t>
            </a:r>
            <a:r>
              <a:rPr lang="en-US" altLang="zh-CN" dirty="0"/>
              <a:t>)</a:t>
            </a:r>
            <a:endParaRPr lang="en-US" altLang="zh-CN" dirty="0"/>
          </a:p>
          <a:p>
            <a:pPr lvl="1"/>
            <a:r>
              <a:rPr lang="zh-CN" altLang="en-US" dirty="0"/>
              <a:t>重复使用的循环体 </a:t>
            </a:r>
            <a:r>
              <a:rPr lang="en-US" altLang="zh-CN" dirty="0"/>
              <a:t>(</a:t>
            </a:r>
            <a:r>
              <a:rPr lang="zh-CN" altLang="en-US" dirty="0"/>
              <a:t>时间</a:t>
            </a:r>
            <a:r>
              <a:rPr lang="en-US" altLang="zh-CN" dirty="0"/>
              <a:t>)</a:t>
            </a:r>
            <a:endParaRPr lang="en-US" altLang="zh-CN" dirty="0"/>
          </a:p>
          <a:p>
            <a:pPr lvl="1"/>
            <a:r>
              <a:rPr lang="zh-CN" altLang="en-US" dirty="0"/>
              <a:t>子函数 </a:t>
            </a:r>
            <a:r>
              <a:rPr lang="en-US" altLang="zh-CN" dirty="0"/>
              <a:t>(</a:t>
            </a:r>
            <a:r>
              <a:rPr lang="zh-CN" altLang="en-US" dirty="0"/>
              <a:t>时间</a:t>
            </a:r>
            <a:r>
              <a:rPr lang="en-US" altLang="zh-CN" dirty="0"/>
              <a:t>)</a:t>
            </a:r>
            <a:endParaRPr lang="en-US" altLang="zh-CN" dirty="0"/>
          </a:p>
          <a:p>
            <a:endParaRPr lang="zh-CN" altLang="en-US" dirty="0"/>
          </a:p>
        </p:txBody>
      </p:sp>
      <p:sp>
        <p:nvSpPr>
          <p:cNvPr id="4" name="Rectangle 4"/>
          <p:cNvSpPr>
            <a:spLocks noChangeArrowheads="1"/>
          </p:cNvSpPr>
          <p:nvPr/>
        </p:nvSpPr>
        <p:spPr bwMode="auto">
          <a:xfrm>
            <a:off x="5745621" y="3709309"/>
            <a:ext cx="5623606" cy="2259593"/>
          </a:xfrm>
          <a:prstGeom prst="rect">
            <a:avLst/>
          </a:prstGeom>
          <a:solidFill>
            <a:srgbClr val="CCFF66">
              <a:alpha val="60001"/>
            </a:srgbClr>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sum = 0;</a:t>
            </a:r>
            <a:endParaRPr lang="en-US" sz="2400" b="1" dirty="0">
              <a:latin typeface="Courier New" panose="02070309020205020404" pitchFamily="49" charset="0"/>
              <a:ea typeface="宋体" panose="02010600030101010101" pitchFamily="2" charset="-122"/>
            </a:endParaRPr>
          </a:p>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for (i = 0; i &lt; n; i++)</a:t>
            </a:r>
            <a:endParaRPr lang="en-US" sz="2400" b="1" dirty="0">
              <a:latin typeface="Courier New" panose="02070309020205020404" pitchFamily="49" charset="0"/>
              <a:ea typeface="宋体" panose="02010600030101010101" pitchFamily="2" charset="-122"/>
            </a:endParaRPr>
          </a:p>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	sum += a[i].x + </a:t>
            </a:r>
            <a:r>
              <a:rPr lang="en-US" altLang="zh-CN" sz="2400" b="1" dirty="0">
                <a:latin typeface="Courier New" panose="02070309020205020404" pitchFamily="49" charset="0"/>
                <a:ea typeface="宋体" panose="02010600030101010101" pitchFamily="2" charset="-122"/>
              </a:rPr>
              <a:t>a[i].y</a:t>
            </a:r>
            <a:r>
              <a:rPr lang="en-US" sz="2400" b="1" dirty="0">
                <a:latin typeface="Courier New" panose="02070309020205020404" pitchFamily="49" charset="0"/>
                <a:ea typeface="宋体" panose="02010600030101010101" pitchFamily="2" charset="-122"/>
              </a:rPr>
              <a:t>;</a:t>
            </a:r>
            <a:endParaRPr lang="en-US" sz="2400" b="1" dirty="0">
              <a:latin typeface="Courier New" panose="02070309020205020404" pitchFamily="49" charset="0"/>
              <a:ea typeface="宋体" panose="02010600030101010101" pitchFamily="2" charset="-122"/>
            </a:endParaRPr>
          </a:p>
          <a:p>
            <a:pPr eaLnBrk="0" hangingPunct="0">
              <a:lnSpc>
                <a:spcPct val="150000"/>
              </a:lnSpc>
              <a:tabLst>
                <a:tab pos="457200" algn="l"/>
              </a:tabLst>
              <a:defRPr/>
            </a:pPr>
            <a:r>
              <a:rPr lang="en-US" sz="2400" b="1" dirty="0">
                <a:latin typeface="Courier New" panose="02070309020205020404" pitchFamily="49" charset="0"/>
                <a:ea typeface="宋体" panose="02010600030101010101" pitchFamily="2" charset="-122"/>
              </a:rPr>
              <a:t>return sum;</a:t>
            </a:r>
            <a:endParaRPr lang="en-US" sz="2400" b="1" dirty="0">
              <a:latin typeface="Courier New" panose="02070309020205020404" pitchFamily="49" charset="0"/>
              <a:ea typeface="宋体" panose="02010600030101010101" pitchFamily="2"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程序局部性举例</a:t>
            </a:r>
            <a:endParaRPr lang="zh-CN" altLang="en-US" dirty="0"/>
          </a:p>
        </p:txBody>
      </p:sp>
      <p:sp>
        <p:nvSpPr>
          <p:cNvPr id="3" name="内容占位符 2"/>
          <p:cNvSpPr>
            <a:spLocks noGrp="1"/>
          </p:cNvSpPr>
          <p:nvPr>
            <p:ph idx="1"/>
          </p:nvPr>
        </p:nvSpPr>
        <p:spPr>
          <a:xfrm>
            <a:off x="487822" y="942764"/>
            <a:ext cx="10515599" cy="5610436"/>
          </a:xfrm>
        </p:spPr>
        <p:txBody>
          <a:bodyPr/>
          <a:lstStyle/>
          <a:p>
            <a:r>
              <a:rPr lang="zh-CN" altLang="en-US" b="1" dirty="0"/>
              <a:t>哪个程序具有更好的局部性？</a:t>
            </a:r>
            <a:endParaRPr lang="zh-CN" altLang="en-US" b="1" dirty="0"/>
          </a:p>
          <a:p>
            <a:endParaRPr lang="zh-CN" altLang="en-US" dirty="0"/>
          </a:p>
        </p:txBody>
      </p:sp>
      <p:sp>
        <p:nvSpPr>
          <p:cNvPr id="4" name="Text Box 4"/>
          <p:cNvSpPr txBox="1">
            <a:spLocks noChangeArrowheads="1"/>
          </p:cNvSpPr>
          <p:nvPr/>
        </p:nvSpPr>
        <p:spPr bwMode="auto">
          <a:xfrm>
            <a:off x="673100" y="2311400"/>
            <a:ext cx="5307772" cy="2425699"/>
          </a:xfrm>
          <a:prstGeom prst="rect">
            <a:avLst/>
          </a:prstGeom>
          <a:solidFill>
            <a:srgbClr val="CCFF66"/>
          </a:solidFill>
          <a:ln w="25400">
            <a:solidFill>
              <a:schemeClr val="tx1"/>
            </a:solidFill>
            <a:miter lim="800000"/>
          </a:ln>
          <a:effectLst>
            <a:outerShdw blurRad="50800" dist="38100" dir="5400000" algn="t" rotWithShape="0">
              <a:prstClr val="black">
                <a:alpha val="40000"/>
              </a:prstClr>
            </a:outerShdw>
          </a:effectLst>
        </p:spPr>
        <p:txBody>
          <a:bodyPr>
            <a:noAutofit/>
          </a:bodyPr>
          <a:lstStyle/>
          <a:p>
            <a:pPr eaLnBrk="0" hangingPunct="0">
              <a:lnSpc>
                <a:spcPct val="150000"/>
              </a:lnSpc>
              <a:defRPr/>
            </a:pPr>
            <a:r>
              <a:rPr lang="en-US" sz="2400" b="1" dirty="0" err="1">
                <a:latin typeface="Courier New" panose="02070309020205020404" pitchFamily="49" charset="0"/>
              </a:rPr>
              <a:t>int</a:t>
            </a:r>
            <a:r>
              <a:rPr lang="en-US" sz="2400" b="1" dirty="0">
                <a:latin typeface="Courier New" panose="02070309020205020404" pitchFamily="49" charset="0"/>
              </a:rPr>
              <a:t> a[M][N]</a:t>
            </a:r>
            <a:r>
              <a:rPr lang="en-US" altLang="zh-CN" sz="2400" b="1" dirty="0">
                <a:latin typeface="Courier New" panose="02070309020205020404" pitchFamily="49" charset="0"/>
              </a:rPr>
              <a:t>;</a:t>
            </a:r>
            <a:endParaRPr lang="en-US" altLang="zh-CN" sz="2400" b="1" dirty="0">
              <a:latin typeface="Courier New" panose="02070309020205020404" pitchFamily="49" charset="0"/>
              <a:ea typeface="宋体" panose="02010600030101010101" pitchFamily="2" charset="-122"/>
            </a:endParaRPr>
          </a:p>
          <a:p>
            <a:pPr eaLnBrk="0" hangingPunct="0">
              <a:lnSpc>
                <a:spcPct val="150000"/>
              </a:lnSpc>
              <a:defRPr/>
            </a:pPr>
            <a:r>
              <a:rPr lang="en-US" sz="2400" b="1" dirty="0">
                <a:latin typeface="Courier New" panose="02070309020205020404" pitchFamily="49" charset="0"/>
                <a:ea typeface="宋体" panose="02010600030101010101" pitchFamily="2" charset="-122"/>
              </a:rPr>
              <a:t>for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 0;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&lt; M;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a:t>
            </a:r>
            <a:endParaRPr lang="en-US" sz="2400" b="1" dirty="0">
              <a:latin typeface="Courier New" panose="02070309020205020404" pitchFamily="49" charset="0"/>
              <a:ea typeface="宋体" panose="02010600030101010101" pitchFamily="2" charset="-122"/>
            </a:endParaRPr>
          </a:p>
          <a:p>
            <a:pPr eaLnBrk="0" hangingPunct="0">
              <a:lnSpc>
                <a:spcPct val="150000"/>
              </a:lnSpc>
              <a:defRPr/>
            </a:pPr>
            <a:r>
              <a:rPr lang="en-US" sz="2400" b="1" dirty="0">
                <a:solidFill>
                  <a:srgbClr val="0000FF"/>
                </a:solidFill>
                <a:latin typeface="Courier New" panose="02070309020205020404" pitchFamily="49" charset="0"/>
                <a:ea typeface="宋体" panose="02010600030101010101" pitchFamily="2" charset="-122"/>
              </a:rPr>
              <a:t> for (j = 0; j &lt; N; </a:t>
            </a:r>
            <a:r>
              <a:rPr lang="en-US" sz="2400" b="1" dirty="0" err="1">
                <a:solidFill>
                  <a:srgbClr val="0000FF"/>
                </a:solidFill>
                <a:latin typeface="Courier New" panose="02070309020205020404" pitchFamily="49" charset="0"/>
                <a:ea typeface="宋体" panose="02010600030101010101" pitchFamily="2" charset="-122"/>
              </a:rPr>
              <a:t>j++</a:t>
            </a:r>
            <a:r>
              <a:rPr lang="en-US" sz="2400" b="1" dirty="0">
                <a:solidFill>
                  <a:srgbClr val="0000FF"/>
                </a:solidFill>
                <a:latin typeface="Courier New" panose="02070309020205020404" pitchFamily="49" charset="0"/>
                <a:ea typeface="宋体" panose="02010600030101010101" pitchFamily="2" charset="-122"/>
              </a:rPr>
              <a:t>)</a:t>
            </a:r>
            <a:endParaRPr lang="en-US" sz="2400"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sz="2400" b="1" dirty="0">
                <a:latin typeface="Courier New" panose="02070309020205020404" pitchFamily="49" charset="0"/>
                <a:ea typeface="宋体" panose="02010600030101010101" pitchFamily="2" charset="-122"/>
              </a:rPr>
              <a:t>   sum += a[</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][j];</a:t>
            </a:r>
            <a:endParaRPr lang="en-US" sz="2400" b="1" dirty="0">
              <a:latin typeface="Courier New" panose="02070309020205020404" pitchFamily="49" charset="0"/>
              <a:ea typeface="宋体" panose="02010600030101010101" pitchFamily="2" charset="-122"/>
            </a:endParaRPr>
          </a:p>
        </p:txBody>
      </p:sp>
      <p:sp>
        <p:nvSpPr>
          <p:cNvPr id="5" name="Text Box 5"/>
          <p:cNvSpPr txBox="1">
            <a:spLocks noChangeArrowheads="1"/>
          </p:cNvSpPr>
          <p:nvPr/>
        </p:nvSpPr>
        <p:spPr bwMode="auto">
          <a:xfrm>
            <a:off x="6324233" y="2311401"/>
            <a:ext cx="5207367" cy="2425698"/>
          </a:xfrm>
          <a:prstGeom prst="rect">
            <a:avLst/>
          </a:prstGeom>
          <a:solidFill>
            <a:srgbClr val="99FFCC"/>
          </a:solidFill>
          <a:ln w="25400">
            <a:solidFill>
              <a:schemeClr val="tx1"/>
            </a:solidFill>
            <a:miter lim="800000"/>
          </a:ln>
          <a:effectLst>
            <a:outerShdw blurRad="50800" dist="38100" dir="5400000" algn="t" rotWithShape="0">
              <a:prstClr val="black">
                <a:alpha val="40000"/>
              </a:prstClr>
            </a:outerShdw>
          </a:effectLst>
        </p:spPr>
        <p:txBody>
          <a:bodyPr wrap="none">
            <a:noAutofit/>
          </a:bodyPr>
          <a:lstStyle/>
          <a:p>
            <a:pPr eaLnBrk="0" hangingPunct="0">
              <a:lnSpc>
                <a:spcPct val="150000"/>
              </a:lnSpc>
              <a:defRPr/>
            </a:pPr>
            <a:r>
              <a:rPr lang="en-US" sz="2400" b="1" dirty="0" err="1">
                <a:latin typeface="Courier New" panose="02070309020205020404" pitchFamily="49" charset="0"/>
              </a:rPr>
              <a:t>int</a:t>
            </a:r>
            <a:r>
              <a:rPr lang="en-US" sz="2400" b="1" dirty="0">
                <a:latin typeface="Courier New" panose="02070309020205020404" pitchFamily="49" charset="0"/>
              </a:rPr>
              <a:t> a[M][N]</a:t>
            </a:r>
            <a:r>
              <a:rPr lang="en-US" altLang="zh-CN" sz="2400" b="1" dirty="0">
                <a:latin typeface="Courier New" panose="02070309020205020404" pitchFamily="49" charset="0"/>
              </a:rPr>
              <a:t>;</a:t>
            </a:r>
            <a:endParaRPr lang="en-US" altLang="zh-CN" sz="2400" b="1" dirty="0">
              <a:latin typeface="Courier New" panose="02070309020205020404" pitchFamily="49" charset="0"/>
            </a:endParaRPr>
          </a:p>
          <a:p>
            <a:pPr eaLnBrk="0" hangingPunct="0">
              <a:lnSpc>
                <a:spcPct val="150000"/>
              </a:lnSpc>
              <a:defRPr/>
            </a:pPr>
            <a:r>
              <a:rPr lang="en-US" sz="2400" b="1" dirty="0">
                <a:solidFill>
                  <a:srgbClr val="0000FF"/>
                </a:solidFill>
                <a:latin typeface="Courier New" panose="02070309020205020404" pitchFamily="49" charset="0"/>
                <a:ea typeface="宋体" panose="02010600030101010101" pitchFamily="2" charset="-122"/>
              </a:rPr>
              <a:t>for (j = 0; j &lt; N; </a:t>
            </a:r>
            <a:r>
              <a:rPr lang="en-US" sz="2400" b="1" dirty="0" err="1">
                <a:solidFill>
                  <a:srgbClr val="0000FF"/>
                </a:solidFill>
                <a:latin typeface="Courier New" panose="02070309020205020404" pitchFamily="49" charset="0"/>
                <a:ea typeface="宋体" panose="02010600030101010101" pitchFamily="2" charset="-122"/>
              </a:rPr>
              <a:t>j++</a:t>
            </a:r>
            <a:r>
              <a:rPr lang="en-US" sz="2400" b="1" dirty="0">
                <a:solidFill>
                  <a:srgbClr val="0000FF"/>
                </a:solidFill>
                <a:latin typeface="Courier New" panose="02070309020205020404" pitchFamily="49" charset="0"/>
                <a:ea typeface="宋体" panose="02010600030101010101" pitchFamily="2" charset="-122"/>
              </a:rPr>
              <a:t>)</a:t>
            </a:r>
            <a:endParaRPr lang="en-US" sz="2400"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altLang="zh-CN" sz="2400" b="1" dirty="0">
                <a:latin typeface="Courier New" panose="02070309020205020404" pitchFamily="49" charset="0"/>
                <a:ea typeface="宋体" panose="02010600030101010101" pitchFamily="2" charset="-122"/>
              </a:rPr>
              <a:t> </a:t>
            </a:r>
            <a:r>
              <a:rPr lang="en-US" sz="2400" b="1" dirty="0">
                <a:latin typeface="Courier New" panose="02070309020205020404" pitchFamily="49" charset="0"/>
                <a:ea typeface="宋体" panose="02010600030101010101" pitchFamily="2" charset="-122"/>
              </a:rPr>
              <a:t> for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 0;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 &lt; M; </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a:t>
            </a:r>
            <a:endParaRPr lang="en-US" sz="2400" b="1" dirty="0">
              <a:latin typeface="Courier New" panose="02070309020205020404" pitchFamily="49" charset="0"/>
              <a:ea typeface="宋体" panose="02010600030101010101" pitchFamily="2" charset="-122"/>
            </a:endParaRPr>
          </a:p>
          <a:p>
            <a:pPr eaLnBrk="0" hangingPunct="0">
              <a:lnSpc>
                <a:spcPct val="150000"/>
              </a:lnSpc>
              <a:defRPr/>
            </a:pPr>
            <a:r>
              <a:rPr lang="en-US" sz="2400" b="1" dirty="0">
                <a:latin typeface="Courier New" panose="02070309020205020404" pitchFamily="49" charset="0"/>
                <a:ea typeface="宋体" panose="02010600030101010101" pitchFamily="2" charset="-122"/>
              </a:rPr>
              <a:t>    sum += a[</a:t>
            </a:r>
            <a:r>
              <a:rPr lang="en-US" sz="2400" b="1" dirty="0" err="1">
                <a:latin typeface="Courier New" panose="02070309020205020404" pitchFamily="49" charset="0"/>
                <a:ea typeface="宋体" panose="02010600030101010101" pitchFamily="2" charset="-122"/>
              </a:rPr>
              <a:t>i</a:t>
            </a:r>
            <a:r>
              <a:rPr lang="en-US" sz="2400" b="1" dirty="0">
                <a:latin typeface="Courier New" panose="02070309020205020404" pitchFamily="49" charset="0"/>
                <a:ea typeface="宋体" panose="02010600030101010101" pitchFamily="2" charset="-122"/>
              </a:rPr>
              <a:t>][j];</a:t>
            </a:r>
            <a:endParaRPr lang="en-US" sz="2400" b="1" dirty="0">
              <a:latin typeface="Courier New" panose="02070309020205020404" pitchFamily="49" charset="0"/>
              <a:ea typeface="宋体" panose="02010600030101010101" pitchFamily="2" charset="-122"/>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95042" name="Picture 2" descr="MCj02299130000[1]"/>
          <p:cNvPicPr>
            <a:picLocks noChangeAspect="1" noChangeArrowheads="1"/>
          </p:cNvPicPr>
          <p:nvPr/>
        </p:nvPicPr>
        <p:blipFill>
          <a:blip r:embed="rId1" cstate="print"/>
          <a:srcRect/>
          <a:stretch>
            <a:fillRect/>
          </a:stretch>
        </p:blipFill>
        <p:spPr bwMode="auto">
          <a:xfrm>
            <a:off x="2100182" y="3468704"/>
            <a:ext cx="1603375" cy="1957388"/>
          </a:xfrm>
          <a:prstGeom prst="rect">
            <a:avLst/>
          </a:prstGeom>
          <a:noFill/>
          <a:ln w="9525">
            <a:noFill/>
            <a:miter lim="800000"/>
            <a:headEnd/>
            <a:tailEnd/>
          </a:ln>
        </p:spPr>
      </p:pic>
      <p:sp>
        <p:nvSpPr>
          <p:cNvPr id="221186" name="Rectangle 3"/>
          <p:cNvSpPr>
            <a:spLocks noGrp="1" noChangeArrowheads="1"/>
          </p:cNvSpPr>
          <p:nvPr>
            <p:ph type="title"/>
          </p:nvPr>
        </p:nvSpPr>
        <p:spPr/>
        <p:txBody>
          <a:bodyPr/>
          <a:lstStyle/>
          <a:p>
            <a:pPr eaLnBrk="1" hangingPunct="1"/>
            <a:r>
              <a:rPr lang="zh-CN" altLang="en-US" dirty="0"/>
              <a:t>图书馆与</a:t>
            </a:r>
            <a:r>
              <a:rPr lang="en-US" altLang="zh-CN" dirty="0"/>
              <a:t>cache</a:t>
            </a:r>
            <a:r>
              <a:rPr lang="zh-CN" altLang="en-US" dirty="0"/>
              <a:t>的类比</a:t>
            </a:r>
            <a:endParaRPr lang="zh-CN" altLang="en-US" dirty="0"/>
          </a:p>
        </p:txBody>
      </p:sp>
      <p:pic>
        <p:nvPicPr>
          <p:cNvPr id="1495044" name="Picture 4" descr="MCj03356820000[1]"/>
          <p:cNvPicPr>
            <a:picLocks noChangeAspect="1" noChangeArrowheads="1"/>
          </p:cNvPicPr>
          <p:nvPr/>
        </p:nvPicPr>
        <p:blipFill>
          <a:blip r:embed="rId2" cstate="print"/>
          <a:srcRect/>
          <a:stretch>
            <a:fillRect/>
          </a:stretch>
        </p:blipFill>
        <p:spPr bwMode="auto">
          <a:xfrm>
            <a:off x="7927893" y="3539308"/>
            <a:ext cx="2146300" cy="2327308"/>
          </a:xfrm>
          <a:prstGeom prst="rect">
            <a:avLst/>
          </a:prstGeom>
          <a:noFill/>
          <a:ln w="9525">
            <a:noFill/>
            <a:miter lim="800000"/>
            <a:headEnd/>
            <a:tailEnd/>
          </a:ln>
        </p:spPr>
      </p:pic>
      <p:pic>
        <p:nvPicPr>
          <p:cNvPr id="1495045" name="Picture 5" descr="MCj02807310000[1]"/>
          <p:cNvPicPr>
            <a:picLocks noChangeAspect="1" noChangeArrowheads="1"/>
          </p:cNvPicPr>
          <p:nvPr/>
        </p:nvPicPr>
        <p:blipFill>
          <a:blip r:embed="rId3" cstate="print"/>
          <a:srcRect/>
          <a:stretch>
            <a:fillRect/>
          </a:stretch>
        </p:blipFill>
        <p:spPr bwMode="auto">
          <a:xfrm flipH="1">
            <a:off x="6060993" y="3060717"/>
            <a:ext cx="971550" cy="1441450"/>
          </a:xfrm>
          <a:prstGeom prst="rect">
            <a:avLst/>
          </a:prstGeom>
          <a:noFill/>
          <a:ln w="9525">
            <a:noFill/>
            <a:miter lim="800000"/>
            <a:headEnd/>
            <a:tailEnd/>
          </a:ln>
        </p:spPr>
      </p:pic>
      <p:pic>
        <p:nvPicPr>
          <p:cNvPr id="1495046" name="Picture 6" descr="MCj02807310000[1]"/>
          <p:cNvPicPr>
            <a:picLocks noChangeAspect="1" noChangeArrowheads="1"/>
          </p:cNvPicPr>
          <p:nvPr/>
        </p:nvPicPr>
        <p:blipFill>
          <a:blip r:embed="rId3" cstate="print"/>
          <a:srcRect/>
          <a:stretch>
            <a:fillRect/>
          </a:stretch>
        </p:blipFill>
        <p:spPr bwMode="auto">
          <a:xfrm>
            <a:off x="6187993" y="4940317"/>
            <a:ext cx="971550" cy="1441450"/>
          </a:xfrm>
          <a:prstGeom prst="rect">
            <a:avLst/>
          </a:prstGeom>
          <a:noFill/>
          <a:ln w="9525">
            <a:noFill/>
            <a:miter lim="800000"/>
            <a:headEnd/>
            <a:tailEnd/>
          </a:ln>
        </p:spPr>
      </p:pic>
      <p:sp>
        <p:nvSpPr>
          <p:cNvPr id="1495047" name="AutoShape 7"/>
          <p:cNvSpPr>
            <a:spLocks noChangeArrowheads="1"/>
          </p:cNvSpPr>
          <p:nvPr/>
        </p:nvSpPr>
        <p:spPr bwMode="auto">
          <a:xfrm flipH="1">
            <a:off x="6883318" y="2965467"/>
            <a:ext cx="1841500" cy="469900"/>
          </a:xfrm>
          <a:prstGeom prst="curvedDownArrow">
            <a:avLst>
              <a:gd name="adj1" fmla="val 61578"/>
              <a:gd name="adj2" fmla="val 156757"/>
              <a:gd name="adj3" fmla="val 33333"/>
            </a:avLst>
          </a:prstGeom>
          <a:solidFill>
            <a:srgbClr val="CCFF66"/>
          </a:solidFill>
          <a:ln w="19050">
            <a:solidFill>
              <a:schemeClr val="tx2"/>
            </a:solidFill>
            <a:miter lim="800000"/>
          </a:ln>
        </p:spPr>
        <p:txBody>
          <a:bodyPr wrap="none" anchor="ctr"/>
          <a:lstStyle/>
          <a:p>
            <a:pPr algn="r"/>
            <a:endParaRPr lang="zh-CN" altLang="en-US">
              <a:solidFill>
                <a:srgbClr val="C00000"/>
              </a:solidFill>
            </a:endParaRPr>
          </a:p>
        </p:txBody>
      </p:sp>
      <p:sp>
        <p:nvSpPr>
          <p:cNvPr id="1495048" name="AutoShape 8"/>
          <p:cNvSpPr>
            <a:spLocks noChangeArrowheads="1"/>
          </p:cNvSpPr>
          <p:nvPr/>
        </p:nvSpPr>
        <p:spPr bwMode="auto">
          <a:xfrm flipV="1">
            <a:off x="7099218" y="5988067"/>
            <a:ext cx="1841500" cy="469900"/>
          </a:xfrm>
          <a:prstGeom prst="curvedDownArrow">
            <a:avLst>
              <a:gd name="adj1" fmla="val 61578"/>
              <a:gd name="adj2" fmla="val 156757"/>
              <a:gd name="adj3" fmla="val 33333"/>
            </a:avLst>
          </a:prstGeom>
          <a:solidFill>
            <a:srgbClr val="FFCC00"/>
          </a:solidFill>
          <a:ln w="19050">
            <a:solidFill>
              <a:schemeClr val="tx2"/>
            </a:solidFill>
            <a:miter lim="800000"/>
          </a:ln>
        </p:spPr>
        <p:txBody>
          <a:bodyPr wrap="none" anchor="ctr"/>
          <a:lstStyle/>
          <a:p>
            <a:pPr algn="r"/>
            <a:endParaRPr lang="zh-CN" altLang="en-US">
              <a:solidFill>
                <a:srgbClr val="C00000"/>
              </a:solidFill>
            </a:endParaRPr>
          </a:p>
        </p:txBody>
      </p:sp>
      <p:sp>
        <p:nvSpPr>
          <p:cNvPr id="1495049" name="AutoShape 9"/>
          <p:cNvSpPr>
            <a:spLocks noChangeArrowheads="1"/>
          </p:cNvSpPr>
          <p:nvPr/>
        </p:nvSpPr>
        <p:spPr bwMode="auto">
          <a:xfrm flipH="1">
            <a:off x="4775118" y="3663967"/>
            <a:ext cx="1358900" cy="355600"/>
          </a:xfrm>
          <a:prstGeom prst="curvedDownArrow">
            <a:avLst>
              <a:gd name="adj1" fmla="val 60046"/>
              <a:gd name="adj2" fmla="val 152857"/>
              <a:gd name="adj3" fmla="val 33333"/>
            </a:avLst>
          </a:prstGeom>
          <a:solidFill>
            <a:srgbClr val="CCFF66"/>
          </a:solidFill>
          <a:ln w="19050">
            <a:solidFill>
              <a:schemeClr val="tx2"/>
            </a:solidFill>
            <a:miter lim="800000"/>
          </a:ln>
        </p:spPr>
        <p:txBody>
          <a:bodyPr wrap="none" anchor="ctr"/>
          <a:lstStyle/>
          <a:p>
            <a:pPr algn="r"/>
            <a:endParaRPr lang="zh-CN" altLang="en-US">
              <a:solidFill>
                <a:srgbClr val="C00000"/>
              </a:solidFill>
            </a:endParaRPr>
          </a:p>
        </p:txBody>
      </p:sp>
      <p:sp>
        <p:nvSpPr>
          <p:cNvPr id="1495050" name="AutoShape 10"/>
          <p:cNvSpPr>
            <a:spLocks noChangeArrowheads="1"/>
          </p:cNvSpPr>
          <p:nvPr/>
        </p:nvSpPr>
        <p:spPr bwMode="auto">
          <a:xfrm flipV="1">
            <a:off x="4864018" y="5200667"/>
            <a:ext cx="1358900" cy="393700"/>
          </a:xfrm>
          <a:prstGeom prst="curvedDownArrow">
            <a:avLst>
              <a:gd name="adj1" fmla="val 54235"/>
              <a:gd name="adj2" fmla="val 138065"/>
              <a:gd name="adj3" fmla="val 33333"/>
            </a:avLst>
          </a:prstGeom>
          <a:solidFill>
            <a:srgbClr val="FFCC00"/>
          </a:solidFill>
          <a:ln w="19050">
            <a:solidFill>
              <a:schemeClr val="tx2"/>
            </a:solidFill>
            <a:miter lim="800000"/>
          </a:ln>
        </p:spPr>
        <p:txBody>
          <a:bodyPr wrap="none" anchor="ctr"/>
          <a:lstStyle/>
          <a:p>
            <a:pPr algn="r"/>
            <a:endParaRPr lang="zh-CN" altLang="en-US" b="1">
              <a:solidFill>
                <a:srgbClr val="C00000"/>
              </a:solidFill>
            </a:endParaRPr>
          </a:p>
        </p:txBody>
      </p:sp>
      <p:sp>
        <p:nvSpPr>
          <p:cNvPr id="1495051" name="AutoShape 11"/>
          <p:cNvSpPr>
            <a:spLocks noChangeArrowheads="1"/>
          </p:cNvSpPr>
          <p:nvPr/>
        </p:nvSpPr>
        <p:spPr bwMode="auto">
          <a:xfrm>
            <a:off x="3670218" y="4451367"/>
            <a:ext cx="596900" cy="330200"/>
          </a:xfrm>
          <a:prstGeom prst="leftRightArrow">
            <a:avLst>
              <a:gd name="adj1" fmla="val 50000"/>
              <a:gd name="adj2" fmla="val 36154"/>
            </a:avLst>
          </a:prstGeom>
          <a:solidFill>
            <a:srgbClr val="99FFCC"/>
          </a:solidFill>
          <a:ln w="19050" algn="ctr">
            <a:solidFill>
              <a:schemeClr val="tx2"/>
            </a:solidFill>
            <a:miter lim="800000"/>
          </a:ln>
        </p:spPr>
        <p:txBody>
          <a:bodyPr wrap="none" anchor="ctr"/>
          <a:lstStyle/>
          <a:p>
            <a:pPr algn="r"/>
            <a:endParaRPr lang="zh-CN" altLang="en-US">
              <a:solidFill>
                <a:srgbClr val="C00000"/>
              </a:solidFill>
            </a:endParaRPr>
          </a:p>
        </p:txBody>
      </p:sp>
      <p:sp>
        <p:nvSpPr>
          <p:cNvPr id="1495052" name="Rectangle 12"/>
          <p:cNvSpPr>
            <a:spLocks noChangeArrowheads="1"/>
          </p:cNvSpPr>
          <p:nvPr/>
        </p:nvSpPr>
        <p:spPr bwMode="auto">
          <a:xfrm>
            <a:off x="8574178" y="6069030"/>
            <a:ext cx="1919116" cy="389466"/>
          </a:xfrm>
          <a:prstGeom prst="rect">
            <a:avLst/>
          </a:prstGeom>
          <a:noFill/>
          <a:ln w="9525">
            <a:noFill/>
            <a:miter lim="800000"/>
          </a:ln>
        </p:spPr>
        <p:txBody>
          <a:bodyPr wrap="none">
            <a:spAutoFit/>
          </a:bodyPr>
          <a:lstStyle/>
          <a:p>
            <a:pPr algn="r">
              <a:lnSpc>
                <a:spcPct val="120000"/>
              </a:lnSpc>
              <a:spcBef>
                <a:spcPct val="20000"/>
              </a:spcBef>
              <a:buClr>
                <a:schemeClr val="accent2"/>
              </a:buClr>
              <a:buFont typeface="Wingdings" panose="05000000000000000000" pitchFamily="2" charset="2"/>
              <a:buNone/>
            </a:pPr>
            <a:r>
              <a:rPr lang="en-US" altLang="zh-CN" b="1">
                <a:solidFill>
                  <a:srgbClr val="C00000"/>
                </a:solidFill>
                <a:latin typeface="Verdana" panose="020B0604030504040204" pitchFamily="34" charset="0"/>
              </a:rPr>
              <a:t>Main Memory</a:t>
            </a:r>
            <a:endParaRPr lang="en-US" altLang="zh-CN" b="1">
              <a:solidFill>
                <a:srgbClr val="C00000"/>
              </a:solidFill>
              <a:latin typeface="Verdana" panose="020B0604030504040204" pitchFamily="34" charset="0"/>
            </a:endParaRPr>
          </a:p>
        </p:txBody>
      </p:sp>
      <p:sp>
        <p:nvSpPr>
          <p:cNvPr id="1495053" name="Rectangle 13"/>
          <p:cNvSpPr>
            <a:spLocks noChangeArrowheads="1"/>
          </p:cNvSpPr>
          <p:nvPr/>
        </p:nvSpPr>
        <p:spPr bwMode="auto">
          <a:xfrm>
            <a:off x="3762766" y="5548330"/>
            <a:ext cx="2052165" cy="389466"/>
          </a:xfrm>
          <a:prstGeom prst="rect">
            <a:avLst/>
          </a:prstGeom>
          <a:noFill/>
          <a:ln w="9525">
            <a:noFill/>
            <a:miter lim="800000"/>
          </a:ln>
        </p:spPr>
        <p:txBody>
          <a:bodyPr wrap="none">
            <a:spAutoFit/>
          </a:bodyPr>
          <a:lstStyle/>
          <a:p>
            <a:pPr algn="r">
              <a:lnSpc>
                <a:spcPct val="120000"/>
              </a:lnSpc>
              <a:spcBef>
                <a:spcPct val="20000"/>
              </a:spcBef>
              <a:buClr>
                <a:schemeClr val="accent2"/>
              </a:buClr>
              <a:buFont typeface="Wingdings" panose="05000000000000000000" pitchFamily="2" charset="2"/>
              <a:buNone/>
            </a:pPr>
            <a:r>
              <a:rPr lang="en-US" altLang="zh-CN" b="1">
                <a:solidFill>
                  <a:srgbClr val="C00000"/>
                </a:solidFill>
                <a:latin typeface="Verdana" panose="020B0604030504040204" pitchFamily="34" charset="0"/>
              </a:rPr>
              <a:t>Off-chip cache</a:t>
            </a:r>
            <a:endParaRPr lang="en-US" altLang="zh-CN" b="1">
              <a:solidFill>
                <a:srgbClr val="C00000"/>
              </a:solidFill>
              <a:latin typeface="Verdana" panose="020B0604030504040204" pitchFamily="34" charset="0"/>
            </a:endParaRPr>
          </a:p>
        </p:txBody>
      </p:sp>
      <p:sp>
        <p:nvSpPr>
          <p:cNvPr id="1495054" name="Rectangle 14"/>
          <p:cNvSpPr>
            <a:spLocks noChangeArrowheads="1"/>
          </p:cNvSpPr>
          <p:nvPr/>
        </p:nvSpPr>
        <p:spPr bwMode="auto">
          <a:xfrm>
            <a:off x="1577992" y="5544595"/>
            <a:ext cx="1984839" cy="389466"/>
          </a:xfrm>
          <a:prstGeom prst="rect">
            <a:avLst/>
          </a:prstGeom>
          <a:noFill/>
          <a:ln w="9525">
            <a:noFill/>
            <a:miter lim="800000"/>
          </a:ln>
        </p:spPr>
        <p:txBody>
          <a:bodyPr wrap="none">
            <a:spAutoFit/>
          </a:bodyPr>
          <a:lstStyle/>
          <a:p>
            <a:pPr algn="r">
              <a:lnSpc>
                <a:spcPct val="120000"/>
              </a:lnSpc>
              <a:spcBef>
                <a:spcPct val="20000"/>
              </a:spcBef>
              <a:buClr>
                <a:schemeClr val="accent2"/>
              </a:buClr>
              <a:buFont typeface="Wingdings" panose="05000000000000000000" pitchFamily="2" charset="2"/>
              <a:buNone/>
            </a:pPr>
            <a:r>
              <a:rPr lang="en-US" altLang="zh-CN" b="1" dirty="0">
                <a:solidFill>
                  <a:srgbClr val="C00000"/>
                </a:solidFill>
                <a:latin typeface="Verdana" panose="020B0604030504040204" pitchFamily="34" charset="0"/>
              </a:rPr>
              <a:t>on-chip cache</a:t>
            </a:r>
            <a:endParaRPr lang="en-US" altLang="zh-CN" b="1" dirty="0">
              <a:solidFill>
                <a:srgbClr val="C00000"/>
              </a:solidFill>
              <a:latin typeface="Verdana" panose="020B0604030504040204" pitchFamily="34" charset="0"/>
            </a:endParaRPr>
          </a:p>
        </p:txBody>
      </p:sp>
      <p:pic>
        <p:nvPicPr>
          <p:cNvPr id="1495055" name="Picture 15" descr="MCj03536850000[1]"/>
          <p:cNvPicPr>
            <a:picLocks noChangeAspect="1" noChangeArrowheads="1"/>
          </p:cNvPicPr>
          <p:nvPr/>
        </p:nvPicPr>
        <p:blipFill>
          <a:blip r:embed="rId4" cstate="print"/>
          <a:srcRect/>
          <a:stretch>
            <a:fillRect/>
          </a:stretch>
        </p:blipFill>
        <p:spPr bwMode="auto">
          <a:xfrm>
            <a:off x="4055982" y="4010042"/>
            <a:ext cx="1514475" cy="1243012"/>
          </a:xfrm>
          <a:prstGeom prst="rect">
            <a:avLst/>
          </a:prstGeom>
          <a:noFill/>
          <a:ln w="9525">
            <a:noFill/>
            <a:miter lim="800000"/>
            <a:headEnd/>
            <a:tailEnd/>
          </a:ln>
        </p:spPr>
      </p:pic>
      <p:pic>
        <p:nvPicPr>
          <p:cNvPr id="1495056" name="Picture 16" descr="MCBD06927_0000[1]"/>
          <p:cNvPicPr>
            <a:picLocks noChangeAspect="1" noChangeArrowheads="1"/>
          </p:cNvPicPr>
          <p:nvPr/>
        </p:nvPicPr>
        <p:blipFill>
          <a:blip r:embed="rId5" cstate="print"/>
          <a:srcRect/>
          <a:stretch>
            <a:fillRect/>
          </a:stretch>
        </p:blipFill>
        <p:spPr bwMode="auto">
          <a:xfrm>
            <a:off x="8422568" y="976855"/>
            <a:ext cx="2403475" cy="1644650"/>
          </a:xfrm>
          <a:prstGeom prst="rect">
            <a:avLst/>
          </a:prstGeom>
          <a:noFill/>
          <a:ln w="9525">
            <a:noFill/>
            <a:miter lim="800000"/>
            <a:headEnd/>
            <a:tailEnd/>
          </a:ln>
        </p:spPr>
      </p:pic>
      <p:sp>
        <p:nvSpPr>
          <p:cNvPr id="1495057" name="Rectangle 17"/>
          <p:cNvSpPr>
            <a:spLocks noChangeArrowheads="1"/>
          </p:cNvSpPr>
          <p:nvPr/>
        </p:nvSpPr>
        <p:spPr bwMode="auto">
          <a:xfrm>
            <a:off x="7500855" y="1611110"/>
            <a:ext cx="1038225" cy="389466"/>
          </a:xfrm>
          <a:prstGeom prst="rect">
            <a:avLst/>
          </a:prstGeom>
          <a:noFill/>
          <a:ln w="9525">
            <a:noFill/>
            <a:miter lim="800000"/>
          </a:ln>
        </p:spPr>
        <p:txBody>
          <a:bodyPr>
            <a:spAutoFit/>
          </a:bodyPr>
          <a:lstStyle/>
          <a:p>
            <a:pPr algn="r">
              <a:lnSpc>
                <a:spcPct val="120000"/>
              </a:lnSpc>
              <a:spcBef>
                <a:spcPct val="20000"/>
              </a:spcBef>
              <a:buClr>
                <a:schemeClr val="accent2"/>
              </a:buClr>
              <a:buFont typeface="Wingdings" panose="05000000000000000000" pitchFamily="2" charset="2"/>
              <a:buNone/>
            </a:pPr>
            <a:r>
              <a:rPr lang="en-US" altLang="zh-CN" b="1">
                <a:solidFill>
                  <a:srgbClr val="C00000"/>
                </a:solidFill>
                <a:latin typeface="Verdana" panose="020B0604030504040204" pitchFamily="34" charset="0"/>
              </a:rPr>
              <a:t>DISK</a:t>
            </a:r>
            <a:endParaRPr lang="en-US" altLang="zh-CN" b="1">
              <a:solidFill>
                <a:srgbClr val="C00000"/>
              </a:solidFill>
              <a:latin typeface="Verdana" panose="020B0604030504040204" pitchFamily="34" charset="0"/>
            </a:endParaRPr>
          </a:p>
        </p:txBody>
      </p:sp>
      <p:sp>
        <p:nvSpPr>
          <p:cNvPr id="1495058" name="AutoShape 18"/>
          <p:cNvSpPr>
            <a:spLocks noChangeArrowheads="1"/>
          </p:cNvSpPr>
          <p:nvPr/>
        </p:nvSpPr>
        <p:spPr bwMode="auto">
          <a:xfrm>
            <a:off x="9372518" y="2482867"/>
            <a:ext cx="317500" cy="927100"/>
          </a:xfrm>
          <a:prstGeom prst="upDownArrow">
            <a:avLst>
              <a:gd name="adj1" fmla="val 50000"/>
              <a:gd name="adj2" fmla="val 58400"/>
            </a:avLst>
          </a:prstGeom>
          <a:solidFill>
            <a:srgbClr val="99FFCC"/>
          </a:solidFill>
          <a:ln w="19050" algn="ctr">
            <a:solidFill>
              <a:schemeClr val="tx2"/>
            </a:solidFill>
            <a:miter lim="800000"/>
          </a:ln>
        </p:spPr>
        <p:txBody>
          <a:bodyPr wrap="none" anchor="ctr"/>
          <a:lstStyle/>
          <a:p>
            <a:pPr algn="r"/>
            <a:endParaRPr lang="zh-CN" altLang="en-US">
              <a:solidFill>
                <a:srgbClr val="C00000"/>
              </a:solidFill>
            </a:endParaRPr>
          </a:p>
        </p:txBody>
      </p:sp>
      <p:sp>
        <p:nvSpPr>
          <p:cNvPr id="22" name="内容占位符 2"/>
          <p:cNvSpPr>
            <a:spLocks noGrp="1"/>
          </p:cNvSpPr>
          <p:nvPr>
            <p:ph idx="1"/>
          </p:nvPr>
        </p:nvSpPr>
        <p:spPr>
          <a:xfrm>
            <a:off x="487822" y="1313405"/>
            <a:ext cx="6713078" cy="1789131"/>
          </a:xfrm>
        </p:spPr>
        <p:txBody>
          <a:bodyPr>
            <a:noAutofit/>
          </a:bodyPr>
          <a:lstStyle/>
          <a:p>
            <a:r>
              <a:rPr lang="zh-CN" altLang="en-US" sz="2400" dirty="0"/>
              <a:t>反复看同一本书、同一章节，概率随时间变低</a:t>
            </a:r>
            <a:endParaRPr lang="en-US" altLang="zh-CN" sz="2400" dirty="0"/>
          </a:p>
          <a:p>
            <a:r>
              <a:rPr lang="zh-CN" altLang="en-US" sz="2400" dirty="0"/>
              <a:t>看第</a:t>
            </a:r>
            <a:r>
              <a:rPr lang="en-US" altLang="zh-CN" sz="2400" dirty="0"/>
              <a:t>n</a:t>
            </a:r>
            <a:r>
              <a:rPr lang="zh-CN" altLang="en-US" sz="2400" dirty="0"/>
              <a:t>章，可能会看</a:t>
            </a:r>
            <a:r>
              <a:rPr lang="en-US" altLang="zh-CN" sz="2400" dirty="0"/>
              <a:t>n+1</a:t>
            </a:r>
            <a:r>
              <a:rPr lang="zh-CN" altLang="en-US" sz="2400" dirty="0"/>
              <a:t>章</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repeatCount="2000" fill="hold" nodeType="clickEffect">
                                  <p:stCondLst>
                                    <p:cond delay="0"/>
                                  </p:stCondLst>
                                  <p:childTnLst>
                                    <p:set>
                                      <p:cBhvr>
                                        <p:cTn id="6" dur="1" fill="hold">
                                          <p:stCondLst>
                                            <p:cond delay="0"/>
                                          </p:stCondLst>
                                        </p:cTn>
                                        <p:tgtEl>
                                          <p:spTgt spid="1495056"/>
                                        </p:tgtEl>
                                        <p:attrNameLst>
                                          <p:attrName>style.visibility</p:attrName>
                                        </p:attrNameLst>
                                      </p:cBhvr>
                                      <p:to>
                                        <p:strVal val="visible"/>
                                      </p:to>
                                    </p:set>
                                    <p:anim calcmode="lin" valueType="num">
                                      <p:cBhvr additive="base">
                                        <p:cTn id="7" dur="500" fill="hold"/>
                                        <p:tgtEl>
                                          <p:spTgt spid="1495056"/>
                                        </p:tgtEl>
                                        <p:attrNameLst>
                                          <p:attrName>ppt_x</p:attrName>
                                        </p:attrNameLst>
                                      </p:cBhvr>
                                      <p:tavLst>
                                        <p:tav tm="0">
                                          <p:val>
                                            <p:strVal val="#ppt_x"/>
                                          </p:val>
                                        </p:tav>
                                        <p:tav tm="100000">
                                          <p:val>
                                            <p:strVal val="#ppt_x"/>
                                          </p:val>
                                        </p:tav>
                                      </p:tavLst>
                                    </p:anim>
                                    <p:anim calcmode="lin" valueType="num">
                                      <p:cBhvr additive="base">
                                        <p:cTn id="8" dur="500" fill="hold"/>
                                        <p:tgtEl>
                                          <p:spTgt spid="14950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repeatCount="2000" fill="hold" grpId="0" nodeType="clickEffect">
                                  <p:stCondLst>
                                    <p:cond delay="0"/>
                                  </p:stCondLst>
                                  <p:childTnLst>
                                    <p:set>
                                      <p:cBhvr>
                                        <p:cTn id="12" dur="1" fill="hold">
                                          <p:stCondLst>
                                            <p:cond delay="0"/>
                                          </p:stCondLst>
                                        </p:cTn>
                                        <p:tgtEl>
                                          <p:spTgt spid="1495058"/>
                                        </p:tgtEl>
                                        <p:attrNameLst>
                                          <p:attrName>style.visibility</p:attrName>
                                        </p:attrNameLst>
                                      </p:cBhvr>
                                      <p:to>
                                        <p:strVal val="visible"/>
                                      </p:to>
                                    </p:set>
                                    <p:animEffect transition="in" filter="wipe(up)">
                                      <p:cBhvr>
                                        <p:cTn id="13" dur="500"/>
                                        <p:tgtEl>
                                          <p:spTgt spid="149505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repeatCount="2000" fill="hold" nodeType="clickEffect">
                                  <p:stCondLst>
                                    <p:cond delay="0"/>
                                  </p:stCondLst>
                                  <p:childTnLst>
                                    <p:set>
                                      <p:cBhvr>
                                        <p:cTn id="17" dur="1" fill="hold">
                                          <p:stCondLst>
                                            <p:cond delay="0"/>
                                          </p:stCondLst>
                                        </p:cTn>
                                        <p:tgtEl>
                                          <p:spTgt spid="1495044"/>
                                        </p:tgtEl>
                                        <p:attrNameLst>
                                          <p:attrName>style.visibility</p:attrName>
                                        </p:attrNameLst>
                                      </p:cBhvr>
                                      <p:to>
                                        <p:strVal val="visible"/>
                                      </p:to>
                                    </p:set>
                                    <p:animEffect transition="in" filter="wipe(right)">
                                      <p:cBhvr>
                                        <p:cTn id="18" dur="500"/>
                                        <p:tgtEl>
                                          <p:spTgt spid="149504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repeatCount="2000" fill="hold" grpId="0" nodeType="clickEffect">
                                  <p:stCondLst>
                                    <p:cond delay="0"/>
                                  </p:stCondLst>
                                  <p:childTnLst>
                                    <p:set>
                                      <p:cBhvr>
                                        <p:cTn id="22" dur="1" fill="hold">
                                          <p:stCondLst>
                                            <p:cond delay="0"/>
                                          </p:stCondLst>
                                        </p:cTn>
                                        <p:tgtEl>
                                          <p:spTgt spid="1495047"/>
                                        </p:tgtEl>
                                        <p:attrNameLst>
                                          <p:attrName>style.visibility</p:attrName>
                                        </p:attrNameLst>
                                      </p:cBhvr>
                                      <p:to>
                                        <p:strVal val="visible"/>
                                      </p:to>
                                    </p:set>
                                    <p:animEffect transition="in" filter="wipe(right)">
                                      <p:cBhvr>
                                        <p:cTn id="23" dur="500"/>
                                        <p:tgtEl>
                                          <p:spTgt spid="149504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repeatCount="2000" fill="hold" nodeType="clickEffect">
                                  <p:stCondLst>
                                    <p:cond delay="0"/>
                                  </p:stCondLst>
                                  <p:childTnLst>
                                    <p:set>
                                      <p:cBhvr>
                                        <p:cTn id="27" dur="1" fill="hold">
                                          <p:stCondLst>
                                            <p:cond delay="0"/>
                                          </p:stCondLst>
                                        </p:cTn>
                                        <p:tgtEl>
                                          <p:spTgt spid="1495045"/>
                                        </p:tgtEl>
                                        <p:attrNameLst>
                                          <p:attrName>style.visibility</p:attrName>
                                        </p:attrNameLst>
                                      </p:cBhvr>
                                      <p:to>
                                        <p:strVal val="visible"/>
                                      </p:to>
                                    </p:set>
                                    <p:animEffect transition="in" filter="wipe(right)">
                                      <p:cBhvr>
                                        <p:cTn id="28" dur="500"/>
                                        <p:tgtEl>
                                          <p:spTgt spid="149504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repeatCount="2000" fill="hold" grpId="0" nodeType="clickEffect">
                                  <p:stCondLst>
                                    <p:cond delay="0"/>
                                  </p:stCondLst>
                                  <p:childTnLst>
                                    <p:set>
                                      <p:cBhvr>
                                        <p:cTn id="32" dur="1" fill="hold">
                                          <p:stCondLst>
                                            <p:cond delay="0"/>
                                          </p:stCondLst>
                                        </p:cTn>
                                        <p:tgtEl>
                                          <p:spTgt spid="1495049"/>
                                        </p:tgtEl>
                                        <p:attrNameLst>
                                          <p:attrName>style.visibility</p:attrName>
                                        </p:attrNameLst>
                                      </p:cBhvr>
                                      <p:to>
                                        <p:strVal val="visible"/>
                                      </p:to>
                                    </p:set>
                                    <p:animEffect transition="in" filter="wipe(right)">
                                      <p:cBhvr>
                                        <p:cTn id="33" dur="500"/>
                                        <p:tgtEl>
                                          <p:spTgt spid="149504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repeatCount="2000" fill="hold" nodeType="clickEffect">
                                  <p:stCondLst>
                                    <p:cond delay="0"/>
                                  </p:stCondLst>
                                  <p:childTnLst>
                                    <p:set>
                                      <p:cBhvr>
                                        <p:cTn id="37" dur="1" fill="hold">
                                          <p:stCondLst>
                                            <p:cond delay="0"/>
                                          </p:stCondLst>
                                        </p:cTn>
                                        <p:tgtEl>
                                          <p:spTgt spid="1495055"/>
                                        </p:tgtEl>
                                        <p:attrNameLst>
                                          <p:attrName>style.visibility</p:attrName>
                                        </p:attrNameLst>
                                      </p:cBhvr>
                                      <p:to>
                                        <p:strVal val="visible"/>
                                      </p:to>
                                    </p:set>
                                    <p:animEffect transition="in" filter="wipe(right)">
                                      <p:cBhvr>
                                        <p:cTn id="38" dur="500"/>
                                        <p:tgtEl>
                                          <p:spTgt spid="149505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repeatCount="2000" fill="hold" grpId="0" nodeType="clickEffect">
                                  <p:stCondLst>
                                    <p:cond delay="0"/>
                                  </p:stCondLst>
                                  <p:childTnLst>
                                    <p:set>
                                      <p:cBhvr>
                                        <p:cTn id="42" dur="1" fill="hold">
                                          <p:stCondLst>
                                            <p:cond delay="0"/>
                                          </p:stCondLst>
                                        </p:cTn>
                                        <p:tgtEl>
                                          <p:spTgt spid="1495051"/>
                                        </p:tgtEl>
                                        <p:attrNameLst>
                                          <p:attrName>style.visibility</p:attrName>
                                        </p:attrNameLst>
                                      </p:cBhvr>
                                      <p:to>
                                        <p:strVal val="visible"/>
                                      </p:to>
                                    </p:set>
                                    <p:animEffect transition="in" filter="wipe(right)">
                                      <p:cBhvr>
                                        <p:cTn id="43" dur="500"/>
                                        <p:tgtEl>
                                          <p:spTgt spid="149505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repeatCount="2000" fill="hold" nodeType="clickEffect">
                                  <p:stCondLst>
                                    <p:cond delay="0"/>
                                  </p:stCondLst>
                                  <p:childTnLst>
                                    <p:set>
                                      <p:cBhvr>
                                        <p:cTn id="47" dur="1" fill="hold">
                                          <p:stCondLst>
                                            <p:cond delay="0"/>
                                          </p:stCondLst>
                                        </p:cTn>
                                        <p:tgtEl>
                                          <p:spTgt spid="1495042"/>
                                        </p:tgtEl>
                                        <p:attrNameLst>
                                          <p:attrName>style.visibility</p:attrName>
                                        </p:attrNameLst>
                                      </p:cBhvr>
                                      <p:to>
                                        <p:strVal val="visible"/>
                                      </p:to>
                                    </p:set>
                                    <p:animEffect transition="in" filter="wipe(right)">
                                      <p:cBhvr>
                                        <p:cTn id="48" dur="500"/>
                                        <p:tgtEl>
                                          <p:spTgt spid="149504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2000" fill="hold" grpId="0" nodeType="clickEffect">
                                  <p:stCondLst>
                                    <p:cond delay="0"/>
                                  </p:stCondLst>
                                  <p:childTnLst>
                                    <p:set>
                                      <p:cBhvr>
                                        <p:cTn id="52" dur="1" fill="hold">
                                          <p:stCondLst>
                                            <p:cond delay="0"/>
                                          </p:stCondLst>
                                        </p:cTn>
                                        <p:tgtEl>
                                          <p:spTgt spid="1495050"/>
                                        </p:tgtEl>
                                        <p:attrNameLst>
                                          <p:attrName>style.visibility</p:attrName>
                                        </p:attrNameLst>
                                      </p:cBhvr>
                                      <p:to>
                                        <p:strVal val="visible"/>
                                      </p:to>
                                    </p:set>
                                    <p:animEffect transition="in" filter="wipe(left)">
                                      <p:cBhvr>
                                        <p:cTn id="53" dur="500"/>
                                        <p:tgtEl>
                                          <p:spTgt spid="14950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2000" fill="hold" nodeType="clickEffect">
                                  <p:stCondLst>
                                    <p:cond delay="0"/>
                                  </p:stCondLst>
                                  <p:childTnLst>
                                    <p:set>
                                      <p:cBhvr>
                                        <p:cTn id="57" dur="1" fill="hold">
                                          <p:stCondLst>
                                            <p:cond delay="0"/>
                                          </p:stCondLst>
                                        </p:cTn>
                                        <p:tgtEl>
                                          <p:spTgt spid="1495046"/>
                                        </p:tgtEl>
                                        <p:attrNameLst>
                                          <p:attrName>style.visibility</p:attrName>
                                        </p:attrNameLst>
                                      </p:cBhvr>
                                      <p:to>
                                        <p:strVal val="visible"/>
                                      </p:to>
                                    </p:set>
                                    <p:animEffect transition="in" filter="wipe(left)">
                                      <p:cBhvr>
                                        <p:cTn id="58" dur="500"/>
                                        <p:tgtEl>
                                          <p:spTgt spid="149504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grpId="0" nodeType="clickEffect">
                                  <p:stCondLst>
                                    <p:cond delay="0"/>
                                  </p:stCondLst>
                                  <p:childTnLst>
                                    <p:set>
                                      <p:cBhvr>
                                        <p:cTn id="62" dur="1" fill="hold">
                                          <p:stCondLst>
                                            <p:cond delay="0"/>
                                          </p:stCondLst>
                                        </p:cTn>
                                        <p:tgtEl>
                                          <p:spTgt spid="1495048"/>
                                        </p:tgtEl>
                                        <p:attrNameLst>
                                          <p:attrName>style.visibility</p:attrName>
                                        </p:attrNameLst>
                                      </p:cBhvr>
                                      <p:to>
                                        <p:strVal val="visible"/>
                                      </p:to>
                                    </p:set>
                                    <p:animEffect transition="in" filter="wipe(left)">
                                      <p:cBhvr>
                                        <p:cTn id="63" dur="500"/>
                                        <p:tgtEl>
                                          <p:spTgt spid="1495048"/>
                                        </p:tgtEl>
                                      </p:cBhvr>
                                    </p:animEffect>
                                  </p:childTnLst>
                                </p:cTn>
                              </p:par>
                            </p:childTnLst>
                          </p:cTn>
                        </p:par>
                      </p:childTnLst>
                    </p:cTn>
                  </p:par>
                  <p:par>
                    <p:cTn id="64" fill="hold">
                      <p:stCondLst>
                        <p:cond delay="indefinite"/>
                      </p:stCondLst>
                      <p:childTnLst>
                        <p:par>
                          <p:cTn id="65" fill="hold">
                            <p:stCondLst>
                              <p:cond delay="0"/>
                            </p:stCondLst>
                            <p:childTnLst>
                              <p:par>
                                <p:cTn id="66" presetID="35" presetClass="emph" presetSubtype="0" repeatCount="4000" fill="hold" nodeType="clickEffect">
                                  <p:stCondLst>
                                    <p:cond delay="0"/>
                                  </p:stCondLst>
                                  <p:childTnLst>
                                    <p:anim calcmode="discrete" valueType="str">
                                      <p:cBhvr>
                                        <p:cTn id="67" dur="1000" fill="hold"/>
                                        <p:tgtEl>
                                          <p:spTgt spid="1495044"/>
                                        </p:tgtEl>
                                        <p:attrNameLst>
                                          <p:attrName>style.visibility</p:attrName>
                                        </p:attrNameLst>
                                      </p:cBhvr>
                                      <p:tavLst>
                                        <p:tav tm="0">
                                          <p:val>
                                            <p:strVal val="hidden"/>
                                          </p:val>
                                        </p:tav>
                                        <p:tav tm="50000">
                                          <p:val>
                                            <p:strVal val="visible"/>
                                          </p:val>
                                        </p:tav>
                                      </p:tavLst>
                                    </p:anim>
                                  </p:childTnLst>
                                </p:cTn>
                              </p:par>
                            </p:childTnLst>
                          </p:cTn>
                        </p:par>
                      </p:childTnLst>
                    </p:cTn>
                  </p:par>
                  <p:par>
                    <p:cTn id="68" fill="hold">
                      <p:stCondLst>
                        <p:cond delay="indefinite"/>
                      </p:stCondLst>
                      <p:childTnLst>
                        <p:par>
                          <p:cTn id="69" fill="hold">
                            <p:stCondLst>
                              <p:cond delay="0"/>
                            </p:stCondLst>
                            <p:childTnLst>
                              <p:par>
                                <p:cTn id="70" presetID="35" presetClass="emph" presetSubtype="0" repeatCount="4000" fill="hold" grpId="1" nodeType="clickEffect">
                                  <p:stCondLst>
                                    <p:cond delay="0"/>
                                  </p:stCondLst>
                                  <p:childTnLst>
                                    <p:anim calcmode="discrete" valueType="str">
                                      <p:cBhvr>
                                        <p:cTn id="71" dur="1000" fill="hold"/>
                                        <p:tgtEl>
                                          <p:spTgt spid="1495047"/>
                                        </p:tgtEl>
                                        <p:attrNameLst>
                                          <p:attrName>style.visibility</p:attrName>
                                        </p:attrNameLst>
                                      </p:cBhvr>
                                      <p:tavLst>
                                        <p:tav tm="0">
                                          <p:val>
                                            <p:strVal val="hidden"/>
                                          </p:val>
                                        </p:tav>
                                        <p:tav tm="50000">
                                          <p:val>
                                            <p:strVal val="visible"/>
                                          </p:val>
                                        </p:tav>
                                      </p:tavLst>
                                    </p:anim>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4000" fill="hold" nodeType="clickEffect">
                                  <p:stCondLst>
                                    <p:cond delay="0"/>
                                  </p:stCondLst>
                                  <p:childTnLst>
                                    <p:anim calcmode="discrete" valueType="str">
                                      <p:cBhvr>
                                        <p:cTn id="75" dur="1000" fill="hold"/>
                                        <p:tgtEl>
                                          <p:spTgt spid="1495045"/>
                                        </p:tgtEl>
                                        <p:attrNameLst>
                                          <p:attrName>style.visibility</p:attrName>
                                        </p:attrNameLst>
                                      </p:cBhvr>
                                      <p:tavLst>
                                        <p:tav tm="0">
                                          <p:val>
                                            <p:strVal val="hidden"/>
                                          </p:val>
                                        </p:tav>
                                        <p:tav tm="50000">
                                          <p:val>
                                            <p:strVal val="visible"/>
                                          </p:val>
                                        </p:tav>
                                      </p:tavLst>
                                    </p:anim>
                                  </p:childTnLst>
                                </p:cTn>
                              </p:par>
                            </p:childTnLst>
                          </p:cTn>
                        </p:par>
                      </p:childTnLst>
                    </p:cTn>
                  </p:par>
                  <p:par>
                    <p:cTn id="76" fill="hold">
                      <p:stCondLst>
                        <p:cond delay="indefinite"/>
                      </p:stCondLst>
                      <p:childTnLst>
                        <p:par>
                          <p:cTn id="77" fill="hold">
                            <p:stCondLst>
                              <p:cond delay="0"/>
                            </p:stCondLst>
                            <p:childTnLst>
                              <p:par>
                                <p:cTn id="78" presetID="35" presetClass="emph" presetSubtype="0" repeatCount="4000" fill="hold" grpId="1" nodeType="clickEffect">
                                  <p:stCondLst>
                                    <p:cond delay="0"/>
                                  </p:stCondLst>
                                  <p:childTnLst>
                                    <p:anim calcmode="discrete" valueType="str">
                                      <p:cBhvr>
                                        <p:cTn id="79" dur="1000" fill="hold"/>
                                        <p:tgtEl>
                                          <p:spTgt spid="1495049"/>
                                        </p:tgtEl>
                                        <p:attrNameLst>
                                          <p:attrName>style.visibility</p:attrName>
                                        </p:attrNameLst>
                                      </p:cBhvr>
                                      <p:tavLst>
                                        <p:tav tm="0">
                                          <p:val>
                                            <p:strVal val="hidden"/>
                                          </p:val>
                                        </p:tav>
                                        <p:tav tm="50000">
                                          <p:val>
                                            <p:strVal val="visible"/>
                                          </p:val>
                                        </p:tav>
                                      </p:tavLst>
                                    </p:anim>
                                  </p:childTnLst>
                                </p:cTn>
                              </p:par>
                            </p:childTnLst>
                          </p:cTn>
                        </p:par>
                      </p:childTnLst>
                    </p:cTn>
                  </p:par>
                  <p:par>
                    <p:cTn id="80" fill="hold">
                      <p:stCondLst>
                        <p:cond delay="indefinite"/>
                      </p:stCondLst>
                      <p:childTnLst>
                        <p:par>
                          <p:cTn id="81" fill="hold">
                            <p:stCondLst>
                              <p:cond delay="0"/>
                            </p:stCondLst>
                            <p:childTnLst>
                              <p:par>
                                <p:cTn id="82" presetID="35" presetClass="emph" presetSubtype="0" repeatCount="3000" fill="hold" nodeType="clickEffect">
                                  <p:stCondLst>
                                    <p:cond delay="0"/>
                                  </p:stCondLst>
                                  <p:childTnLst>
                                    <p:anim calcmode="discrete" valueType="str">
                                      <p:cBhvr>
                                        <p:cTn id="83" dur="1000" fill="hold"/>
                                        <p:tgtEl>
                                          <p:spTgt spid="1495055"/>
                                        </p:tgtEl>
                                        <p:attrNameLst>
                                          <p:attrName>style.visibility</p:attrName>
                                        </p:attrNameLst>
                                      </p:cBhvr>
                                      <p:tavLst>
                                        <p:tav tm="0">
                                          <p:val>
                                            <p:strVal val="hidden"/>
                                          </p:val>
                                        </p:tav>
                                        <p:tav tm="50000">
                                          <p:val>
                                            <p:strVal val="visible"/>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2">
                                            <p:txEl>
                                              <p:pRg st="0" end="0"/>
                                            </p:txEl>
                                          </p:spTgt>
                                        </p:tgtEl>
                                        <p:attrNameLst>
                                          <p:attrName>style.visibility</p:attrName>
                                        </p:attrNameLst>
                                      </p:cBhvr>
                                      <p:to>
                                        <p:strVal val="visible"/>
                                      </p:to>
                                    </p:set>
                                    <p:animEffect transition="in" filter="wipe(left)">
                                      <p:cBhvr>
                                        <p:cTn id="88" dur="500"/>
                                        <p:tgtEl>
                                          <p:spTgt spid="22">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2">
                                            <p:txEl>
                                              <p:pRg st="1" end="1"/>
                                            </p:txEl>
                                          </p:spTgt>
                                        </p:tgtEl>
                                        <p:attrNameLst>
                                          <p:attrName>style.visibility</p:attrName>
                                        </p:attrNameLst>
                                      </p:cBhvr>
                                      <p:to>
                                        <p:strVal val="visible"/>
                                      </p:to>
                                    </p:set>
                                    <p:animEffect transition="in" filter="wipe(left)">
                                      <p:cBhvr>
                                        <p:cTn id="93" dur="500"/>
                                        <p:tgtEl>
                                          <p:spTgt spid="22">
                                            <p:txEl>
                                              <p:pRg st="1" end="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repeatCount="2000" fill="hold" grpId="0" nodeType="clickEffect">
                                  <p:stCondLst>
                                    <p:cond delay="0"/>
                                  </p:stCondLst>
                                  <p:childTnLst>
                                    <p:set>
                                      <p:cBhvr>
                                        <p:cTn id="97" dur="1" fill="hold">
                                          <p:stCondLst>
                                            <p:cond delay="0"/>
                                          </p:stCondLst>
                                        </p:cTn>
                                        <p:tgtEl>
                                          <p:spTgt spid="1495054"/>
                                        </p:tgtEl>
                                        <p:attrNameLst>
                                          <p:attrName>style.visibility</p:attrName>
                                        </p:attrNameLst>
                                      </p:cBhvr>
                                      <p:to>
                                        <p:strVal val="visible"/>
                                      </p:to>
                                    </p:set>
                                    <p:anim calcmode="lin" valueType="num">
                                      <p:cBhvr additive="base">
                                        <p:cTn id="98" dur="500" fill="hold"/>
                                        <p:tgtEl>
                                          <p:spTgt spid="1495054"/>
                                        </p:tgtEl>
                                        <p:attrNameLst>
                                          <p:attrName>ppt_x</p:attrName>
                                        </p:attrNameLst>
                                      </p:cBhvr>
                                      <p:tavLst>
                                        <p:tav tm="0">
                                          <p:val>
                                            <p:strVal val="#ppt_x"/>
                                          </p:val>
                                        </p:tav>
                                        <p:tav tm="100000">
                                          <p:val>
                                            <p:strVal val="#ppt_x"/>
                                          </p:val>
                                        </p:tav>
                                      </p:tavLst>
                                    </p:anim>
                                    <p:anim calcmode="lin" valueType="num">
                                      <p:cBhvr additive="base">
                                        <p:cTn id="99" dur="500" fill="hold"/>
                                        <p:tgtEl>
                                          <p:spTgt spid="1495054"/>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repeatCount="2000" fill="hold" grpId="0" nodeType="clickEffect">
                                  <p:stCondLst>
                                    <p:cond delay="0"/>
                                  </p:stCondLst>
                                  <p:childTnLst>
                                    <p:set>
                                      <p:cBhvr>
                                        <p:cTn id="103" dur="1" fill="hold">
                                          <p:stCondLst>
                                            <p:cond delay="0"/>
                                          </p:stCondLst>
                                        </p:cTn>
                                        <p:tgtEl>
                                          <p:spTgt spid="1495053"/>
                                        </p:tgtEl>
                                        <p:attrNameLst>
                                          <p:attrName>style.visibility</p:attrName>
                                        </p:attrNameLst>
                                      </p:cBhvr>
                                      <p:to>
                                        <p:strVal val="visible"/>
                                      </p:to>
                                    </p:set>
                                    <p:anim calcmode="lin" valueType="num">
                                      <p:cBhvr additive="base">
                                        <p:cTn id="104" dur="500" fill="hold"/>
                                        <p:tgtEl>
                                          <p:spTgt spid="1495053"/>
                                        </p:tgtEl>
                                        <p:attrNameLst>
                                          <p:attrName>ppt_x</p:attrName>
                                        </p:attrNameLst>
                                      </p:cBhvr>
                                      <p:tavLst>
                                        <p:tav tm="0">
                                          <p:val>
                                            <p:strVal val="#ppt_x"/>
                                          </p:val>
                                        </p:tav>
                                        <p:tav tm="100000">
                                          <p:val>
                                            <p:strVal val="#ppt_x"/>
                                          </p:val>
                                        </p:tav>
                                      </p:tavLst>
                                    </p:anim>
                                    <p:anim calcmode="lin" valueType="num">
                                      <p:cBhvr additive="base">
                                        <p:cTn id="105" dur="500" fill="hold"/>
                                        <p:tgtEl>
                                          <p:spTgt spid="1495053"/>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repeatCount="2000" fill="hold" grpId="0" nodeType="clickEffect">
                                  <p:stCondLst>
                                    <p:cond delay="0"/>
                                  </p:stCondLst>
                                  <p:childTnLst>
                                    <p:set>
                                      <p:cBhvr>
                                        <p:cTn id="109" dur="1" fill="hold">
                                          <p:stCondLst>
                                            <p:cond delay="0"/>
                                          </p:stCondLst>
                                        </p:cTn>
                                        <p:tgtEl>
                                          <p:spTgt spid="1495052"/>
                                        </p:tgtEl>
                                        <p:attrNameLst>
                                          <p:attrName>style.visibility</p:attrName>
                                        </p:attrNameLst>
                                      </p:cBhvr>
                                      <p:to>
                                        <p:strVal val="visible"/>
                                      </p:to>
                                    </p:set>
                                    <p:anim calcmode="lin" valueType="num">
                                      <p:cBhvr additive="base">
                                        <p:cTn id="110" dur="500" fill="hold"/>
                                        <p:tgtEl>
                                          <p:spTgt spid="1495052"/>
                                        </p:tgtEl>
                                        <p:attrNameLst>
                                          <p:attrName>ppt_x</p:attrName>
                                        </p:attrNameLst>
                                      </p:cBhvr>
                                      <p:tavLst>
                                        <p:tav tm="0">
                                          <p:val>
                                            <p:strVal val="#ppt_x"/>
                                          </p:val>
                                        </p:tav>
                                        <p:tav tm="100000">
                                          <p:val>
                                            <p:strVal val="#ppt_x"/>
                                          </p:val>
                                        </p:tav>
                                      </p:tavLst>
                                    </p:anim>
                                    <p:anim calcmode="lin" valueType="num">
                                      <p:cBhvr additive="base">
                                        <p:cTn id="111" dur="500" fill="hold"/>
                                        <p:tgtEl>
                                          <p:spTgt spid="1495052"/>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repeatCount="2000" fill="hold" grpId="0" nodeType="clickEffect">
                                  <p:stCondLst>
                                    <p:cond delay="0"/>
                                  </p:stCondLst>
                                  <p:childTnLst>
                                    <p:set>
                                      <p:cBhvr>
                                        <p:cTn id="115" dur="1" fill="hold">
                                          <p:stCondLst>
                                            <p:cond delay="0"/>
                                          </p:stCondLst>
                                        </p:cTn>
                                        <p:tgtEl>
                                          <p:spTgt spid="1495057"/>
                                        </p:tgtEl>
                                        <p:attrNameLst>
                                          <p:attrName>style.visibility</p:attrName>
                                        </p:attrNameLst>
                                      </p:cBhvr>
                                      <p:to>
                                        <p:strVal val="visible"/>
                                      </p:to>
                                    </p:set>
                                    <p:anim calcmode="lin" valueType="num">
                                      <p:cBhvr additive="base">
                                        <p:cTn id="116" dur="500" fill="hold"/>
                                        <p:tgtEl>
                                          <p:spTgt spid="1495057"/>
                                        </p:tgtEl>
                                        <p:attrNameLst>
                                          <p:attrName>ppt_x</p:attrName>
                                        </p:attrNameLst>
                                      </p:cBhvr>
                                      <p:tavLst>
                                        <p:tav tm="0">
                                          <p:val>
                                            <p:strVal val="#ppt_x"/>
                                          </p:val>
                                        </p:tav>
                                        <p:tav tm="100000">
                                          <p:val>
                                            <p:strVal val="#ppt_x"/>
                                          </p:val>
                                        </p:tav>
                                      </p:tavLst>
                                    </p:anim>
                                    <p:anim calcmode="lin" valueType="num">
                                      <p:cBhvr additive="base">
                                        <p:cTn id="117" dur="500" fill="hold"/>
                                        <p:tgtEl>
                                          <p:spTgt spid="1495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47" grpId="0" animBg="1"/>
      <p:bldP spid="1495047" grpId="1" animBg="1"/>
      <p:bldP spid="1495048" grpId="0" animBg="1"/>
      <p:bldP spid="1495049" grpId="0" animBg="1"/>
      <p:bldP spid="1495049" grpId="1" animBg="1"/>
      <p:bldP spid="1495050" grpId="0" animBg="1"/>
      <p:bldP spid="1495051" grpId="0" animBg="1"/>
      <p:bldP spid="1495052" grpId="0"/>
      <p:bldP spid="1495053" grpId="0"/>
      <p:bldP spid="1495054" grpId="0"/>
      <p:bldP spid="1495057" grpId="0"/>
      <p:bldP spid="1495058" grpId="0" animBg="1"/>
      <p:bldP spid="22"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基本思想</a:t>
            </a:r>
            <a:endParaRPr lang="zh-CN" altLang="en-US" dirty="0"/>
          </a:p>
        </p:txBody>
      </p:sp>
      <p:sp>
        <p:nvSpPr>
          <p:cNvPr id="3" name="内容占位符 2"/>
          <p:cNvSpPr>
            <a:spLocks noGrp="1"/>
          </p:cNvSpPr>
          <p:nvPr>
            <p:ph idx="1"/>
          </p:nvPr>
        </p:nvSpPr>
        <p:spPr>
          <a:xfrm>
            <a:off x="487822" y="942764"/>
            <a:ext cx="10515599" cy="5637024"/>
          </a:xfrm>
        </p:spPr>
        <p:txBody>
          <a:bodyPr/>
          <a:lstStyle/>
          <a:p>
            <a:r>
              <a:rPr lang="zh-CN" altLang="en-US" dirty="0">
                <a:latin typeface="华文新魏" panose="02010800040101010101" pitchFamily="2" charset="-122"/>
              </a:rPr>
              <a:t>在</a:t>
            </a:r>
            <a:r>
              <a:rPr lang="zh-CN" altLang="en-US" b="1" dirty="0">
                <a:solidFill>
                  <a:srgbClr val="1387B7"/>
                </a:solidFill>
                <a:latin typeface="华文新魏" panose="02010800040101010101" pitchFamily="2" charset="-122"/>
              </a:rPr>
              <a:t>处理器</a:t>
            </a:r>
            <a:r>
              <a:rPr lang="zh-CN" altLang="en-US" dirty="0">
                <a:latin typeface="华文新魏" panose="02010800040101010101" pitchFamily="2" charset="-122"/>
              </a:rPr>
              <a:t>附近增加一个</a:t>
            </a:r>
            <a:r>
              <a:rPr lang="zh-CN" altLang="en-US" b="1" dirty="0">
                <a:solidFill>
                  <a:srgbClr val="00B050"/>
                </a:solidFill>
                <a:latin typeface="华文新魏" panose="02010800040101010101" pitchFamily="2" charset="-122"/>
              </a:rPr>
              <a:t>隐藏</a:t>
            </a:r>
            <a:r>
              <a:rPr lang="zh-CN" altLang="en-US" dirty="0">
                <a:latin typeface="华文新魏" panose="02010800040101010101" pitchFamily="2" charset="-122"/>
              </a:rPr>
              <a:t>的</a:t>
            </a:r>
            <a:r>
              <a:rPr lang="zh-CN" altLang="en-US" b="1" dirty="0">
                <a:solidFill>
                  <a:srgbClr val="00B050"/>
                </a:solidFill>
                <a:latin typeface="华文新魏" panose="02010800040101010101" pitchFamily="2" charset="-122"/>
              </a:rPr>
              <a:t>小</a:t>
            </a:r>
            <a:r>
              <a:rPr lang="zh-CN" altLang="en-US" dirty="0">
                <a:latin typeface="华文新魏" panose="02010800040101010101" pitchFamily="2" charset="-122"/>
              </a:rPr>
              <a:t>容量</a:t>
            </a:r>
            <a:r>
              <a:rPr lang="zh-CN" altLang="en-US" b="1" dirty="0">
                <a:solidFill>
                  <a:srgbClr val="00B050"/>
                </a:solidFill>
                <a:latin typeface="华文新魏" panose="02010800040101010101" pitchFamily="2" charset="-122"/>
              </a:rPr>
              <a:t>快速</a:t>
            </a:r>
            <a:r>
              <a:rPr lang="zh-CN" altLang="en-US" dirty="0">
                <a:latin typeface="华文新魏" panose="02010800040101010101" pitchFamily="2" charset="-122"/>
              </a:rPr>
              <a:t>存储器</a:t>
            </a:r>
            <a:endParaRPr lang="zh-CN" altLang="en-US" dirty="0">
              <a:latin typeface="华文新魏" panose="02010800040101010101" pitchFamily="2" charset="-122"/>
            </a:endParaRPr>
          </a:p>
          <a:p>
            <a:pPr lvl="1"/>
            <a:r>
              <a:rPr lang="zh-CN" altLang="en-US" sz="2400" dirty="0">
                <a:latin typeface="华文新魏" panose="02010800040101010101" pitchFamily="2" charset="-122"/>
              </a:rPr>
              <a:t>对程序员透明</a:t>
            </a:r>
            <a:endParaRPr lang="zh-CN" altLang="en-US" sz="2400" dirty="0">
              <a:latin typeface="华文新魏" panose="02010800040101010101" pitchFamily="2" charset="-122"/>
            </a:endParaRPr>
          </a:p>
          <a:p>
            <a:pPr lvl="1"/>
            <a:r>
              <a:rPr lang="zh-CN" altLang="en-US" sz="2400" dirty="0">
                <a:latin typeface="华文新魏" panose="02010800040101010101" pitchFamily="2" charset="-122"/>
              </a:rPr>
              <a:t>将经常访问的</a:t>
            </a:r>
            <a:r>
              <a:rPr lang="zh-CN" altLang="en-US" sz="2400" b="1" dirty="0">
                <a:solidFill>
                  <a:srgbClr val="1387B7"/>
                </a:solidFill>
                <a:latin typeface="华文新魏" panose="02010800040101010101" pitchFamily="2" charset="-122"/>
              </a:rPr>
              <a:t>热数据</a:t>
            </a:r>
            <a:r>
              <a:rPr lang="zh-CN" altLang="en-US" sz="2400" dirty="0">
                <a:latin typeface="华文新魏" panose="02010800040101010101" pitchFamily="2" charset="-122"/>
              </a:rPr>
              <a:t>的</a:t>
            </a:r>
            <a:r>
              <a:rPr lang="zh-CN" altLang="en-US" sz="2400" b="1" dirty="0">
                <a:solidFill>
                  <a:srgbClr val="1387B7"/>
                </a:solidFill>
                <a:latin typeface="华文新魏" panose="02010800040101010101" pitchFamily="2" charset="-122"/>
              </a:rPr>
              <a:t>副本</a:t>
            </a:r>
            <a:r>
              <a:rPr lang="zh-CN" altLang="en-US" sz="2400" dirty="0">
                <a:latin typeface="华文新魏" panose="02010800040101010101" pitchFamily="2" charset="-122"/>
              </a:rPr>
              <a:t>存放在</a:t>
            </a:r>
            <a:r>
              <a:rPr lang="en-US" altLang="zh-CN" sz="2400" dirty="0">
                <a:latin typeface="华文新魏" panose="02010800040101010101" pitchFamily="2" charset="-122"/>
              </a:rPr>
              <a:t>cache</a:t>
            </a:r>
            <a:r>
              <a:rPr lang="zh-CN" altLang="en-US" sz="2400" dirty="0">
                <a:latin typeface="华文新魏" panose="02010800040101010101" pitchFamily="2" charset="-122"/>
              </a:rPr>
              <a:t>中</a:t>
            </a:r>
            <a:endParaRPr lang="zh-CN" altLang="en-US" sz="2400" dirty="0">
              <a:latin typeface="华文新魏" panose="02010800040101010101" pitchFamily="2" charset="-122"/>
            </a:endParaRPr>
          </a:p>
          <a:p>
            <a:pPr lvl="1"/>
            <a:r>
              <a:rPr lang="zh-CN" altLang="en-US" sz="2400" dirty="0">
                <a:latin typeface="华文新魏" panose="02010800040101010101" pitchFamily="2" charset="-122"/>
              </a:rPr>
              <a:t>提高命中率优化读性能</a:t>
            </a:r>
            <a:endParaRPr lang="zh-CN" altLang="en-US" sz="2400" dirty="0">
              <a:latin typeface="华文新魏" panose="02010800040101010101" pitchFamily="2" charset="-122"/>
            </a:endParaRPr>
          </a:p>
          <a:p>
            <a:pPr lvl="2"/>
            <a:r>
              <a:rPr lang="zh-CN" altLang="en-US" sz="2400" dirty="0">
                <a:latin typeface="华文新魏" panose="02010800040101010101" pitchFamily="2" charset="-122"/>
              </a:rPr>
              <a:t>预读处理  </a:t>
            </a:r>
            <a:r>
              <a:rPr lang="en-US" altLang="zh-CN" sz="2400" dirty="0">
                <a:latin typeface="华文新魏" panose="02010800040101010101" pitchFamily="2" charset="-122"/>
              </a:rPr>
              <a:t>---   </a:t>
            </a:r>
            <a:r>
              <a:rPr lang="zh-CN" altLang="en-US" sz="2400" dirty="0">
                <a:latin typeface="华文新魏" panose="02010800040101010101" pitchFamily="2" charset="-122"/>
              </a:rPr>
              <a:t>空间局部性</a:t>
            </a:r>
            <a:endParaRPr lang="zh-CN" altLang="en-US" sz="2400" dirty="0">
              <a:latin typeface="华文新魏" panose="02010800040101010101" pitchFamily="2" charset="-122"/>
            </a:endParaRPr>
          </a:p>
          <a:p>
            <a:pPr lvl="2"/>
            <a:r>
              <a:rPr lang="zh-CN" altLang="en-US" sz="2400" dirty="0">
                <a:latin typeface="华文新魏" panose="02010800040101010101" pitchFamily="2" charset="-122"/>
              </a:rPr>
              <a:t>淘汰算法  </a:t>
            </a:r>
            <a:r>
              <a:rPr lang="en-US" altLang="zh-CN" sz="2400" dirty="0">
                <a:latin typeface="华文新魏" panose="02010800040101010101" pitchFamily="2" charset="-122"/>
              </a:rPr>
              <a:t>---   </a:t>
            </a:r>
            <a:r>
              <a:rPr lang="zh-CN" altLang="en-US" sz="2400" dirty="0">
                <a:latin typeface="华文新魏" panose="02010800040101010101" pitchFamily="2" charset="-122"/>
              </a:rPr>
              <a:t>时间局部性                     </a:t>
            </a:r>
            <a:endParaRPr lang="zh-CN" altLang="en-US" sz="2400" dirty="0">
              <a:latin typeface="华文新魏" panose="02010800040101010101" pitchFamily="2" charset="-122"/>
            </a:endParaRPr>
          </a:p>
          <a:p>
            <a:endParaRPr lang="zh-CN" altLang="en-US" dirty="0"/>
          </a:p>
        </p:txBody>
      </p:sp>
      <p:pic>
        <p:nvPicPr>
          <p:cNvPr id="4" name="Picture 131" descr="j0242087[1]"/>
          <p:cNvPicPr>
            <a:picLocks noChangeAspect="1" noChangeArrowheads="1"/>
          </p:cNvPicPr>
          <p:nvPr/>
        </p:nvPicPr>
        <p:blipFill>
          <a:blip r:embed="rId1" cstate="print">
            <a:biLevel thresh="50000"/>
            <a:grayscl/>
          </a:blip>
          <a:srcRect/>
          <a:stretch>
            <a:fillRect/>
          </a:stretch>
        </p:blipFill>
        <p:spPr bwMode="auto">
          <a:xfrm>
            <a:off x="2991149" y="5157068"/>
            <a:ext cx="912813" cy="674688"/>
          </a:xfrm>
          <a:prstGeom prst="rect">
            <a:avLst/>
          </a:prstGeom>
          <a:noFill/>
          <a:ln w="9525">
            <a:noFill/>
            <a:miter lim="800000"/>
            <a:headEnd/>
            <a:tailEnd/>
          </a:ln>
        </p:spPr>
      </p:pic>
      <p:sp>
        <p:nvSpPr>
          <p:cNvPr id="5" name="Line 9"/>
          <p:cNvSpPr>
            <a:spLocks noChangeShapeType="1"/>
          </p:cNvSpPr>
          <p:nvPr/>
        </p:nvSpPr>
        <p:spPr bwMode="auto">
          <a:xfrm>
            <a:off x="3757912" y="5550768"/>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6" name="Text Box 10"/>
          <p:cNvSpPr txBox="1">
            <a:spLocks noChangeArrowheads="1"/>
          </p:cNvSpPr>
          <p:nvPr/>
        </p:nvSpPr>
        <p:spPr bwMode="auto">
          <a:xfrm>
            <a:off x="5869994" y="4760194"/>
            <a:ext cx="583493"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dirty="0">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sp>
        <p:nvSpPr>
          <p:cNvPr id="7" name="Line 11"/>
          <p:cNvSpPr>
            <a:spLocks noChangeShapeType="1"/>
          </p:cNvSpPr>
          <p:nvPr/>
        </p:nvSpPr>
        <p:spPr bwMode="auto">
          <a:xfrm>
            <a:off x="3757912" y="5550768"/>
            <a:ext cx="1920875" cy="0"/>
          </a:xfrm>
          <a:prstGeom prst="line">
            <a:avLst/>
          </a:prstGeom>
          <a:noFill/>
          <a:ln w="76200">
            <a:solidFill>
              <a:srgbClr val="0099FF"/>
            </a:solidFill>
            <a:prstDash val="sysDot"/>
            <a:round/>
            <a:tailEnd type="none" w="lg" len="med"/>
          </a:ln>
        </p:spPr>
        <p:txBody>
          <a:bodyPr lIns="0" tIns="0" rIns="0" bIns="0"/>
          <a:lstStyle/>
          <a:p>
            <a:endParaRPr lang="zh-CN" altLang="en-US">
              <a:latin typeface="+mn-ea"/>
            </a:endParaRPr>
          </a:p>
        </p:txBody>
      </p:sp>
      <p:sp>
        <p:nvSpPr>
          <p:cNvPr id="8" name="Line 12"/>
          <p:cNvSpPr>
            <a:spLocks noChangeShapeType="1"/>
          </p:cNvSpPr>
          <p:nvPr/>
        </p:nvSpPr>
        <p:spPr bwMode="auto">
          <a:xfrm>
            <a:off x="3757912" y="5550768"/>
            <a:ext cx="1920875" cy="0"/>
          </a:xfrm>
          <a:prstGeom prst="line">
            <a:avLst/>
          </a:prstGeom>
          <a:noFill/>
          <a:ln w="76200">
            <a:solidFill>
              <a:srgbClr val="0099FF"/>
            </a:solidFill>
            <a:round/>
            <a:tailEnd type="none" w="lg" len="med"/>
          </a:ln>
        </p:spPr>
        <p:txBody>
          <a:bodyPr lIns="0" tIns="0" rIns="0" bIns="0"/>
          <a:lstStyle/>
          <a:p>
            <a:endParaRPr lang="zh-CN" altLang="en-US">
              <a:latin typeface="+mn-ea"/>
            </a:endParaRPr>
          </a:p>
        </p:txBody>
      </p:sp>
      <p:sp>
        <p:nvSpPr>
          <p:cNvPr id="9" name="Line 13"/>
          <p:cNvSpPr>
            <a:spLocks noChangeShapeType="1"/>
          </p:cNvSpPr>
          <p:nvPr/>
        </p:nvSpPr>
        <p:spPr bwMode="auto">
          <a:xfrm>
            <a:off x="3757912" y="5550768"/>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0" name="Line 14"/>
          <p:cNvSpPr>
            <a:spLocks noChangeShapeType="1"/>
          </p:cNvSpPr>
          <p:nvPr/>
        </p:nvSpPr>
        <p:spPr bwMode="auto">
          <a:xfrm>
            <a:off x="6472537" y="5550768"/>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grpSp>
        <p:nvGrpSpPr>
          <p:cNvPr id="11" name="Group 15"/>
          <p:cNvGrpSpPr/>
          <p:nvPr/>
        </p:nvGrpSpPr>
        <p:grpSpPr bwMode="auto">
          <a:xfrm>
            <a:off x="8126711" y="5071343"/>
            <a:ext cx="1020762" cy="958850"/>
            <a:chOff x="3480" y="2350"/>
            <a:chExt cx="901" cy="846"/>
          </a:xfrm>
        </p:grpSpPr>
        <p:grpSp>
          <p:nvGrpSpPr>
            <p:cNvPr id="12" name="Group 16"/>
            <p:cNvGrpSpPr/>
            <p:nvPr/>
          </p:nvGrpSpPr>
          <p:grpSpPr bwMode="auto">
            <a:xfrm>
              <a:off x="3480" y="2803"/>
              <a:ext cx="901" cy="393"/>
              <a:chOff x="3480" y="2982"/>
              <a:chExt cx="901" cy="393"/>
            </a:xfrm>
          </p:grpSpPr>
          <p:sp>
            <p:nvSpPr>
              <p:cNvPr id="33" name="Oval 1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4" name="Rectangle 1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5" name="Oval 1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3" name="Group 20"/>
            <p:cNvGrpSpPr/>
            <p:nvPr/>
          </p:nvGrpSpPr>
          <p:grpSpPr bwMode="auto">
            <a:xfrm>
              <a:off x="3480" y="2713"/>
              <a:ext cx="901" cy="393"/>
              <a:chOff x="3480" y="2982"/>
              <a:chExt cx="901" cy="393"/>
            </a:xfrm>
          </p:grpSpPr>
          <p:sp>
            <p:nvSpPr>
              <p:cNvPr id="30" name="Oval 2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1" name="Rectangle 2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 name="Oval 2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 name="Group 24"/>
            <p:cNvGrpSpPr/>
            <p:nvPr/>
          </p:nvGrpSpPr>
          <p:grpSpPr bwMode="auto">
            <a:xfrm>
              <a:off x="3480" y="2622"/>
              <a:ext cx="901" cy="393"/>
              <a:chOff x="3480" y="2982"/>
              <a:chExt cx="901" cy="393"/>
            </a:xfrm>
          </p:grpSpPr>
          <p:sp>
            <p:nvSpPr>
              <p:cNvPr id="27" name="Oval 2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8" name="Rectangle 2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 name="Oval 2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5" name="Group 28"/>
            <p:cNvGrpSpPr/>
            <p:nvPr/>
          </p:nvGrpSpPr>
          <p:grpSpPr bwMode="auto">
            <a:xfrm>
              <a:off x="3480" y="2532"/>
              <a:ext cx="901" cy="393"/>
              <a:chOff x="3480" y="2982"/>
              <a:chExt cx="901" cy="393"/>
            </a:xfrm>
          </p:grpSpPr>
          <p:sp>
            <p:nvSpPr>
              <p:cNvPr id="24" name="Oval 2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5" name="Rectangle 3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6" name="Oval 3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 name="Group 32"/>
            <p:cNvGrpSpPr/>
            <p:nvPr/>
          </p:nvGrpSpPr>
          <p:grpSpPr bwMode="auto">
            <a:xfrm>
              <a:off x="3480" y="2441"/>
              <a:ext cx="901" cy="393"/>
              <a:chOff x="3480" y="2982"/>
              <a:chExt cx="901" cy="393"/>
            </a:xfrm>
          </p:grpSpPr>
          <p:sp>
            <p:nvSpPr>
              <p:cNvPr id="21" name="Oval 3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 name="Rectangle 3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3" name="Oval 3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7" name="Group 36"/>
            <p:cNvGrpSpPr/>
            <p:nvPr/>
          </p:nvGrpSpPr>
          <p:grpSpPr bwMode="auto">
            <a:xfrm>
              <a:off x="3480" y="2350"/>
              <a:ext cx="901" cy="393"/>
              <a:chOff x="3480" y="2982"/>
              <a:chExt cx="901" cy="393"/>
            </a:xfrm>
          </p:grpSpPr>
          <p:sp>
            <p:nvSpPr>
              <p:cNvPr id="18" name="Oval 3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 name="Rectangle 3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 name="Oval 3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36" name="Oval 40"/>
          <p:cNvSpPr>
            <a:spLocks noChangeArrowheads="1"/>
          </p:cNvSpPr>
          <p:nvPr/>
        </p:nvSpPr>
        <p:spPr bwMode="auto">
          <a:xfrm>
            <a:off x="8523586" y="5455518"/>
            <a:ext cx="228600" cy="228600"/>
          </a:xfrm>
          <a:prstGeom prst="ellipse">
            <a:avLst/>
          </a:prstGeom>
          <a:gradFill rotWithShape="1">
            <a:gsLst>
              <a:gs pos="0">
                <a:srgbClr val="FF0000"/>
              </a:gs>
              <a:gs pos="100000">
                <a:srgbClr val="FF0303">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37" name="Text Box 41"/>
          <p:cNvSpPr txBox="1">
            <a:spLocks noChangeArrowheads="1"/>
          </p:cNvSpPr>
          <p:nvPr/>
        </p:nvSpPr>
        <p:spPr bwMode="auto">
          <a:xfrm>
            <a:off x="4462761" y="516500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0099FF"/>
                </a:solidFill>
                <a:latin typeface="+mn-ea"/>
                <a:cs typeface="Arial" panose="020B0604020202020204" pitchFamily="34" charset="0"/>
              </a:rPr>
              <a:t>读请求</a:t>
            </a:r>
            <a:endParaRPr lang="zh-CN" altLang="en-US">
              <a:solidFill>
                <a:srgbClr val="0099FF"/>
              </a:solidFill>
              <a:latin typeface="+mn-ea"/>
              <a:cs typeface="Arial" panose="020B0604020202020204" pitchFamily="34" charset="0"/>
            </a:endParaRPr>
          </a:p>
        </p:txBody>
      </p:sp>
      <p:sp>
        <p:nvSpPr>
          <p:cNvPr id="38" name="Text Box 42"/>
          <p:cNvSpPr txBox="1">
            <a:spLocks noChangeArrowheads="1"/>
          </p:cNvSpPr>
          <p:nvPr/>
        </p:nvSpPr>
        <p:spPr bwMode="auto">
          <a:xfrm>
            <a:off x="4437361" y="5152306"/>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dirty="0">
                <a:solidFill>
                  <a:srgbClr val="FF0000"/>
                </a:solidFill>
                <a:latin typeface="+mn-ea"/>
                <a:cs typeface="Arial" panose="020B0604020202020204" pitchFamily="34" charset="0"/>
              </a:rPr>
              <a:t>写请求</a:t>
            </a:r>
            <a:endParaRPr lang="zh-CN" altLang="en-US" dirty="0">
              <a:solidFill>
                <a:srgbClr val="FF0000"/>
              </a:solidFill>
              <a:latin typeface="+mn-ea"/>
              <a:cs typeface="Arial" panose="020B0604020202020204" pitchFamily="34" charset="0"/>
            </a:endParaRPr>
          </a:p>
        </p:txBody>
      </p:sp>
      <p:sp>
        <p:nvSpPr>
          <p:cNvPr id="39" name="Text Box 43"/>
          <p:cNvSpPr txBox="1">
            <a:spLocks noChangeArrowheads="1"/>
          </p:cNvSpPr>
          <p:nvPr/>
        </p:nvSpPr>
        <p:spPr bwMode="auto">
          <a:xfrm>
            <a:off x="4425049" y="5679357"/>
            <a:ext cx="780663" cy="2492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a:solidFill>
                  <a:srgbClr val="FF0000"/>
                </a:solidFill>
                <a:latin typeface="+mn-ea"/>
                <a:cs typeface="Arial" panose="020B0604020202020204" pitchFamily="34" charset="0"/>
              </a:rPr>
              <a:t>I/O</a:t>
            </a:r>
            <a:r>
              <a:rPr lang="zh-CN" altLang="en-US">
                <a:solidFill>
                  <a:srgbClr val="FF0000"/>
                </a:solidFill>
                <a:latin typeface="+mn-ea"/>
                <a:cs typeface="Arial" panose="020B0604020202020204" pitchFamily="34" charset="0"/>
              </a:rPr>
              <a:t>响应</a:t>
            </a:r>
            <a:endParaRPr lang="zh-CN" altLang="en-US">
              <a:solidFill>
                <a:srgbClr val="FF0000"/>
              </a:solidFill>
              <a:latin typeface="+mn-ea"/>
              <a:cs typeface="Arial" panose="020B0604020202020204" pitchFamily="34" charset="0"/>
            </a:endParaRPr>
          </a:p>
        </p:txBody>
      </p:sp>
      <p:sp>
        <p:nvSpPr>
          <p:cNvPr id="40" name="Line 44"/>
          <p:cNvSpPr>
            <a:spLocks noChangeShapeType="1"/>
          </p:cNvSpPr>
          <p:nvPr/>
        </p:nvSpPr>
        <p:spPr bwMode="auto">
          <a:xfrm>
            <a:off x="3757912" y="5550768"/>
            <a:ext cx="1920875" cy="0"/>
          </a:xfrm>
          <a:prstGeom prst="line">
            <a:avLst/>
          </a:prstGeom>
          <a:noFill/>
          <a:ln w="76200">
            <a:solidFill>
              <a:srgbClr val="FF0000"/>
            </a:solidFill>
            <a:prstDash val="sysDot"/>
            <a:round/>
            <a:tailEnd type="none" w="lg" len="med"/>
          </a:ln>
        </p:spPr>
        <p:txBody>
          <a:bodyPr lIns="0" tIns="0" rIns="0" bIns="0"/>
          <a:lstStyle/>
          <a:p>
            <a:endParaRPr lang="zh-CN" altLang="en-US">
              <a:latin typeface="+mn-ea"/>
            </a:endParaRPr>
          </a:p>
        </p:txBody>
      </p:sp>
      <p:sp>
        <p:nvSpPr>
          <p:cNvPr id="41" name="Oval 46"/>
          <p:cNvSpPr>
            <a:spLocks noChangeArrowheads="1"/>
          </p:cNvSpPr>
          <p:nvPr/>
        </p:nvSpPr>
        <p:spPr bwMode="auto">
          <a:xfrm>
            <a:off x="3503911" y="543011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42" name="Rectangle 47"/>
          <p:cNvSpPr>
            <a:spLocks noChangeArrowheads="1"/>
          </p:cNvSpPr>
          <p:nvPr/>
        </p:nvSpPr>
        <p:spPr bwMode="auto">
          <a:xfrm>
            <a:off x="6178784" y="5445607"/>
            <a:ext cx="65" cy="276999"/>
          </a:xfrm>
          <a:prstGeom prst="rect">
            <a:avLst/>
          </a:prstGeom>
          <a:solidFill>
            <a:srgbClr val="000000"/>
          </a:solidFill>
          <a:ln w="9525">
            <a:noFill/>
            <a:miter lim="800000"/>
          </a:ln>
        </p:spPr>
        <p:txBody>
          <a:bodyPr wrap="none" lIns="0" tIns="0" rIns="0" bIns="0" anchor="ctr">
            <a:spAutoFit/>
          </a:bodyPr>
          <a:lstStyle/>
          <a:p>
            <a:pPr algn="r"/>
            <a:endParaRPr lang="zh-CN" altLang="zh-CN">
              <a:latin typeface="+mn-ea"/>
            </a:endParaRPr>
          </a:p>
        </p:txBody>
      </p:sp>
      <p:grpSp>
        <p:nvGrpSpPr>
          <p:cNvPr id="43" name="Group 48"/>
          <p:cNvGrpSpPr/>
          <p:nvPr/>
        </p:nvGrpSpPr>
        <p:grpSpPr bwMode="auto">
          <a:xfrm>
            <a:off x="5634336" y="5022131"/>
            <a:ext cx="1028700" cy="1028700"/>
            <a:chOff x="2922" y="2088"/>
            <a:chExt cx="648" cy="648"/>
          </a:xfrm>
        </p:grpSpPr>
        <p:grpSp>
          <p:nvGrpSpPr>
            <p:cNvPr id="44" name="Group 49"/>
            <p:cNvGrpSpPr/>
            <p:nvPr/>
          </p:nvGrpSpPr>
          <p:grpSpPr bwMode="auto">
            <a:xfrm>
              <a:off x="2922" y="2088"/>
              <a:ext cx="648" cy="81"/>
              <a:chOff x="2922" y="2088"/>
              <a:chExt cx="648" cy="81"/>
            </a:xfrm>
          </p:grpSpPr>
          <p:sp>
            <p:nvSpPr>
              <p:cNvPr id="108"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9"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0"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1"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2"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3"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4"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5"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5" name="Group 58"/>
            <p:cNvGrpSpPr/>
            <p:nvPr/>
          </p:nvGrpSpPr>
          <p:grpSpPr bwMode="auto">
            <a:xfrm>
              <a:off x="2922" y="2169"/>
              <a:ext cx="648" cy="81"/>
              <a:chOff x="2922" y="2088"/>
              <a:chExt cx="648" cy="81"/>
            </a:xfrm>
          </p:grpSpPr>
          <p:sp>
            <p:nvSpPr>
              <p:cNvPr id="100"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1"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2"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3"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4"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5"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6"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7"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6" name="Group 67"/>
            <p:cNvGrpSpPr/>
            <p:nvPr/>
          </p:nvGrpSpPr>
          <p:grpSpPr bwMode="auto">
            <a:xfrm>
              <a:off x="2922" y="2250"/>
              <a:ext cx="648" cy="81"/>
              <a:chOff x="2922" y="2088"/>
              <a:chExt cx="648" cy="81"/>
            </a:xfrm>
          </p:grpSpPr>
          <p:sp>
            <p:nvSpPr>
              <p:cNvPr id="92"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3"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4"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5"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6"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7"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8"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9"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7" name="Group 76"/>
            <p:cNvGrpSpPr/>
            <p:nvPr/>
          </p:nvGrpSpPr>
          <p:grpSpPr bwMode="auto">
            <a:xfrm>
              <a:off x="2922" y="2331"/>
              <a:ext cx="648" cy="81"/>
              <a:chOff x="2922" y="2088"/>
              <a:chExt cx="648" cy="81"/>
            </a:xfrm>
          </p:grpSpPr>
          <p:sp>
            <p:nvSpPr>
              <p:cNvPr id="84"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5"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6"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7"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8"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9"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0"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1"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8" name="Group 85"/>
            <p:cNvGrpSpPr/>
            <p:nvPr/>
          </p:nvGrpSpPr>
          <p:grpSpPr bwMode="auto">
            <a:xfrm>
              <a:off x="2922" y="2412"/>
              <a:ext cx="648" cy="81"/>
              <a:chOff x="2922" y="2088"/>
              <a:chExt cx="648" cy="81"/>
            </a:xfrm>
          </p:grpSpPr>
          <p:sp>
            <p:nvSpPr>
              <p:cNvPr id="76"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7"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8"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9"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0"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1"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2"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3"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9" name="Group 94"/>
            <p:cNvGrpSpPr/>
            <p:nvPr/>
          </p:nvGrpSpPr>
          <p:grpSpPr bwMode="auto">
            <a:xfrm>
              <a:off x="2922" y="2493"/>
              <a:ext cx="648" cy="81"/>
              <a:chOff x="2922" y="2088"/>
              <a:chExt cx="648" cy="81"/>
            </a:xfrm>
          </p:grpSpPr>
          <p:sp>
            <p:nvSpPr>
              <p:cNvPr id="68"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9"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0"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1"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2"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3"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4"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5"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50" name="Group 103"/>
            <p:cNvGrpSpPr/>
            <p:nvPr/>
          </p:nvGrpSpPr>
          <p:grpSpPr bwMode="auto">
            <a:xfrm>
              <a:off x="2922" y="2574"/>
              <a:ext cx="648" cy="81"/>
              <a:chOff x="2922" y="2088"/>
              <a:chExt cx="648" cy="81"/>
            </a:xfrm>
          </p:grpSpPr>
          <p:sp>
            <p:nvSpPr>
              <p:cNvPr id="60"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1"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2"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3"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4"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5"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6"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7"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51" name="Group 112"/>
            <p:cNvGrpSpPr/>
            <p:nvPr/>
          </p:nvGrpSpPr>
          <p:grpSpPr bwMode="auto">
            <a:xfrm>
              <a:off x="2922" y="2655"/>
              <a:ext cx="648" cy="81"/>
              <a:chOff x="2922" y="2088"/>
              <a:chExt cx="648" cy="81"/>
            </a:xfrm>
          </p:grpSpPr>
          <p:sp>
            <p:nvSpPr>
              <p:cNvPr id="52"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3"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4"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5"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6"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7"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8"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9"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116" name="Rectangle 121"/>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17" name="Rectangle 122"/>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18" name="Rectangle 123"/>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19" name="Rectangle 124"/>
          <p:cNvSpPr>
            <a:spLocks noChangeArrowheads="1"/>
          </p:cNvSpPr>
          <p:nvPr/>
        </p:nvSpPr>
        <p:spPr bwMode="auto">
          <a:xfrm>
            <a:off x="6020098" y="5023718"/>
            <a:ext cx="128588" cy="128588"/>
          </a:xfrm>
          <a:prstGeom prst="rect">
            <a:avLst/>
          </a:prstGeom>
          <a:solidFill>
            <a:srgbClr val="0099FF"/>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0" name="Rectangle 125"/>
          <p:cNvSpPr>
            <a:spLocks noChangeArrowheads="1"/>
          </p:cNvSpPr>
          <p:nvPr/>
        </p:nvSpPr>
        <p:spPr bwMode="auto">
          <a:xfrm>
            <a:off x="5634337"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1" name="Rectangle 126"/>
          <p:cNvSpPr>
            <a:spLocks noChangeArrowheads="1"/>
          </p:cNvSpPr>
          <p:nvPr/>
        </p:nvSpPr>
        <p:spPr bwMode="auto">
          <a:xfrm>
            <a:off x="5762923" y="502371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2" name="Rectangle 127"/>
          <p:cNvSpPr>
            <a:spLocks noChangeArrowheads="1"/>
          </p:cNvSpPr>
          <p:nvPr/>
        </p:nvSpPr>
        <p:spPr bwMode="auto">
          <a:xfrm>
            <a:off x="5891512"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3" name="Rectangle 128"/>
          <p:cNvSpPr>
            <a:spLocks noChangeArrowheads="1"/>
          </p:cNvSpPr>
          <p:nvPr/>
        </p:nvSpPr>
        <p:spPr bwMode="auto">
          <a:xfrm>
            <a:off x="6020098" y="5023718"/>
            <a:ext cx="128588"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4" name="Rectangle 129"/>
          <p:cNvSpPr>
            <a:spLocks noChangeArrowheads="1"/>
          </p:cNvSpPr>
          <p:nvPr/>
        </p:nvSpPr>
        <p:spPr bwMode="auto">
          <a:xfrm>
            <a:off x="6148687" y="5023718"/>
            <a:ext cx="128587" cy="128588"/>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25" name="Rectangle 130"/>
          <p:cNvSpPr>
            <a:spLocks noChangeArrowheads="1"/>
          </p:cNvSpPr>
          <p:nvPr/>
        </p:nvSpPr>
        <p:spPr bwMode="auto">
          <a:xfrm>
            <a:off x="6277273" y="5023718"/>
            <a:ext cx="128588" cy="128588"/>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pic>
        <p:nvPicPr>
          <p:cNvPr id="126"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380176" y="4624785"/>
            <a:ext cx="2436117" cy="191864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1000"/>
                                        <p:tgtEl>
                                          <p:spTgt spid="7"/>
                                        </p:tgtEl>
                                      </p:cBhvr>
                                    </p:animEffect>
                                  </p:childTnLst>
                                </p:cTn>
                              </p:par>
                              <p:par>
                                <p:cTn id="19" presetID="47"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anim calcmode="lin" valueType="num">
                                      <p:cBhvr>
                                        <p:cTn id="22" dur="1000" fill="hold"/>
                                        <p:tgtEl>
                                          <p:spTgt spid="37"/>
                                        </p:tgtEl>
                                        <p:attrNameLst>
                                          <p:attrName>ppt_x</p:attrName>
                                        </p:attrNameLst>
                                      </p:cBhvr>
                                      <p:tavLst>
                                        <p:tav tm="0">
                                          <p:val>
                                            <p:strVal val="#ppt_x"/>
                                          </p:val>
                                        </p:tav>
                                        <p:tav tm="100000">
                                          <p:val>
                                            <p:strVal val="#ppt_x"/>
                                          </p:val>
                                        </p:tav>
                                      </p:tavLst>
                                    </p:anim>
                                    <p:anim calcmode="lin" valueType="num">
                                      <p:cBhvr>
                                        <p:cTn id="23" dur="10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20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xit" presetSubtype="0" fill="hold" grpId="1" nodeType="withEffect">
                                  <p:stCondLst>
                                    <p:cond delay="200"/>
                                  </p:stCondLst>
                                  <p:childTnLst>
                                    <p:set>
                                      <p:cBhvr>
                                        <p:cTn id="30" dur="1" fill="hold">
                                          <p:stCondLst>
                                            <p:cond delay="0"/>
                                          </p:stCondLst>
                                        </p:cTn>
                                        <p:tgtEl>
                                          <p:spTgt spid="116"/>
                                        </p:tgtEl>
                                        <p:attrNameLst>
                                          <p:attrName>style.visibility</p:attrName>
                                        </p:attrNameLst>
                                      </p:cBhvr>
                                      <p:to>
                                        <p:strVal val="hidden"/>
                                      </p:to>
                                    </p:set>
                                  </p:childTnLst>
                                </p:cTn>
                              </p:par>
                              <p:par>
                                <p:cTn id="31" presetID="1" presetClass="entr" presetSubtype="0" fill="hold" grpId="0" nodeType="withEffect">
                                  <p:stCondLst>
                                    <p:cond delay="40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xit" presetSubtype="0" fill="hold" grpId="1" nodeType="withEffect">
                                  <p:stCondLst>
                                    <p:cond delay="400"/>
                                  </p:stCondLst>
                                  <p:childTnLst>
                                    <p:set>
                                      <p:cBhvr>
                                        <p:cTn id="34" dur="1" fill="hold">
                                          <p:stCondLst>
                                            <p:cond delay="0"/>
                                          </p:stCondLst>
                                        </p:cTn>
                                        <p:tgtEl>
                                          <p:spTgt spid="117"/>
                                        </p:tgtEl>
                                        <p:attrNameLst>
                                          <p:attrName>style.visibility</p:attrName>
                                        </p:attrNameLst>
                                      </p:cBhvr>
                                      <p:to>
                                        <p:strVal val="hidden"/>
                                      </p:to>
                                    </p:set>
                                  </p:childTnLst>
                                </p:cTn>
                              </p:par>
                              <p:par>
                                <p:cTn id="35" presetID="1" presetClass="entr" presetSubtype="0" fill="hold" grpId="0" nodeType="withEffect">
                                  <p:stCondLst>
                                    <p:cond delay="60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xit" presetSubtype="0" fill="hold" grpId="1" nodeType="withEffect">
                                  <p:stCondLst>
                                    <p:cond delay="600"/>
                                  </p:stCondLst>
                                  <p:childTnLst>
                                    <p:set>
                                      <p:cBhvr>
                                        <p:cTn id="38" dur="1" fill="hold">
                                          <p:stCondLst>
                                            <p:cond delay="0"/>
                                          </p:stCondLst>
                                        </p:cTn>
                                        <p:tgtEl>
                                          <p:spTgt spid="118"/>
                                        </p:tgtEl>
                                        <p:attrNameLst>
                                          <p:attrName>style.visibility</p:attrName>
                                        </p:attrNameLst>
                                      </p:cBhvr>
                                      <p:to>
                                        <p:strVal val="hidden"/>
                                      </p:to>
                                    </p:set>
                                  </p:childTnLst>
                                </p:cTn>
                              </p:par>
                            </p:childTnLst>
                          </p:cTn>
                        </p:par>
                        <p:par>
                          <p:cTn id="39" fill="hold">
                            <p:stCondLst>
                              <p:cond delay="1000"/>
                            </p:stCondLst>
                            <p:childTnLst>
                              <p:par>
                                <p:cTn id="40" presetID="22" presetClass="entr" presetSubtype="2"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right)">
                                      <p:cBhvr>
                                        <p:cTn id="42" dur="1000"/>
                                        <p:tgtEl>
                                          <p:spTgt spid="8"/>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1000"/>
                                        <p:tgtEl>
                                          <p:spTgt spid="9"/>
                                        </p:tgtEl>
                                      </p:cBhvr>
                                    </p:animEffect>
                                  </p:childTnLst>
                                </p:cTn>
                              </p:par>
                              <p:par>
                                <p:cTn id="53" presetID="47"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1" presetClass="exit" presetSubtype="0" fill="hold" grpId="1" nodeType="withEffect">
                                  <p:stCondLst>
                                    <p:cond delay="0"/>
                                  </p:stCondLst>
                                  <p:childTnLst>
                                    <p:set>
                                      <p:cBhvr>
                                        <p:cTn id="59" dur="1" fill="hold">
                                          <p:stCondLst>
                                            <p:cond delay="0"/>
                                          </p:stCondLst>
                                        </p:cTn>
                                        <p:tgtEl>
                                          <p:spTgt spid="119"/>
                                        </p:tgtEl>
                                        <p:attrNameLst>
                                          <p:attrName>style.visibility</p:attrName>
                                        </p:attrNameLst>
                                      </p:cBhvr>
                                      <p:to>
                                        <p:strVal val="hidden"/>
                                      </p:to>
                                    </p:set>
                                  </p:childTnLst>
                                </p:cTn>
                              </p:par>
                              <p:par>
                                <p:cTn id="60" presetID="1" presetClass="exit" presetSubtype="0" fill="hold" grpId="2"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8"/>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4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7"/>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grpId="0" nodeType="afterEffect">
                                  <p:stCondLst>
                                    <p:cond delay="100"/>
                                  </p:stCondLst>
                                  <p:childTnLst>
                                    <p:set>
                                      <p:cBhvr>
                                        <p:cTn id="73" dur="1" fill="hold">
                                          <p:stCondLst>
                                            <p:cond delay="0"/>
                                          </p:stCondLst>
                                        </p:cTn>
                                        <p:tgtEl>
                                          <p:spTgt spid="121"/>
                                        </p:tgtEl>
                                        <p:attrNameLst>
                                          <p:attrName>style.visibility</p:attrName>
                                        </p:attrNameLst>
                                      </p:cBhvr>
                                      <p:to>
                                        <p:strVal val="visible"/>
                                      </p:to>
                                    </p:set>
                                  </p:childTnLst>
                                </p:cTn>
                              </p:par>
                              <p:par>
                                <p:cTn id="74" presetID="1" presetClass="exit" presetSubtype="0" fill="hold" grpId="1" nodeType="withEffect">
                                  <p:stCondLst>
                                    <p:cond delay="100"/>
                                  </p:stCondLst>
                                  <p:childTnLst>
                                    <p:set>
                                      <p:cBhvr>
                                        <p:cTn id="75" dur="1" fill="hold">
                                          <p:stCondLst>
                                            <p:cond delay="0"/>
                                          </p:stCondLst>
                                        </p:cTn>
                                        <p:tgtEl>
                                          <p:spTgt spid="120"/>
                                        </p:tgtEl>
                                        <p:attrNameLst>
                                          <p:attrName>style.visibility</p:attrName>
                                        </p:attrNameLst>
                                      </p:cBhvr>
                                      <p:to>
                                        <p:strVal val="hidden"/>
                                      </p:to>
                                    </p:set>
                                  </p:childTnLst>
                                </p:cTn>
                              </p:par>
                            </p:childTnLst>
                          </p:cTn>
                        </p:par>
                        <p:par>
                          <p:cTn id="76" fill="hold">
                            <p:stCondLst>
                              <p:cond delay="1100"/>
                            </p:stCondLst>
                            <p:childTnLst>
                              <p:par>
                                <p:cTn id="77" presetID="1" presetClass="entr" presetSubtype="0" fill="hold" grpId="0" nodeType="afterEffect">
                                  <p:stCondLst>
                                    <p:cond delay="100"/>
                                  </p:stCondLst>
                                  <p:childTnLst>
                                    <p:set>
                                      <p:cBhvr>
                                        <p:cTn id="78" dur="1" fill="hold">
                                          <p:stCondLst>
                                            <p:cond delay="0"/>
                                          </p:stCondLst>
                                        </p:cTn>
                                        <p:tgtEl>
                                          <p:spTgt spid="122"/>
                                        </p:tgtEl>
                                        <p:attrNameLst>
                                          <p:attrName>style.visibility</p:attrName>
                                        </p:attrNameLst>
                                      </p:cBhvr>
                                      <p:to>
                                        <p:strVal val="visible"/>
                                      </p:to>
                                    </p:set>
                                  </p:childTnLst>
                                </p:cTn>
                              </p:par>
                              <p:par>
                                <p:cTn id="79" presetID="1" presetClass="exit" presetSubtype="0" fill="hold" grpId="1" nodeType="withEffect">
                                  <p:stCondLst>
                                    <p:cond delay="100"/>
                                  </p:stCondLst>
                                  <p:childTnLst>
                                    <p:set>
                                      <p:cBhvr>
                                        <p:cTn id="80" dur="1" fill="hold">
                                          <p:stCondLst>
                                            <p:cond delay="0"/>
                                          </p:stCondLst>
                                        </p:cTn>
                                        <p:tgtEl>
                                          <p:spTgt spid="121"/>
                                        </p:tgtEl>
                                        <p:attrNameLst>
                                          <p:attrName>style.visibility</p:attrName>
                                        </p:attrNameLst>
                                      </p:cBhvr>
                                      <p:to>
                                        <p:strVal val="hidden"/>
                                      </p:to>
                                    </p:set>
                                  </p:childTnLst>
                                </p:cTn>
                              </p:par>
                            </p:childTnLst>
                          </p:cTn>
                        </p:par>
                        <p:par>
                          <p:cTn id="81" fill="hold">
                            <p:stCondLst>
                              <p:cond delay="1200"/>
                            </p:stCondLst>
                            <p:childTnLst>
                              <p:par>
                                <p:cTn id="82" presetID="1" presetClass="entr" presetSubtype="0" fill="hold" grpId="0" nodeType="afterEffect">
                                  <p:stCondLst>
                                    <p:cond delay="100"/>
                                  </p:stCondLst>
                                  <p:childTnLst>
                                    <p:set>
                                      <p:cBhvr>
                                        <p:cTn id="83" dur="1" fill="hold">
                                          <p:stCondLst>
                                            <p:cond delay="0"/>
                                          </p:stCondLst>
                                        </p:cTn>
                                        <p:tgtEl>
                                          <p:spTgt spid="123"/>
                                        </p:tgtEl>
                                        <p:attrNameLst>
                                          <p:attrName>style.visibility</p:attrName>
                                        </p:attrNameLst>
                                      </p:cBhvr>
                                      <p:to>
                                        <p:strVal val="visible"/>
                                      </p:to>
                                    </p:set>
                                  </p:childTnLst>
                                </p:cTn>
                              </p:par>
                              <p:par>
                                <p:cTn id="84" presetID="1" presetClass="exit" presetSubtype="0" fill="hold" grpId="1" nodeType="withEffect">
                                  <p:stCondLst>
                                    <p:cond delay="100"/>
                                  </p:stCondLst>
                                  <p:childTnLst>
                                    <p:set>
                                      <p:cBhvr>
                                        <p:cTn id="85" dur="1" fill="hold">
                                          <p:stCondLst>
                                            <p:cond delay="0"/>
                                          </p:stCondLst>
                                        </p:cTn>
                                        <p:tgtEl>
                                          <p:spTgt spid="122"/>
                                        </p:tgtEl>
                                        <p:attrNameLst>
                                          <p:attrName>style.visibility</p:attrName>
                                        </p:attrNameLst>
                                      </p:cBhvr>
                                      <p:to>
                                        <p:strVal val="hidden"/>
                                      </p:to>
                                    </p:set>
                                  </p:childTnLst>
                                </p:cTn>
                              </p:par>
                            </p:childTnLst>
                          </p:cTn>
                        </p:par>
                        <p:par>
                          <p:cTn id="86" fill="hold">
                            <p:stCondLst>
                              <p:cond delay="1300"/>
                            </p:stCondLst>
                            <p:childTnLst>
                              <p:par>
                                <p:cTn id="87" presetID="1" presetClass="entr" presetSubtype="0" fill="hold" grpId="0" nodeType="afterEffect">
                                  <p:stCondLst>
                                    <p:cond delay="100"/>
                                  </p:stCondLst>
                                  <p:childTnLst>
                                    <p:set>
                                      <p:cBhvr>
                                        <p:cTn id="88" dur="1" fill="hold">
                                          <p:stCondLst>
                                            <p:cond delay="0"/>
                                          </p:stCondLst>
                                        </p:cTn>
                                        <p:tgtEl>
                                          <p:spTgt spid="124"/>
                                        </p:tgtEl>
                                        <p:attrNameLst>
                                          <p:attrName>style.visibility</p:attrName>
                                        </p:attrNameLst>
                                      </p:cBhvr>
                                      <p:to>
                                        <p:strVal val="visible"/>
                                      </p:to>
                                    </p:set>
                                  </p:childTnLst>
                                </p:cTn>
                              </p:par>
                              <p:par>
                                <p:cTn id="89" presetID="1" presetClass="exit" presetSubtype="0" fill="hold" grpId="1" nodeType="withEffect">
                                  <p:stCondLst>
                                    <p:cond delay="100"/>
                                  </p:stCondLst>
                                  <p:childTnLst>
                                    <p:set>
                                      <p:cBhvr>
                                        <p:cTn id="90" dur="1" fill="hold">
                                          <p:stCondLst>
                                            <p:cond delay="0"/>
                                          </p:stCondLst>
                                        </p:cTn>
                                        <p:tgtEl>
                                          <p:spTgt spid="123"/>
                                        </p:tgtEl>
                                        <p:attrNameLst>
                                          <p:attrName>style.visibility</p:attrName>
                                        </p:attrNameLst>
                                      </p:cBhvr>
                                      <p:to>
                                        <p:strVal val="hidden"/>
                                      </p:to>
                                    </p:set>
                                  </p:childTnLst>
                                </p:cTn>
                              </p:par>
                            </p:childTnLst>
                          </p:cTn>
                        </p:par>
                        <p:par>
                          <p:cTn id="91" fill="hold">
                            <p:stCondLst>
                              <p:cond delay="1400"/>
                            </p:stCondLst>
                            <p:childTnLst>
                              <p:par>
                                <p:cTn id="92" presetID="1" presetClass="entr" presetSubtype="0" fill="hold" grpId="0" nodeType="afterEffect">
                                  <p:stCondLst>
                                    <p:cond delay="100"/>
                                  </p:stCondLst>
                                  <p:childTnLst>
                                    <p:set>
                                      <p:cBhvr>
                                        <p:cTn id="93" dur="1" fill="hold">
                                          <p:stCondLst>
                                            <p:cond delay="0"/>
                                          </p:stCondLst>
                                        </p:cTn>
                                        <p:tgtEl>
                                          <p:spTgt spid="125"/>
                                        </p:tgtEl>
                                        <p:attrNameLst>
                                          <p:attrName>style.visibility</p:attrName>
                                        </p:attrNameLst>
                                      </p:cBhvr>
                                      <p:to>
                                        <p:strVal val="visible"/>
                                      </p:to>
                                    </p:set>
                                  </p:childTnLst>
                                </p:cTn>
                              </p:par>
                              <p:par>
                                <p:cTn id="94" presetID="1" presetClass="exit" presetSubtype="0" fill="hold" grpId="1" nodeType="withEffect">
                                  <p:stCondLst>
                                    <p:cond delay="100"/>
                                  </p:stCondLst>
                                  <p:childTnLst>
                                    <p:set>
                                      <p:cBhvr>
                                        <p:cTn id="95" dur="1" fill="hold">
                                          <p:stCondLst>
                                            <p:cond delay="0"/>
                                          </p:stCondLst>
                                        </p:cTn>
                                        <p:tgtEl>
                                          <p:spTgt spid="124"/>
                                        </p:tgtEl>
                                        <p:attrNameLst>
                                          <p:attrName>style.visibility</p:attrName>
                                        </p:attrNameLst>
                                      </p:cBhvr>
                                      <p:to>
                                        <p:strVal val="hidden"/>
                                      </p:to>
                                    </p:set>
                                  </p:childTnLst>
                                </p:cTn>
                              </p:par>
                            </p:childTnLst>
                          </p:cTn>
                        </p:par>
                        <p:par>
                          <p:cTn id="96" fill="hold">
                            <p:stCondLst>
                              <p:cond delay="1500"/>
                            </p:stCondLst>
                            <p:childTnLst>
                              <p:par>
                                <p:cTn id="97" presetID="1" presetClass="exit" presetSubtype="0" fill="hold" grpId="1" nodeType="afterEffect">
                                  <p:stCondLst>
                                    <p:cond delay="0"/>
                                  </p:stCondLst>
                                  <p:childTnLst>
                                    <p:set>
                                      <p:cBhvr>
                                        <p:cTn id="98" dur="1" fill="hold">
                                          <p:stCondLst>
                                            <p:cond delay="0"/>
                                          </p:stCondLst>
                                        </p:cTn>
                                        <p:tgtEl>
                                          <p:spTgt spid="9"/>
                                        </p:tgtEl>
                                        <p:attrNameLst>
                                          <p:attrName>style.visibility</p:attrName>
                                        </p:attrNameLst>
                                      </p:cBhvr>
                                      <p:to>
                                        <p:strVal val="hidden"/>
                                      </p:to>
                                    </p:set>
                                  </p:childTnLst>
                                </p:cTn>
                              </p:par>
                            </p:childTnLst>
                          </p:cTn>
                        </p:par>
                        <p:par>
                          <p:cTn id="99" fill="hold">
                            <p:stCondLst>
                              <p:cond delay="1500"/>
                            </p:stCondLst>
                            <p:childTnLst>
                              <p:par>
                                <p:cTn id="100" presetID="22" presetClass="entr" presetSubtype="2" fill="hold" grpId="0" nodeType="after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right)">
                                      <p:cBhvr>
                                        <p:cTn id="102" dur="1000"/>
                                        <p:tgtEl>
                                          <p:spTgt spid="4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1000"/>
                                        <p:tgtEl>
                                          <p:spTgt spid="39"/>
                                        </p:tgtEl>
                                      </p:cBhvr>
                                    </p:animEffect>
                                  </p:childTnLst>
                                </p:cTn>
                              </p:par>
                            </p:childTnLst>
                          </p:cTn>
                        </p:par>
                        <p:par>
                          <p:cTn id="106" fill="hold">
                            <p:stCondLst>
                              <p:cond delay="2500"/>
                            </p:stCondLst>
                            <p:childTnLst>
                              <p:par>
                                <p:cTn id="107" presetID="22" presetClass="entr" presetSubtype="8" fill="hold" grpId="0" nodeType="afterEffect">
                                  <p:stCondLst>
                                    <p:cond delay="0"/>
                                  </p:stCondLst>
                                  <p:childTnLst>
                                    <p:set>
                                      <p:cBhvr>
                                        <p:cTn id="108" dur="1" fill="hold">
                                          <p:stCondLst>
                                            <p:cond delay="0"/>
                                          </p:stCondLst>
                                        </p:cTn>
                                        <p:tgtEl>
                                          <p:spTgt spid="10"/>
                                        </p:tgtEl>
                                        <p:attrNameLst>
                                          <p:attrName>style.visibility</p:attrName>
                                        </p:attrNameLst>
                                      </p:cBhvr>
                                      <p:to>
                                        <p:strVal val="visible"/>
                                      </p:to>
                                    </p:set>
                                    <p:animEffect transition="in" filter="wipe(left)">
                                      <p:cBhvr>
                                        <p:cTn id="109" dur="1000"/>
                                        <p:tgtEl>
                                          <p:spTgt spid="10"/>
                                        </p:tgtEl>
                                      </p:cBhvr>
                                    </p:animEffec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22" presetClass="entr" presetSubtype="4" fill="hold" nodeType="with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down)">
                                      <p:cBhvr>
                                        <p:cTn id="1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9" grpId="0" animBg="1"/>
      <p:bldP spid="9" grpId="1" animBg="1"/>
      <p:bldP spid="10" grpId="0" animBg="1"/>
      <p:bldP spid="36" grpId="0" animBg="1"/>
      <p:bldP spid="37" grpId="0"/>
      <p:bldP spid="37" grpId="1"/>
      <p:bldP spid="38" grpId="0"/>
      <p:bldP spid="39" grpId="0"/>
      <p:bldP spid="40" grpId="0" animBg="1"/>
      <p:bldP spid="41" grpId="0" animBg="1"/>
      <p:bldP spid="41"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读操作流程</a:t>
            </a:r>
            <a:endParaRPr lang="zh-CN" altLang="en-US" dirty="0"/>
          </a:p>
        </p:txBody>
      </p:sp>
      <p:sp>
        <p:nvSpPr>
          <p:cNvPr id="4" name="AutoShape 2"/>
          <p:cNvSpPr>
            <a:spLocks noChangeArrowheads="1"/>
          </p:cNvSpPr>
          <p:nvPr/>
        </p:nvSpPr>
        <p:spPr bwMode="auto">
          <a:xfrm>
            <a:off x="2500314" y="1392238"/>
            <a:ext cx="7051675" cy="19558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5" name="AutoShape 3"/>
          <p:cNvSpPr>
            <a:spLocks noChangeArrowheads="1"/>
          </p:cNvSpPr>
          <p:nvPr/>
        </p:nvSpPr>
        <p:spPr bwMode="auto">
          <a:xfrm>
            <a:off x="2449514" y="4007241"/>
            <a:ext cx="7140575" cy="19812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795714" y="5124841"/>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7" name="Text Box 7"/>
          <p:cNvSpPr txBox="1">
            <a:spLocks noChangeArrowheads="1"/>
          </p:cNvSpPr>
          <p:nvPr/>
        </p:nvSpPr>
        <p:spPr bwMode="auto">
          <a:xfrm>
            <a:off x="4538663" y="4764479"/>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000000"/>
                </a:solidFill>
                <a:latin typeface="+mn-ea"/>
                <a:cs typeface="Arial" panose="020B0604020202020204" pitchFamily="34" charset="0"/>
              </a:rPr>
              <a:t>读请求</a:t>
            </a:r>
            <a:endParaRPr lang="zh-CN" altLang="en-US">
              <a:solidFill>
                <a:srgbClr val="000000"/>
              </a:solidFill>
              <a:latin typeface="+mn-ea"/>
              <a:cs typeface="Arial" panose="020B0604020202020204" pitchFamily="34" charset="0"/>
            </a:endParaRPr>
          </a:p>
        </p:txBody>
      </p:sp>
      <p:sp>
        <p:nvSpPr>
          <p:cNvPr id="8" name="Line 9"/>
          <p:cNvSpPr>
            <a:spLocks noChangeShapeType="1"/>
          </p:cNvSpPr>
          <p:nvPr/>
        </p:nvSpPr>
        <p:spPr bwMode="auto">
          <a:xfrm>
            <a:off x="3770314" y="2433638"/>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9" name="AutoShape 95"/>
          <p:cNvSpPr>
            <a:spLocks noChangeArrowheads="1"/>
          </p:cNvSpPr>
          <p:nvPr/>
        </p:nvSpPr>
        <p:spPr bwMode="auto">
          <a:xfrm>
            <a:off x="8078789" y="1649414"/>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10" name="Group 146"/>
          <p:cNvGrpSpPr/>
          <p:nvPr/>
        </p:nvGrpSpPr>
        <p:grpSpPr bwMode="auto">
          <a:xfrm>
            <a:off x="8223250" y="1868489"/>
            <a:ext cx="577850" cy="542925"/>
            <a:chOff x="3480" y="2350"/>
            <a:chExt cx="901" cy="846"/>
          </a:xfrm>
        </p:grpSpPr>
        <p:grpSp>
          <p:nvGrpSpPr>
            <p:cNvPr id="11" name="Group 147"/>
            <p:cNvGrpSpPr/>
            <p:nvPr/>
          </p:nvGrpSpPr>
          <p:grpSpPr bwMode="auto">
            <a:xfrm>
              <a:off x="3480" y="2803"/>
              <a:ext cx="901" cy="393"/>
              <a:chOff x="3480" y="2982"/>
              <a:chExt cx="901" cy="393"/>
            </a:xfrm>
          </p:grpSpPr>
          <p:sp>
            <p:nvSpPr>
              <p:cNvPr id="32" name="Oval 14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3" name="Rectangle 14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4" name="Oval 15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2" name="Group 151"/>
            <p:cNvGrpSpPr/>
            <p:nvPr/>
          </p:nvGrpSpPr>
          <p:grpSpPr bwMode="auto">
            <a:xfrm>
              <a:off x="3480" y="2713"/>
              <a:ext cx="901" cy="393"/>
              <a:chOff x="3480" y="2982"/>
              <a:chExt cx="901" cy="393"/>
            </a:xfrm>
          </p:grpSpPr>
          <p:sp>
            <p:nvSpPr>
              <p:cNvPr id="29" name="Oval 15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 name="Rectangle 15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1" name="Oval 15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3" name="Group 155"/>
            <p:cNvGrpSpPr/>
            <p:nvPr/>
          </p:nvGrpSpPr>
          <p:grpSpPr bwMode="auto">
            <a:xfrm>
              <a:off x="3480" y="2622"/>
              <a:ext cx="901" cy="393"/>
              <a:chOff x="3480" y="2982"/>
              <a:chExt cx="901" cy="393"/>
            </a:xfrm>
          </p:grpSpPr>
          <p:sp>
            <p:nvSpPr>
              <p:cNvPr id="26" name="Oval 15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 name="Rectangle 15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8" name="Oval 15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 name="Group 159"/>
            <p:cNvGrpSpPr/>
            <p:nvPr/>
          </p:nvGrpSpPr>
          <p:grpSpPr bwMode="auto">
            <a:xfrm>
              <a:off x="3480" y="2532"/>
              <a:ext cx="901" cy="393"/>
              <a:chOff x="3480" y="2982"/>
              <a:chExt cx="901" cy="393"/>
            </a:xfrm>
          </p:grpSpPr>
          <p:sp>
            <p:nvSpPr>
              <p:cNvPr id="23" name="Oval 16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 name="Rectangle 16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 name="Oval 16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5" name="Group 163"/>
            <p:cNvGrpSpPr/>
            <p:nvPr/>
          </p:nvGrpSpPr>
          <p:grpSpPr bwMode="auto">
            <a:xfrm>
              <a:off x="3480" y="2441"/>
              <a:ext cx="901" cy="393"/>
              <a:chOff x="3480" y="2982"/>
              <a:chExt cx="901" cy="393"/>
            </a:xfrm>
          </p:grpSpPr>
          <p:sp>
            <p:nvSpPr>
              <p:cNvPr id="20" name="Oval 16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 name="Rectangle 16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 name="Oval 16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 name="Group 167"/>
            <p:cNvGrpSpPr/>
            <p:nvPr/>
          </p:nvGrpSpPr>
          <p:grpSpPr bwMode="auto">
            <a:xfrm>
              <a:off x="3480" y="2350"/>
              <a:ext cx="901" cy="393"/>
              <a:chOff x="3480" y="2982"/>
              <a:chExt cx="901" cy="393"/>
            </a:xfrm>
          </p:grpSpPr>
          <p:sp>
            <p:nvSpPr>
              <p:cNvPr id="17" name="Oval 16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8" name="Rectangle 16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 name="Oval 17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35" name="Group 171"/>
          <p:cNvGrpSpPr/>
          <p:nvPr/>
        </p:nvGrpSpPr>
        <p:grpSpPr bwMode="auto">
          <a:xfrm>
            <a:off x="8378825" y="2139951"/>
            <a:ext cx="577850" cy="542925"/>
            <a:chOff x="3480" y="2350"/>
            <a:chExt cx="901" cy="846"/>
          </a:xfrm>
        </p:grpSpPr>
        <p:grpSp>
          <p:nvGrpSpPr>
            <p:cNvPr id="36" name="Group 172"/>
            <p:cNvGrpSpPr/>
            <p:nvPr/>
          </p:nvGrpSpPr>
          <p:grpSpPr bwMode="auto">
            <a:xfrm>
              <a:off x="3480" y="2803"/>
              <a:ext cx="901" cy="393"/>
              <a:chOff x="3480" y="2982"/>
              <a:chExt cx="901" cy="393"/>
            </a:xfrm>
          </p:grpSpPr>
          <p:sp>
            <p:nvSpPr>
              <p:cNvPr id="57" name="Oval 1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58" name="Rectangle 1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9" name="Oval 1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7" name="Group 176"/>
            <p:cNvGrpSpPr/>
            <p:nvPr/>
          </p:nvGrpSpPr>
          <p:grpSpPr bwMode="auto">
            <a:xfrm>
              <a:off x="3480" y="2713"/>
              <a:ext cx="901" cy="393"/>
              <a:chOff x="3480" y="2982"/>
              <a:chExt cx="901" cy="393"/>
            </a:xfrm>
          </p:grpSpPr>
          <p:sp>
            <p:nvSpPr>
              <p:cNvPr id="54" name="Oval 1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55" name="Rectangle 1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6" name="Oval 1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8" name="Group 180"/>
            <p:cNvGrpSpPr/>
            <p:nvPr/>
          </p:nvGrpSpPr>
          <p:grpSpPr bwMode="auto">
            <a:xfrm>
              <a:off x="3480" y="2622"/>
              <a:ext cx="901" cy="393"/>
              <a:chOff x="3480" y="2982"/>
              <a:chExt cx="901" cy="393"/>
            </a:xfrm>
          </p:grpSpPr>
          <p:sp>
            <p:nvSpPr>
              <p:cNvPr id="51" name="Oval 1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52" name="Rectangle 1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3" name="Oval 1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9" name="Group 184"/>
            <p:cNvGrpSpPr/>
            <p:nvPr/>
          </p:nvGrpSpPr>
          <p:grpSpPr bwMode="auto">
            <a:xfrm>
              <a:off x="3480" y="2532"/>
              <a:ext cx="901" cy="393"/>
              <a:chOff x="3480" y="2982"/>
              <a:chExt cx="901" cy="393"/>
            </a:xfrm>
          </p:grpSpPr>
          <p:sp>
            <p:nvSpPr>
              <p:cNvPr id="48" name="Oval 1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49" name="Rectangle 1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50" name="Oval 1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40" name="Group 188"/>
            <p:cNvGrpSpPr/>
            <p:nvPr/>
          </p:nvGrpSpPr>
          <p:grpSpPr bwMode="auto">
            <a:xfrm>
              <a:off x="3480" y="2441"/>
              <a:ext cx="901" cy="393"/>
              <a:chOff x="3480" y="2982"/>
              <a:chExt cx="901" cy="393"/>
            </a:xfrm>
          </p:grpSpPr>
          <p:sp>
            <p:nvSpPr>
              <p:cNvPr id="45" name="Oval 1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46" name="Rectangle 1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47" name="Oval 1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41" name="Group 192"/>
            <p:cNvGrpSpPr/>
            <p:nvPr/>
          </p:nvGrpSpPr>
          <p:grpSpPr bwMode="auto">
            <a:xfrm>
              <a:off x="3480" y="2350"/>
              <a:ext cx="901" cy="393"/>
              <a:chOff x="3480" y="2982"/>
              <a:chExt cx="901" cy="393"/>
            </a:xfrm>
          </p:grpSpPr>
          <p:sp>
            <p:nvSpPr>
              <p:cNvPr id="42" name="Oval 1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43" name="Rectangle 1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44" name="Oval 1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60" name="Line 223"/>
          <p:cNvSpPr>
            <a:spLocks noChangeShapeType="1"/>
          </p:cNvSpPr>
          <p:nvPr/>
        </p:nvSpPr>
        <p:spPr bwMode="auto">
          <a:xfrm flipV="1">
            <a:off x="6643689" y="5133828"/>
            <a:ext cx="1665287" cy="12700"/>
          </a:xfrm>
          <a:prstGeom prst="line">
            <a:avLst/>
          </a:prstGeom>
          <a:noFill/>
          <a:ln w="76200">
            <a:solidFill>
              <a:schemeClr val="accent2"/>
            </a:solidFill>
            <a:prstDash val="sysDot"/>
            <a:round/>
            <a:tailEnd type="none" w="lg" len="med"/>
          </a:ln>
        </p:spPr>
        <p:txBody>
          <a:bodyPr lIns="0" tIns="0" rIns="0" bIns="0"/>
          <a:lstStyle/>
          <a:p>
            <a:endParaRPr lang="zh-CN" altLang="en-US">
              <a:latin typeface="+mn-ea"/>
            </a:endParaRPr>
          </a:p>
        </p:txBody>
      </p:sp>
      <p:grpSp>
        <p:nvGrpSpPr>
          <p:cNvPr id="61" name="Group 196"/>
          <p:cNvGrpSpPr/>
          <p:nvPr/>
        </p:nvGrpSpPr>
        <p:grpSpPr bwMode="auto">
          <a:xfrm>
            <a:off x="8532813" y="2409826"/>
            <a:ext cx="577850" cy="542925"/>
            <a:chOff x="3480" y="2350"/>
            <a:chExt cx="901" cy="846"/>
          </a:xfrm>
        </p:grpSpPr>
        <p:grpSp>
          <p:nvGrpSpPr>
            <p:cNvPr id="62" name="Group 197"/>
            <p:cNvGrpSpPr/>
            <p:nvPr/>
          </p:nvGrpSpPr>
          <p:grpSpPr bwMode="auto">
            <a:xfrm>
              <a:off x="3480" y="2803"/>
              <a:ext cx="901" cy="393"/>
              <a:chOff x="3480" y="2982"/>
              <a:chExt cx="901" cy="393"/>
            </a:xfrm>
          </p:grpSpPr>
          <p:sp>
            <p:nvSpPr>
              <p:cNvPr id="83" name="Oval 19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84" name="Rectangle 19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85" name="Oval 20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3" name="Group 201"/>
            <p:cNvGrpSpPr/>
            <p:nvPr/>
          </p:nvGrpSpPr>
          <p:grpSpPr bwMode="auto">
            <a:xfrm>
              <a:off x="3480" y="2713"/>
              <a:ext cx="901" cy="393"/>
              <a:chOff x="3480" y="2982"/>
              <a:chExt cx="901" cy="393"/>
            </a:xfrm>
          </p:grpSpPr>
          <p:sp>
            <p:nvSpPr>
              <p:cNvPr id="80" name="Oval 20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81" name="Rectangle 20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82" name="Oval 20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4" name="Group 205"/>
            <p:cNvGrpSpPr/>
            <p:nvPr/>
          </p:nvGrpSpPr>
          <p:grpSpPr bwMode="auto">
            <a:xfrm>
              <a:off x="3480" y="2622"/>
              <a:ext cx="901" cy="393"/>
              <a:chOff x="3480" y="2982"/>
              <a:chExt cx="901" cy="393"/>
            </a:xfrm>
          </p:grpSpPr>
          <p:sp>
            <p:nvSpPr>
              <p:cNvPr id="77" name="Oval 20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78" name="Rectangle 20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9" name="Oval 20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5" name="Group 209"/>
            <p:cNvGrpSpPr/>
            <p:nvPr/>
          </p:nvGrpSpPr>
          <p:grpSpPr bwMode="auto">
            <a:xfrm>
              <a:off x="3480" y="2532"/>
              <a:ext cx="901" cy="393"/>
              <a:chOff x="3480" y="2982"/>
              <a:chExt cx="901" cy="393"/>
            </a:xfrm>
          </p:grpSpPr>
          <p:sp>
            <p:nvSpPr>
              <p:cNvPr id="74" name="Oval 21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75" name="Rectangle 21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6" name="Oval 21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6" name="Group 213"/>
            <p:cNvGrpSpPr/>
            <p:nvPr/>
          </p:nvGrpSpPr>
          <p:grpSpPr bwMode="auto">
            <a:xfrm>
              <a:off x="3480" y="2441"/>
              <a:ext cx="901" cy="393"/>
              <a:chOff x="3480" y="2982"/>
              <a:chExt cx="901" cy="393"/>
            </a:xfrm>
          </p:grpSpPr>
          <p:sp>
            <p:nvSpPr>
              <p:cNvPr id="71" name="Oval 21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72" name="Rectangle 21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3" name="Oval 21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67" name="Group 217"/>
            <p:cNvGrpSpPr/>
            <p:nvPr/>
          </p:nvGrpSpPr>
          <p:grpSpPr bwMode="auto">
            <a:xfrm>
              <a:off x="3480" y="2350"/>
              <a:ext cx="901" cy="393"/>
              <a:chOff x="3480" y="2982"/>
              <a:chExt cx="901" cy="393"/>
            </a:xfrm>
          </p:grpSpPr>
          <p:sp>
            <p:nvSpPr>
              <p:cNvPr id="68" name="Oval 21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69" name="Rectangle 21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70" name="Oval 22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86" name="Line 221"/>
          <p:cNvSpPr>
            <a:spLocks noChangeShapeType="1"/>
          </p:cNvSpPr>
          <p:nvPr/>
        </p:nvSpPr>
        <p:spPr bwMode="auto">
          <a:xfrm>
            <a:off x="3757614" y="5135954"/>
            <a:ext cx="1920875" cy="0"/>
          </a:xfrm>
          <a:prstGeom prst="line">
            <a:avLst/>
          </a:prstGeom>
          <a:noFill/>
          <a:ln w="76200">
            <a:solidFill>
              <a:schemeClr val="accent2"/>
            </a:solidFill>
            <a:prstDash val="sysDot"/>
            <a:round/>
            <a:tailEnd type="none" w="lg" len="med"/>
          </a:ln>
        </p:spPr>
        <p:txBody>
          <a:bodyPr lIns="0" tIns="0" rIns="0" bIns="0"/>
          <a:lstStyle/>
          <a:p>
            <a:endParaRPr lang="zh-CN" altLang="en-US">
              <a:latin typeface="+mn-ea"/>
            </a:endParaRPr>
          </a:p>
        </p:txBody>
      </p:sp>
      <p:sp>
        <p:nvSpPr>
          <p:cNvPr id="87" name="AutoShape 370"/>
          <p:cNvSpPr>
            <a:spLocks noChangeArrowheads="1"/>
          </p:cNvSpPr>
          <p:nvPr/>
        </p:nvSpPr>
        <p:spPr bwMode="auto">
          <a:xfrm>
            <a:off x="8116889" y="4277116"/>
            <a:ext cx="1158875" cy="1576388"/>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88" name="Group 471"/>
          <p:cNvGrpSpPr/>
          <p:nvPr/>
        </p:nvGrpSpPr>
        <p:grpSpPr bwMode="auto">
          <a:xfrm>
            <a:off x="8248650" y="4546992"/>
            <a:ext cx="577850" cy="542925"/>
            <a:chOff x="3480" y="2350"/>
            <a:chExt cx="901" cy="846"/>
          </a:xfrm>
        </p:grpSpPr>
        <p:grpSp>
          <p:nvGrpSpPr>
            <p:cNvPr id="89" name="Group 472"/>
            <p:cNvGrpSpPr/>
            <p:nvPr/>
          </p:nvGrpSpPr>
          <p:grpSpPr bwMode="auto">
            <a:xfrm>
              <a:off x="3480" y="2803"/>
              <a:ext cx="901" cy="393"/>
              <a:chOff x="3480" y="2982"/>
              <a:chExt cx="901" cy="393"/>
            </a:xfrm>
          </p:grpSpPr>
          <p:sp>
            <p:nvSpPr>
              <p:cNvPr id="110" name="Oval 4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11" name="Rectangle 4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12" name="Oval 4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0" name="Group 476"/>
            <p:cNvGrpSpPr/>
            <p:nvPr/>
          </p:nvGrpSpPr>
          <p:grpSpPr bwMode="auto">
            <a:xfrm>
              <a:off x="3480" y="2713"/>
              <a:ext cx="901" cy="393"/>
              <a:chOff x="3480" y="2982"/>
              <a:chExt cx="901" cy="393"/>
            </a:xfrm>
          </p:grpSpPr>
          <p:sp>
            <p:nvSpPr>
              <p:cNvPr id="107" name="Oval 4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08" name="Rectangle 4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9" name="Oval 4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1" name="Group 480"/>
            <p:cNvGrpSpPr/>
            <p:nvPr/>
          </p:nvGrpSpPr>
          <p:grpSpPr bwMode="auto">
            <a:xfrm>
              <a:off x="3480" y="2622"/>
              <a:ext cx="901" cy="393"/>
              <a:chOff x="3480" y="2982"/>
              <a:chExt cx="901" cy="393"/>
            </a:xfrm>
          </p:grpSpPr>
          <p:sp>
            <p:nvSpPr>
              <p:cNvPr id="104" name="Oval 4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05" name="Rectangle 4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6" name="Oval 4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2" name="Group 484"/>
            <p:cNvGrpSpPr/>
            <p:nvPr/>
          </p:nvGrpSpPr>
          <p:grpSpPr bwMode="auto">
            <a:xfrm>
              <a:off x="3480" y="2532"/>
              <a:ext cx="901" cy="393"/>
              <a:chOff x="3480" y="2982"/>
              <a:chExt cx="901" cy="393"/>
            </a:xfrm>
          </p:grpSpPr>
          <p:sp>
            <p:nvSpPr>
              <p:cNvPr id="101" name="Oval 4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02" name="Rectangle 4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3" name="Oval 4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3" name="Group 488"/>
            <p:cNvGrpSpPr/>
            <p:nvPr/>
          </p:nvGrpSpPr>
          <p:grpSpPr bwMode="auto">
            <a:xfrm>
              <a:off x="3480" y="2441"/>
              <a:ext cx="901" cy="393"/>
              <a:chOff x="3480" y="2982"/>
              <a:chExt cx="901" cy="393"/>
            </a:xfrm>
          </p:grpSpPr>
          <p:sp>
            <p:nvSpPr>
              <p:cNvPr id="98" name="Oval 4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99" name="Rectangle 4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00" name="Oval 4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94" name="Group 492"/>
            <p:cNvGrpSpPr/>
            <p:nvPr/>
          </p:nvGrpSpPr>
          <p:grpSpPr bwMode="auto">
            <a:xfrm>
              <a:off x="3480" y="2350"/>
              <a:ext cx="901" cy="393"/>
              <a:chOff x="3480" y="2982"/>
              <a:chExt cx="901" cy="393"/>
            </a:xfrm>
          </p:grpSpPr>
          <p:sp>
            <p:nvSpPr>
              <p:cNvPr id="95" name="Oval 4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96" name="Rectangle 4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97" name="Oval 4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13" name="Group 496"/>
          <p:cNvGrpSpPr/>
          <p:nvPr/>
        </p:nvGrpSpPr>
        <p:grpSpPr bwMode="auto">
          <a:xfrm>
            <a:off x="8248650" y="4546992"/>
            <a:ext cx="577850" cy="542925"/>
            <a:chOff x="4944" y="2201"/>
            <a:chExt cx="364" cy="342"/>
          </a:xfrm>
        </p:grpSpPr>
        <p:grpSp>
          <p:nvGrpSpPr>
            <p:cNvPr id="114" name="Group 497"/>
            <p:cNvGrpSpPr/>
            <p:nvPr/>
          </p:nvGrpSpPr>
          <p:grpSpPr bwMode="auto">
            <a:xfrm>
              <a:off x="4944" y="2384"/>
              <a:ext cx="364" cy="159"/>
              <a:chOff x="4215" y="3995"/>
              <a:chExt cx="364" cy="159"/>
            </a:xfrm>
          </p:grpSpPr>
          <p:sp>
            <p:nvSpPr>
              <p:cNvPr id="135" name="Oval 4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36" name="Rectangle 4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37" name="Oval 5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5" name="Group 501"/>
            <p:cNvGrpSpPr/>
            <p:nvPr/>
          </p:nvGrpSpPr>
          <p:grpSpPr bwMode="auto">
            <a:xfrm>
              <a:off x="4944" y="2348"/>
              <a:ext cx="364" cy="159"/>
              <a:chOff x="4215" y="3995"/>
              <a:chExt cx="364" cy="159"/>
            </a:xfrm>
          </p:grpSpPr>
          <p:sp>
            <p:nvSpPr>
              <p:cNvPr id="132" name="Oval 5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33" name="Rectangle 5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34" name="Oval 5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6" name="Group 505"/>
            <p:cNvGrpSpPr/>
            <p:nvPr/>
          </p:nvGrpSpPr>
          <p:grpSpPr bwMode="auto">
            <a:xfrm>
              <a:off x="4944" y="2311"/>
              <a:ext cx="364" cy="159"/>
              <a:chOff x="4215" y="3995"/>
              <a:chExt cx="364" cy="159"/>
            </a:xfrm>
          </p:grpSpPr>
          <p:sp>
            <p:nvSpPr>
              <p:cNvPr id="129" name="Oval 5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30" name="Rectangle 5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31" name="Oval 5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7" name="Group 509"/>
            <p:cNvGrpSpPr/>
            <p:nvPr/>
          </p:nvGrpSpPr>
          <p:grpSpPr bwMode="auto">
            <a:xfrm>
              <a:off x="4944" y="2275"/>
              <a:ext cx="364" cy="159"/>
              <a:chOff x="4215" y="3995"/>
              <a:chExt cx="364" cy="159"/>
            </a:xfrm>
          </p:grpSpPr>
          <p:sp>
            <p:nvSpPr>
              <p:cNvPr id="126" name="Oval 5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27" name="Rectangle 5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28" name="Oval 5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8" name="Group 513"/>
            <p:cNvGrpSpPr/>
            <p:nvPr/>
          </p:nvGrpSpPr>
          <p:grpSpPr bwMode="auto">
            <a:xfrm>
              <a:off x="4944" y="2238"/>
              <a:ext cx="364" cy="159"/>
              <a:chOff x="4215" y="3995"/>
              <a:chExt cx="364" cy="159"/>
            </a:xfrm>
          </p:grpSpPr>
          <p:sp>
            <p:nvSpPr>
              <p:cNvPr id="123" name="Oval 5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24" name="Rectangle 5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25" name="Oval 5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19" name="Group 517"/>
            <p:cNvGrpSpPr/>
            <p:nvPr/>
          </p:nvGrpSpPr>
          <p:grpSpPr bwMode="auto">
            <a:xfrm>
              <a:off x="4944" y="2201"/>
              <a:ext cx="364" cy="159"/>
              <a:chOff x="4215" y="3995"/>
              <a:chExt cx="364" cy="159"/>
            </a:xfrm>
          </p:grpSpPr>
          <p:sp>
            <p:nvSpPr>
              <p:cNvPr id="120" name="Oval 5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21" name="Rectangle 5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22" name="Oval 5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38" name="Group 521"/>
          <p:cNvGrpSpPr/>
          <p:nvPr/>
        </p:nvGrpSpPr>
        <p:grpSpPr bwMode="auto">
          <a:xfrm>
            <a:off x="8404225" y="4818455"/>
            <a:ext cx="577850" cy="542925"/>
            <a:chOff x="3480" y="2350"/>
            <a:chExt cx="901" cy="846"/>
          </a:xfrm>
        </p:grpSpPr>
        <p:grpSp>
          <p:nvGrpSpPr>
            <p:cNvPr id="139" name="Group 522"/>
            <p:cNvGrpSpPr/>
            <p:nvPr/>
          </p:nvGrpSpPr>
          <p:grpSpPr bwMode="auto">
            <a:xfrm>
              <a:off x="3480" y="2803"/>
              <a:ext cx="901" cy="393"/>
              <a:chOff x="3480" y="2982"/>
              <a:chExt cx="901" cy="393"/>
            </a:xfrm>
          </p:grpSpPr>
          <p:sp>
            <p:nvSpPr>
              <p:cNvPr id="160" name="Oval 52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61" name="Rectangle 52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62" name="Oval 52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0" name="Group 526"/>
            <p:cNvGrpSpPr/>
            <p:nvPr/>
          </p:nvGrpSpPr>
          <p:grpSpPr bwMode="auto">
            <a:xfrm>
              <a:off x="3480" y="2713"/>
              <a:ext cx="901" cy="393"/>
              <a:chOff x="3480" y="2982"/>
              <a:chExt cx="901" cy="393"/>
            </a:xfrm>
          </p:grpSpPr>
          <p:sp>
            <p:nvSpPr>
              <p:cNvPr id="157" name="Oval 52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58" name="Rectangle 52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9" name="Oval 52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1" name="Group 530"/>
            <p:cNvGrpSpPr/>
            <p:nvPr/>
          </p:nvGrpSpPr>
          <p:grpSpPr bwMode="auto">
            <a:xfrm>
              <a:off x="3480" y="2622"/>
              <a:ext cx="901" cy="393"/>
              <a:chOff x="3480" y="2982"/>
              <a:chExt cx="901" cy="393"/>
            </a:xfrm>
          </p:grpSpPr>
          <p:sp>
            <p:nvSpPr>
              <p:cNvPr id="154" name="Oval 53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55" name="Rectangle 53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6" name="Oval 53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2" name="Group 534"/>
            <p:cNvGrpSpPr/>
            <p:nvPr/>
          </p:nvGrpSpPr>
          <p:grpSpPr bwMode="auto">
            <a:xfrm>
              <a:off x="3480" y="2532"/>
              <a:ext cx="901" cy="393"/>
              <a:chOff x="3480" y="2982"/>
              <a:chExt cx="901" cy="393"/>
            </a:xfrm>
          </p:grpSpPr>
          <p:sp>
            <p:nvSpPr>
              <p:cNvPr id="151" name="Oval 53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52" name="Rectangle 53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3" name="Oval 53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3" name="Group 538"/>
            <p:cNvGrpSpPr/>
            <p:nvPr/>
          </p:nvGrpSpPr>
          <p:grpSpPr bwMode="auto">
            <a:xfrm>
              <a:off x="3480" y="2441"/>
              <a:ext cx="901" cy="393"/>
              <a:chOff x="3480" y="2982"/>
              <a:chExt cx="901" cy="393"/>
            </a:xfrm>
          </p:grpSpPr>
          <p:sp>
            <p:nvSpPr>
              <p:cNvPr id="148" name="Oval 53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49" name="Rectangle 54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50" name="Oval 54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44" name="Group 542"/>
            <p:cNvGrpSpPr/>
            <p:nvPr/>
          </p:nvGrpSpPr>
          <p:grpSpPr bwMode="auto">
            <a:xfrm>
              <a:off x="3480" y="2350"/>
              <a:ext cx="901" cy="393"/>
              <a:chOff x="3480" y="2982"/>
              <a:chExt cx="901" cy="393"/>
            </a:xfrm>
          </p:grpSpPr>
          <p:sp>
            <p:nvSpPr>
              <p:cNvPr id="145" name="Oval 54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46" name="Rectangle 54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47" name="Oval 54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63" name="Group 546"/>
          <p:cNvGrpSpPr/>
          <p:nvPr/>
        </p:nvGrpSpPr>
        <p:grpSpPr bwMode="auto">
          <a:xfrm>
            <a:off x="8404225" y="4818455"/>
            <a:ext cx="577850" cy="542925"/>
            <a:chOff x="4944" y="2201"/>
            <a:chExt cx="364" cy="342"/>
          </a:xfrm>
        </p:grpSpPr>
        <p:grpSp>
          <p:nvGrpSpPr>
            <p:cNvPr id="164" name="Group 547"/>
            <p:cNvGrpSpPr/>
            <p:nvPr/>
          </p:nvGrpSpPr>
          <p:grpSpPr bwMode="auto">
            <a:xfrm>
              <a:off x="4944" y="2384"/>
              <a:ext cx="364" cy="159"/>
              <a:chOff x="4215" y="3995"/>
              <a:chExt cx="364" cy="159"/>
            </a:xfrm>
          </p:grpSpPr>
          <p:sp>
            <p:nvSpPr>
              <p:cNvPr id="185" name="Oval 54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86" name="Rectangle 54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87" name="Oval 55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5" name="Group 551"/>
            <p:cNvGrpSpPr/>
            <p:nvPr/>
          </p:nvGrpSpPr>
          <p:grpSpPr bwMode="auto">
            <a:xfrm>
              <a:off x="4944" y="2348"/>
              <a:ext cx="364" cy="159"/>
              <a:chOff x="4215" y="3995"/>
              <a:chExt cx="364" cy="159"/>
            </a:xfrm>
          </p:grpSpPr>
          <p:sp>
            <p:nvSpPr>
              <p:cNvPr id="182" name="Oval 55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83" name="Rectangle 55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84" name="Oval 55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6" name="Group 555"/>
            <p:cNvGrpSpPr/>
            <p:nvPr/>
          </p:nvGrpSpPr>
          <p:grpSpPr bwMode="auto">
            <a:xfrm>
              <a:off x="4944" y="2311"/>
              <a:ext cx="364" cy="159"/>
              <a:chOff x="4215" y="3995"/>
              <a:chExt cx="364" cy="159"/>
            </a:xfrm>
          </p:grpSpPr>
          <p:sp>
            <p:nvSpPr>
              <p:cNvPr id="179" name="Oval 55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80" name="Rectangle 55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81" name="Oval 55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7" name="Group 559"/>
            <p:cNvGrpSpPr/>
            <p:nvPr/>
          </p:nvGrpSpPr>
          <p:grpSpPr bwMode="auto">
            <a:xfrm>
              <a:off x="4944" y="2275"/>
              <a:ext cx="364" cy="159"/>
              <a:chOff x="4215" y="3995"/>
              <a:chExt cx="364" cy="159"/>
            </a:xfrm>
          </p:grpSpPr>
          <p:sp>
            <p:nvSpPr>
              <p:cNvPr id="176" name="Oval 56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77" name="Rectangle 56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78" name="Oval 56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8" name="Group 563"/>
            <p:cNvGrpSpPr/>
            <p:nvPr/>
          </p:nvGrpSpPr>
          <p:grpSpPr bwMode="auto">
            <a:xfrm>
              <a:off x="4944" y="2238"/>
              <a:ext cx="364" cy="159"/>
              <a:chOff x="4215" y="3995"/>
              <a:chExt cx="364" cy="159"/>
            </a:xfrm>
          </p:grpSpPr>
          <p:sp>
            <p:nvSpPr>
              <p:cNvPr id="173" name="Oval 56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74" name="Rectangle 56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75" name="Oval 56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169" name="Group 567"/>
            <p:cNvGrpSpPr/>
            <p:nvPr/>
          </p:nvGrpSpPr>
          <p:grpSpPr bwMode="auto">
            <a:xfrm>
              <a:off x="4944" y="2201"/>
              <a:ext cx="364" cy="159"/>
              <a:chOff x="4215" y="3995"/>
              <a:chExt cx="364" cy="159"/>
            </a:xfrm>
          </p:grpSpPr>
          <p:sp>
            <p:nvSpPr>
              <p:cNvPr id="170" name="Oval 56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171" name="Rectangle 56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172" name="Oval 57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188" name="Group 571"/>
          <p:cNvGrpSpPr/>
          <p:nvPr/>
        </p:nvGrpSpPr>
        <p:grpSpPr bwMode="auto">
          <a:xfrm>
            <a:off x="8558213" y="5088330"/>
            <a:ext cx="577850" cy="542925"/>
            <a:chOff x="3480" y="2350"/>
            <a:chExt cx="901" cy="846"/>
          </a:xfrm>
        </p:grpSpPr>
        <p:grpSp>
          <p:nvGrpSpPr>
            <p:cNvPr id="189" name="Group 572"/>
            <p:cNvGrpSpPr/>
            <p:nvPr/>
          </p:nvGrpSpPr>
          <p:grpSpPr bwMode="auto">
            <a:xfrm>
              <a:off x="3480" y="2803"/>
              <a:ext cx="901" cy="393"/>
              <a:chOff x="3480" y="2982"/>
              <a:chExt cx="901" cy="393"/>
            </a:xfrm>
          </p:grpSpPr>
          <p:sp>
            <p:nvSpPr>
              <p:cNvPr id="210" name="Oval 5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1" name="Rectangle 5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12" name="Oval 5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0" name="Group 576"/>
            <p:cNvGrpSpPr/>
            <p:nvPr/>
          </p:nvGrpSpPr>
          <p:grpSpPr bwMode="auto">
            <a:xfrm>
              <a:off x="3480" y="2713"/>
              <a:ext cx="901" cy="393"/>
              <a:chOff x="3480" y="2982"/>
              <a:chExt cx="901" cy="393"/>
            </a:xfrm>
          </p:grpSpPr>
          <p:sp>
            <p:nvSpPr>
              <p:cNvPr id="207" name="Oval 5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8" name="Rectangle 5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9" name="Oval 5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1" name="Group 580"/>
            <p:cNvGrpSpPr/>
            <p:nvPr/>
          </p:nvGrpSpPr>
          <p:grpSpPr bwMode="auto">
            <a:xfrm>
              <a:off x="3480" y="2622"/>
              <a:ext cx="901" cy="393"/>
              <a:chOff x="3480" y="2982"/>
              <a:chExt cx="901" cy="393"/>
            </a:xfrm>
          </p:grpSpPr>
          <p:sp>
            <p:nvSpPr>
              <p:cNvPr id="204" name="Oval 5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5" name="Rectangle 5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6" name="Oval 5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2" name="Group 584"/>
            <p:cNvGrpSpPr/>
            <p:nvPr/>
          </p:nvGrpSpPr>
          <p:grpSpPr bwMode="auto">
            <a:xfrm>
              <a:off x="3480" y="2532"/>
              <a:ext cx="901" cy="393"/>
              <a:chOff x="3480" y="2982"/>
              <a:chExt cx="901" cy="393"/>
            </a:xfrm>
          </p:grpSpPr>
          <p:sp>
            <p:nvSpPr>
              <p:cNvPr id="201" name="Oval 5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2" name="Rectangle 5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3" name="Oval 5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3" name="Group 588"/>
            <p:cNvGrpSpPr/>
            <p:nvPr/>
          </p:nvGrpSpPr>
          <p:grpSpPr bwMode="auto">
            <a:xfrm>
              <a:off x="3480" y="2441"/>
              <a:ext cx="901" cy="393"/>
              <a:chOff x="3480" y="2982"/>
              <a:chExt cx="901" cy="393"/>
            </a:xfrm>
          </p:grpSpPr>
          <p:sp>
            <p:nvSpPr>
              <p:cNvPr id="198" name="Oval 5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9" name="Rectangle 5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0" name="Oval 5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94" name="Group 592"/>
            <p:cNvGrpSpPr/>
            <p:nvPr/>
          </p:nvGrpSpPr>
          <p:grpSpPr bwMode="auto">
            <a:xfrm>
              <a:off x="3480" y="2350"/>
              <a:ext cx="901" cy="393"/>
              <a:chOff x="3480" y="2982"/>
              <a:chExt cx="901" cy="393"/>
            </a:xfrm>
          </p:grpSpPr>
          <p:sp>
            <p:nvSpPr>
              <p:cNvPr id="195" name="Oval 5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6" name="Rectangle 5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7" name="Oval 5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13" name="Group 596"/>
          <p:cNvGrpSpPr/>
          <p:nvPr/>
        </p:nvGrpSpPr>
        <p:grpSpPr bwMode="auto">
          <a:xfrm>
            <a:off x="8558213" y="5088330"/>
            <a:ext cx="577850" cy="542925"/>
            <a:chOff x="4944" y="2201"/>
            <a:chExt cx="364" cy="342"/>
          </a:xfrm>
        </p:grpSpPr>
        <p:grpSp>
          <p:nvGrpSpPr>
            <p:cNvPr id="214" name="Group 597"/>
            <p:cNvGrpSpPr/>
            <p:nvPr/>
          </p:nvGrpSpPr>
          <p:grpSpPr bwMode="auto">
            <a:xfrm>
              <a:off x="4944" y="2384"/>
              <a:ext cx="364" cy="159"/>
              <a:chOff x="4215" y="3995"/>
              <a:chExt cx="364" cy="159"/>
            </a:xfrm>
          </p:grpSpPr>
          <p:sp>
            <p:nvSpPr>
              <p:cNvPr id="235" name="Oval 5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36" name="Rectangle 5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37" name="Oval 6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5" name="Group 601"/>
            <p:cNvGrpSpPr/>
            <p:nvPr/>
          </p:nvGrpSpPr>
          <p:grpSpPr bwMode="auto">
            <a:xfrm>
              <a:off x="4944" y="2348"/>
              <a:ext cx="364" cy="159"/>
              <a:chOff x="4215" y="3995"/>
              <a:chExt cx="364" cy="159"/>
            </a:xfrm>
          </p:grpSpPr>
          <p:sp>
            <p:nvSpPr>
              <p:cNvPr id="232" name="Oval 6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33" name="Rectangle 6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34" name="Oval 6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6" name="Group 605"/>
            <p:cNvGrpSpPr/>
            <p:nvPr/>
          </p:nvGrpSpPr>
          <p:grpSpPr bwMode="auto">
            <a:xfrm>
              <a:off x="4944" y="2311"/>
              <a:ext cx="364" cy="159"/>
              <a:chOff x="4215" y="3995"/>
              <a:chExt cx="364" cy="159"/>
            </a:xfrm>
          </p:grpSpPr>
          <p:sp>
            <p:nvSpPr>
              <p:cNvPr id="229" name="Oval 6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30" name="Rectangle 6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31" name="Oval 6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7" name="Group 609"/>
            <p:cNvGrpSpPr/>
            <p:nvPr/>
          </p:nvGrpSpPr>
          <p:grpSpPr bwMode="auto">
            <a:xfrm>
              <a:off x="4944" y="2275"/>
              <a:ext cx="364" cy="159"/>
              <a:chOff x="4215" y="3995"/>
              <a:chExt cx="364" cy="159"/>
            </a:xfrm>
          </p:grpSpPr>
          <p:sp>
            <p:nvSpPr>
              <p:cNvPr id="226" name="Oval 6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27" name="Rectangle 6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28" name="Oval 6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8" name="Group 613"/>
            <p:cNvGrpSpPr/>
            <p:nvPr/>
          </p:nvGrpSpPr>
          <p:grpSpPr bwMode="auto">
            <a:xfrm>
              <a:off x="4944" y="2238"/>
              <a:ext cx="364" cy="159"/>
              <a:chOff x="4215" y="3995"/>
              <a:chExt cx="364" cy="159"/>
            </a:xfrm>
          </p:grpSpPr>
          <p:sp>
            <p:nvSpPr>
              <p:cNvPr id="223" name="Oval 6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24" name="Rectangle 6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25" name="Oval 6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9" name="Group 617"/>
            <p:cNvGrpSpPr/>
            <p:nvPr/>
          </p:nvGrpSpPr>
          <p:grpSpPr bwMode="auto">
            <a:xfrm>
              <a:off x="4944" y="2201"/>
              <a:ext cx="364" cy="159"/>
              <a:chOff x="4215" y="3995"/>
              <a:chExt cx="364" cy="159"/>
            </a:xfrm>
          </p:grpSpPr>
          <p:sp>
            <p:nvSpPr>
              <p:cNvPr id="220" name="Oval 6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ln>
            </p:spPr>
            <p:txBody>
              <a:bodyPr wrap="none" lIns="0" tIns="0" rIns="0" bIns="0" anchor="ctr"/>
              <a:lstStyle/>
              <a:p>
                <a:pPr algn="r"/>
                <a:endParaRPr lang="zh-CN" altLang="zh-CN">
                  <a:latin typeface="+mn-ea"/>
                </a:endParaRPr>
              </a:p>
            </p:txBody>
          </p:sp>
          <p:sp>
            <p:nvSpPr>
              <p:cNvPr id="221" name="Rectangle 6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ln>
            </p:spPr>
            <p:txBody>
              <a:bodyPr wrap="none" lIns="0" tIns="0" rIns="0" bIns="0" anchor="ctr"/>
              <a:lstStyle/>
              <a:p>
                <a:pPr algn="r"/>
                <a:endParaRPr lang="zh-CN" altLang="zh-CN">
                  <a:latin typeface="+mn-ea"/>
                </a:endParaRPr>
              </a:p>
            </p:txBody>
          </p:sp>
          <p:sp>
            <p:nvSpPr>
              <p:cNvPr id="222" name="Oval 6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ln>
            </p:spPr>
            <p:txBody>
              <a:bodyPr wrap="none" lIns="0" tIns="0" rIns="0" bIns="0" anchor="ctr"/>
              <a:lstStyle/>
              <a:p>
                <a:pPr algn="r"/>
                <a:endParaRPr lang="zh-CN" altLang="zh-CN">
                  <a:latin typeface="+mn-ea"/>
                </a:endParaRPr>
              </a:p>
            </p:txBody>
          </p:sp>
        </p:grpSp>
      </p:grpSp>
      <p:sp>
        <p:nvSpPr>
          <p:cNvPr id="238" name="Oval 621"/>
          <p:cNvSpPr>
            <a:spLocks noChangeArrowheads="1"/>
          </p:cNvSpPr>
          <p:nvPr/>
        </p:nvSpPr>
        <p:spPr bwMode="auto">
          <a:xfrm>
            <a:off x="8736013" y="5334391"/>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239" name="Text Box 623"/>
          <p:cNvSpPr txBox="1">
            <a:spLocks noChangeArrowheads="1"/>
          </p:cNvSpPr>
          <p:nvPr/>
        </p:nvSpPr>
        <p:spPr bwMode="auto">
          <a:xfrm>
            <a:off x="2571036" y="1498601"/>
            <a:ext cx="1518364"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008000"/>
                </a:solidFill>
                <a:latin typeface="+mn-ea"/>
                <a:cs typeface="Arial" panose="020B0604020202020204" pitchFamily="34" charset="0"/>
              </a:rPr>
              <a:t>命中（</a:t>
            </a:r>
            <a:r>
              <a:rPr lang="en-US" altLang="zh-CN" b="1">
                <a:solidFill>
                  <a:srgbClr val="008000"/>
                </a:solidFill>
                <a:latin typeface="+mn-ea"/>
                <a:cs typeface="Arial" panose="020B0604020202020204" pitchFamily="34" charset="0"/>
              </a:rPr>
              <a:t>HIT</a:t>
            </a:r>
            <a:r>
              <a:rPr lang="zh-CN" altLang="en-US" b="1">
                <a:solidFill>
                  <a:srgbClr val="008000"/>
                </a:solidFill>
                <a:latin typeface="+mn-ea"/>
                <a:cs typeface="Arial" panose="020B0604020202020204" pitchFamily="34" charset="0"/>
              </a:rPr>
              <a:t>）</a:t>
            </a:r>
            <a:endParaRPr lang="zh-CN" altLang="en-US" b="1">
              <a:solidFill>
                <a:srgbClr val="008000"/>
              </a:solidFill>
              <a:latin typeface="+mn-ea"/>
              <a:cs typeface="Arial" panose="020B0604020202020204" pitchFamily="34" charset="0"/>
            </a:endParaRPr>
          </a:p>
        </p:txBody>
      </p:sp>
      <p:sp>
        <p:nvSpPr>
          <p:cNvPr id="240" name="Text Box 629"/>
          <p:cNvSpPr txBox="1">
            <a:spLocks noChangeArrowheads="1"/>
          </p:cNvSpPr>
          <p:nvPr/>
        </p:nvSpPr>
        <p:spPr bwMode="auto">
          <a:xfrm>
            <a:off x="2610544" y="4134242"/>
            <a:ext cx="1701107"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FF0000"/>
                </a:solidFill>
                <a:latin typeface="+mn-ea"/>
                <a:cs typeface="Arial" panose="020B0604020202020204" pitchFamily="34" charset="0"/>
              </a:rPr>
              <a:t>缺失（</a:t>
            </a:r>
            <a:r>
              <a:rPr lang="en-US" altLang="zh-CN" b="1">
                <a:solidFill>
                  <a:srgbClr val="FF0000"/>
                </a:solidFill>
                <a:latin typeface="+mn-ea"/>
                <a:cs typeface="Arial" panose="020B0604020202020204" pitchFamily="34" charset="0"/>
              </a:rPr>
              <a:t>MISS</a:t>
            </a:r>
            <a:r>
              <a:rPr lang="zh-CN" altLang="en-US" b="1">
                <a:solidFill>
                  <a:srgbClr val="FF0000"/>
                </a:solidFill>
                <a:latin typeface="+mn-ea"/>
                <a:cs typeface="Arial" panose="020B0604020202020204" pitchFamily="34" charset="0"/>
              </a:rPr>
              <a:t>）</a:t>
            </a:r>
            <a:endParaRPr lang="zh-CN" altLang="en-US" b="1">
              <a:solidFill>
                <a:srgbClr val="FF0000"/>
              </a:solidFill>
              <a:latin typeface="+mn-ea"/>
              <a:cs typeface="Arial" panose="020B0604020202020204" pitchFamily="34" charset="0"/>
            </a:endParaRPr>
          </a:p>
        </p:txBody>
      </p:sp>
      <p:sp>
        <p:nvSpPr>
          <p:cNvPr id="241" name="Line 11"/>
          <p:cNvSpPr>
            <a:spLocks noChangeShapeType="1"/>
          </p:cNvSpPr>
          <p:nvPr/>
        </p:nvSpPr>
        <p:spPr bwMode="auto">
          <a:xfrm>
            <a:off x="3770314" y="2446338"/>
            <a:ext cx="1920875" cy="0"/>
          </a:xfrm>
          <a:prstGeom prst="line">
            <a:avLst/>
          </a:prstGeom>
          <a:noFill/>
          <a:ln w="76200">
            <a:solidFill>
              <a:schemeClr val="accent2"/>
            </a:solidFill>
            <a:prstDash val="sysDot"/>
            <a:round/>
            <a:tailEnd type="none" w="lg" len="med"/>
          </a:ln>
        </p:spPr>
        <p:txBody>
          <a:bodyPr lIns="0" tIns="0" rIns="0" bIns="0"/>
          <a:lstStyle/>
          <a:p>
            <a:endParaRPr lang="zh-CN" altLang="en-US">
              <a:latin typeface="+mn-ea"/>
            </a:endParaRPr>
          </a:p>
        </p:txBody>
      </p:sp>
      <p:sp>
        <p:nvSpPr>
          <p:cNvPr id="243" name="Text Box 15"/>
          <p:cNvSpPr txBox="1">
            <a:spLocks noChangeArrowheads="1"/>
          </p:cNvSpPr>
          <p:nvPr/>
        </p:nvSpPr>
        <p:spPr bwMode="auto">
          <a:xfrm>
            <a:off x="4525963" y="2085975"/>
            <a:ext cx="685800" cy="247650"/>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a:solidFill>
                  <a:srgbClr val="000000"/>
                </a:solidFill>
                <a:latin typeface="+mn-ea"/>
                <a:cs typeface="Arial" panose="020B0604020202020204" pitchFamily="34" charset="0"/>
              </a:rPr>
              <a:t>读请求</a:t>
            </a:r>
            <a:endParaRPr lang="zh-CN" altLang="en-US">
              <a:solidFill>
                <a:srgbClr val="000000"/>
              </a:solidFill>
              <a:latin typeface="+mn-ea"/>
              <a:cs typeface="Arial" panose="020B0604020202020204" pitchFamily="34" charset="0"/>
            </a:endParaRPr>
          </a:p>
        </p:txBody>
      </p:sp>
      <p:pic>
        <p:nvPicPr>
          <p:cNvPr id="244" name="Picture 633" descr="j0242087[1]"/>
          <p:cNvPicPr>
            <a:picLocks noChangeAspect="1" noChangeArrowheads="1"/>
          </p:cNvPicPr>
          <p:nvPr/>
        </p:nvPicPr>
        <p:blipFill>
          <a:blip r:embed="rId1" cstate="print">
            <a:biLevel thresh="50000"/>
            <a:grayscl/>
          </a:blip>
          <a:srcRect/>
          <a:stretch>
            <a:fillRect/>
          </a:stretch>
        </p:blipFill>
        <p:spPr bwMode="auto">
          <a:xfrm>
            <a:off x="3054351" y="2028825"/>
            <a:ext cx="912813" cy="674688"/>
          </a:xfrm>
          <a:prstGeom prst="rect">
            <a:avLst/>
          </a:prstGeom>
          <a:noFill/>
          <a:ln w="9525">
            <a:noFill/>
            <a:miter lim="800000"/>
            <a:headEnd/>
            <a:tailEnd/>
          </a:ln>
        </p:spPr>
      </p:pic>
      <p:sp>
        <p:nvSpPr>
          <p:cNvPr id="245" name="Oval 14"/>
          <p:cNvSpPr>
            <a:spLocks noChangeArrowheads="1"/>
          </p:cNvSpPr>
          <p:nvPr/>
        </p:nvSpPr>
        <p:spPr bwMode="auto">
          <a:xfrm>
            <a:off x="3465513" y="237648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grpSp>
        <p:nvGrpSpPr>
          <p:cNvPr id="248" name="Group 17"/>
          <p:cNvGrpSpPr/>
          <p:nvPr/>
        </p:nvGrpSpPr>
        <p:grpSpPr bwMode="auto">
          <a:xfrm>
            <a:off x="5646738" y="1917700"/>
            <a:ext cx="1028700" cy="1028700"/>
            <a:chOff x="2922" y="2088"/>
            <a:chExt cx="648" cy="648"/>
          </a:xfrm>
        </p:grpSpPr>
        <p:grpSp>
          <p:nvGrpSpPr>
            <p:cNvPr id="249" name="Group 18"/>
            <p:cNvGrpSpPr/>
            <p:nvPr/>
          </p:nvGrpSpPr>
          <p:grpSpPr bwMode="auto">
            <a:xfrm>
              <a:off x="2922" y="2088"/>
              <a:ext cx="648" cy="81"/>
              <a:chOff x="2922" y="2088"/>
              <a:chExt cx="648" cy="81"/>
            </a:xfrm>
          </p:grpSpPr>
          <p:sp>
            <p:nvSpPr>
              <p:cNvPr id="313" name="Rectangle 1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4" name="Rectangle 2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5" name="Rectangle 2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6" name="Rectangle 2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7" name="Rectangle 2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8" name="Rectangle 2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9" name="Rectangle 2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20" name="Rectangle 2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0" name="Group 27"/>
            <p:cNvGrpSpPr/>
            <p:nvPr/>
          </p:nvGrpSpPr>
          <p:grpSpPr bwMode="auto">
            <a:xfrm>
              <a:off x="2922" y="2169"/>
              <a:ext cx="648" cy="81"/>
              <a:chOff x="2922" y="2088"/>
              <a:chExt cx="648" cy="81"/>
            </a:xfrm>
          </p:grpSpPr>
          <p:sp>
            <p:nvSpPr>
              <p:cNvPr id="305"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6"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7"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8"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9"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0"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1"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12"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1" name="Group 36"/>
            <p:cNvGrpSpPr/>
            <p:nvPr/>
          </p:nvGrpSpPr>
          <p:grpSpPr bwMode="auto">
            <a:xfrm>
              <a:off x="2922" y="2250"/>
              <a:ext cx="648" cy="81"/>
              <a:chOff x="2922" y="2088"/>
              <a:chExt cx="648" cy="81"/>
            </a:xfrm>
          </p:grpSpPr>
          <p:sp>
            <p:nvSpPr>
              <p:cNvPr id="297"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8"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9"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0"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1"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2"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3"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04"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2" name="Group 45"/>
            <p:cNvGrpSpPr/>
            <p:nvPr/>
          </p:nvGrpSpPr>
          <p:grpSpPr bwMode="auto">
            <a:xfrm>
              <a:off x="2922" y="2331"/>
              <a:ext cx="648" cy="81"/>
              <a:chOff x="2922" y="2088"/>
              <a:chExt cx="648" cy="81"/>
            </a:xfrm>
          </p:grpSpPr>
          <p:sp>
            <p:nvSpPr>
              <p:cNvPr id="289"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0"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1"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2"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3"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4"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5"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96"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3" name="Group 54"/>
            <p:cNvGrpSpPr/>
            <p:nvPr/>
          </p:nvGrpSpPr>
          <p:grpSpPr bwMode="auto">
            <a:xfrm>
              <a:off x="2922" y="2412"/>
              <a:ext cx="648" cy="81"/>
              <a:chOff x="2922" y="2088"/>
              <a:chExt cx="648" cy="81"/>
            </a:xfrm>
          </p:grpSpPr>
          <p:sp>
            <p:nvSpPr>
              <p:cNvPr id="281"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2"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3"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4"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5"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6"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7"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8"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4" name="Group 63"/>
            <p:cNvGrpSpPr/>
            <p:nvPr/>
          </p:nvGrpSpPr>
          <p:grpSpPr bwMode="auto">
            <a:xfrm>
              <a:off x="2922" y="2493"/>
              <a:ext cx="648" cy="81"/>
              <a:chOff x="2922" y="2088"/>
              <a:chExt cx="648" cy="81"/>
            </a:xfrm>
          </p:grpSpPr>
          <p:sp>
            <p:nvSpPr>
              <p:cNvPr id="273"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4"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5"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6"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7"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8"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9"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80"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5" name="Group 72"/>
            <p:cNvGrpSpPr/>
            <p:nvPr/>
          </p:nvGrpSpPr>
          <p:grpSpPr bwMode="auto">
            <a:xfrm>
              <a:off x="2922" y="2574"/>
              <a:ext cx="648" cy="81"/>
              <a:chOff x="2922" y="2088"/>
              <a:chExt cx="648" cy="81"/>
            </a:xfrm>
          </p:grpSpPr>
          <p:sp>
            <p:nvSpPr>
              <p:cNvPr id="265"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6"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7"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8"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9"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0"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1"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72"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6" name="Group 81"/>
            <p:cNvGrpSpPr/>
            <p:nvPr/>
          </p:nvGrpSpPr>
          <p:grpSpPr bwMode="auto">
            <a:xfrm>
              <a:off x="2922" y="2655"/>
              <a:ext cx="648" cy="81"/>
              <a:chOff x="2922" y="2088"/>
              <a:chExt cx="648" cy="81"/>
            </a:xfrm>
          </p:grpSpPr>
          <p:sp>
            <p:nvSpPr>
              <p:cNvPr id="257"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58"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59"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0"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1"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2"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3"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264"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grpSp>
        <p:nvGrpSpPr>
          <p:cNvPr id="321" name="Group 90"/>
          <p:cNvGrpSpPr/>
          <p:nvPr/>
        </p:nvGrpSpPr>
        <p:grpSpPr bwMode="auto">
          <a:xfrm>
            <a:off x="5646738" y="1919289"/>
            <a:ext cx="514350" cy="128587"/>
            <a:chOff x="2557" y="1130"/>
            <a:chExt cx="324" cy="81"/>
          </a:xfrm>
        </p:grpSpPr>
        <p:sp>
          <p:nvSpPr>
            <p:cNvPr id="322" name="Rectangle 91"/>
            <p:cNvSpPr>
              <a:spLocks noChangeArrowheads="1"/>
            </p:cNvSpPr>
            <p:nvPr/>
          </p:nvSpPr>
          <p:spPr bwMode="auto">
            <a:xfrm>
              <a:off x="2557" y="1130"/>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23" name="Rectangle 92"/>
            <p:cNvSpPr>
              <a:spLocks noChangeArrowheads="1"/>
            </p:cNvSpPr>
            <p:nvPr/>
          </p:nvSpPr>
          <p:spPr bwMode="auto">
            <a:xfrm>
              <a:off x="2638" y="1130"/>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24" name="Rectangle 93"/>
            <p:cNvSpPr>
              <a:spLocks noChangeArrowheads="1"/>
            </p:cNvSpPr>
            <p:nvPr/>
          </p:nvSpPr>
          <p:spPr bwMode="auto">
            <a:xfrm>
              <a:off x="2719" y="1130"/>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25" name="Rectangle 94"/>
            <p:cNvSpPr>
              <a:spLocks noChangeArrowheads="1"/>
            </p:cNvSpPr>
            <p:nvPr/>
          </p:nvSpPr>
          <p:spPr bwMode="auto">
            <a:xfrm>
              <a:off x="2800" y="1130"/>
              <a:ext cx="81" cy="81"/>
            </a:xfrm>
            <a:prstGeom prst="rect">
              <a:avLst/>
            </a:prstGeom>
            <a:solidFill>
              <a:srgbClr val="0099FF"/>
            </a:solidFill>
            <a:ln w="12700" algn="ctr">
              <a:solidFill>
                <a:srgbClr val="000000"/>
              </a:solidFill>
              <a:miter lim="800000"/>
            </a:ln>
          </p:spPr>
          <p:txBody>
            <a:bodyPr wrap="none" lIns="0" tIns="0" rIns="0" bIns="0" anchor="ctr"/>
            <a:lstStyle/>
            <a:p>
              <a:pPr algn="r"/>
              <a:endParaRPr lang="zh-CN" altLang="zh-CN">
                <a:latin typeface="+mn-ea"/>
              </a:endParaRPr>
            </a:p>
          </p:txBody>
        </p:sp>
      </p:grpSp>
      <p:pic>
        <p:nvPicPr>
          <p:cNvPr id="326" name="Picture 634" descr="j0242087[1]"/>
          <p:cNvPicPr>
            <a:picLocks noChangeAspect="1" noChangeArrowheads="1"/>
          </p:cNvPicPr>
          <p:nvPr/>
        </p:nvPicPr>
        <p:blipFill>
          <a:blip r:embed="rId1" cstate="print">
            <a:biLevel thresh="50000"/>
            <a:grayscl/>
          </a:blip>
          <a:srcRect/>
          <a:stretch>
            <a:fillRect/>
          </a:stretch>
        </p:blipFill>
        <p:spPr bwMode="auto">
          <a:xfrm>
            <a:off x="3028951" y="4715266"/>
            <a:ext cx="912813" cy="674688"/>
          </a:xfrm>
          <a:prstGeom prst="rect">
            <a:avLst/>
          </a:prstGeom>
          <a:noFill/>
          <a:ln w="9525">
            <a:noFill/>
            <a:miter lim="800000"/>
            <a:headEnd/>
            <a:tailEnd/>
          </a:ln>
        </p:spPr>
      </p:pic>
      <p:sp>
        <p:nvSpPr>
          <p:cNvPr id="327" name="Oval 627"/>
          <p:cNvSpPr>
            <a:spLocks noChangeArrowheads="1"/>
          </p:cNvSpPr>
          <p:nvPr/>
        </p:nvSpPr>
        <p:spPr bwMode="auto">
          <a:xfrm>
            <a:off x="3557588" y="5070866"/>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ln>
        </p:spPr>
        <p:txBody>
          <a:bodyPr wrap="none" lIns="0" tIns="0" rIns="0" bIns="0" anchor="ctr"/>
          <a:lstStyle/>
          <a:p>
            <a:pPr algn="r"/>
            <a:endParaRPr lang="zh-CN" altLang="zh-CN">
              <a:latin typeface="+mn-ea"/>
            </a:endParaRPr>
          </a:p>
        </p:txBody>
      </p:sp>
      <p:sp>
        <p:nvSpPr>
          <p:cNvPr id="329" name="Line 5"/>
          <p:cNvSpPr>
            <a:spLocks noChangeShapeType="1"/>
          </p:cNvSpPr>
          <p:nvPr/>
        </p:nvSpPr>
        <p:spPr bwMode="auto">
          <a:xfrm>
            <a:off x="3795714" y="5135954"/>
            <a:ext cx="1920875"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grpSp>
        <p:nvGrpSpPr>
          <p:cNvPr id="332" name="Group 225"/>
          <p:cNvGrpSpPr/>
          <p:nvPr/>
        </p:nvGrpSpPr>
        <p:grpSpPr bwMode="auto">
          <a:xfrm>
            <a:off x="5672138" y="4615254"/>
            <a:ext cx="1028700" cy="1028700"/>
            <a:chOff x="2922" y="2088"/>
            <a:chExt cx="648" cy="648"/>
          </a:xfrm>
        </p:grpSpPr>
        <p:grpSp>
          <p:nvGrpSpPr>
            <p:cNvPr id="333" name="Group 226"/>
            <p:cNvGrpSpPr/>
            <p:nvPr/>
          </p:nvGrpSpPr>
          <p:grpSpPr bwMode="auto">
            <a:xfrm>
              <a:off x="2922" y="2088"/>
              <a:ext cx="648" cy="81"/>
              <a:chOff x="2922" y="2088"/>
              <a:chExt cx="648" cy="81"/>
            </a:xfrm>
          </p:grpSpPr>
          <p:sp>
            <p:nvSpPr>
              <p:cNvPr id="397" name="Rectangle 22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8" name="Rectangle 22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9" name="Rectangle 22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0" name="Rectangle 23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1" name="Rectangle 23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2" name="Rectangle 23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3" name="Rectangle 23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4" name="Rectangle 23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4" name="Group 235"/>
            <p:cNvGrpSpPr/>
            <p:nvPr/>
          </p:nvGrpSpPr>
          <p:grpSpPr bwMode="auto">
            <a:xfrm>
              <a:off x="2922" y="2169"/>
              <a:ext cx="648" cy="81"/>
              <a:chOff x="2922" y="2088"/>
              <a:chExt cx="648" cy="81"/>
            </a:xfrm>
          </p:grpSpPr>
          <p:sp>
            <p:nvSpPr>
              <p:cNvPr id="389" name="Rectangle 23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0" name="Rectangle 23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1" name="Rectangle 23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2" name="Rectangle 23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3" name="Rectangle 24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4" name="Rectangle 24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5" name="Rectangle 24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96" name="Rectangle 24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5" name="Group 244"/>
            <p:cNvGrpSpPr/>
            <p:nvPr/>
          </p:nvGrpSpPr>
          <p:grpSpPr bwMode="auto">
            <a:xfrm>
              <a:off x="2922" y="2250"/>
              <a:ext cx="648" cy="81"/>
              <a:chOff x="2922" y="2088"/>
              <a:chExt cx="648" cy="81"/>
            </a:xfrm>
          </p:grpSpPr>
          <p:sp>
            <p:nvSpPr>
              <p:cNvPr id="381" name="Rectangle 24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2" name="Rectangle 24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3" name="Rectangle 24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4" name="Rectangle 24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5" name="Rectangle 24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6" name="Rectangle 25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7" name="Rectangle 25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8" name="Rectangle 25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6" name="Group 253"/>
            <p:cNvGrpSpPr/>
            <p:nvPr/>
          </p:nvGrpSpPr>
          <p:grpSpPr bwMode="auto">
            <a:xfrm>
              <a:off x="2922" y="2331"/>
              <a:ext cx="648" cy="81"/>
              <a:chOff x="2922" y="2088"/>
              <a:chExt cx="648" cy="81"/>
            </a:xfrm>
          </p:grpSpPr>
          <p:sp>
            <p:nvSpPr>
              <p:cNvPr id="373" name="Rectangle 25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4" name="Rectangle 25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5" name="Rectangle 25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6" name="Rectangle 25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7" name="Rectangle 25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8" name="Rectangle 25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9" name="Rectangle 26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0" name="Rectangle 26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7" name="Group 262"/>
            <p:cNvGrpSpPr/>
            <p:nvPr/>
          </p:nvGrpSpPr>
          <p:grpSpPr bwMode="auto">
            <a:xfrm>
              <a:off x="2922" y="2412"/>
              <a:ext cx="648" cy="81"/>
              <a:chOff x="2922" y="2088"/>
              <a:chExt cx="648" cy="81"/>
            </a:xfrm>
          </p:grpSpPr>
          <p:sp>
            <p:nvSpPr>
              <p:cNvPr id="365" name="Rectangle 26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6" name="Rectangle 26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7" name="Rectangle 26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8" name="Rectangle 26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9" name="Rectangle 26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0" name="Rectangle 26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1" name="Rectangle 26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2" name="Rectangle 27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8" name="Group 271"/>
            <p:cNvGrpSpPr/>
            <p:nvPr/>
          </p:nvGrpSpPr>
          <p:grpSpPr bwMode="auto">
            <a:xfrm>
              <a:off x="2922" y="2493"/>
              <a:ext cx="648" cy="81"/>
              <a:chOff x="2922" y="2088"/>
              <a:chExt cx="648" cy="81"/>
            </a:xfrm>
          </p:grpSpPr>
          <p:sp>
            <p:nvSpPr>
              <p:cNvPr id="357" name="Rectangle 27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8" name="Rectangle 27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9" name="Rectangle 27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0" name="Rectangle 27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1" name="Rectangle 27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2" name="Rectangle 27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3" name="Rectangle 27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4" name="Rectangle 27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39" name="Group 280"/>
            <p:cNvGrpSpPr/>
            <p:nvPr/>
          </p:nvGrpSpPr>
          <p:grpSpPr bwMode="auto">
            <a:xfrm>
              <a:off x="2922" y="2574"/>
              <a:ext cx="648" cy="81"/>
              <a:chOff x="2922" y="2088"/>
              <a:chExt cx="648" cy="81"/>
            </a:xfrm>
          </p:grpSpPr>
          <p:sp>
            <p:nvSpPr>
              <p:cNvPr id="349" name="Rectangle 28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0" name="Rectangle 28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1" name="Rectangle 28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2" name="Rectangle 28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3" name="Rectangle 28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4" name="Rectangle 28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5" name="Rectangle 28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6" name="Rectangle 28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40" name="Group 289"/>
            <p:cNvGrpSpPr/>
            <p:nvPr/>
          </p:nvGrpSpPr>
          <p:grpSpPr bwMode="auto">
            <a:xfrm>
              <a:off x="2922" y="2655"/>
              <a:ext cx="648" cy="81"/>
              <a:chOff x="2922" y="2088"/>
              <a:chExt cx="648" cy="81"/>
            </a:xfrm>
          </p:grpSpPr>
          <p:sp>
            <p:nvSpPr>
              <p:cNvPr id="341" name="Rectangle 29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2" name="Rectangle 29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3" name="Rectangle 29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4" name="Rectangle 29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5" name="Rectangle 29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6" name="Rectangle 29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7" name="Rectangle 29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8" name="Rectangle 29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grpSp>
        <p:nvGrpSpPr>
          <p:cNvPr id="405" name="Group 298"/>
          <p:cNvGrpSpPr/>
          <p:nvPr/>
        </p:nvGrpSpPr>
        <p:grpSpPr bwMode="auto">
          <a:xfrm>
            <a:off x="5672138" y="4615255"/>
            <a:ext cx="1028700" cy="128587"/>
            <a:chOff x="2922" y="2088"/>
            <a:chExt cx="648" cy="81"/>
          </a:xfrm>
        </p:grpSpPr>
        <p:sp>
          <p:nvSpPr>
            <p:cNvPr id="406" name="Rectangle 299"/>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07" name="Rectangle 300"/>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08" name="Rectangle 301"/>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09" name="Rectangle 302"/>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0" name="Rectangle 303"/>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1" name="Rectangle 304"/>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2" name="Rectangle 305"/>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3" name="Rectangle 306"/>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14" name="Group 307"/>
          <p:cNvGrpSpPr/>
          <p:nvPr/>
        </p:nvGrpSpPr>
        <p:grpSpPr bwMode="auto">
          <a:xfrm>
            <a:off x="5672138" y="4743841"/>
            <a:ext cx="1028700" cy="128588"/>
            <a:chOff x="2922" y="2088"/>
            <a:chExt cx="648" cy="81"/>
          </a:xfrm>
        </p:grpSpPr>
        <p:sp>
          <p:nvSpPr>
            <p:cNvPr id="415" name="Rectangle 308"/>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6" name="Rectangle 309"/>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7" name="Rectangle 310"/>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8" name="Rectangle 311"/>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19" name="Rectangle 312"/>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0" name="Rectangle 313"/>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1" name="Rectangle 314"/>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2" name="Rectangle 315"/>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23" name="Group 316"/>
          <p:cNvGrpSpPr/>
          <p:nvPr/>
        </p:nvGrpSpPr>
        <p:grpSpPr bwMode="auto">
          <a:xfrm>
            <a:off x="5672138" y="4872430"/>
            <a:ext cx="1028700" cy="128587"/>
            <a:chOff x="2922" y="2088"/>
            <a:chExt cx="648" cy="81"/>
          </a:xfrm>
        </p:grpSpPr>
        <p:sp>
          <p:nvSpPr>
            <p:cNvPr id="424" name="Rectangle 317"/>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5" name="Rectangle 318"/>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6" name="Rectangle 319"/>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7" name="Rectangle 320"/>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8" name="Rectangle 321"/>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29" name="Rectangle 322"/>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0" name="Rectangle 323"/>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1" name="Rectangle 324"/>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32" name="Group 325"/>
          <p:cNvGrpSpPr/>
          <p:nvPr/>
        </p:nvGrpSpPr>
        <p:grpSpPr bwMode="auto">
          <a:xfrm>
            <a:off x="5672138" y="5001016"/>
            <a:ext cx="1028700" cy="128588"/>
            <a:chOff x="2922" y="2088"/>
            <a:chExt cx="648" cy="81"/>
          </a:xfrm>
        </p:grpSpPr>
        <p:sp>
          <p:nvSpPr>
            <p:cNvPr id="433" name="Rectangle 326"/>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4" name="Rectangle 327"/>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5" name="Rectangle 328"/>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6" name="Rectangle 329"/>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7" name="Rectangle 330"/>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8" name="Rectangle 331"/>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39" name="Rectangle 332"/>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0" name="Rectangle 333"/>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41" name="Group 334"/>
          <p:cNvGrpSpPr/>
          <p:nvPr/>
        </p:nvGrpSpPr>
        <p:grpSpPr bwMode="auto">
          <a:xfrm>
            <a:off x="5672138" y="5129605"/>
            <a:ext cx="1028700" cy="128587"/>
            <a:chOff x="2922" y="2088"/>
            <a:chExt cx="648" cy="81"/>
          </a:xfrm>
        </p:grpSpPr>
        <p:sp>
          <p:nvSpPr>
            <p:cNvPr id="442" name="Rectangle 335"/>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3" name="Rectangle 336"/>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4" name="Rectangle 337"/>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5" name="Rectangle 338"/>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6" name="Rectangle 339"/>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7" name="Rectangle 340"/>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8" name="Rectangle 341"/>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49" name="Rectangle 342"/>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50" name="Group 343"/>
          <p:cNvGrpSpPr/>
          <p:nvPr/>
        </p:nvGrpSpPr>
        <p:grpSpPr bwMode="auto">
          <a:xfrm>
            <a:off x="5672138" y="5258191"/>
            <a:ext cx="1028700" cy="128588"/>
            <a:chOff x="2922" y="2088"/>
            <a:chExt cx="648" cy="81"/>
          </a:xfrm>
        </p:grpSpPr>
        <p:sp>
          <p:nvSpPr>
            <p:cNvPr id="451" name="Rectangle 344"/>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2" name="Rectangle 345"/>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3" name="Rectangle 346"/>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4" name="Rectangle 347"/>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5" name="Rectangle 348"/>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6" name="Rectangle 349"/>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7" name="Rectangle 350"/>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58" name="Rectangle 351"/>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59" name="Group 352"/>
          <p:cNvGrpSpPr/>
          <p:nvPr/>
        </p:nvGrpSpPr>
        <p:grpSpPr bwMode="auto">
          <a:xfrm>
            <a:off x="5672138" y="5386780"/>
            <a:ext cx="1028700" cy="128587"/>
            <a:chOff x="2922" y="2088"/>
            <a:chExt cx="648" cy="81"/>
          </a:xfrm>
        </p:grpSpPr>
        <p:sp>
          <p:nvSpPr>
            <p:cNvPr id="460" name="Rectangle 353"/>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1" name="Rectangle 354"/>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2" name="Rectangle 355"/>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3" name="Rectangle 356"/>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4" name="Rectangle 357"/>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5" name="Rectangle 358"/>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6" name="Rectangle 359"/>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67" name="Rectangle 360"/>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468" name="Group 361"/>
          <p:cNvGrpSpPr/>
          <p:nvPr/>
        </p:nvGrpSpPr>
        <p:grpSpPr bwMode="auto">
          <a:xfrm>
            <a:off x="5672138" y="5515366"/>
            <a:ext cx="1028700" cy="128588"/>
            <a:chOff x="2922" y="2088"/>
            <a:chExt cx="648" cy="81"/>
          </a:xfrm>
        </p:grpSpPr>
        <p:sp>
          <p:nvSpPr>
            <p:cNvPr id="469" name="Rectangle 362"/>
            <p:cNvSpPr>
              <a:spLocks noChangeArrowheads="1"/>
            </p:cNvSpPr>
            <p:nvPr/>
          </p:nvSpPr>
          <p:spPr bwMode="auto">
            <a:xfrm>
              <a:off x="2922"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0" name="Rectangle 363"/>
            <p:cNvSpPr>
              <a:spLocks noChangeArrowheads="1"/>
            </p:cNvSpPr>
            <p:nvPr/>
          </p:nvSpPr>
          <p:spPr bwMode="auto">
            <a:xfrm>
              <a:off x="3003"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1" name="Rectangle 364"/>
            <p:cNvSpPr>
              <a:spLocks noChangeArrowheads="1"/>
            </p:cNvSpPr>
            <p:nvPr/>
          </p:nvSpPr>
          <p:spPr bwMode="auto">
            <a:xfrm>
              <a:off x="3084"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2" name="Rectangle 365"/>
            <p:cNvSpPr>
              <a:spLocks noChangeArrowheads="1"/>
            </p:cNvSpPr>
            <p:nvPr/>
          </p:nvSpPr>
          <p:spPr bwMode="auto">
            <a:xfrm>
              <a:off x="3165"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3" name="Rectangle 366"/>
            <p:cNvSpPr>
              <a:spLocks noChangeArrowheads="1"/>
            </p:cNvSpPr>
            <p:nvPr/>
          </p:nvSpPr>
          <p:spPr bwMode="auto">
            <a:xfrm>
              <a:off x="3246"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4" name="Rectangle 367"/>
            <p:cNvSpPr>
              <a:spLocks noChangeArrowheads="1"/>
            </p:cNvSpPr>
            <p:nvPr/>
          </p:nvSpPr>
          <p:spPr bwMode="auto">
            <a:xfrm>
              <a:off x="3327"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5" name="Rectangle 368"/>
            <p:cNvSpPr>
              <a:spLocks noChangeArrowheads="1"/>
            </p:cNvSpPr>
            <p:nvPr/>
          </p:nvSpPr>
          <p:spPr bwMode="auto">
            <a:xfrm>
              <a:off x="3408"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76" name="Rectangle 369"/>
            <p:cNvSpPr>
              <a:spLocks noChangeArrowheads="1"/>
            </p:cNvSpPr>
            <p:nvPr/>
          </p:nvSpPr>
          <p:spPr bwMode="auto">
            <a:xfrm>
              <a:off x="3489" y="2088"/>
              <a:ext cx="81" cy="81"/>
            </a:xfrm>
            <a:prstGeom prst="rect">
              <a:avLst/>
            </a:prstGeom>
            <a:solidFill>
              <a:srgbClr val="D4C344"/>
            </a:solidFill>
            <a:ln w="12700" algn="ctr">
              <a:solidFill>
                <a:srgbClr val="000000"/>
              </a:solidFill>
              <a:miter lim="800000"/>
            </a:ln>
          </p:spPr>
          <p:txBody>
            <a:bodyPr wrap="none" lIns="0" tIns="0" rIns="0" bIns="0" anchor="ctr"/>
            <a:lstStyle/>
            <a:p>
              <a:pPr algn="r"/>
              <a:endParaRPr lang="zh-CN" altLang="zh-CN">
                <a:latin typeface="+mn-ea"/>
              </a:endParaRPr>
            </a:p>
          </p:txBody>
        </p:sp>
      </p:grpSp>
      <p:sp>
        <p:nvSpPr>
          <p:cNvPr id="478" name="Rectangle 626"/>
          <p:cNvSpPr>
            <a:spLocks noChangeArrowheads="1"/>
          </p:cNvSpPr>
          <p:nvPr/>
        </p:nvSpPr>
        <p:spPr bwMode="auto">
          <a:xfrm>
            <a:off x="5672139" y="4615255"/>
            <a:ext cx="128587" cy="128587"/>
          </a:xfrm>
          <a:prstGeom prst="rect">
            <a:avLst/>
          </a:prstGeom>
          <a:solidFill>
            <a:srgbClr val="0099FF"/>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480" name="Text Box 442"/>
          <p:cNvSpPr txBox="1">
            <a:spLocks noChangeArrowheads="1"/>
          </p:cNvSpPr>
          <p:nvPr/>
        </p:nvSpPr>
        <p:spPr bwMode="auto">
          <a:xfrm>
            <a:off x="2563813" y="5658241"/>
            <a:ext cx="2946400" cy="274638"/>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dirty="0">
                <a:solidFill>
                  <a:srgbClr val="FF0000"/>
                </a:solidFill>
                <a:latin typeface="+mn-ea"/>
                <a:cs typeface="Arial" panose="020B0604020202020204" pitchFamily="34" charset="0"/>
              </a:rPr>
              <a:t>缺失造成访问速度急剧下降</a:t>
            </a:r>
            <a:endParaRPr lang="zh-CN" altLang="en-US" b="1" dirty="0">
              <a:solidFill>
                <a:srgbClr val="FF0000"/>
              </a:solidFill>
              <a:latin typeface="+mn-ea"/>
              <a:cs typeface="Arial" panose="020B0604020202020204" pitchFamily="34" charset="0"/>
            </a:endParaRPr>
          </a:p>
        </p:txBody>
      </p:sp>
      <p:sp>
        <p:nvSpPr>
          <p:cNvPr id="483" name="Line 6"/>
          <p:cNvSpPr>
            <a:spLocks noChangeShapeType="1"/>
          </p:cNvSpPr>
          <p:nvPr/>
        </p:nvSpPr>
        <p:spPr bwMode="auto">
          <a:xfrm>
            <a:off x="6697664" y="5148654"/>
            <a:ext cx="1601787" cy="0"/>
          </a:xfrm>
          <a:prstGeom prst="line">
            <a:avLst/>
          </a:prstGeom>
          <a:noFill/>
          <a:ln w="76200">
            <a:solidFill>
              <a:srgbClr val="0099FF"/>
            </a:solidFill>
            <a:round/>
            <a:tailEnd type="none" w="lg" len="med"/>
          </a:ln>
        </p:spPr>
        <p:txBody>
          <a:bodyPr lIns="0" tIns="0" rIns="0" bIns="0"/>
          <a:lstStyle/>
          <a:p>
            <a:endParaRPr lang="zh-CN" altLang="en-US">
              <a:latin typeface="+mn-ea"/>
            </a:endParaRPr>
          </a:p>
        </p:txBody>
      </p:sp>
      <p:sp>
        <p:nvSpPr>
          <p:cNvPr id="242" name="Line 12"/>
          <p:cNvSpPr>
            <a:spLocks noChangeShapeType="1"/>
          </p:cNvSpPr>
          <p:nvPr/>
        </p:nvSpPr>
        <p:spPr bwMode="auto">
          <a:xfrm>
            <a:off x="3846515" y="2446338"/>
            <a:ext cx="1800224" cy="0"/>
          </a:xfrm>
          <a:prstGeom prst="line">
            <a:avLst/>
          </a:prstGeom>
          <a:noFill/>
          <a:ln w="76200">
            <a:solidFill>
              <a:srgbClr val="0099FF"/>
            </a:solidFill>
            <a:round/>
            <a:headEnd type="triangle" w="med" len="med"/>
            <a:tailEnd type="none" w="lg" len="med"/>
          </a:ln>
        </p:spPr>
        <p:txBody>
          <a:bodyPr lIns="0" tIns="0" rIns="0" bIns="0"/>
          <a:lstStyle/>
          <a:p>
            <a:endParaRPr lang="zh-CN" altLang="en-US">
              <a:latin typeface="+mn-ea"/>
            </a:endParaRPr>
          </a:p>
        </p:txBody>
      </p:sp>
      <p:sp>
        <p:nvSpPr>
          <p:cNvPr id="481" name="Text Box 10"/>
          <p:cNvSpPr txBox="1">
            <a:spLocks noChangeArrowheads="1"/>
          </p:cNvSpPr>
          <p:nvPr/>
        </p:nvSpPr>
        <p:spPr bwMode="auto">
          <a:xfrm>
            <a:off x="5882396" y="1655764"/>
            <a:ext cx="583493"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dirty="0">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sp>
        <p:nvSpPr>
          <p:cNvPr id="485" name="AutoShape 631"/>
          <p:cNvSpPr>
            <a:spLocks noChangeArrowheads="1"/>
          </p:cNvSpPr>
          <p:nvPr/>
        </p:nvSpPr>
        <p:spPr bwMode="auto">
          <a:xfrm>
            <a:off x="2500314" y="1287362"/>
            <a:ext cx="7064375" cy="2081126"/>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dirty="0">
              <a:latin typeface="+mn-ea"/>
            </a:endParaRPr>
          </a:p>
        </p:txBody>
      </p:sp>
      <p:sp>
        <p:nvSpPr>
          <p:cNvPr id="482" name="Text Box 622"/>
          <p:cNvSpPr txBox="1">
            <a:spLocks noChangeArrowheads="1"/>
          </p:cNvSpPr>
          <p:nvPr/>
        </p:nvSpPr>
        <p:spPr bwMode="auto">
          <a:xfrm>
            <a:off x="5907796" y="4337442"/>
            <a:ext cx="583493"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dirty="0">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sp>
        <p:nvSpPr>
          <p:cNvPr id="479" name="AutoShape 632"/>
          <p:cNvSpPr>
            <a:spLocks noChangeArrowheads="1"/>
          </p:cNvSpPr>
          <p:nvPr/>
        </p:nvSpPr>
        <p:spPr bwMode="auto">
          <a:xfrm>
            <a:off x="2420144" y="3971925"/>
            <a:ext cx="7191375" cy="2032000"/>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left)">
                                      <p:cBhvr>
                                        <p:cTn id="7" dur="1000"/>
                                        <p:tgtEl>
                                          <p:spTgt spid="24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21"/>
                                        </p:tgtEl>
                                        <p:attrNameLst>
                                          <p:attrName>style.visibility</p:attrName>
                                        </p:attrNameLst>
                                      </p:cBhvr>
                                      <p:to>
                                        <p:strVal val="visible"/>
                                      </p:to>
                                    </p:set>
                                    <p:animEffect transition="in" filter="wipe(left)">
                                      <p:cBhvr>
                                        <p:cTn id="11" dur="500"/>
                                        <p:tgtEl>
                                          <p:spTgt spid="321"/>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242"/>
                                        </p:tgtEl>
                                        <p:attrNameLst>
                                          <p:attrName>style.visibility</p:attrName>
                                        </p:attrNameLst>
                                      </p:cBhvr>
                                      <p:to>
                                        <p:strVal val="visible"/>
                                      </p:to>
                                    </p:set>
                                    <p:animEffect transition="in" filter="wipe(right)">
                                      <p:cBhvr>
                                        <p:cTn id="15" dur="1000"/>
                                        <p:tgtEl>
                                          <p:spTgt spid="242"/>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41"/>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7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left)">
                                      <p:cBhvr>
                                        <p:cTn id="33" dur="1000"/>
                                        <p:tgtEl>
                                          <p:spTgt spid="86"/>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405"/>
                                        </p:tgtEl>
                                        <p:attrNameLst>
                                          <p:attrName>style.visibility</p:attrName>
                                        </p:attrNameLst>
                                      </p:cBhvr>
                                      <p:to>
                                        <p:strVal val="visible"/>
                                      </p:to>
                                    </p:set>
                                    <p:animEffect transition="in" filter="wipe(left)">
                                      <p:cBhvr>
                                        <p:cTn id="37" dur="500"/>
                                        <p:tgtEl>
                                          <p:spTgt spid="40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414"/>
                                        </p:tgtEl>
                                        <p:attrNameLst>
                                          <p:attrName>style.visibility</p:attrName>
                                        </p:attrNameLst>
                                      </p:cBhvr>
                                      <p:to>
                                        <p:strVal val="visible"/>
                                      </p:to>
                                    </p:set>
                                    <p:animEffect transition="in" filter="wipe(left)">
                                      <p:cBhvr>
                                        <p:cTn id="41" dur="500"/>
                                        <p:tgtEl>
                                          <p:spTgt spid="414"/>
                                        </p:tgtEl>
                                      </p:cBhvr>
                                    </p:animEffect>
                                  </p:childTnLst>
                                </p:cTn>
                              </p:par>
                              <p:par>
                                <p:cTn id="42" presetID="22" presetClass="exit" presetSubtype="8" fill="hold" nodeType="withEffect">
                                  <p:stCondLst>
                                    <p:cond delay="0"/>
                                  </p:stCondLst>
                                  <p:childTnLst>
                                    <p:animEffect transition="out" filter="wipe(left)">
                                      <p:cBhvr>
                                        <p:cTn id="43" dur="500"/>
                                        <p:tgtEl>
                                          <p:spTgt spid="405"/>
                                        </p:tgtEl>
                                      </p:cBhvr>
                                    </p:animEffect>
                                    <p:set>
                                      <p:cBhvr>
                                        <p:cTn id="44" dur="1" fill="hold">
                                          <p:stCondLst>
                                            <p:cond delay="499"/>
                                          </p:stCondLst>
                                        </p:cTn>
                                        <p:tgtEl>
                                          <p:spTgt spid="405"/>
                                        </p:tgtEl>
                                        <p:attrNameLst>
                                          <p:attrName>style.visibility</p:attrName>
                                        </p:attrNameLst>
                                      </p:cBhvr>
                                      <p:to>
                                        <p:strVal val="hidden"/>
                                      </p:to>
                                    </p:se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23"/>
                                        </p:tgtEl>
                                        <p:attrNameLst>
                                          <p:attrName>style.visibility</p:attrName>
                                        </p:attrNameLst>
                                      </p:cBhvr>
                                      <p:to>
                                        <p:strVal val="visible"/>
                                      </p:to>
                                    </p:set>
                                    <p:animEffect transition="in" filter="wipe(left)">
                                      <p:cBhvr>
                                        <p:cTn id="48" dur="500"/>
                                        <p:tgtEl>
                                          <p:spTgt spid="423"/>
                                        </p:tgtEl>
                                      </p:cBhvr>
                                    </p:animEffect>
                                  </p:childTnLst>
                                </p:cTn>
                              </p:par>
                              <p:par>
                                <p:cTn id="49" presetID="22" presetClass="exit" presetSubtype="8" fill="hold" nodeType="withEffect">
                                  <p:stCondLst>
                                    <p:cond delay="0"/>
                                  </p:stCondLst>
                                  <p:childTnLst>
                                    <p:animEffect transition="out" filter="wipe(left)">
                                      <p:cBhvr>
                                        <p:cTn id="50" dur="500"/>
                                        <p:tgtEl>
                                          <p:spTgt spid="414"/>
                                        </p:tgtEl>
                                      </p:cBhvr>
                                    </p:animEffect>
                                    <p:set>
                                      <p:cBhvr>
                                        <p:cTn id="51" dur="1" fill="hold">
                                          <p:stCondLst>
                                            <p:cond delay="499"/>
                                          </p:stCondLst>
                                        </p:cTn>
                                        <p:tgtEl>
                                          <p:spTgt spid="414"/>
                                        </p:tgtEl>
                                        <p:attrNameLst>
                                          <p:attrName>style.visibility</p:attrName>
                                        </p:attrNameLst>
                                      </p:cBhvr>
                                      <p:to>
                                        <p:strVal val="hidden"/>
                                      </p:to>
                                    </p:set>
                                  </p:childTnLst>
                                </p:cTn>
                              </p:par>
                            </p:childTnLst>
                          </p:cTn>
                        </p:par>
                        <p:par>
                          <p:cTn id="52" fill="hold">
                            <p:stCondLst>
                              <p:cond delay="2500"/>
                            </p:stCondLst>
                            <p:childTnLst>
                              <p:par>
                                <p:cTn id="53" presetID="22" presetClass="entr" presetSubtype="8" fill="hold" nodeType="afterEffect">
                                  <p:stCondLst>
                                    <p:cond delay="0"/>
                                  </p:stCondLst>
                                  <p:childTnLst>
                                    <p:set>
                                      <p:cBhvr>
                                        <p:cTn id="54" dur="1" fill="hold">
                                          <p:stCondLst>
                                            <p:cond delay="0"/>
                                          </p:stCondLst>
                                        </p:cTn>
                                        <p:tgtEl>
                                          <p:spTgt spid="432"/>
                                        </p:tgtEl>
                                        <p:attrNameLst>
                                          <p:attrName>style.visibility</p:attrName>
                                        </p:attrNameLst>
                                      </p:cBhvr>
                                      <p:to>
                                        <p:strVal val="visible"/>
                                      </p:to>
                                    </p:set>
                                    <p:animEffect transition="in" filter="wipe(left)">
                                      <p:cBhvr>
                                        <p:cTn id="55" dur="500"/>
                                        <p:tgtEl>
                                          <p:spTgt spid="432"/>
                                        </p:tgtEl>
                                      </p:cBhvr>
                                    </p:animEffect>
                                  </p:childTnLst>
                                </p:cTn>
                              </p:par>
                              <p:par>
                                <p:cTn id="56" presetID="22" presetClass="exit" presetSubtype="8" fill="hold" nodeType="withEffect">
                                  <p:stCondLst>
                                    <p:cond delay="0"/>
                                  </p:stCondLst>
                                  <p:childTnLst>
                                    <p:animEffect transition="out" filter="wipe(left)">
                                      <p:cBhvr>
                                        <p:cTn id="57" dur="500"/>
                                        <p:tgtEl>
                                          <p:spTgt spid="423"/>
                                        </p:tgtEl>
                                      </p:cBhvr>
                                    </p:animEffect>
                                    <p:set>
                                      <p:cBhvr>
                                        <p:cTn id="58" dur="1" fill="hold">
                                          <p:stCondLst>
                                            <p:cond delay="499"/>
                                          </p:stCondLst>
                                        </p:cTn>
                                        <p:tgtEl>
                                          <p:spTgt spid="423"/>
                                        </p:tgtEl>
                                        <p:attrNameLst>
                                          <p:attrName>style.visibility</p:attrName>
                                        </p:attrNameLst>
                                      </p:cBhvr>
                                      <p:to>
                                        <p:strVal val="hidden"/>
                                      </p:to>
                                    </p:set>
                                  </p:childTnLst>
                                </p:cTn>
                              </p:par>
                            </p:childTnLst>
                          </p:cTn>
                        </p:par>
                        <p:par>
                          <p:cTn id="59" fill="hold">
                            <p:stCondLst>
                              <p:cond delay="3000"/>
                            </p:stCondLst>
                            <p:childTnLst>
                              <p:par>
                                <p:cTn id="60" presetID="22" presetClass="entr" presetSubtype="8" fill="hold" nodeType="afterEffect">
                                  <p:stCondLst>
                                    <p:cond delay="0"/>
                                  </p:stCondLst>
                                  <p:childTnLst>
                                    <p:set>
                                      <p:cBhvr>
                                        <p:cTn id="61" dur="1" fill="hold">
                                          <p:stCondLst>
                                            <p:cond delay="0"/>
                                          </p:stCondLst>
                                        </p:cTn>
                                        <p:tgtEl>
                                          <p:spTgt spid="441"/>
                                        </p:tgtEl>
                                        <p:attrNameLst>
                                          <p:attrName>style.visibility</p:attrName>
                                        </p:attrNameLst>
                                      </p:cBhvr>
                                      <p:to>
                                        <p:strVal val="visible"/>
                                      </p:to>
                                    </p:set>
                                    <p:animEffect transition="in" filter="wipe(left)">
                                      <p:cBhvr>
                                        <p:cTn id="62" dur="500"/>
                                        <p:tgtEl>
                                          <p:spTgt spid="441"/>
                                        </p:tgtEl>
                                      </p:cBhvr>
                                    </p:animEffect>
                                  </p:childTnLst>
                                </p:cTn>
                              </p:par>
                              <p:par>
                                <p:cTn id="63" presetID="22" presetClass="exit" presetSubtype="8" fill="hold" nodeType="withEffect">
                                  <p:stCondLst>
                                    <p:cond delay="0"/>
                                  </p:stCondLst>
                                  <p:childTnLst>
                                    <p:animEffect transition="out" filter="wipe(left)">
                                      <p:cBhvr>
                                        <p:cTn id="64" dur="500"/>
                                        <p:tgtEl>
                                          <p:spTgt spid="432"/>
                                        </p:tgtEl>
                                      </p:cBhvr>
                                    </p:animEffect>
                                    <p:set>
                                      <p:cBhvr>
                                        <p:cTn id="65" dur="1" fill="hold">
                                          <p:stCondLst>
                                            <p:cond delay="499"/>
                                          </p:stCondLst>
                                        </p:cTn>
                                        <p:tgtEl>
                                          <p:spTgt spid="432"/>
                                        </p:tgtEl>
                                        <p:attrNameLst>
                                          <p:attrName>style.visibility</p:attrName>
                                        </p:attrNameLst>
                                      </p:cBhvr>
                                      <p:to>
                                        <p:strVal val="hidden"/>
                                      </p:to>
                                    </p:se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450"/>
                                        </p:tgtEl>
                                        <p:attrNameLst>
                                          <p:attrName>style.visibility</p:attrName>
                                        </p:attrNameLst>
                                      </p:cBhvr>
                                      <p:to>
                                        <p:strVal val="visible"/>
                                      </p:to>
                                    </p:set>
                                    <p:animEffect transition="in" filter="wipe(left)">
                                      <p:cBhvr>
                                        <p:cTn id="69" dur="500"/>
                                        <p:tgtEl>
                                          <p:spTgt spid="450"/>
                                        </p:tgtEl>
                                      </p:cBhvr>
                                    </p:animEffect>
                                  </p:childTnLst>
                                </p:cTn>
                              </p:par>
                              <p:par>
                                <p:cTn id="70" presetID="22" presetClass="exit" presetSubtype="8" fill="hold" nodeType="withEffect">
                                  <p:stCondLst>
                                    <p:cond delay="0"/>
                                  </p:stCondLst>
                                  <p:childTnLst>
                                    <p:animEffect transition="out" filter="wipe(left)">
                                      <p:cBhvr>
                                        <p:cTn id="71" dur="500"/>
                                        <p:tgtEl>
                                          <p:spTgt spid="441"/>
                                        </p:tgtEl>
                                      </p:cBhvr>
                                    </p:animEffect>
                                    <p:set>
                                      <p:cBhvr>
                                        <p:cTn id="72" dur="1" fill="hold">
                                          <p:stCondLst>
                                            <p:cond delay="499"/>
                                          </p:stCondLst>
                                        </p:cTn>
                                        <p:tgtEl>
                                          <p:spTgt spid="441"/>
                                        </p:tgtEl>
                                        <p:attrNameLst>
                                          <p:attrName>style.visibility</p:attrName>
                                        </p:attrNameLst>
                                      </p:cBhvr>
                                      <p:to>
                                        <p:strVal val="hidden"/>
                                      </p:to>
                                    </p:set>
                                  </p:childTnLst>
                                </p:cTn>
                              </p:par>
                            </p:childTnLst>
                          </p:cTn>
                        </p:par>
                        <p:par>
                          <p:cTn id="73" fill="hold">
                            <p:stCondLst>
                              <p:cond delay="4000"/>
                            </p:stCondLst>
                            <p:childTnLst>
                              <p:par>
                                <p:cTn id="74" presetID="22" presetClass="entr" presetSubtype="8" fill="hold" nodeType="afterEffect">
                                  <p:stCondLst>
                                    <p:cond delay="0"/>
                                  </p:stCondLst>
                                  <p:childTnLst>
                                    <p:set>
                                      <p:cBhvr>
                                        <p:cTn id="75" dur="1" fill="hold">
                                          <p:stCondLst>
                                            <p:cond delay="0"/>
                                          </p:stCondLst>
                                        </p:cTn>
                                        <p:tgtEl>
                                          <p:spTgt spid="459"/>
                                        </p:tgtEl>
                                        <p:attrNameLst>
                                          <p:attrName>style.visibility</p:attrName>
                                        </p:attrNameLst>
                                      </p:cBhvr>
                                      <p:to>
                                        <p:strVal val="visible"/>
                                      </p:to>
                                    </p:set>
                                    <p:animEffect transition="in" filter="wipe(left)">
                                      <p:cBhvr>
                                        <p:cTn id="76" dur="500"/>
                                        <p:tgtEl>
                                          <p:spTgt spid="459"/>
                                        </p:tgtEl>
                                      </p:cBhvr>
                                    </p:animEffect>
                                  </p:childTnLst>
                                </p:cTn>
                              </p:par>
                              <p:par>
                                <p:cTn id="77" presetID="22" presetClass="exit" presetSubtype="8" fill="hold" nodeType="withEffect">
                                  <p:stCondLst>
                                    <p:cond delay="0"/>
                                  </p:stCondLst>
                                  <p:childTnLst>
                                    <p:animEffect transition="out" filter="wipe(left)">
                                      <p:cBhvr>
                                        <p:cTn id="78" dur="500"/>
                                        <p:tgtEl>
                                          <p:spTgt spid="450"/>
                                        </p:tgtEl>
                                      </p:cBhvr>
                                    </p:animEffect>
                                    <p:set>
                                      <p:cBhvr>
                                        <p:cTn id="79" dur="1" fill="hold">
                                          <p:stCondLst>
                                            <p:cond delay="499"/>
                                          </p:stCondLst>
                                        </p:cTn>
                                        <p:tgtEl>
                                          <p:spTgt spid="450"/>
                                        </p:tgtEl>
                                        <p:attrNameLst>
                                          <p:attrName>style.visibility</p:attrName>
                                        </p:attrNameLst>
                                      </p:cBhvr>
                                      <p:to>
                                        <p:strVal val="hidden"/>
                                      </p:to>
                                    </p:set>
                                  </p:childTnLst>
                                </p:cTn>
                              </p:par>
                            </p:childTnLst>
                          </p:cTn>
                        </p:par>
                        <p:par>
                          <p:cTn id="80" fill="hold">
                            <p:stCondLst>
                              <p:cond delay="4500"/>
                            </p:stCondLst>
                            <p:childTnLst>
                              <p:par>
                                <p:cTn id="81" presetID="22" presetClass="entr" presetSubtype="8" fill="hold" nodeType="afterEffect">
                                  <p:stCondLst>
                                    <p:cond delay="0"/>
                                  </p:stCondLst>
                                  <p:childTnLst>
                                    <p:set>
                                      <p:cBhvr>
                                        <p:cTn id="82" dur="1" fill="hold">
                                          <p:stCondLst>
                                            <p:cond delay="0"/>
                                          </p:stCondLst>
                                        </p:cTn>
                                        <p:tgtEl>
                                          <p:spTgt spid="468"/>
                                        </p:tgtEl>
                                        <p:attrNameLst>
                                          <p:attrName>style.visibility</p:attrName>
                                        </p:attrNameLst>
                                      </p:cBhvr>
                                      <p:to>
                                        <p:strVal val="visible"/>
                                      </p:to>
                                    </p:set>
                                    <p:animEffect transition="in" filter="wipe(left)">
                                      <p:cBhvr>
                                        <p:cTn id="83" dur="500"/>
                                        <p:tgtEl>
                                          <p:spTgt spid="468"/>
                                        </p:tgtEl>
                                      </p:cBhvr>
                                    </p:animEffect>
                                  </p:childTnLst>
                                </p:cTn>
                              </p:par>
                              <p:par>
                                <p:cTn id="84" presetID="22" presetClass="exit" presetSubtype="8" fill="hold" nodeType="withEffect">
                                  <p:stCondLst>
                                    <p:cond delay="0"/>
                                  </p:stCondLst>
                                  <p:childTnLst>
                                    <p:animEffect transition="out" filter="wipe(left)">
                                      <p:cBhvr>
                                        <p:cTn id="85" dur="500"/>
                                        <p:tgtEl>
                                          <p:spTgt spid="459"/>
                                        </p:tgtEl>
                                      </p:cBhvr>
                                    </p:animEffect>
                                    <p:set>
                                      <p:cBhvr>
                                        <p:cTn id="86" dur="1" fill="hold">
                                          <p:stCondLst>
                                            <p:cond delay="499"/>
                                          </p:stCondLst>
                                        </p:cTn>
                                        <p:tgtEl>
                                          <p:spTgt spid="459"/>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468"/>
                                        </p:tgtEl>
                                      </p:cBhvr>
                                    </p:animEffect>
                                    <p:set>
                                      <p:cBhvr>
                                        <p:cTn id="89" dur="1" fill="hold">
                                          <p:stCondLst>
                                            <p:cond delay="499"/>
                                          </p:stCondLst>
                                        </p:cTn>
                                        <p:tgtEl>
                                          <p:spTgt spid="46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wipe(left)">
                                      <p:cBhvr>
                                        <p:cTn id="94" dur="500"/>
                                        <p:tgtEl>
                                          <p:spTgt spid="60"/>
                                        </p:tgtEl>
                                      </p:cBhvr>
                                    </p:animEffect>
                                  </p:childTnLst>
                                </p:cTn>
                              </p:par>
                            </p:childTnLst>
                          </p:cTn>
                        </p:par>
                        <p:par>
                          <p:cTn id="95" fill="hold">
                            <p:stCondLst>
                              <p:cond delay="500"/>
                            </p:stCondLst>
                            <p:childTnLst>
                              <p:par>
                                <p:cTn id="96" presetID="1" presetClass="entr" presetSubtype="0" fill="hold" nodeType="afterEffect">
                                  <p:stCondLst>
                                    <p:cond delay="300"/>
                                  </p:stCondLst>
                                  <p:childTnLst>
                                    <p:set>
                                      <p:cBhvr>
                                        <p:cTn id="97" dur="1" fill="hold">
                                          <p:stCondLst>
                                            <p:cond delay="0"/>
                                          </p:stCondLst>
                                        </p:cTn>
                                        <p:tgtEl>
                                          <p:spTgt spid="113"/>
                                        </p:tgtEl>
                                        <p:attrNameLst>
                                          <p:attrName>style.visibility</p:attrName>
                                        </p:attrNameLst>
                                      </p:cBhvr>
                                      <p:to>
                                        <p:strVal val="visible"/>
                                      </p:to>
                                    </p:set>
                                  </p:childTnLst>
                                </p:cTn>
                              </p:par>
                            </p:childTnLst>
                          </p:cTn>
                        </p:par>
                        <p:par>
                          <p:cTn id="98" fill="hold">
                            <p:stCondLst>
                              <p:cond delay="800"/>
                            </p:stCondLst>
                            <p:childTnLst>
                              <p:par>
                                <p:cTn id="99" presetID="1" presetClass="entr" presetSubtype="0" fill="hold" nodeType="afterEffect">
                                  <p:stCondLst>
                                    <p:cond delay="30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xit" presetSubtype="0" fill="hold" nodeType="withEffect">
                                  <p:stCondLst>
                                    <p:cond delay="300"/>
                                  </p:stCondLst>
                                  <p:childTnLst>
                                    <p:set>
                                      <p:cBhvr>
                                        <p:cTn id="102" dur="1" fill="hold">
                                          <p:stCondLst>
                                            <p:cond delay="0"/>
                                          </p:stCondLst>
                                        </p:cTn>
                                        <p:tgtEl>
                                          <p:spTgt spid="113"/>
                                        </p:tgtEl>
                                        <p:attrNameLst>
                                          <p:attrName>style.visibility</p:attrName>
                                        </p:attrNameLst>
                                      </p:cBhvr>
                                      <p:to>
                                        <p:strVal val="hidden"/>
                                      </p:to>
                                    </p:set>
                                  </p:childTnLst>
                                </p:cTn>
                              </p:par>
                            </p:childTnLst>
                          </p:cTn>
                        </p:par>
                        <p:par>
                          <p:cTn id="103" fill="hold">
                            <p:stCondLst>
                              <p:cond delay="1100"/>
                            </p:stCondLst>
                            <p:childTnLst>
                              <p:par>
                                <p:cTn id="104" presetID="1" presetClass="entr" presetSubtype="0" fill="hold" nodeType="afterEffect">
                                  <p:stCondLst>
                                    <p:cond delay="300"/>
                                  </p:stCondLst>
                                  <p:childTnLst>
                                    <p:set>
                                      <p:cBhvr>
                                        <p:cTn id="105" dur="1" fill="hold">
                                          <p:stCondLst>
                                            <p:cond delay="0"/>
                                          </p:stCondLst>
                                        </p:cTn>
                                        <p:tgtEl>
                                          <p:spTgt spid="213"/>
                                        </p:tgtEl>
                                        <p:attrNameLst>
                                          <p:attrName>style.visibility</p:attrName>
                                        </p:attrNameLst>
                                      </p:cBhvr>
                                      <p:to>
                                        <p:strVal val="visible"/>
                                      </p:to>
                                    </p:set>
                                  </p:childTnLst>
                                </p:cTn>
                              </p:par>
                              <p:par>
                                <p:cTn id="106" presetID="1" presetClass="exit" presetSubtype="0" fill="hold" nodeType="withEffect">
                                  <p:stCondLst>
                                    <p:cond delay="300"/>
                                  </p:stCondLst>
                                  <p:childTnLst>
                                    <p:set>
                                      <p:cBhvr>
                                        <p:cTn id="107" dur="1" fill="hold">
                                          <p:stCondLst>
                                            <p:cond delay="0"/>
                                          </p:stCondLst>
                                        </p:cTn>
                                        <p:tgtEl>
                                          <p:spTgt spid="163"/>
                                        </p:tgtEl>
                                        <p:attrNameLst>
                                          <p:attrName>style.visibility</p:attrName>
                                        </p:attrNameLst>
                                      </p:cBhvr>
                                      <p:to>
                                        <p:strVal val="hidden"/>
                                      </p:to>
                                    </p:set>
                                  </p:childTnLst>
                                </p:cTn>
                              </p:par>
                              <p:par>
                                <p:cTn id="108" presetID="1" presetClass="entr" presetSubtype="0" fill="hold" grpId="0" nodeType="withEffect">
                                  <p:stCondLst>
                                    <p:cond delay="300"/>
                                  </p:stCondLst>
                                  <p:childTnLst>
                                    <p:set>
                                      <p:cBhvr>
                                        <p:cTn id="109" dur="1" fill="hold">
                                          <p:stCondLst>
                                            <p:cond delay="0"/>
                                          </p:stCondLst>
                                        </p:cTn>
                                        <p:tgtEl>
                                          <p:spTgt spid="238"/>
                                        </p:tgtEl>
                                        <p:attrNameLst>
                                          <p:attrName>style.visibility</p:attrName>
                                        </p:attrNameLst>
                                      </p:cBhvr>
                                      <p:to>
                                        <p:strVal val="visible"/>
                                      </p:to>
                                    </p:set>
                                  </p:childTnLst>
                                </p:cTn>
                              </p:par>
                            </p:childTnLst>
                          </p:cTn>
                        </p:par>
                        <p:par>
                          <p:cTn id="110" fill="hold">
                            <p:stCondLst>
                              <p:cond delay="1400"/>
                            </p:stCondLst>
                            <p:childTnLst>
                              <p:par>
                                <p:cTn id="111" presetID="1" presetClass="exit" presetSubtype="0" fill="hold" grpId="1" nodeType="afterEffect">
                                  <p:stCondLst>
                                    <p:cond delay="0"/>
                                  </p:stCondLst>
                                  <p:childTnLst>
                                    <p:set>
                                      <p:cBhvr>
                                        <p:cTn id="112" dur="1" fill="hold">
                                          <p:stCondLst>
                                            <p:cond delay="0"/>
                                          </p:stCondLst>
                                        </p:cTn>
                                        <p:tgtEl>
                                          <p:spTgt spid="60"/>
                                        </p:tgtEl>
                                        <p:attrNameLst>
                                          <p:attrName>style.visibility</p:attrName>
                                        </p:attrNameLst>
                                      </p:cBhvr>
                                      <p:to>
                                        <p:strVal val="hidden"/>
                                      </p:to>
                                    </p:set>
                                  </p:childTnLst>
                                </p:cTn>
                              </p:par>
                            </p:childTnLst>
                          </p:cTn>
                        </p:par>
                        <p:par>
                          <p:cTn id="113" fill="hold">
                            <p:stCondLst>
                              <p:cond delay="1400"/>
                            </p:stCondLst>
                            <p:childTnLst>
                              <p:par>
                                <p:cTn id="114" presetID="1" presetClass="exit" presetSubtype="0" fill="hold" grpId="1" nodeType="afterEffect">
                                  <p:stCondLst>
                                    <p:cond delay="0"/>
                                  </p:stCondLst>
                                  <p:childTnLst>
                                    <p:set>
                                      <p:cBhvr>
                                        <p:cTn id="115" dur="1" fill="hold">
                                          <p:stCondLst>
                                            <p:cond delay="0"/>
                                          </p:stCondLst>
                                        </p:cTn>
                                        <p:tgtEl>
                                          <p:spTgt spid="86"/>
                                        </p:tgtEl>
                                        <p:attrNameLst>
                                          <p:attrName>style.visibility</p:attrName>
                                        </p:attrNameLst>
                                      </p:cBhvr>
                                      <p:to>
                                        <p:strVal val="hidden"/>
                                      </p:to>
                                    </p:set>
                                  </p:childTnLst>
                                </p:cTn>
                              </p:par>
                            </p:childTnLst>
                          </p:cTn>
                        </p:par>
                        <p:par>
                          <p:cTn id="116" fill="hold">
                            <p:stCondLst>
                              <p:cond delay="1400"/>
                            </p:stCondLst>
                            <p:childTnLst>
                              <p:par>
                                <p:cTn id="117" presetID="1" presetClass="entr" presetSubtype="0" fill="hold" grpId="0" nodeType="afterEffect">
                                  <p:stCondLst>
                                    <p:cond delay="0"/>
                                  </p:stCondLst>
                                  <p:childTnLst>
                                    <p:set>
                                      <p:cBhvr>
                                        <p:cTn id="118" dur="1" fill="hold">
                                          <p:stCondLst>
                                            <p:cond delay="0"/>
                                          </p:stCondLst>
                                        </p:cTn>
                                        <p:tgtEl>
                                          <p:spTgt spid="478"/>
                                        </p:tgtEl>
                                        <p:attrNameLst>
                                          <p:attrName>style.visibility</p:attrName>
                                        </p:attrNameLst>
                                      </p:cBhvr>
                                      <p:to>
                                        <p:strVal val="visible"/>
                                      </p:to>
                                    </p:set>
                                  </p:childTnLst>
                                </p:cTn>
                              </p:par>
                            </p:childTnLst>
                          </p:cTn>
                        </p:par>
                        <p:par>
                          <p:cTn id="119" fill="hold">
                            <p:stCondLst>
                              <p:cond delay="1400"/>
                            </p:stCondLst>
                            <p:childTnLst>
                              <p:par>
                                <p:cTn id="120" presetID="22" presetClass="entr" presetSubtype="2" fill="hold" grpId="0" nodeType="afterEffect">
                                  <p:stCondLst>
                                    <p:cond delay="0"/>
                                  </p:stCondLst>
                                  <p:childTnLst>
                                    <p:set>
                                      <p:cBhvr>
                                        <p:cTn id="121" dur="1" fill="hold">
                                          <p:stCondLst>
                                            <p:cond delay="0"/>
                                          </p:stCondLst>
                                        </p:cTn>
                                        <p:tgtEl>
                                          <p:spTgt spid="329"/>
                                        </p:tgtEl>
                                        <p:attrNameLst>
                                          <p:attrName>style.visibility</p:attrName>
                                        </p:attrNameLst>
                                      </p:cBhvr>
                                      <p:to>
                                        <p:strVal val="visible"/>
                                      </p:to>
                                    </p:set>
                                    <p:animEffect transition="in" filter="wipe(right)">
                                      <p:cBhvr>
                                        <p:cTn id="122" dur="500"/>
                                        <p:tgtEl>
                                          <p:spTgt spid="329"/>
                                        </p:tgtEl>
                                      </p:cBhvr>
                                    </p:animEffect>
                                  </p:childTnLst>
                                </p:cTn>
                              </p:par>
                            </p:childTnLst>
                          </p:cTn>
                        </p:par>
                        <p:par>
                          <p:cTn id="123" fill="hold">
                            <p:stCondLst>
                              <p:cond delay="1900"/>
                            </p:stCondLst>
                            <p:childTnLst>
                              <p:par>
                                <p:cTn id="124" presetID="53" presetClass="entr" presetSubtype="16" fill="hold" grpId="0" nodeType="afterEffect">
                                  <p:stCondLst>
                                    <p:cond delay="0"/>
                                  </p:stCondLst>
                                  <p:childTnLst>
                                    <p:set>
                                      <p:cBhvr>
                                        <p:cTn id="125" dur="1" fill="hold">
                                          <p:stCondLst>
                                            <p:cond delay="0"/>
                                          </p:stCondLst>
                                        </p:cTn>
                                        <p:tgtEl>
                                          <p:spTgt spid="327"/>
                                        </p:tgtEl>
                                        <p:attrNameLst>
                                          <p:attrName>style.visibility</p:attrName>
                                        </p:attrNameLst>
                                      </p:cBhvr>
                                      <p:to>
                                        <p:strVal val="visible"/>
                                      </p:to>
                                    </p:set>
                                    <p:anim calcmode="lin" valueType="num">
                                      <p:cBhvr>
                                        <p:cTn id="126" dur="500" fill="hold"/>
                                        <p:tgtEl>
                                          <p:spTgt spid="327"/>
                                        </p:tgtEl>
                                        <p:attrNameLst>
                                          <p:attrName>ppt_w</p:attrName>
                                        </p:attrNameLst>
                                      </p:cBhvr>
                                      <p:tavLst>
                                        <p:tav tm="0">
                                          <p:val>
                                            <p:fltVal val="0"/>
                                          </p:val>
                                        </p:tav>
                                        <p:tav tm="100000">
                                          <p:val>
                                            <p:strVal val="#ppt_w"/>
                                          </p:val>
                                        </p:tav>
                                      </p:tavLst>
                                    </p:anim>
                                    <p:anim calcmode="lin" valueType="num">
                                      <p:cBhvr>
                                        <p:cTn id="127" dur="500" fill="hold"/>
                                        <p:tgtEl>
                                          <p:spTgt spid="327"/>
                                        </p:tgtEl>
                                        <p:attrNameLst>
                                          <p:attrName>ppt_h</p:attrName>
                                        </p:attrNameLst>
                                      </p:cBhvr>
                                      <p:tavLst>
                                        <p:tav tm="0">
                                          <p:val>
                                            <p:fltVal val="0"/>
                                          </p:val>
                                        </p:tav>
                                        <p:tav tm="100000">
                                          <p:val>
                                            <p:strVal val="#ppt_h"/>
                                          </p:val>
                                        </p:tav>
                                      </p:tavLst>
                                    </p:anim>
                                    <p:animEffect transition="in" filter="fade">
                                      <p:cBhvr>
                                        <p:cTn id="128" dur="500"/>
                                        <p:tgtEl>
                                          <p:spTgt spid="32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2" fill="hold" grpId="0" nodeType="click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righ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86" grpId="0" animBg="1"/>
      <p:bldP spid="86" grpId="1" animBg="1"/>
      <p:bldP spid="238" grpId="0" animBg="1"/>
      <p:bldP spid="241" grpId="0" animBg="1"/>
      <p:bldP spid="241" grpId="1" animBg="1"/>
      <p:bldP spid="245" grpId="0" animBg="1"/>
      <p:bldP spid="327" grpId="0" animBg="1"/>
      <p:bldP spid="329" grpId="0" animBg="1"/>
      <p:bldP spid="478" grpId="0" animBg="1"/>
      <p:bldP spid="480" grpId="0" animBg="1"/>
      <p:bldP spid="483" grpId="0" animBg="1"/>
      <p:bldP spid="242" grpId="0" animBg="1"/>
      <p:bldP spid="485" grpId="0" animBg="1"/>
      <p:bldP spid="47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写操作流程</a:t>
            </a:r>
            <a:endParaRPr lang="zh-CN" altLang="en-US" dirty="0"/>
          </a:p>
        </p:txBody>
      </p:sp>
      <p:sp>
        <p:nvSpPr>
          <p:cNvPr id="4" name="AutoShape 522"/>
          <p:cNvSpPr>
            <a:spLocks noChangeArrowheads="1"/>
          </p:cNvSpPr>
          <p:nvPr/>
        </p:nvSpPr>
        <p:spPr bwMode="auto">
          <a:xfrm>
            <a:off x="2576514" y="4018102"/>
            <a:ext cx="6988175" cy="19558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5" name="AutoShape 445"/>
          <p:cNvSpPr>
            <a:spLocks noChangeArrowheads="1"/>
          </p:cNvSpPr>
          <p:nvPr/>
        </p:nvSpPr>
        <p:spPr bwMode="auto">
          <a:xfrm>
            <a:off x="2614614" y="1366379"/>
            <a:ext cx="6975475" cy="1955800"/>
          </a:xfrm>
          <a:prstGeom prst="roundRect">
            <a:avLst>
              <a:gd name="adj" fmla="val 9931"/>
            </a:avLst>
          </a:prstGeom>
          <a:solidFill>
            <a:schemeClr val="bg1"/>
          </a:solidFill>
          <a:ln w="12700" algn="ctr">
            <a:solidFill>
              <a:srgbClr val="000814"/>
            </a:solidFill>
            <a:prstDash val="dash"/>
            <a:round/>
          </a:ln>
        </p:spPr>
        <p:txBody>
          <a:bodyPr wrap="none" lIns="0" tIns="0" rIns="0" bIns="0" anchor="ctr"/>
          <a:lstStyle/>
          <a:p>
            <a:pPr algn="r"/>
            <a:endParaRPr lang="zh-CN" altLang="zh-CN">
              <a:latin typeface="+mn-ea"/>
            </a:endParaRPr>
          </a:p>
        </p:txBody>
      </p:sp>
      <p:sp>
        <p:nvSpPr>
          <p:cNvPr id="6" name="Line 4"/>
          <p:cNvSpPr>
            <a:spLocks noChangeShapeType="1"/>
          </p:cNvSpPr>
          <p:nvPr/>
        </p:nvSpPr>
        <p:spPr bwMode="auto">
          <a:xfrm>
            <a:off x="3821114" y="5140464"/>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7" name="Line 7"/>
          <p:cNvSpPr>
            <a:spLocks noChangeShapeType="1"/>
          </p:cNvSpPr>
          <p:nvPr/>
        </p:nvSpPr>
        <p:spPr bwMode="auto">
          <a:xfrm>
            <a:off x="3821114" y="2445879"/>
            <a:ext cx="4440237" cy="0"/>
          </a:xfrm>
          <a:prstGeom prst="line">
            <a:avLst/>
          </a:prstGeom>
          <a:noFill/>
          <a:ln w="12700">
            <a:solidFill>
              <a:srgbClr val="000204"/>
            </a:solidFill>
            <a:round/>
            <a:tailEnd type="none" w="lg" len="med"/>
          </a:ln>
        </p:spPr>
        <p:txBody>
          <a:bodyPr lIns="0" tIns="0" rIns="0" bIns="0"/>
          <a:lstStyle/>
          <a:p>
            <a:endParaRPr lang="zh-CN" altLang="en-US">
              <a:latin typeface="+mn-ea"/>
            </a:endParaRPr>
          </a:p>
        </p:txBody>
      </p:sp>
      <p:sp>
        <p:nvSpPr>
          <p:cNvPr id="8" name="Line 8"/>
          <p:cNvSpPr>
            <a:spLocks noChangeShapeType="1"/>
          </p:cNvSpPr>
          <p:nvPr/>
        </p:nvSpPr>
        <p:spPr bwMode="auto">
          <a:xfrm>
            <a:off x="3821114" y="2445879"/>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9" name="Text Box 9"/>
          <p:cNvSpPr txBox="1">
            <a:spLocks noChangeArrowheads="1"/>
          </p:cNvSpPr>
          <p:nvPr/>
        </p:nvSpPr>
        <p:spPr bwMode="auto">
          <a:xfrm>
            <a:off x="4614863" y="2147429"/>
            <a:ext cx="609600" cy="220662"/>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600">
                <a:latin typeface="+mn-ea"/>
              </a:rPr>
              <a:t>写请求</a:t>
            </a:r>
            <a:endParaRPr lang="zh-CN" altLang="en-US" sz="1600">
              <a:latin typeface="+mn-ea"/>
            </a:endParaRPr>
          </a:p>
        </p:txBody>
      </p:sp>
      <p:sp>
        <p:nvSpPr>
          <p:cNvPr id="10" name="Line 12"/>
          <p:cNvSpPr>
            <a:spLocks noChangeShapeType="1"/>
          </p:cNvSpPr>
          <p:nvPr/>
        </p:nvSpPr>
        <p:spPr bwMode="auto">
          <a:xfrm>
            <a:off x="6719888" y="2445879"/>
            <a:ext cx="1230312"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1" name="Line 13"/>
          <p:cNvSpPr>
            <a:spLocks noChangeShapeType="1"/>
          </p:cNvSpPr>
          <p:nvPr/>
        </p:nvSpPr>
        <p:spPr bwMode="auto">
          <a:xfrm>
            <a:off x="3821114" y="5140464"/>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2" name="Line 14"/>
          <p:cNvSpPr>
            <a:spLocks noChangeShapeType="1"/>
          </p:cNvSpPr>
          <p:nvPr/>
        </p:nvSpPr>
        <p:spPr bwMode="auto">
          <a:xfrm>
            <a:off x="3821114" y="5140464"/>
            <a:ext cx="1920875" cy="0"/>
          </a:xfrm>
          <a:prstGeom prst="line">
            <a:avLst/>
          </a:prstGeom>
          <a:noFill/>
          <a:ln w="76200">
            <a:solidFill>
              <a:srgbClr val="36BA65"/>
            </a:solidFill>
            <a:round/>
            <a:tailEnd type="none" w="lg" len="med"/>
          </a:ln>
        </p:spPr>
        <p:txBody>
          <a:bodyPr lIns="0" tIns="0" rIns="0" bIns="0"/>
          <a:lstStyle/>
          <a:p>
            <a:endParaRPr lang="zh-CN" altLang="en-US">
              <a:latin typeface="+mn-ea"/>
            </a:endParaRPr>
          </a:p>
        </p:txBody>
      </p:sp>
      <p:sp>
        <p:nvSpPr>
          <p:cNvPr id="13" name="Line 15"/>
          <p:cNvSpPr>
            <a:spLocks noChangeShapeType="1"/>
          </p:cNvSpPr>
          <p:nvPr/>
        </p:nvSpPr>
        <p:spPr bwMode="auto">
          <a:xfrm>
            <a:off x="3821114" y="5140464"/>
            <a:ext cx="1920875" cy="0"/>
          </a:xfrm>
          <a:prstGeom prst="line">
            <a:avLst/>
          </a:prstGeom>
          <a:noFill/>
          <a:ln w="76200">
            <a:solidFill>
              <a:srgbClr val="5089F0"/>
            </a:solidFill>
            <a:round/>
            <a:tailEnd type="none" w="lg" len="med"/>
          </a:ln>
        </p:spPr>
        <p:txBody>
          <a:bodyPr lIns="0" tIns="0" rIns="0" bIns="0"/>
          <a:lstStyle/>
          <a:p>
            <a:endParaRPr lang="zh-CN" altLang="en-US">
              <a:latin typeface="+mn-ea"/>
            </a:endParaRPr>
          </a:p>
        </p:txBody>
      </p:sp>
      <p:sp>
        <p:nvSpPr>
          <p:cNvPr id="14" name="Line 16"/>
          <p:cNvSpPr>
            <a:spLocks noChangeShapeType="1"/>
          </p:cNvSpPr>
          <p:nvPr/>
        </p:nvSpPr>
        <p:spPr bwMode="auto">
          <a:xfrm>
            <a:off x="6361114" y="5140464"/>
            <a:ext cx="1920875" cy="0"/>
          </a:xfrm>
          <a:prstGeom prst="line">
            <a:avLst/>
          </a:prstGeom>
          <a:noFill/>
          <a:ln w="76200">
            <a:solidFill>
              <a:srgbClr val="FF0000"/>
            </a:solidFill>
            <a:round/>
            <a:tailEnd type="none" w="lg" len="med"/>
          </a:ln>
        </p:spPr>
        <p:txBody>
          <a:bodyPr lIns="0" tIns="0" rIns="0" bIns="0"/>
          <a:lstStyle/>
          <a:p>
            <a:endParaRPr lang="zh-CN" altLang="en-US">
              <a:latin typeface="+mn-ea"/>
            </a:endParaRPr>
          </a:p>
        </p:txBody>
      </p:sp>
      <p:sp>
        <p:nvSpPr>
          <p:cNvPr id="15" name="Line 17"/>
          <p:cNvSpPr>
            <a:spLocks noChangeShapeType="1"/>
          </p:cNvSpPr>
          <p:nvPr/>
        </p:nvSpPr>
        <p:spPr bwMode="auto">
          <a:xfrm>
            <a:off x="6361114" y="5140464"/>
            <a:ext cx="1920875" cy="0"/>
          </a:xfrm>
          <a:prstGeom prst="line">
            <a:avLst/>
          </a:prstGeom>
          <a:noFill/>
          <a:ln w="76200">
            <a:solidFill>
              <a:srgbClr val="36BA65"/>
            </a:solidFill>
            <a:round/>
            <a:tailEnd type="none" w="lg" len="med"/>
          </a:ln>
        </p:spPr>
        <p:txBody>
          <a:bodyPr lIns="0" tIns="0" rIns="0" bIns="0"/>
          <a:lstStyle/>
          <a:p>
            <a:endParaRPr lang="zh-CN" altLang="en-US">
              <a:latin typeface="+mn-ea"/>
            </a:endParaRPr>
          </a:p>
        </p:txBody>
      </p:sp>
      <p:sp>
        <p:nvSpPr>
          <p:cNvPr id="16" name="Line 18"/>
          <p:cNvSpPr>
            <a:spLocks noChangeShapeType="1"/>
          </p:cNvSpPr>
          <p:nvPr/>
        </p:nvSpPr>
        <p:spPr bwMode="auto">
          <a:xfrm>
            <a:off x="6361114" y="5140464"/>
            <a:ext cx="1920875" cy="0"/>
          </a:xfrm>
          <a:prstGeom prst="line">
            <a:avLst/>
          </a:prstGeom>
          <a:noFill/>
          <a:ln w="76200">
            <a:solidFill>
              <a:srgbClr val="5089F0"/>
            </a:solidFill>
            <a:round/>
            <a:tailEnd type="none" w="lg" len="med"/>
          </a:ln>
        </p:spPr>
        <p:txBody>
          <a:bodyPr lIns="0" tIns="0" rIns="0" bIns="0"/>
          <a:lstStyle/>
          <a:p>
            <a:endParaRPr lang="zh-CN" altLang="en-US">
              <a:latin typeface="+mn-ea"/>
            </a:endParaRPr>
          </a:p>
        </p:txBody>
      </p:sp>
      <p:sp>
        <p:nvSpPr>
          <p:cNvPr id="17" name="Line 19"/>
          <p:cNvSpPr>
            <a:spLocks noChangeShapeType="1"/>
          </p:cNvSpPr>
          <p:nvPr/>
        </p:nvSpPr>
        <p:spPr bwMode="auto">
          <a:xfrm>
            <a:off x="3821114" y="2445879"/>
            <a:ext cx="4148137"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19" name="Text Box 21"/>
          <p:cNvSpPr txBox="1">
            <a:spLocks noChangeArrowheads="1"/>
          </p:cNvSpPr>
          <p:nvPr/>
        </p:nvSpPr>
        <p:spPr bwMode="auto">
          <a:xfrm>
            <a:off x="4662488" y="2566530"/>
            <a:ext cx="533400" cy="192087"/>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400">
                <a:solidFill>
                  <a:srgbClr val="217F7B"/>
                </a:solidFill>
                <a:latin typeface="+mn-ea"/>
                <a:cs typeface="Arial" panose="020B0604020202020204" pitchFamily="34" charset="0"/>
              </a:rPr>
              <a:t>写响应</a:t>
            </a:r>
            <a:endParaRPr lang="zh-CN" altLang="en-US" sz="1400">
              <a:solidFill>
                <a:srgbClr val="217F7B"/>
              </a:solidFill>
              <a:latin typeface="+mn-ea"/>
              <a:cs typeface="Arial" panose="020B0604020202020204" pitchFamily="34" charset="0"/>
            </a:endParaRPr>
          </a:p>
        </p:txBody>
      </p:sp>
      <p:sp>
        <p:nvSpPr>
          <p:cNvPr id="20" name="Text Box 23"/>
          <p:cNvSpPr txBox="1">
            <a:spLocks noChangeArrowheads="1"/>
          </p:cNvSpPr>
          <p:nvPr/>
        </p:nvSpPr>
        <p:spPr bwMode="auto">
          <a:xfrm>
            <a:off x="5955638" y="1655305"/>
            <a:ext cx="561051"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grpSp>
        <p:nvGrpSpPr>
          <p:cNvPr id="22" name="Group 26"/>
          <p:cNvGrpSpPr/>
          <p:nvPr/>
        </p:nvGrpSpPr>
        <p:grpSpPr bwMode="auto">
          <a:xfrm>
            <a:off x="5697538" y="1917241"/>
            <a:ext cx="1028700" cy="1028700"/>
            <a:chOff x="2922" y="2088"/>
            <a:chExt cx="648" cy="648"/>
          </a:xfrm>
        </p:grpSpPr>
        <p:grpSp>
          <p:nvGrpSpPr>
            <p:cNvPr id="23" name="Group 27"/>
            <p:cNvGrpSpPr/>
            <p:nvPr/>
          </p:nvGrpSpPr>
          <p:grpSpPr bwMode="auto">
            <a:xfrm>
              <a:off x="2922" y="2088"/>
              <a:ext cx="648" cy="81"/>
              <a:chOff x="2922" y="2088"/>
              <a:chExt cx="648" cy="81"/>
            </a:xfrm>
          </p:grpSpPr>
          <p:sp>
            <p:nvSpPr>
              <p:cNvPr id="87"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8"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9"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0"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1"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2"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3"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94"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4" name="Group 36"/>
            <p:cNvGrpSpPr/>
            <p:nvPr/>
          </p:nvGrpSpPr>
          <p:grpSpPr bwMode="auto">
            <a:xfrm>
              <a:off x="2922" y="2169"/>
              <a:ext cx="648" cy="81"/>
              <a:chOff x="2922" y="2088"/>
              <a:chExt cx="648" cy="81"/>
            </a:xfrm>
          </p:grpSpPr>
          <p:sp>
            <p:nvSpPr>
              <p:cNvPr id="79"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0"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1"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2"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3"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4"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5"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86"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5" name="Group 45"/>
            <p:cNvGrpSpPr/>
            <p:nvPr/>
          </p:nvGrpSpPr>
          <p:grpSpPr bwMode="auto">
            <a:xfrm>
              <a:off x="2922" y="2250"/>
              <a:ext cx="648" cy="81"/>
              <a:chOff x="2922" y="2088"/>
              <a:chExt cx="648" cy="81"/>
            </a:xfrm>
          </p:grpSpPr>
          <p:sp>
            <p:nvSpPr>
              <p:cNvPr id="71"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2"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3"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4"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5"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6"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7"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8"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6" name="Group 54"/>
            <p:cNvGrpSpPr/>
            <p:nvPr/>
          </p:nvGrpSpPr>
          <p:grpSpPr bwMode="auto">
            <a:xfrm>
              <a:off x="2922" y="2331"/>
              <a:ext cx="648" cy="81"/>
              <a:chOff x="2922" y="2088"/>
              <a:chExt cx="648" cy="81"/>
            </a:xfrm>
          </p:grpSpPr>
          <p:sp>
            <p:nvSpPr>
              <p:cNvPr id="63"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4"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5"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6"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7"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8"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9"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70"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7" name="Group 63"/>
            <p:cNvGrpSpPr/>
            <p:nvPr/>
          </p:nvGrpSpPr>
          <p:grpSpPr bwMode="auto">
            <a:xfrm>
              <a:off x="2922" y="2412"/>
              <a:ext cx="648" cy="81"/>
              <a:chOff x="2922" y="2088"/>
              <a:chExt cx="648" cy="81"/>
            </a:xfrm>
          </p:grpSpPr>
          <p:sp>
            <p:nvSpPr>
              <p:cNvPr id="55"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6"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7"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8"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9"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0"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1"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62"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8" name="Group 72"/>
            <p:cNvGrpSpPr/>
            <p:nvPr/>
          </p:nvGrpSpPr>
          <p:grpSpPr bwMode="auto">
            <a:xfrm>
              <a:off x="2922" y="2493"/>
              <a:ext cx="648" cy="81"/>
              <a:chOff x="2922" y="2088"/>
              <a:chExt cx="648" cy="81"/>
            </a:xfrm>
          </p:grpSpPr>
          <p:sp>
            <p:nvSpPr>
              <p:cNvPr id="47"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8"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9"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0"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1"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2"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3"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54"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29" name="Group 81"/>
            <p:cNvGrpSpPr/>
            <p:nvPr/>
          </p:nvGrpSpPr>
          <p:grpSpPr bwMode="auto">
            <a:xfrm>
              <a:off x="2922" y="2574"/>
              <a:ext cx="648" cy="81"/>
              <a:chOff x="2922" y="2088"/>
              <a:chExt cx="648" cy="81"/>
            </a:xfrm>
          </p:grpSpPr>
          <p:sp>
            <p:nvSpPr>
              <p:cNvPr id="39"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0"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1"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2"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3"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4"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5"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46"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30" name="Group 90"/>
            <p:cNvGrpSpPr/>
            <p:nvPr/>
          </p:nvGrpSpPr>
          <p:grpSpPr bwMode="auto">
            <a:xfrm>
              <a:off x="2922" y="2655"/>
              <a:ext cx="648" cy="81"/>
              <a:chOff x="2922" y="2088"/>
              <a:chExt cx="648" cy="81"/>
            </a:xfrm>
          </p:grpSpPr>
          <p:sp>
            <p:nvSpPr>
              <p:cNvPr id="31" name="Rectangle 9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2" name="Rectangle 9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3" name="Rectangle 9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4" name="Rectangle 9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5" name="Rectangle 9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6" name="Rectangle 9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7" name="Rectangle 9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38" name="Rectangle 9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95" name="Rectangle 99"/>
          <p:cNvSpPr>
            <a:spLocks noChangeArrowheads="1"/>
          </p:cNvSpPr>
          <p:nvPr/>
        </p:nvSpPr>
        <p:spPr bwMode="auto">
          <a:xfrm>
            <a:off x="5697539" y="1918830"/>
            <a:ext cx="128587" cy="128587"/>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96" name="Text Box 227"/>
          <p:cNvSpPr txBox="1">
            <a:spLocks noChangeArrowheads="1"/>
          </p:cNvSpPr>
          <p:nvPr/>
        </p:nvSpPr>
        <p:spPr bwMode="auto">
          <a:xfrm>
            <a:off x="5955638" y="4340365"/>
            <a:ext cx="561051" cy="221599"/>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en-US" altLang="zh-CN" sz="1600" b="1">
                <a:solidFill>
                  <a:srgbClr val="000204"/>
                </a:solidFill>
                <a:latin typeface="+mn-ea"/>
                <a:cs typeface="Arial" panose="020B0604020202020204" pitchFamily="34" charset="0"/>
              </a:rPr>
              <a:t>Cache</a:t>
            </a:r>
            <a:endParaRPr lang="en-US" altLang="zh-CN" sz="1600" b="1" dirty="0">
              <a:solidFill>
                <a:srgbClr val="000204"/>
              </a:solidFill>
              <a:latin typeface="+mn-ea"/>
              <a:cs typeface="Arial" panose="020B0604020202020204" pitchFamily="34" charset="0"/>
            </a:endParaRPr>
          </a:p>
        </p:txBody>
      </p:sp>
      <p:grpSp>
        <p:nvGrpSpPr>
          <p:cNvPr id="98" name="Group 359"/>
          <p:cNvGrpSpPr/>
          <p:nvPr/>
        </p:nvGrpSpPr>
        <p:grpSpPr bwMode="auto">
          <a:xfrm>
            <a:off x="5697538" y="4618177"/>
            <a:ext cx="1028700" cy="1028700"/>
            <a:chOff x="2922" y="2088"/>
            <a:chExt cx="648" cy="648"/>
          </a:xfrm>
        </p:grpSpPr>
        <p:grpSp>
          <p:nvGrpSpPr>
            <p:cNvPr id="99" name="Group 360"/>
            <p:cNvGrpSpPr/>
            <p:nvPr/>
          </p:nvGrpSpPr>
          <p:grpSpPr bwMode="auto">
            <a:xfrm>
              <a:off x="2922" y="2088"/>
              <a:ext cx="648" cy="81"/>
              <a:chOff x="2922" y="2088"/>
              <a:chExt cx="648" cy="81"/>
            </a:xfrm>
          </p:grpSpPr>
          <p:sp>
            <p:nvSpPr>
              <p:cNvPr id="163" name="Rectangle 36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4" name="Rectangle 36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5" name="Rectangle 36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6" name="Rectangle 36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7" name="Rectangle 36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8" name="Rectangle 36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9" name="Rectangle 36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70" name="Rectangle 36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0" name="Group 369"/>
            <p:cNvGrpSpPr/>
            <p:nvPr/>
          </p:nvGrpSpPr>
          <p:grpSpPr bwMode="auto">
            <a:xfrm>
              <a:off x="2922" y="2169"/>
              <a:ext cx="648" cy="81"/>
              <a:chOff x="2922" y="2088"/>
              <a:chExt cx="648" cy="81"/>
            </a:xfrm>
          </p:grpSpPr>
          <p:sp>
            <p:nvSpPr>
              <p:cNvPr id="155" name="Rectangle 37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6" name="Rectangle 37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7" name="Rectangle 37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8" name="Rectangle 37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9" name="Rectangle 37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0" name="Rectangle 37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1" name="Rectangle 37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62" name="Rectangle 37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1" name="Group 378"/>
            <p:cNvGrpSpPr/>
            <p:nvPr/>
          </p:nvGrpSpPr>
          <p:grpSpPr bwMode="auto">
            <a:xfrm>
              <a:off x="2922" y="2250"/>
              <a:ext cx="648" cy="81"/>
              <a:chOff x="2922" y="2088"/>
              <a:chExt cx="648" cy="81"/>
            </a:xfrm>
          </p:grpSpPr>
          <p:sp>
            <p:nvSpPr>
              <p:cNvPr id="147" name="Rectangle 37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8" name="Rectangle 38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9" name="Rectangle 38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0" name="Rectangle 38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1" name="Rectangle 38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2" name="Rectangle 38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3" name="Rectangle 38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54" name="Rectangle 38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2" name="Group 387"/>
            <p:cNvGrpSpPr/>
            <p:nvPr/>
          </p:nvGrpSpPr>
          <p:grpSpPr bwMode="auto">
            <a:xfrm>
              <a:off x="2922" y="2331"/>
              <a:ext cx="648" cy="81"/>
              <a:chOff x="2922" y="2088"/>
              <a:chExt cx="648" cy="81"/>
            </a:xfrm>
          </p:grpSpPr>
          <p:sp>
            <p:nvSpPr>
              <p:cNvPr id="139" name="Rectangle 38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0" name="Rectangle 38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1" name="Rectangle 39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2" name="Rectangle 39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3" name="Rectangle 39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4" name="Rectangle 39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5" name="Rectangle 39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46" name="Rectangle 39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3" name="Group 396"/>
            <p:cNvGrpSpPr/>
            <p:nvPr/>
          </p:nvGrpSpPr>
          <p:grpSpPr bwMode="auto">
            <a:xfrm>
              <a:off x="2922" y="2412"/>
              <a:ext cx="648" cy="81"/>
              <a:chOff x="2922" y="2088"/>
              <a:chExt cx="648" cy="81"/>
            </a:xfrm>
          </p:grpSpPr>
          <p:sp>
            <p:nvSpPr>
              <p:cNvPr id="131" name="Rectangle 39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2" name="Rectangle 39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3" name="Rectangle 39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4" name="Rectangle 40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5" name="Rectangle 40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6" name="Rectangle 40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7" name="Rectangle 40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8" name="Rectangle 40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4" name="Group 405"/>
            <p:cNvGrpSpPr/>
            <p:nvPr/>
          </p:nvGrpSpPr>
          <p:grpSpPr bwMode="auto">
            <a:xfrm>
              <a:off x="2922" y="2493"/>
              <a:ext cx="648" cy="81"/>
              <a:chOff x="2922" y="2088"/>
              <a:chExt cx="648" cy="81"/>
            </a:xfrm>
          </p:grpSpPr>
          <p:sp>
            <p:nvSpPr>
              <p:cNvPr id="123" name="Rectangle 40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4" name="Rectangle 40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5" name="Rectangle 40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6" name="Rectangle 40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7" name="Rectangle 41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8" name="Rectangle 41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9" name="Rectangle 41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30" name="Rectangle 41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5" name="Group 414"/>
            <p:cNvGrpSpPr/>
            <p:nvPr/>
          </p:nvGrpSpPr>
          <p:grpSpPr bwMode="auto">
            <a:xfrm>
              <a:off x="2922" y="2574"/>
              <a:ext cx="648" cy="81"/>
              <a:chOff x="2922" y="2088"/>
              <a:chExt cx="648" cy="81"/>
            </a:xfrm>
          </p:grpSpPr>
          <p:sp>
            <p:nvSpPr>
              <p:cNvPr id="115" name="Rectangle 41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6" name="Rectangle 41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7" name="Rectangle 41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8" name="Rectangle 41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9" name="Rectangle 41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0" name="Rectangle 42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1" name="Rectangle 42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22" name="Rectangle 42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06" name="Group 423"/>
            <p:cNvGrpSpPr/>
            <p:nvPr/>
          </p:nvGrpSpPr>
          <p:grpSpPr bwMode="auto">
            <a:xfrm>
              <a:off x="2922" y="2655"/>
              <a:ext cx="648" cy="81"/>
              <a:chOff x="2922" y="2088"/>
              <a:chExt cx="648" cy="81"/>
            </a:xfrm>
          </p:grpSpPr>
          <p:sp>
            <p:nvSpPr>
              <p:cNvPr id="107" name="Rectangle 42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8" name="Rectangle 42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09" name="Rectangle 42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0" name="Rectangle 42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1" name="Rectangle 42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2" name="Rectangle 42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3" name="Rectangle 43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sp>
            <p:nvSpPr>
              <p:cNvPr id="114" name="Rectangle 43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ln>
            </p:spPr>
            <p:txBody>
              <a:bodyPr wrap="none" lIns="0" tIns="0" rIns="0" bIns="0" anchor="ctr"/>
              <a:lstStyle/>
              <a:p>
                <a:pPr algn="r"/>
                <a:endParaRPr lang="zh-CN" altLang="zh-CN">
                  <a:latin typeface="+mn-ea"/>
                </a:endParaRPr>
              </a:p>
            </p:txBody>
          </p:sp>
        </p:grpSp>
      </p:grpSp>
      <p:sp>
        <p:nvSpPr>
          <p:cNvPr id="171" name="Rectangle 432"/>
          <p:cNvSpPr>
            <a:spLocks noChangeArrowheads="1"/>
          </p:cNvSpPr>
          <p:nvPr/>
        </p:nvSpPr>
        <p:spPr bwMode="auto">
          <a:xfrm>
            <a:off x="5697539" y="4618178"/>
            <a:ext cx="128587" cy="128587"/>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grpSp>
        <p:nvGrpSpPr>
          <p:cNvPr id="172" name="Group 433"/>
          <p:cNvGrpSpPr/>
          <p:nvPr/>
        </p:nvGrpSpPr>
        <p:grpSpPr bwMode="auto">
          <a:xfrm>
            <a:off x="5697539" y="4618178"/>
            <a:ext cx="257175" cy="128587"/>
            <a:chOff x="2557" y="3815"/>
            <a:chExt cx="162" cy="81"/>
          </a:xfrm>
        </p:grpSpPr>
        <p:sp>
          <p:nvSpPr>
            <p:cNvPr id="173" name="Rectangle 434"/>
            <p:cNvSpPr>
              <a:spLocks noChangeArrowheads="1"/>
            </p:cNvSpPr>
            <p:nvPr/>
          </p:nvSpPr>
          <p:spPr bwMode="auto">
            <a:xfrm>
              <a:off x="2557" y="3815"/>
              <a:ext cx="81" cy="81"/>
            </a:xfrm>
            <a:prstGeom prst="rect">
              <a:avLst/>
            </a:prstGeom>
            <a:solidFill>
              <a:srgbClr val="36BA65"/>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74" name="Rectangle 435"/>
            <p:cNvSpPr>
              <a:spLocks noChangeArrowheads="1"/>
            </p:cNvSpPr>
            <p:nvPr/>
          </p:nvSpPr>
          <p:spPr bwMode="auto">
            <a:xfrm>
              <a:off x="2638" y="3815"/>
              <a:ext cx="81" cy="81"/>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grpSp>
      <p:grpSp>
        <p:nvGrpSpPr>
          <p:cNvPr id="175" name="Group 436"/>
          <p:cNvGrpSpPr/>
          <p:nvPr/>
        </p:nvGrpSpPr>
        <p:grpSpPr bwMode="auto">
          <a:xfrm>
            <a:off x="5697538" y="4618178"/>
            <a:ext cx="385762" cy="128587"/>
            <a:chOff x="2557" y="3919"/>
            <a:chExt cx="243" cy="81"/>
          </a:xfrm>
        </p:grpSpPr>
        <p:sp>
          <p:nvSpPr>
            <p:cNvPr id="176" name="Rectangle 437"/>
            <p:cNvSpPr>
              <a:spLocks noChangeArrowheads="1"/>
            </p:cNvSpPr>
            <p:nvPr/>
          </p:nvSpPr>
          <p:spPr bwMode="auto">
            <a:xfrm>
              <a:off x="2557" y="3919"/>
              <a:ext cx="81" cy="81"/>
            </a:xfrm>
            <a:prstGeom prst="rect">
              <a:avLst/>
            </a:prstGeom>
            <a:solidFill>
              <a:srgbClr val="5089F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77" name="Rectangle 438"/>
            <p:cNvSpPr>
              <a:spLocks noChangeArrowheads="1"/>
            </p:cNvSpPr>
            <p:nvPr/>
          </p:nvSpPr>
          <p:spPr bwMode="auto">
            <a:xfrm>
              <a:off x="2638" y="3919"/>
              <a:ext cx="81" cy="81"/>
            </a:xfrm>
            <a:prstGeom prst="rect">
              <a:avLst/>
            </a:prstGeom>
            <a:solidFill>
              <a:srgbClr val="36BA65"/>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178" name="Rectangle 439"/>
            <p:cNvSpPr>
              <a:spLocks noChangeArrowheads="1"/>
            </p:cNvSpPr>
            <p:nvPr/>
          </p:nvSpPr>
          <p:spPr bwMode="auto">
            <a:xfrm>
              <a:off x="2719" y="3919"/>
              <a:ext cx="81" cy="81"/>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grpSp>
      <p:sp>
        <p:nvSpPr>
          <p:cNvPr id="179" name="Text Box 442"/>
          <p:cNvSpPr txBox="1">
            <a:spLocks noChangeArrowheads="1"/>
          </p:cNvSpPr>
          <p:nvPr/>
        </p:nvSpPr>
        <p:spPr bwMode="auto">
          <a:xfrm>
            <a:off x="2816079" y="1468802"/>
            <a:ext cx="2704587"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008000"/>
                </a:solidFill>
                <a:latin typeface="+mn-ea"/>
                <a:cs typeface="Arial" panose="020B0604020202020204" pitchFamily="34" charset="0"/>
              </a:rPr>
              <a:t>写穿策略 </a:t>
            </a:r>
            <a:r>
              <a:rPr lang="en-US" altLang="zh-CN" b="1">
                <a:solidFill>
                  <a:srgbClr val="008000"/>
                </a:solidFill>
                <a:latin typeface="+mn-ea"/>
                <a:cs typeface="Arial" panose="020B0604020202020204" pitchFamily="34" charset="0"/>
              </a:rPr>
              <a:t>WriteThrough </a:t>
            </a:r>
            <a:endParaRPr lang="en-US" altLang="zh-CN" b="1">
              <a:solidFill>
                <a:srgbClr val="008000"/>
              </a:solidFill>
              <a:latin typeface="+mn-ea"/>
              <a:cs typeface="Arial" panose="020B0604020202020204" pitchFamily="34" charset="0"/>
            </a:endParaRPr>
          </a:p>
        </p:txBody>
      </p:sp>
      <p:sp>
        <p:nvSpPr>
          <p:cNvPr id="180" name="Text Box 444"/>
          <p:cNvSpPr txBox="1">
            <a:spLocks noChangeArrowheads="1"/>
          </p:cNvSpPr>
          <p:nvPr/>
        </p:nvSpPr>
        <p:spPr bwMode="auto">
          <a:xfrm>
            <a:off x="2748573" y="4162565"/>
            <a:ext cx="2366352" cy="276999"/>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chemeClr val="accent2"/>
                </a:solidFill>
                <a:latin typeface="+mn-ea"/>
                <a:cs typeface="Arial" panose="020B0604020202020204" pitchFamily="34" charset="0"/>
              </a:rPr>
              <a:t>写回策略 </a:t>
            </a:r>
            <a:r>
              <a:rPr lang="en-US" altLang="zh-CN" b="1">
                <a:solidFill>
                  <a:schemeClr val="accent2"/>
                </a:solidFill>
                <a:latin typeface="+mn-ea"/>
                <a:cs typeface="Arial" panose="020B0604020202020204" pitchFamily="34" charset="0"/>
              </a:rPr>
              <a:t>Write Back</a:t>
            </a:r>
            <a:r>
              <a:rPr lang="en-US" altLang="zh-CN" b="1">
                <a:solidFill>
                  <a:srgbClr val="008000"/>
                </a:solidFill>
                <a:latin typeface="+mn-ea"/>
                <a:cs typeface="Arial" panose="020B0604020202020204" pitchFamily="34" charset="0"/>
              </a:rPr>
              <a:t> </a:t>
            </a:r>
            <a:endParaRPr lang="en-US" altLang="zh-CN" b="1">
              <a:solidFill>
                <a:srgbClr val="008000"/>
              </a:solidFill>
              <a:latin typeface="+mn-ea"/>
              <a:cs typeface="Arial" panose="020B0604020202020204" pitchFamily="34" charset="0"/>
            </a:endParaRPr>
          </a:p>
        </p:txBody>
      </p:sp>
      <p:sp>
        <p:nvSpPr>
          <p:cNvPr id="181" name="AutoShape 446"/>
          <p:cNvSpPr>
            <a:spLocks noChangeArrowheads="1"/>
          </p:cNvSpPr>
          <p:nvPr/>
        </p:nvSpPr>
        <p:spPr bwMode="auto">
          <a:xfrm>
            <a:off x="7989889" y="1648955"/>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182" name="Group 447"/>
          <p:cNvGrpSpPr/>
          <p:nvPr/>
        </p:nvGrpSpPr>
        <p:grpSpPr bwMode="auto">
          <a:xfrm>
            <a:off x="8108950" y="1804530"/>
            <a:ext cx="577850" cy="542925"/>
            <a:chOff x="3480" y="2350"/>
            <a:chExt cx="901" cy="846"/>
          </a:xfrm>
        </p:grpSpPr>
        <p:grpSp>
          <p:nvGrpSpPr>
            <p:cNvPr id="183" name="Group 448"/>
            <p:cNvGrpSpPr/>
            <p:nvPr/>
          </p:nvGrpSpPr>
          <p:grpSpPr bwMode="auto">
            <a:xfrm>
              <a:off x="3480" y="2803"/>
              <a:ext cx="901" cy="393"/>
              <a:chOff x="3480" y="2982"/>
              <a:chExt cx="901" cy="393"/>
            </a:xfrm>
          </p:grpSpPr>
          <p:sp>
            <p:nvSpPr>
              <p:cNvPr id="204" name="Oval 44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5" name="Rectangle 45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6" name="Oval 45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4" name="Group 452"/>
            <p:cNvGrpSpPr/>
            <p:nvPr/>
          </p:nvGrpSpPr>
          <p:grpSpPr bwMode="auto">
            <a:xfrm>
              <a:off x="3480" y="2713"/>
              <a:ext cx="901" cy="393"/>
              <a:chOff x="3480" y="2982"/>
              <a:chExt cx="901" cy="393"/>
            </a:xfrm>
          </p:grpSpPr>
          <p:sp>
            <p:nvSpPr>
              <p:cNvPr id="201" name="Oval 45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02" name="Rectangle 45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3" name="Oval 45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5" name="Group 456"/>
            <p:cNvGrpSpPr/>
            <p:nvPr/>
          </p:nvGrpSpPr>
          <p:grpSpPr bwMode="auto">
            <a:xfrm>
              <a:off x="3480" y="2622"/>
              <a:ext cx="901" cy="393"/>
              <a:chOff x="3480" y="2982"/>
              <a:chExt cx="901" cy="393"/>
            </a:xfrm>
          </p:grpSpPr>
          <p:sp>
            <p:nvSpPr>
              <p:cNvPr id="198" name="Oval 45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9" name="Rectangle 45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00" name="Oval 45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6" name="Group 460"/>
            <p:cNvGrpSpPr/>
            <p:nvPr/>
          </p:nvGrpSpPr>
          <p:grpSpPr bwMode="auto">
            <a:xfrm>
              <a:off x="3480" y="2532"/>
              <a:ext cx="901" cy="393"/>
              <a:chOff x="3480" y="2982"/>
              <a:chExt cx="901" cy="393"/>
            </a:xfrm>
          </p:grpSpPr>
          <p:sp>
            <p:nvSpPr>
              <p:cNvPr id="195" name="Oval 46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6" name="Rectangle 46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7" name="Oval 46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7" name="Group 464"/>
            <p:cNvGrpSpPr/>
            <p:nvPr/>
          </p:nvGrpSpPr>
          <p:grpSpPr bwMode="auto">
            <a:xfrm>
              <a:off x="3480" y="2441"/>
              <a:ext cx="901" cy="393"/>
              <a:chOff x="3480" y="2982"/>
              <a:chExt cx="901" cy="393"/>
            </a:xfrm>
          </p:grpSpPr>
          <p:sp>
            <p:nvSpPr>
              <p:cNvPr id="192" name="Oval 46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3" name="Rectangle 46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4" name="Oval 46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188" name="Group 468"/>
            <p:cNvGrpSpPr/>
            <p:nvPr/>
          </p:nvGrpSpPr>
          <p:grpSpPr bwMode="auto">
            <a:xfrm>
              <a:off x="3480" y="2350"/>
              <a:ext cx="901" cy="393"/>
              <a:chOff x="3480" y="2982"/>
              <a:chExt cx="901" cy="393"/>
            </a:xfrm>
          </p:grpSpPr>
          <p:sp>
            <p:nvSpPr>
              <p:cNvPr id="189" name="Oval 46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190" name="Rectangle 47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191" name="Oval 47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07" name="Group 472"/>
          <p:cNvGrpSpPr/>
          <p:nvPr/>
        </p:nvGrpSpPr>
        <p:grpSpPr bwMode="auto">
          <a:xfrm>
            <a:off x="8251825" y="2088692"/>
            <a:ext cx="577850" cy="542925"/>
            <a:chOff x="3480" y="2350"/>
            <a:chExt cx="901" cy="846"/>
          </a:xfrm>
        </p:grpSpPr>
        <p:grpSp>
          <p:nvGrpSpPr>
            <p:cNvPr id="208" name="Group 473"/>
            <p:cNvGrpSpPr/>
            <p:nvPr/>
          </p:nvGrpSpPr>
          <p:grpSpPr bwMode="auto">
            <a:xfrm>
              <a:off x="3480" y="2803"/>
              <a:ext cx="901" cy="393"/>
              <a:chOff x="3480" y="2982"/>
              <a:chExt cx="901" cy="393"/>
            </a:xfrm>
          </p:grpSpPr>
          <p:sp>
            <p:nvSpPr>
              <p:cNvPr id="229" name="Oval 47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30" name="Rectangle 47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31" name="Oval 47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09" name="Group 477"/>
            <p:cNvGrpSpPr/>
            <p:nvPr/>
          </p:nvGrpSpPr>
          <p:grpSpPr bwMode="auto">
            <a:xfrm>
              <a:off x="3480" y="2713"/>
              <a:ext cx="901" cy="393"/>
              <a:chOff x="3480" y="2982"/>
              <a:chExt cx="901" cy="393"/>
            </a:xfrm>
          </p:grpSpPr>
          <p:sp>
            <p:nvSpPr>
              <p:cNvPr id="226" name="Oval 47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7" name="Rectangle 47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8" name="Oval 48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0" name="Group 481"/>
            <p:cNvGrpSpPr/>
            <p:nvPr/>
          </p:nvGrpSpPr>
          <p:grpSpPr bwMode="auto">
            <a:xfrm>
              <a:off x="3480" y="2622"/>
              <a:ext cx="901" cy="393"/>
              <a:chOff x="3480" y="2982"/>
              <a:chExt cx="901" cy="393"/>
            </a:xfrm>
          </p:grpSpPr>
          <p:sp>
            <p:nvSpPr>
              <p:cNvPr id="223" name="Oval 48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4" name="Rectangle 48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5" name="Oval 48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1" name="Group 485"/>
            <p:cNvGrpSpPr/>
            <p:nvPr/>
          </p:nvGrpSpPr>
          <p:grpSpPr bwMode="auto">
            <a:xfrm>
              <a:off x="3480" y="2532"/>
              <a:ext cx="901" cy="393"/>
              <a:chOff x="3480" y="2982"/>
              <a:chExt cx="901" cy="393"/>
            </a:xfrm>
          </p:grpSpPr>
          <p:sp>
            <p:nvSpPr>
              <p:cNvPr id="220" name="Oval 48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21" name="Rectangle 48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22" name="Oval 48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2" name="Group 489"/>
            <p:cNvGrpSpPr/>
            <p:nvPr/>
          </p:nvGrpSpPr>
          <p:grpSpPr bwMode="auto">
            <a:xfrm>
              <a:off x="3480" y="2441"/>
              <a:ext cx="901" cy="393"/>
              <a:chOff x="3480" y="2982"/>
              <a:chExt cx="901" cy="393"/>
            </a:xfrm>
          </p:grpSpPr>
          <p:sp>
            <p:nvSpPr>
              <p:cNvPr id="217" name="Oval 49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8" name="Rectangle 49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19" name="Oval 49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13" name="Group 493"/>
            <p:cNvGrpSpPr/>
            <p:nvPr/>
          </p:nvGrpSpPr>
          <p:grpSpPr bwMode="auto">
            <a:xfrm>
              <a:off x="3480" y="2350"/>
              <a:ext cx="901" cy="393"/>
              <a:chOff x="3480" y="2982"/>
              <a:chExt cx="901" cy="393"/>
            </a:xfrm>
          </p:grpSpPr>
          <p:sp>
            <p:nvSpPr>
              <p:cNvPr id="214" name="Oval 49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15" name="Rectangle 49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16" name="Oval 49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32" name="Group 497"/>
          <p:cNvGrpSpPr/>
          <p:nvPr/>
        </p:nvGrpSpPr>
        <p:grpSpPr bwMode="auto">
          <a:xfrm>
            <a:off x="8393113" y="2409367"/>
            <a:ext cx="577850" cy="542925"/>
            <a:chOff x="3480" y="2350"/>
            <a:chExt cx="901" cy="846"/>
          </a:xfrm>
        </p:grpSpPr>
        <p:grpSp>
          <p:nvGrpSpPr>
            <p:cNvPr id="233" name="Group 498"/>
            <p:cNvGrpSpPr/>
            <p:nvPr/>
          </p:nvGrpSpPr>
          <p:grpSpPr bwMode="auto">
            <a:xfrm>
              <a:off x="3480" y="2803"/>
              <a:ext cx="901" cy="393"/>
              <a:chOff x="3480" y="2982"/>
              <a:chExt cx="901" cy="393"/>
            </a:xfrm>
          </p:grpSpPr>
          <p:sp>
            <p:nvSpPr>
              <p:cNvPr id="254" name="Oval 49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55" name="Rectangle 50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6" name="Oval 50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4" name="Group 502"/>
            <p:cNvGrpSpPr/>
            <p:nvPr/>
          </p:nvGrpSpPr>
          <p:grpSpPr bwMode="auto">
            <a:xfrm>
              <a:off x="3480" y="2713"/>
              <a:ext cx="901" cy="393"/>
              <a:chOff x="3480" y="2982"/>
              <a:chExt cx="901" cy="393"/>
            </a:xfrm>
          </p:grpSpPr>
          <p:sp>
            <p:nvSpPr>
              <p:cNvPr id="251" name="Oval 50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52" name="Rectangle 50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3" name="Oval 50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5" name="Group 506"/>
            <p:cNvGrpSpPr/>
            <p:nvPr/>
          </p:nvGrpSpPr>
          <p:grpSpPr bwMode="auto">
            <a:xfrm>
              <a:off x="3480" y="2622"/>
              <a:ext cx="901" cy="393"/>
              <a:chOff x="3480" y="2982"/>
              <a:chExt cx="901" cy="393"/>
            </a:xfrm>
          </p:grpSpPr>
          <p:sp>
            <p:nvSpPr>
              <p:cNvPr id="248" name="Oval 50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9" name="Rectangle 50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50" name="Oval 50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6" name="Group 510"/>
            <p:cNvGrpSpPr/>
            <p:nvPr/>
          </p:nvGrpSpPr>
          <p:grpSpPr bwMode="auto">
            <a:xfrm>
              <a:off x="3480" y="2532"/>
              <a:ext cx="901" cy="393"/>
              <a:chOff x="3480" y="2982"/>
              <a:chExt cx="901" cy="393"/>
            </a:xfrm>
          </p:grpSpPr>
          <p:sp>
            <p:nvSpPr>
              <p:cNvPr id="245" name="Oval 51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6" name="Rectangle 51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47" name="Oval 51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7" name="Group 514"/>
            <p:cNvGrpSpPr/>
            <p:nvPr/>
          </p:nvGrpSpPr>
          <p:grpSpPr bwMode="auto">
            <a:xfrm>
              <a:off x="3480" y="2441"/>
              <a:ext cx="901" cy="393"/>
              <a:chOff x="3480" y="2982"/>
              <a:chExt cx="901" cy="393"/>
            </a:xfrm>
          </p:grpSpPr>
          <p:sp>
            <p:nvSpPr>
              <p:cNvPr id="242" name="Oval 51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3" name="Rectangle 51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44" name="Oval 51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38" name="Group 518"/>
            <p:cNvGrpSpPr/>
            <p:nvPr/>
          </p:nvGrpSpPr>
          <p:grpSpPr bwMode="auto">
            <a:xfrm>
              <a:off x="3480" y="2350"/>
              <a:ext cx="901" cy="393"/>
              <a:chOff x="3480" y="2982"/>
              <a:chExt cx="901" cy="393"/>
            </a:xfrm>
          </p:grpSpPr>
          <p:sp>
            <p:nvSpPr>
              <p:cNvPr id="239" name="Oval 51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40" name="Rectangle 52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41" name="Oval 52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257" name="Rectangle 226"/>
          <p:cNvSpPr>
            <a:spLocks noChangeArrowheads="1"/>
          </p:cNvSpPr>
          <p:nvPr/>
        </p:nvSpPr>
        <p:spPr bwMode="auto">
          <a:xfrm>
            <a:off x="8618539" y="2696705"/>
            <a:ext cx="128587" cy="128587"/>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258" name="AutoShape 523"/>
          <p:cNvSpPr>
            <a:spLocks noChangeArrowheads="1"/>
          </p:cNvSpPr>
          <p:nvPr/>
        </p:nvSpPr>
        <p:spPr bwMode="auto">
          <a:xfrm>
            <a:off x="7989889" y="422447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tailEnd type="none" w="lg" len="med"/>
          </a:ln>
        </p:spPr>
        <p:txBody>
          <a:bodyPr wrap="none" lIns="0" tIns="0" rIns="0" bIns="0" anchor="ctr"/>
          <a:lstStyle/>
          <a:p>
            <a:pPr algn="r"/>
            <a:endParaRPr lang="zh-CN" altLang="zh-CN">
              <a:latin typeface="+mn-ea"/>
            </a:endParaRPr>
          </a:p>
        </p:txBody>
      </p:sp>
      <p:grpSp>
        <p:nvGrpSpPr>
          <p:cNvPr id="259" name="Group 524"/>
          <p:cNvGrpSpPr/>
          <p:nvPr/>
        </p:nvGrpSpPr>
        <p:grpSpPr bwMode="auto">
          <a:xfrm>
            <a:off x="8134350" y="4443553"/>
            <a:ext cx="577850" cy="542925"/>
            <a:chOff x="3480" y="2350"/>
            <a:chExt cx="901" cy="846"/>
          </a:xfrm>
        </p:grpSpPr>
        <p:grpSp>
          <p:nvGrpSpPr>
            <p:cNvPr id="260" name="Group 525"/>
            <p:cNvGrpSpPr/>
            <p:nvPr/>
          </p:nvGrpSpPr>
          <p:grpSpPr bwMode="auto">
            <a:xfrm>
              <a:off x="3480" y="2803"/>
              <a:ext cx="901" cy="393"/>
              <a:chOff x="3480" y="2982"/>
              <a:chExt cx="901" cy="393"/>
            </a:xfrm>
          </p:grpSpPr>
          <p:sp>
            <p:nvSpPr>
              <p:cNvPr id="281" name="Oval 52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82" name="Rectangle 52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83" name="Oval 52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1" name="Group 529"/>
            <p:cNvGrpSpPr/>
            <p:nvPr/>
          </p:nvGrpSpPr>
          <p:grpSpPr bwMode="auto">
            <a:xfrm>
              <a:off x="3480" y="2713"/>
              <a:ext cx="901" cy="393"/>
              <a:chOff x="3480" y="2982"/>
              <a:chExt cx="901" cy="393"/>
            </a:xfrm>
          </p:grpSpPr>
          <p:sp>
            <p:nvSpPr>
              <p:cNvPr id="278" name="Oval 53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9" name="Rectangle 53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80" name="Oval 53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2" name="Group 533"/>
            <p:cNvGrpSpPr/>
            <p:nvPr/>
          </p:nvGrpSpPr>
          <p:grpSpPr bwMode="auto">
            <a:xfrm>
              <a:off x="3480" y="2622"/>
              <a:ext cx="901" cy="393"/>
              <a:chOff x="3480" y="2982"/>
              <a:chExt cx="901" cy="393"/>
            </a:xfrm>
          </p:grpSpPr>
          <p:sp>
            <p:nvSpPr>
              <p:cNvPr id="275" name="Oval 53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6" name="Rectangle 53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77" name="Oval 53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3" name="Group 537"/>
            <p:cNvGrpSpPr/>
            <p:nvPr/>
          </p:nvGrpSpPr>
          <p:grpSpPr bwMode="auto">
            <a:xfrm>
              <a:off x="3480" y="2532"/>
              <a:ext cx="901" cy="393"/>
              <a:chOff x="3480" y="2982"/>
              <a:chExt cx="901" cy="393"/>
            </a:xfrm>
          </p:grpSpPr>
          <p:sp>
            <p:nvSpPr>
              <p:cNvPr id="272" name="Oval 53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3" name="Rectangle 53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74" name="Oval 54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4" name="Group 541"/>
            <p:cNvGrpSpPr/>
            <p:nvPr/>
          </p:nvGrpSpPr>
          <p:grpSpPr bwMode="auto">
            <a:xfrm>
              <a:off x="3480" y="2441"/>
              <a:ext cx="901" cy="393"/>
              <a:chOff x="3480" y="2982"/>
              <a:chExt cx="901" cy="393"/>
            </a:xfrm>
          </p:grpSpPr>
          <p:sp>
            <p:nvSpPr>
              <p:cNvPr id="269" name="Oval 54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70" name="Rectangle 54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71" name="Oval 54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65" name="Group 545"/>
            <p:cNvGrpSpPr/>
            <p:nvPr/>
          </p:nvGrpSpPr>
          <p:grpSpPr bwMode="auto">
            <a:xfrm>
              <a:off x="3480" y="2350"/>
              <a:ext cx="901" cy="393"/>
              <a:chOff x="3480" y="2982"/>
              <a:chExt cx="901" cy="393"/>
            </a:xfrm>
          </p:grpSpPr>
          <p:sp>
            <p:nvSpPr>
              <p:cNvPr id="266" name="Oval 54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67" name="Rectangle 54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68" name="Oval 54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284" name="Group 549"/>
          <p:cNvGrpSpPr/>
          <p:nvPr/>
        </p:nvGrpSpPr>
        <p:grpSpPr bwMode="auto">
          <a:xfrm>
            <a:off x="8289925" y="4715015"/>
            <a:ext cx="577850" cy="542925"/>
            <a:chOff x="3480" y="2350"/>
            <a:chExt cx="901" cy="846"/>
          </a:xfrm>
        </p:grpSpPr>
        <p:grpSp>
          <p:nvGrpSpPr>
            <p:cNvPr id="285" name="Group 550"/>
            <p:cNvGrpSpPr/>
            <p:nvPr/>
          </p:nvGrpSpPr>
          <p:grpSpPr bwMode="auto">
            <a:xfrm>
              <a:off x="3480" y="2803"/>
              <a:ext cx="901" cy="393"/>
              <a:chOff x="3480" y="2982"/>
              <a:chExt cx="901" cy="393"/>
            </a:xfrm>
          </p:grpSpPr>
          <p:sp>
            <p:nvSpPr>
              <p:cNvPr id="306" name="Oval 55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7" name="Rectangle 55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08" name="Oval 55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6" name="Group 554"/>
            <p:cNvGrpSpPr/>
            <p:nvPr/>
          </p:nvGrpSpPr>
          <p:grpSpPr bwMode="auto">
            <a:xfrm>
              <a:off x="3480" y="2713"/>
              <a:ext cx="901" cy="393"/>
              <a:chOff x="3480" y="2982"/>
              <a:chExt cx="901" cy="393"/>
            </a:xfrm>
          </p:grpSpPr>
          <p:sp>
            <p:nvSpPr>
              <p:cNvPr id="303" name="Oval 55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4" name="Rectangle 55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05" name="Oval 55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7" name="Group 558"/>
            <p:cNvGrpSpPr/>
            <p:nvPr/>
          </p:nvGrpSpPr>
          <p:grpSpPr bwMode="auto">
            <a:xfrm>
              <a:off x="3480" y="2622"/>
              <a:ext cx="901" cy="393"/>
              <a:chOff x="3480" y="2982"/>
              <a:chExt cx="901" cy="393"/>
            </a:xfrm>
          </p:grpSpPr>
          <p:sp>
            <p:nvSpPr>
              <p:cNvPr id="300" name="Oval 55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01" name="Rectangle 56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02" name="Oval 56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8" name="Group 562"/>
            <p:cNvGrpSpPr/>
            <p:nvPr/>
          </p:nvGrpSpPr>
          <p:grpSpPr bwMode="auto">
            <a:xfrm>
              <a:off x="3480" y="2532"/>
              <a:ext cx="901" cy="393"/>
              <a:chOff x="3480" y="2982"/>
              <a:chExt cx="901" cy="393"/>
            </a:xfrm>
          </p:grpSpPr>
          <p:sp>
            <p:nvSpPr>
              <p:cNvPr id="297" name="Oval 56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98" name="Rectangle 56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9" name="Oval 56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89" name="Group 566"/>
            <p:cNvGrpSpPr/>
            <p:nvPr/>
          </p:nvGrpSpPr>
          <p:grpSpPr bwMode="auto">
            <a:xfrm>
              <a:off x="3480" y="2441"/>
              <a:ext cx="901" cy="393"/>
              <a:chOff x="3480" y="2982"/>
              <a:chExt cx="901" cy="393"/>
            </a:xfrm>
          </p:grpSpPr>
          <p:sp>
            <p:nvSpPr>
              <p:cNvPr id="294" name="Oval 56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95" name="Rectangle 56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6" name="Oval 56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290" name="Group 570"/>
            <p:cNvGrpSpPr/>
            <p:nvPr/>
          </p:nvGrpSpPr>
          <p:grpSpPr bwMode="auto">
            <a:xfrm>
              <a:off x="3480" y="2350"/>
              <a:ext cx="901" cy="393"/>
              <a:chOff x="3480" y="2982"/>
              <a:chExt cx="901" cy="393"/>
            </a:xfrm>
          </p:grpSpPr>
          <p:sp>
            <p:nvSpPr>
              <p:cNvPr id="291" name="Oval 57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292" name="Rectangle 57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293" name="Oval 57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grpSp>
        <p:nvGrpSpPr>
          <p:cNvPr id="309" name="Group 574"/>
          <p:cNvGrpSpPr/>
          <p:nvPr/>
        </p:nvGrpSpPr>
        <p:grpSpPr bwMode="auto">
          <a:xfrm>
            <a:off x="8443913" y="4984890"/>
            <a:ext cx="577850" cy="542925"/>
            <a:chOff x="3480" y="2350"/>
            <a:chExt cx="901" cy="846"/>
          </a:xfrm>
        </p:grpSpPr>
        <p:grpSp>
          <p:nvGrpSpPr>
            <p:cNvPr id="310" name="Group 575"/>
            <p:cNvGrpSpPr/>
            <p:nvPr/>
          </p:nvGrpSpPr>
          <p:grpSpPr bwMode="auto">
            <a:xfrm>
              <a:off x="3480" y="2803"/>
              <a:ext cx="901" cy="393"/>
              <a:chOff x="3480" y="2982"/>
              <a:chExt cx="901" cy="393"/>
            </a:xfrm>
          </p:grpSpPr>
          <p:sp>
            <p:nvSpPr>
              <p:cNvPr id="331" name="Oval 57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32" name="Rectangle 57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33" name="Oval 57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1" name="Group 579"/>
            <p:cNvGrpSpPr/>
            <p:nvPr/>
          </p:nvGrpSpPr>
          <p:grpSpPr bwMode="auto">
            <a:xfrm>
              <a:off x="3480" y="2713"/>
              <a:ext cx="901" cy="393"/>
              <a:chOff x="3480" y="2982"/>
              <a:chExt cx="901" cy="393"/>
            </a:xfrm>
          </p:grpSpPr>
          <p:sp>
            <p:nvSpPr>
              <p:cNvPr id="328" name="Oval 58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9" name="Rectangle 58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30" name="Oval 58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2" name="Group 583"/>
            <p:cNvGrpSpPr/>
            <p:nvPr/>
          </p:nvGrpSpPr>
          <p:grpSpPr bwMode="auto">
            <a:xfrm>
              <a:off x="3480" y="2622"/>
              <a:ext cx="901" cy="393"/>
              <a:chOff x="3480" y="2982"/>
              <a:chExt cx="901" cy="393"/>
            </a:xfrm>
          </p:grpSpPr>
          <p:sp>
            <p:nvSpPr>
              <p:cNvPr id="325" name="Oval 58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6" name="Rectangle 58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7" name="Oval 58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3" name="Group 587"/>
            <p:cNvGrpSpPr/>
            <p:nvPr/>
          </p:nvGrpSpPr>
          <p:grpSpPr bwMode="auto">
            <a:xfrm>
              <a:off x="3480" y="2532"/>
              <a:ext cx="901" cy="393"/>
              <a:chOff x="3480" y="2982"/>
              <a:chExt cx="901" cy="393"/>
            </a:xfrm>
          </p:grpSpPr>
          <p:sp>
            <p:nvSpPr>
              <p:cNvPr id="322" name="Oval 58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3" name="Rectangle 58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4" name="Oval 59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4" name="Group 591"/>
            <p:cNvGrpSpPr/>
            <p:nvPr/>
          </p:nvGrpSpPr>
          <p:grpSpPr bwMode="auto">
            <a:xfrm>
              <a:off x="3480" y="2441"/>
              <a:ext cx="901" cy="393"/>
              <a:chOff x="3480" y="2982"/>
              <a:chExt cx="901" cy="393"/>
            </a:xfrm>
          </p:grpSpPr>
          <p:sp>
            <p:nvSpPr>
              <p:cNvPr id="319" name="Oval 59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20" name="Rectangle 59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21" name="Oval 59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nvGrpSpPr>
            <p:cNvPr id="315" name="Group 595"/>
            <p:cNvGrpSpPr/>
            <p:nvPr/>
          </p:nvGrpSpPr>
          <p:grpSpPr bwMode="auto">
            <a:xfrm>
              <a:off x="3480" y="2350"/>
              <a:ext cx="901" cy="393"/>
              <a:chOff x="3480" y="2982"/>
              <a:chExt cx="901" cy="393"/>
            </a:xfrm>
          </p:grpSpPr>
          <p:sp>
            <p:nvSpPr>
              <p:cNvPr id="316" name="Oval 59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ln>
            </p:spPr>
            <p:txBody>
              <a:bodyPr wrap="none" lIns="0" tIns="0" rIns="0" bIns="0" anchor="ctr"/>
              <a:lstStyle/>
              <a:p>
                <a:pPr algn="r"/>
                <a:endParaRPr lang="zh-CN" altLang="zh-CN">
                  <a:latin typeface="+mn-ea"/>
                </a:endParaRPr>
              </a:p>
            </p:txBody>
          </p:sp>
          <p:sp>
            <p:nvSpPr>
              <p:cNvPr id="317" name="Rectangle 59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ln>
            </p:spPr>
            <p:txBody>
              <a:bodyPr wrap="none" lIns="0" tIns="0" rIns="0" bIns="0" anchor="ctr"/>
              <a:lstStyle/>
              <a:p>
                <a:pPr algn="r"/>
                <a:endParaRPr lang="zh-CN" altLang="zh-CN">
                  <a:latin typeface="+mn-ea"/>
                </a:endParaRPr>
              </a:p>
            </p:txBody>
          </p:sp>
          <p:sp>
            <p:nvSpPr>
              <p:cNvPr id="318" name="Oval 59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ln>
            </p:spPr>
            <p:txBody>
              <a:bodyPr wrap="none" lIns="0" tIns="0" rIns="0" bIns="0" anchor="ctr"/>
              <a:lstStyle/>
              <a:p>
                <a:pPr algn="r"/>
                <a:endParaRPr lang="zh-CN" altLang="zh-CN">
                  <a:latin typeface="+mn-ea"/>
                </a:endParaRPr>
              </a:p>
            </p:txBody>
          </p:sp>
        </p:grpSp>
      </p:grpSp>
      <p:sp>
        <p:nvSpPr>
          <p:cNvPr id="334" name="Rectangle 355"/>
          <p:cNvSpPr>
            <a:spLocks noChangeArrowheads="1"/>
          </p:cNvSpPr>
          <p:nvPr/>
        </p:nvSpPr>
        <p:spPr bwMode="auto">
          <a:xfrm>
            <a:off x="8553450" y="5308739"/>
            <a:ext cx="128588" cy="128588"/>
          </a:xfrm>
          <a:prstGeom prst="rect">
            <a:avLst/>
          </a:prstGeom>
          <a:solidFill>
            <a:srgbClr val="5089F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35" name="Rectangle 356"/>
          <p:cNvSpPr>
            <a:spLocks noChangeArrowheads="1"/>
          </p:cNvSpPr>
          <p:nvPr/>
        </p:nvSpPr>
        <p:spPr bwMode="auto">
          <a:xfrm>
            <a:off x="8682039" y="5308739"/>
            <a:ext cx="128587" cy="128588"/>
          </a:xfrm>
          <a:prstGeom prst="rect">
            <a:avLst/>
          </a:prstGeom>
          <a:solidFill>
            <a:srgbClr val="36BA65"/>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36" name="Rectangle 357"/>
          <p:cNvSpPr>
            <a:spLocks noChangeArrowheads="1"/>
          </p:cNvSpPr>
          <p:nvPr/>
        </p:nvSpPr>
        <p:spPr bwMode="auto">
          <a:xfrm>
            <a:off x="8810625" y="5308739"/>
            <a:ext cx="128588" cy="128588"/>
          </a:xfrm>
          <a:prstGeom prst="rect">
            <a:avLst/>
          </a:prstGeom>
          <a:solidFill>
            <a:srgbClr val="FF0000"/>
          </a:solidFill>
          <a:ln w="12700" algn="ctr">
            <a:solidFill>
              <a:srgbClr val="000000"/>
            </a:solidFill>
            <a:miter lim="800000"/>
          </a:ln>
        </p:spPr>
        <p:txBody>
          <a:bodyPr wrap="none" lIns="0" tIns="0" rIns="0" bIns="0" anchor="ctr"/>
          <a:lstStyle/>
          <a:p>
            <a:pPr algn="r"/>
            <a:endParaRPr lang="zh-CN" altLang="zh-CN">
              <a:latin typeface="+mn-ea"/>
            </a:endParaRPr>
          </a:p>
        </p:txBody>
      </p:sp>
      <p:sp>
        <p:nvSpPr>
          <p:cNvPr id="337" name="Text Box 599"/>
          <p:cNvSpPr txBox="1">
            <a:spLocks noChangeArrowheads="1"/>
          </p:cNvSpPr>
          <p:nvPr/>
        </p:nvSpPr>
        <p:spPr bwMode="auto">
          <a:xfrm>
            <a:off x="4640263" y="4849952"/>
            <a:ext cx="609600" cy="220662"/>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600">
                <a:latin typeface="+mn-ea"/>
              </a:rPr>
              <a:t>写请求</a:t>
            </a:r>
            <a:endParaRPr lang="zh-CN" altLang="en-US" sz="1600">
              <a:latin typeface="+mn-ea"/>
            </a:endParaRPr>
          </a:p>
        </p:txBody>
      </p:sp>
      <p:sp>
        <p:nvSpPr>
          <p:cNvPr id="338" name="Text Box 600"/>
          <p:cNvSpPr txBox="1">
            <a:spLocks noChangeArrowheads="1"/>
          </p:cNvSpPr>
          <p:nvPr/>
        </p:nvSpPr>
        <p:spPr bwMode="auto">
          <a:xfrm>
            <a:off x="4687888" y="5294453"/>
            <a:ext cx="533400" cy="192087"/>
          </a:xfrm>
          <a:prstGeom prst="rect">
            <a:avLst/>
          </a:prstGeom>
          <a:noFill/>
          <a:ln w="9525">
            <a:noFill/>
            <a:miter lim="800000"/>
          </a:ln>
        </p:spPr>
        <p:txBody>
          <a:bodyPr wrap="none" lIns="0" tIns="0" rIns="0" bIns="0">
            <a:spAutoFit/>
          </a:bodyPr>
          <a:lstStyle/>
          <a:p>
            <a:pPr algn="r" defTabSz="941705">
              <a:lnSpc>
                <a:spcPct val="90000"/>
              </a:lnSpc>
              <a:buClr>
                <a:srgbClr val="003580"/>
              </a:buClr>
            </a:pPr>
            <a:r>
              <a:rPr lang="zh-CN" altLang="en-US" sz="1400">
                <a:solidFill>
                  <a:srgbClr val="217F7B"/>
                </a:solidFill>
                <a:latin typeface="+mn-ea"/>
                <a:cs typeface="Arial" panose="020B0604020202020204" pitchFamily="34" charset="0"/>
              </a:rPr>
              <a:t>写响应</a:t>
            </a:r>
            <a:endParaRPr lang="zh-CN" altLang="en-US" sz="1400">
              <a:solidFill>
                <a:srgbClr val="217F7B"/>
              </a:solidFill>
              <a:latin typeface="+mn-ea"/>
              <a:cs typeface="Arial" panose="020B0604020202020204" pitchFamily="34" charset="0"/>
            </a:endParaRPr>
          </a:p>
        </p:txBody>
      </p:sp>
      <p:pic>
        <p:nvPicPr>
          <p:cNvPr id="339" name="Picture 604" descr="j0242087[1]"/>
          <p:cNvPicPr>
            <a:picLocks noChangeAspect="1" noChangeArrowheads="1"/>
          </p:cNvPicPr>
          <p:nvPr/>
        </p:nvPicPr>
        <p:blipFill>
          <a:blip r:embed="rId1" cstate="print">
            <a:biLevel thresh="50000"/>
            <a:grayscl/>
          </a:blip>
          <a:srcRect/>
          <a:stretch>
            <a:fillRect/>
          </a:stretch>
        </p:blipFill>
        <p:spPr bwMode="auto">
          <a:xfrm>
            <a:off x="3143251" y="4718189"/>
            <a:ext cx="912813" cy="674688"/>
          </a:xfrm>
          <a:prstGeom prst="rect">
            <a:avLst/>
          </a:prstGeom>
          <a:noFill/>
          <a:ln w="9525">
            <a:noFill/>
            <a:miter lim="800000"/>
            <a:headEnd/>
            <a:tailEnd/>
          </a:ln>
        </p:spPr>
      </p:pic>
      <p:pic>
        <p:nvPicPr>
          <p:cNvPr id="340" name="Picture 603" descr="j0242087[1]"/>
          <p:cNvPicPr>
            <a:picLocks noChangeAspect="1" noChangeArrowheads="1"/>
          </p:cNvPicPr>
          <p:nvPr/>
        </p:nvPicPr>
        <p:blipFill>
          <a:blip r:embed="rId1" cstate="print">
            <a:biLevel thresh="50000"/>
            <a:grayscl/>
          </a:blip>
          <a:srcRect/>
          <a:stretch>
            <a:fillRect/>
          </a:stretch>
        </p:blipFill>
        <p:spPr bwMode="auto">
          <a:xfrm>
            <a:off x="3181351" y="2079166"/>
            <a:ext cx="912813" cy="674688"/>
          </a:xfrm>
          <a:prstGeom prst="rect">
            <a:avLst/>
          </a:prstGeom>
          <a:noFill/>
          <a:ln w="9525">
            <a:noFill/>
            <a:miter lim="800000"/>
            <a:headEnd/>
            <a:tailEnd/>
          </a:ln>
        </p:spPr>
      </p:pic>
      <p:sp>
        <p:nvSpPr>
          <p:cNvPr id="341" name="Text Box 442"/>
          <p:cNvSpPr txBox="1">
            <a:spLocks noChangeArrowheads="1"/>
          </p:cNvSpPr>
          <p:nvPr/>
        </p:nvSpPr>
        <p:spPr bwMode="auto">
          <a:xfrm>
            <a:off x="2578100" y="3022141"/>
            <a:ext cx="4235450" cy="274638"/>
          </a:xfrm>
          <a:prstGeom prst="rect">
            <a:avLst/>
          </a:prstGeom>
          <a:solidFill>
            <a:schemeClr val="bg1">
              <a:alpha val="0"/>
            </a:schemeClr>
          </a:solidFill>
          <a:ln w="9525">
            <a:noFill/>
            <a:miter lim="800000"/>
          </a:ln>
        </p:spPr>
        <p:txBody>
          <a:bodyPr tIns="0" bIns="0">
            <a:spAutoFit/>
          </a:bodyPr>
          <a:lstStyle/>
          <a:p>
            <a:pPr marL="354330" indent="-354330" algn="r" defTabSz="941705">
              <a:buClr>
                <a:srgbClr val="003580"/>
              </a:buClr>
            </a:pPr>
            <a:r>
              <a:rPr lang="zh-CN" altLang="en-US" b="1">
                <a:solidFill>
                  <a:srgbClr val="008000"/>
                </a:solidFill>
                <a:latin typeface="+mn-ea"/>
                <a:cs typeface="Arial" panose="020B0604020202020204" pitchFamily="34" charset="0"/>
              </a:rPr>
              <a:t>无脏数据，无丢失数据风险，写速度慢 </a:t>
            </a:r>
            <a:endParaRPr lang="zh-CN" altLang="en-US" b="1">
              <a:solidFill>
                <a:srgbClr val="008000"/>
              </a:solidFill>
              <a:latin typeface="+mn-ea"/>
              <a:cs typeface="Arial" panose="020B0604020202020204" pitchFamily="34" charset="0"/>
            </a:endParaRPr>
          </a:p>
        </p:txBody>
      </p:sp>
      <p:sp>
        <p:nvSpPr>
          <p:cNvPr id="342" name="AutoShape 601"/>
          <p:cNvSpPr>
            <a:spLocks noChangeArrowheads="1"/>
          </p:cNvSpPr>
          <p:nvPr/>
        </p:nvSpPr>
        <p:spPr bwMode="auto">
          <a:xfrm>
            <a:off x="2600326" y="1353679"/>
            <a:ext cx="7000875" cy="1981200"/>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a:latin typeface="+mn-ea"/>
            </a:endParaRPr>
          </a:p>
        </p:txBody>
      </p:sp>
      <p:sp>
        <p:nvSpPr>
          <p:cNvPr id="343" name="Text Box 442"/>
          <p:cNvSpPr txBox="1">
            <a:spLocks noChangeArrowheads="1"/>
          </p:cNvSpPr>
          <p:nvPr/>
        </p:nvSpPr>
        <p:spPr bwMode="auto">
          <a:xfrm>
            <a:off x="2555875" y="5699265"/>
            <a:ext cx="6419850" cy="277813"/>
          </a:xfrm>
          <a:prstGeom prst="rect">
            <a:avLst/>
          </a:prstGeom>
          <a:solidFill>
            <a:schemeClr val="bg1">
              <a:alpha val="0"/>
            </a:schemeClr>
          </a:solidFill>
          <a:ln w="9525">
            <a:noFill/>
            <a:miter lim="800000"/>
          </a:ln>
        </p:spPr>
        <p:txBody>
          <a:bodyPr wrap="none" tIns="0" bIns="0">
            <a:spAutoFit/>
          </a:bodyPr>
          <a:lstStyle/>
          <a:p>
            <a:pPr marL="354330" indent="-354330" algn="r" defTabSz="941705">
              <a:buClr>
                <a:srgbClr val="003580"/>
              </a:buClr>
            </a:pPr>
            <a:r>
              <a:rPr lang="zh-CN" altLang="en-US" b="1">
                <a:solidFill>
                  <a:srgbClr val="FF0000"/>
                </a:solidFill>
                <a:latin typeface="+mn-ea"/>
                <a:cs typeface="Arial" panose="020B0604020202020204" pitchFamily="34" charset="0"/>
              </a:rPr>
              <a:t>存在脏数据，有丢失数据风险，突发写速度快</a:t>
            </a:r>
            <a:r>
              <a:rPr lang="en-US" altLang="zh-CN" b="1">
                <a:solidFill>
                  <a:srgbClr val="FF0000"/>
                </a:solidFill>
                <a:latin typeface="+mn-ea"/>
                <a:cs typeface="Arial" panose="020B0604020202020204" pitchFamily="34" charset="0"/>
              </a:rPr>
              <a:t>, </a:t>
            </a:r>
            <a:r>
              <a:rPr lang="zh-CN" altLang="en-US" b="1">
                <a:solidFill>
                  <a:srgbClr val="FF0000"/>
                </a:solidFill>
                <a:latin typeface="+mn-ea"/>
                <a:cs typeface="Arial" panose="020B0604020202020204" pitchFamily="34" charset="0"/>
              </a:rPr>
              <a:t>持续写性能？ </a:t>
            </a:r>
            <a:endParaRPr lang="zh-CN" altLang="en-US" b="1">
              <a:solidFill>
                <a:srgbClr val="FF0000"/>
              </a:solidFill>
              <a:latin typeface="+mn-ea"/>
              <a:cs typeface="Arial" panose="020B0604020202020204" pitchFamily="34" charset="0"/>
            </a:endParaRPr>
          </a:p>
        </p:txBody>
      </p:sp>
      <p:sp>
        <p:nvSpPr>
          <p:cNvPr id="18" name="Line 20"/>
          <p:cNvSpPr>
            <a:spLocks noChangeShapeType="1"/>
          </p:cNvSpPr>
          <p:nvPr/>
        </p:nvSpPr>
        <p:spPr bwMode="auto">
          <a:xfrm flipV="1">
            <a:off x="3922713" y="5153164"/>
            <a:ext cx="1778000"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latin typeface="+mn-ea"/>
            </a:endParaRPr>
          </a:p>
        </p:txBody>
      </p:sp>
      <p:sp>
        <p:nvSpPr>
          <p:cNvPr id="345" name="AutoShape 602"/>
          <p:cNvSpPr>
            <a:spLocks noChangeArrowheads="1"/>
          </p:cNvSpPr>
          <p:nvPr/>
        </p:nvSpPr>
        <p:spPr bwMode="auto">
          <a:xfrm>
            <a:off x="2557464" y="3934727"/>
            <a:ext cx="7026275" cy="2096325"/>
          </a:xfrm>
          <a:prstGeom prst="roundRect">
            <a:avLst>
              <a:gd name="adj" fmla="val 9931"/>
            </a:avLst>
          </a:prstGeom>
          <a:solidFill>
            <a:schemeClr val="bg1">
              <a:alpha val="76862"/>
            </a:schemeClr>
          </a:solidFill>
          <a:ln w="9525">
            <a:noFill/>
            <a:round/>
          </a:ln>
        </p:spPr>
        <p:txBody>
          <a:bodyPr wrap="none" lIns="0" tIns="0" rIns="0" bIns="0" anchor="ctr"/>
          <a:lstStyle/>
          <a:p>
            <a:pPr algn="r"/>
            <a:endParaRPr lang="zh-CN" altLang="zh-CN">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57"/>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10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41"/>
                                        </p:tgtEl>
                                        <p:attrNameLst>
                                          <p:attrName>style.visibility</p:attrName>
                                        </p:attrNameLst>
                                      </p:cBhvr>
                                      <p:to>
                                        <p:strVal val="visible"/>
                                      </p:to>
                                    </p:set>
                                    <p:animEffect transition="in" filter="wipe(left)">
                                      <p:cBhvr>
                                        <p:cTn id="33" dur="500"/>
                                        <p:tgtEl>
                                          <p:spTgt spid="3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345"/>
                                        </p:tgtEl>
                                        <p:attrNameLst>
                                          <p:attrName>style.visibility</p:attrName>
                                        </p:attrNameLst>
                                      </p:cBhvr>
                                      <p:to>
                                        <p:strVal val="hidden"/>
                                      </p:to>
                                    </p:set>
                                  </p:child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1000"/>
                                        <p:tgtEl>
                                          <p:spTgt spid="11"/>
                                        </p:tgtEl>
                                      </p:cBhvr>
                                    </p:animEffec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71"/>
                                        </p:tgtEl>
                                        <p:attrNameLst>
                                          <p:attrName>style.visibility</p:attrName>
                                        </p:attrNameLst>
                                      </p:cBhvr>
                                      <p:to>
                                        <p:strVal val="visible"/>
                                      </p:to>
                                    </p:set>
                                  </p:childTnLst>
                                </p:cTn>
                              </p:par>
                            </p:childTnLst>
                          </p:cTn>
                        </p:par>
                        <p:par>
                          <p:cTn id="48" fill="hold">
                            <p:stCondLst>
                              <p:cond delay="0"/>
                            </p:stCondLst>
                            <p:childTnLst>
                              <p:par>
                                <p:cTn id="49" presetID="22" presetClass="entr" presetSubtype="8" fill="hold" grpId="0" nodeType="afterEffect">
                                  <p:stCondLst>
                                    <p:cond delay="50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1000"/>
                                        <p:tgtEl>
                                          <p:spTgt spid="12"/>
                                        </p:tgtEl>
                                      </p:cBhvr>
                                    </p:animEffect>
                                  </p:childTnLst>
                                </p:cTn>
                              </p:par>
                              <p:par>
                                <p:cTn id="52" presetID="1" presetClass="exit" presetSubtype="0" fill="hold" grpId="1" nodeType="withEffect">
                                  <p:stCondLst>
                                    <p:cond delay="500"/>
                                  </p:stCondLst>
                                  <p:childTnLst>
                                    <p:set>
                                      <p:cBhvr>
                                        <p:cTn id="53" dur="1" fill="hold">
                                          <p:stCondLst>
                                            <p:cond delay="0"/>
                                          </p:stCondLst>
                                        </p:cTn>
                                        <p:tgtEl>
                                          <p:spTgt spid="11"/>
                                        </p:tgtEl>
                                        <p:attrNameLst>
                                          <p:attrName>style.visibility</p:attrName>
                                        </p:attrNameLst>
                                      </p:cBhvr>
                                      <p:to>
                                        <p:strVal val="hidden"/>
                                      </p:to>
                                    </p:set>
                                  </p:childTnLst>
                                </p:cTn>
                              </p:par>
                            </p:childTnLst>
                          </p:cTn>
                        </p:par>
                        <p:par>
                          <p:cTn id="54" fill="hold">
                            <p:stCondLst>
                              <p:cond delay="1500"/>
                            </p:stCondLst>
                            <p:childTnLst>
                              <p:par>
                                <p:cTn id="55" presetID="1" presetClass="entr" presetSubtype="0" fill="hold" nodeType="afterEffect">
                                  <p:stCondLst>
                                    <p:cond delay="0"/>
                                  </p:stCondLst>
                                  <p:childTnLst>
                                    <p:set>
                                      <p:cBhvr>
                                        <p:cTn id="56" dur="1" fill="hold">
                                          <p:stCondLst>
                                            <p:cond delay="0"/>
                                          </p:stCondLst>
                                        </p:cTn>
                                        <p:tgtEl>
                                          <p:spTgt spid="172"/>
                                        </p:tgtEl>
                                        <p:attrNameLst>
                                          <p:attrName>style.visibility</p:attrName>
                                        </p:attrNameLst>
                                      </p:cBhvr>
                                      <p:to>
                                        <p:strVal val="visible"/>
                                      </p:to>
                                    </p:set>
                                  </p:childTnLst>
                                </p:cTn>
                              </p:par>
                            </p:childTnLst>
                          </p:cTn>
                        </p:par>
                        <p:par>
                          <p:cTn id="57" fill="hold">
                            <p:stCondLst>
                              <p:cond delay="1500"/>
                            </p:stCondLst>
                            <p:childTnLst>
                              <p:par>
                                <p:cTn id="58" presetID="22" presetClass="entr" presetSubtype="8" fill="hold" grpId="0" nodeType="afterEffect">
                                  <p:stCondLst>
                                    <p:cond delay="5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1000"/>
                                        <p:tgtEl>
                                          <p:spTgt spid="13"/>
                                        </p:tgtEl>
                                      </p:cBhvr>
                                    </p:animEffect>
                                  </p:childTnLst>
                                </p:cTn>
                              </p:par>
                              <p:par>
                                <p:cTn id="61" presetID="1" presetClass="exit" presetSubtype="0" fill="hold" grpId="1" nodeType="withEffect">
                                  <p:stCondLst>
                                    <p:cond delay="500"/>
                                  </p:stCondLst>
                                  <p:childTnLst>
                                    <p:set>
                                      <p:cBhvr>
                                        <p:cTn id="62" dur="1" fill="hold">
                                          <p:stCondLst>
                                            <p:cond delay="0"/>
                                          </p:stCondLst>
                                        </p:cTn>
                                        <p:tgtEl>
                                          <p:spTgt spid="12"/>
                                        </p:tgtEl>
                                        <p:attrNameLst>
                                          <p:attrName>style.visibility</p:attrName>
                                        </p:attrNameLst>
                                      </p:cBhvr>
                                      <p:to>
                                        <p:strVal val="hidden"/>
                                      </p:to>
                                    </p:set>
                                  </p:childTnLst>
                                </p:cTn>
                              </p:par>
                            </p:childTnLst>
                          </p:cTn>
                        </p:par>
                        <p:par>
                          <p:cTn id="63" fill="hold">
                            <p:stCondLst>
                              <p:cond delay="3000"/>
                            </p:stCondLst>
                            <p:childTnLst>
                              <p:par>
                                <p:cTn id="64" presetID="1" presetClass="entr" presetSubtype="0" fill="hold" nodeType="afterEffect">
                                  <p:stCondLst>
                                    <p:cond delay="0"/>
                                  </p:stCondLst>
                                  <p:childTnLst>
                                    <p:set>
                                      <p:cBhvr>
                                        <p:cTn id="65" dur="1" fill="hold">
                                          <p:stCondLst>
                                            <p:cond delay="0"/>
                                          </p:stCondLst>
                                        </p:cTn>
                                        <p:tgtEl>
                                          <p:spTgt spid="175"/>
                                        </p:tgtEl>
                                        <p:attrNameLst>
                                          <p:attrName>style.visibility</p:attrName>
                                        </p:attrNameLst>
                                      </p:cBhvr>
                                      <p:to>
                                        <p:strVal val="visible"/>
                                      </p:to>
                                    </p:set>
                                  </p:childTnLst>
                                </p:cTn>
                              </p:par>
                              <p:par>
                                <p:cTn id="66" presetID="1" presetClass="exit" presetSubtype="0" fill="hold" grpId="1" nodeType="withEffect">
                                  <p:stCondLst>
                                    <p:cond delay="500"/>
                                  </p:stCondLst>
                                  <p:childTnLst>
                                    <p:set>
                                      <p:cBhvr>
                                        <p:cTn id="67" dur="1" fill="hold">
                                          <p:stCondLst>
                                            <p:cond delay="0"/>
                                          </p:stCondLst>
                                        </p:cTn>
                                        <p:tgtEl>
                                          <p:spTgt spid="13"/>
                                        </p:tgtEl>
                                        <p:attrNameLst>
                                          <p:attrName>style.visibility</p:attrName>
                                        </p:attrNameLst>
                                      </p:cBhvr>
                                      <p:to>
                                        <p:strVal val="hidden"/>
                                      </p:to>
                                    </p:set>
                                  </p:childTnLst>
                                </p:cTn>
                              </p:par>
                            </p:childTnLst>
                          </p:cTn>
                        </p:par>
                        <p:par>
                          <p:cTn id="68" fill="hold">
                            <p:stCondLst>
                              <p:cond delay="3000"/>
                            </p:stCondLst>
                            <p:childTnLst>
                              <p:par>
                                <p:cTn id="69" presetID="22" presetClass="entr" presetSubtype="2"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right)">
                                      <p:cBhvr>
                                        <p:cTn id="71" dur="1000"/>
                                        <p:tgtEl>
                                          <p:spTgt spid="1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8"/>
                                        </p:tgtEl>
                                        <p:attrNameLst>
                                          <p:attrName>style.visibility</p:attrName>
                                        </p:attrNameLst>
                                      </p:cBhvr>
                                      <p:to>
                                        <p:strVal val="visible"/>
                                      </p:to>
                                    </p:set>
                                    <p:animEffect transition="in" filter="fade">
                                      <p:cBhvr>
                                        <p:cTn id="74" dur="1000"/>
                                        <p:tgtEl>
                                          <p:spTgt spid="3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1000"/>
                                        <p:tgtEl>
                                          <p:spTgt spid="14"/>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33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4"/>
                                        </p:tgtEl>
                                        <p:attrNameLst>
                                          <p:attrName>style.visibility</p:attrName>
                                        </p:attrNameLst>
                                      </p:cBhvr>
                                      <p:to>
                                        <p:strVal val="hidden"/>
                                      </p:to>
                                    </p:set>
                                  </p:childTnLst>
                                </p:cTn>
                              </p:par>
                            </p:childTnLst>
                          </p:cTn>
                        </p:par>
                        <p:par>
                          <p:cTn id="85" fill="hold">
                            <p:stCondLst>
                              <p:cond delay="1000"/>
                            </p:stCondLst>
                            <p:childTnLst>
                              <p:par>
                                <p:cTn id="86" presetID="22" presetClass="entr" presetSubtype="8" fill="hold" grpId="0" nodeType="afterEffect">
                                  <p:stCondLst>
                                    <p:cond delay="30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1000"/>
                                        <p:tgtEl>
                                          <p:spTgt spid="15"/>
                                        </p:tgtEl>
                                      </p:cBhvr>
                                    </p:animEffect>
                                  </p:childTnLst>
                                </p:cTn>
                              </p:par>
                            </p:childTnLst>
                          </p:cTn>
                        </p:par>
                        <p:par>
                          <p:cTn id="89" fill="hold">
                            <p:stCondLst>
                              <p:cond delay="2300"/>
                            </p:stCondLst>
                            <p:childTnLst>
                              <p:par>
                                <p:cTn id="90" presetID="1" presetClass="entr" presetSubtype="0" fill="hold" grpId="0" nodeType="afterEffect">
                                  <p:stCondLst>
                                    <p:cond delay="0"/>
                                  </p:stCondLst>
                                  <p:childTnLst>
                                    <p:set>
                                      <p:cBhvr>
                                        <p:cTn id="91" dur="1" fill="hold">
                                          <p:stCondLst>
                                            <p:cond delay="0"/>
                                          </p:stCondLst>
                                        </p:cTn>
                                        <p:tgtEl>
                                          <p:spTgt spid="335"/>
                                        </p:tgtEl>
                                        <p:attrNameLst>
                                          <p:attrName>style.visibility</p:attrName>
                                        </p:attrNameLst>
                                      </p:cBhvr>
                                      <p:to>
                                        <p:strVal val="visible"/>
                                      </p:to>
                                    </p:set>
                                  </p:childTnLst>
                                </p:cTn>
                              </p:par>
                              <p:par>
                                <p:cTn id="92" presetID="1" presetClass="exit" presetSubtype="0" fill="hold" grpId="1" nodeType="withEffect">
                                  <p:stCondLst>
                                    <p:cond delay="0"/>
                                  </p:stCondLst>
                                  <p:childTnLst>
                                    <p:set>
                                      <p:cBhvr>
                                        <p:cTn id="93" dur="1" fill="hold">
                                          <p:stCondLst>
                                            <p:cond delay="0"/>
                                          </p:stCondLst>
                                        </p:cTn>
                                        <p:tgtEl>
                                          <p:spTgt spid="15"/>
                                        </p:tgtEl>
                                        <p:attrNameLst>
                                          <p:attrName>style.visibility</p:attrName>
                                        </p:attrNameLst>
                                      </p:cBhvr>
                                      <p:to>
                                        <p:strVal val="hidden"/>
                                      </p:to>
                                    </p:set>
                                  </p:childTnLst>
                                </p:cTn>
                              </p:par>
                            </p:childTnLst>
                          </p:cTn>
                        </p:par>
                        <p:par>
                          <p:cTn id="94" fill="hold">
                            <p:stCondLst>
                              <p:cond delay="2300"/>
                            </p:stCondLst>
                            <p:childTnLst>
                              <p:par>
                                <p:cTn id="95" presetID="22" presetClass="entr" presetSubtype="8" fill="hold" grpId="0" nodeType="afterEffect">
                                  <p:stCondLst>
                                    <p:cond delay="400"/>
                                  </p:stCondLst>
                                  <p:childTnLst>
                                    <p:set>
                                      <p:cBhvr>
                                        <p:cTn id="96" dur="1" fill="hold">
                                          <p:stCondLst>
                                            <p:cond delay="0"/>
                                          </p:stCondLst>
                                        </p:cTn>
                                        <p:tgtEl>
                                          <p:spTgt spid="16"/>
                                        </p:tgtEl>
                                        <p:attrNameLst>
                                          <p:attrName>style.visibility</p:attrName>
                                        </p:attrNameLst>
                                      </p:cBhvr>
                                      <p:to>
                                        <p:strVal val="visible"/>
                                      </p:to>
                                    </p:set>
                                    <p:animEffect transition="in" filter="wipe(left)">
                                      <p:cBhvr>
                                        <p:cTn id="97" dur="1000"/>
                                        <p:tgtEl>
                                          <p:spTgt spid="16"/>
                                        </p:tgtEl>
                                      </p:cBhvr>
                                    </p:animEffect>
                                  </p:childTnLst>
                                </p:cTn>
                              </p:par>
                            </p:childTnLst>
                          </p:cTn>
                        </p:par>
                        <p:par>
                          <p:cTn id="98" fill="hold">
                            <p:stCondLst>
                              <p:cond delay="3700"/>
                            </p:stCondLst>
                            <p:childTnLst>
                              <p:par>
                                <p:cTn id="99" presetID="1" presetClass="entr" presetSubtype="0" fill="hold" grpId="0" nodeType="afterEffect">
                                  <p:stCondLst>
                                    <p:cond delay="0"/>
                                  </p:stCondLst>
                                  <p:childTnLst>
                                    <p:set>
                                      <p:cBhvr>
                                        <p:cTn id="100" dur="1" fill="hold">
                                          <p:stCondLst>
                                            <p:cond delay="0"/>
                                          </p:stCondLst>
                                        </p:cTn>
                                        <p:tgtEl>
                                          <p:spTgt spid="334"/>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1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wipe(left)">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9" grpId="0"/>
      <p:bldP spid="95" grpId="0" animBg="1"/>
      <p:bldP spid="171" grpId="0" animBg="1"/>
      <p:bldP spid="257" grpId="0" animBg="1"/>
      <p:bldP spid="334" grpId="0" animBg="1"/>
      <p:bldP spid="335" grpId="0" animBg="1"/>
      <p:bldP spid="336" grpId="0" animBg="1"/>
      <p:bldP spid="338" grpId="0"/>
      <p:bldP spid="341" grpId="0" animBg="1"/>
      <p:bldP spid="342" grpId="0" animBg="1"/>
      <p:bldP spid="343" grpId="0" animBg="1"/>
      <p:bldP spid="18" grpId="0" animBg="1"/>
      <p:bldP spid="3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zh-CN" altLang="en-US"/>
              <a:t>存储系统分层结构</a:t>
            </a:r>
            <a:endParaRPr lang="zh-CN" altLang="en-US"/>
          </a:p>
        </p:txBody>
      </p:sp>
      <p:sp>
        <p:nvSpPr>
          <p:cNvPr id="865299" name="Line 19"/>
          <p:cNvSpPr>
            <a:spLocks noChangeShapeType="1"/>
          </p:cNvSpPr>
          <p:nvPr/>
        </p:nvSpPr>
        <p:spPr bwMode="auto">
          <a:xfrm flipV="1">
            <a:off x="3556000" y="2260600"/>
            <a:ext cx="0" cy="3048000"/>
          </a:xfrm>
          <a:prstGeom prst="line">
            <a:avLst/>
          </a:prstGeom>
          <a:noFill/>
          <a:ln w="57150">
            <a:solidFill>
              <a:srgbClr val="008000"/>
            </a:solidFill>
            <a:round/>
            <a:tailEnd type="triangle" w="med" len="me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865300" name="Rectangle 20"/>
          <p:cNvSpPr>
            <a:spLocks noChangeArrowheads="1"/>
          </p:cNvSpPr>
          <p:nvPr/>
        </p:nvSpPr>
        <p:spPr bwMode="auto">
          <a:xfrm>
            <a:off x="1784351" y="4027489"/>
            <a:ext cx="1371600" cy="823913"/>
          </a:xfrm>
          <a:prstGeom prst="rect">
            <a:avLst/>
          </a:prstGeom>
          <a:noFill/>
          <a:ln w="12700">
            <a:noFill/>
            <a:miter lim="800000"/>
          </a:ln>
        </p:spPr>
        <p:txBody>
          <a:bodyPr lIns="12700" tIns="12700" rIns="12700" bIns="12700"/>
          <a:lstStyle/>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存储速度</a:t>
            </a: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访问频率</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单位成本</a:t>
            </a: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865301" name="Line 21"/>
          <p:cNvSpPr>
            <a:spLocks noChangeShapeType="1"/>
          </p:cNvSpPr>
          <p:nvPr/>
        </p:nvSpPr>
        <p:spPr bwMode="auto">
          <a:xfrm flipV="1">
            <a:off x="9474200" y="2339976"/>
            <a:ext cx="0" cy="3044825"/>
          </a:xfrm>
          <a:prstGeom prst="line">
            <a:avLst/>
          </a:prstGeom>
          <a:noFill/>
          <a:ln w="57150">
            <a:solidFill>
              <a:srgbClr val="0000FF"/>
            </a:solidFill>
            <a:round/>
            <a:headEnd type="triangle" w="med" len="me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2" name="Rectangle 22"/>
          <p:cNvSpPr>
            <a:spLocks noChangeArrowheads="1"/>
          </p:cNvSpPr>
          <p:nvPr/>
        </p:nvSpPr>
        <p:spPr bwMode="auto">
          <a:xfrm>
            <a:off x="8521700" y="1905000"/>
            <a:ext cx="1371600" cy="444500"/>
          </a:xfrm>
          <a:prstGeom prst="rect">
            <a:avLst/>
          </a:prstGeom>
          <a:noFill/>
          <a:ln w="12700">
            <a:noFill/>
            <a:miter lim="800000"/>
          </a:ln>
        </p:spPr>
        <p:txBody>
          <a:bodyPr lIns="12700" tIns="12700" rIns="12700" bIns="12700"/>
          <a:lstStyle/>
          <a:p>
            <a:pPr algn="r">
              <a:defRPr/>
            </a:pPr>
            <a:r>
              <a:rPr lang="zh-CN" altLang="en-US" sz="2000" dirty="0">
                <a:solidFill>
                  <a:srgbClr val="FF0000"/>
                </a:solidFill>
                <a:latin typeface="微软雅黑" panose="020B0503020204020204" pitchFamily="34" charset="-122"/>
                <a:ea typeface="微软雅黑" panose="020B0503020204020204" pitchFamily="34" charset="-122"/>
              </a:rPr>
              <a:t>存储容量</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defRPr/>
            </a:pP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65303" name="AutoShape 23"/>
          <p:cNvSpPr/>
          <p:nvPr/>
        </p:nvSpPr>
        <p:spPr bwMode="auto">
          <a:xfrm>
            <a:off x="8318500" y="4089400"/>
            <a:ext cx="76200" cy="1219200"/>
          </a:xfrm>
          <a:prstGeom prst="rightBrace">
            <a:avLst>
              <a:gd name="adj1" fmla="val 133333"/>
              <a:gd name="adj2" fmla="val 50000"/>
            </a:avLst>
          </a:prstGeom>
          <a:noFill/>
          <a:ln w="28575">
            <a:solidFill>
              <a:schemeClr val="hlink"/>
            </a:solidFill>
            <a:round/>
          </a:ln>
        </p:spPr>
        <p:txBody>
          <a:bodyPr wrap="none" anchor="ctr"/>
          <a:lstStyle/>
          <a:p>
            <a:pPr algn="r">
              <a:defRPr/>
            </a:pPr>
            <a:endParaRPr lang="zh-CN" altLang="en-US" b="1">
              <a:latin typeface="微软雅黑" panose="020B0503020204020204" pitchFamily="34" charset="-122"/>
              <a:ea typeface="微软雅黑" panose="020B0503020204020204" pitchFamily="34" charset="-122"/>
            </a:endParaRPr>
          </a:p>
        </p:txBody>
      </p:sp>
      <p:grpSp>
        <p:nvGrpSpPr>
          <p:cNvPr id="7" name="Group 24"/>
          <p:cNvGrpSpPr/>
          <p:nvPr/>
        </p:nvGrpSpPr>
        <p:grpSpPr bwMode="auto">
          <a:xfrm>
            <a:off x="7467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26642" name="AutoShape 26"/>
            <p:cNvSpPr/>
            <p:nvPr/>
          </p:nvSpPr>
          <p:spPr bwMode="auto">
            <a:xfrm>
              <a:off x="4080" y="2016"/>
              <a:ext cx="48" cy="720"/>
            </a:xfrm>
            <a:prstGeom prst="rightBrace">
              <a:avLst>
                <a:gd name="adj1" fmla="val 125000"/>
                <a:gd name="adj2" fmla="val 50000"/>
              </a:avLst>
            </a:prstGeom>
            <a:noFill/>
            <a:ln w="28575">
              <a:solidFill>
                <a:schemeClr val="hlink"/>
              </a:solidFill>
              <a:round/>
            </a:ln>
          </p:spPr>
          <p:txBody>
            <a:bodyPr wrap="none" anchor="ctr"/>
            <a:lstStyle/>
            <a:p>
              <a:pPr algn="r">
                <a:defRPr/>
              </a:pPr>
              <a:endParaRPr lang="zh-CN" altLang="en-US" b="1">
                <a:latin typeface="微软雅黑" panose="020B0503020204020204" pitchFamily="34" charset="-122"/>
                <a:ea typeface="微软雅黑" panose="020B0503020204020204" pitchFamily="34" charset="-122"/>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ln>
          </p:spPr>
          <p:txBody>
            <a:bodyPr/>
            <a:lstStyle/>
            <a:p>
              <a:pPr algn="r">
                <a:defRPr/>
              </a:pPr>
              <a:endParaRPr lang="zh-CN" altLang="en-US" b="1">
                <a:latin typeface="微软雅黑" panose="020B0503020204020204" pitchFamily="34" charset="-122"/>
                <a:ea typeface="微软雅黑" panose="020B0503020204020204" pitchFamily="34" charset="-122"/>
              </a:endParaRPr>
            </a:p>
          </p:txBody>
        </p:sp>
      </p:grpSp>
      <p:sp>
        <p:nvSpPr>
          <p:cNvPr id="865308" name="Rectangle 28"/>
          <p:cNvSpPr>
            <a:spLocks noChangeArrowheads="1"/>
          </p:cNvSpPr>
          <p:nvPr/>
        </p:nvSpPr>
        <p:spPr bwMode="auto">
          <a:xfrm>
            <a:off x="8319900" y="4571203"/>
            <a:ext cx="1208087" cy="369888"/>
          </a:xfrm>
          <a:prstGeom prst="rect">
            <a:avLst/>
          </a:prstGeom>
          <a:noFill/>
          <a:ln w="19050" algn="ctr">
            <a:noFill/>
            <a:miter lim="800000"/>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外存</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辅存</a:t>
            </a: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865309" name="Rectangle 29"/>
          <p:cNvSpPr>
            <a:spLocks noChangeArrowheads="1"/>
          </p:cNvSpPr>
          <p:nvPr/>
        </p:nvSpPr>
        <p:spPr bwMode="auto">
          <a:xfrm>
            <a:off x="8343900" y="3352801"/>
            <a:ext cx="641350" cy="366713"/>
          </a:xfrm>
          <a:prstGeom prst="rect">
            <a:avLst/>
          </a:prstGeom>
          <a:noFill/>
          <a:ln w="19050" algn="ctr">
            <a:noFill/>
            <a:miter lim="800000"/>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内存</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nvGrpSpPr>
          <p:cNvPr id="90" name="Group 3"/>
          <p:cNvGrpSpPr/>
          <p:nvPr/>
        </p:nvGrpSpPr>
        <p:grpSpPr bwMode="auto">
          <a:xfrm>
            <a:off x="3674250" y="4673600"/>
            <a:ext cx="4635500" cy="636588"/>
            <a:chOff x="1306" y="3103"/>
            <a:chExt cx="2784" cy="401"/>
          </a:xfrm>
          <a:solidFill>
            <a:schemeClr val="bg1"/>
          </a:solidFill>
        </p:grpSpPr>
        <p:sp>
          <p:nvSpPr>
            <p:cNvPr id="91" name="AutoShape 4"/>
            <p:cNvSpPr>
              <a:spLocks noChangeAspect="1" noChangeArrowheads="1"/>
            </p:cNvSpPr>
            <p:nvPr/>
          </p:nvSpPr>
          <p:spPr bwMode="auto">
            <a:xfrm flipV="1">
              <a:off x="130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grpFill/>
            <a:ln w="19050" algn="ctr">
              <a:solidFill>
                <a:schemeClr val="tx1"/>
              </a:solidFill>
              <a:miter lim="800000"/>
            </a:ln>
          </p:spPr>
          <p:txBody>
            <a:bodyPr wrap="none" anchor="ctr" anchorCtr="1"/>
            <a:lstStyle/>
            <a:p>
              <a:pPr algn="ctr">
                <a:defRPr/>
              </a:pPr>
              <a:endParaRPr lang="zh-CN" altLang="en-US" b="1">
                <a:latin typeface="宋体" panose="02010600030101010101" pitchFamily="2" charset="-122"/>
                <a:ea typeface="宋体" panose="02010600030101010101" pitchFamily="2" charset="-122"/>
              </a:endParaRPr>
            </a:p>
          </p:txBody>
        </p:sp>
        <p:sp>
          <p:nvSpPr>
            <p:cNvPr id="92" name="Rectangle 5"/>
            <p:cNvSpPr>
              <a:spLocks noChangeArrowheads="1"/>
            </p:cNvSpPr>
            <p:nvPr/>
          </p:nvSpPr>
          <p:spPr bwMode="auto">
            <a:xfrm>
              <a:off x="1870" y="3154"/>
              <a:ext cx="1683" cy="290"/>
            </a:xfrm>
            <a:prstGeom prst="rect">
              <a:avLst/>
            </a:prstGeom>
            <a:grpFill/>
            <a:ln w="12700">
              <a:noFill/>
              <a:miter lim="800000"/>
            </a:ln>
          </p:spPr>
          <p:txBody>
            <a:bodyPr lIns="12700" tIns="12700" rIns="12700" bIns="12700" anchor="ctr" anchorCtr="1"/>
            <a:lstStyle/>
            <a:p>
              <a:pPr algn="ctr">
                <a:defRPr/>
              </a:pPr>
              <a:r>
                <a:rPr lang="zh-CN" altLang="en-US" b="1" dirty="0">
                  <a:latin typeface="微软雅黑" panose="020B0503020204020204" pitchFamily="34" charset="-122"/>
                  <a:ea typeface="微软雅黑" panose="020B0503020204020204" pitchFamily="34" charset="-122"/>
                </a:rPr>
                <a:t>磁带、光盘、网络存储系统</a:t>
              </a:r>
              <a:endParaRPr lang="zh-CN" altLang="en-US" b="1" dirty="0">
                <a:latin typeface="微软雅黑" panose="020B0503020204020204" pitchFamily="34" charset="-122"/>
                <a:ea typeface="微软雅黑" panose="020B0503020204020204" pitchFamily="34" charset="-122"/>
              </a:endParaRPr>
            </a:p>
          </p:txBody>
        </p:sp>
      </p:grpSp>
      <p:grpSp>
        <p:nvGrpSpPr>
          <p:cNvPr id="93" name="Group 6"/>
          <p:cNvGrpSpPr/>
          <p:nvPr/>
        </p:nvGrpSpPr>
        <p:grpSpPr bwMode="auto">
          <a:xfrm>
            <a:off x="3949700" y="4079876"/>
            <a:ext cx="4089400" cy="546100"/>
            <a:chOff x="1464" y="2748"/>
            <a:chExt cx="2448" cy="344"/>
          </a:xfrm>
          <a:solidFill>
            <a:schemeClr val="bg1"/>
          </a:solidFill>
        </p:grpSpPr>
        <p:sp>
          <p:nvSpPr>
            <p:cNvPr id="94"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grpFill/>
            <a:ln w="19050" algn="ctr">
              <a:solidFill>
                <a:schemeClr val="tx1"/>
              </a:solidFill>
              <a:miter lim="800000"/>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95" name="Rectangle 8"/>
            <p:cNvSpPr>
              <a:spLocks noChangeArrowheads="1"/>
            </p:cNvSpPr>
            <p:nvPr/>
          </p:nvSpPr>
          <p:spPr bwMode="auto">
            <a:xfrm>
              <a:off x="2112" y="2808"/>
              <a:ext cx="1152" cy="179"/>
            </a:xfrm>
            <a:prstGeom prst="rect">
              <a:avLst/>
            </a:prstGeom>
            <a:noFill/>
            <a:ln w="12700">
              <a:noFill/>
              <a:miter lim="800000"/>
            </a:ln>
          </p:spPr>
          <p:txBody>
            <a:bodyPr lIns="12700" tIns="12700" rIns="12700" bIns="12700"/>
            <a:lstStyle/>
            <a:p>
              <a:pPr algn="ctr">
                <a:defRPr/>
              </a:pPr>
              <a:r>
                <a:rPr lang="zh-CN" altLang="en-US" b="1">
                  <a:latin typeface="+mj-ea"/>
                  <a:ea typeface="+mj-ea"/>
                </a:rPr>
                <a:t>磁盘</a:t>
              </a:r>
              <a:endParaRPr lang="zh-CN" altLang="en-US" b="1">
                <a:latin typeface="+mj-ea"/>
                <a:ea typeface="+mj-ea"/>
              </a:endParaRPr>
            </a:p>
          </p:txBody>
        </p:sp>
      </p:grpSp>
      <p:grpSp>
        <p:nvGrpSpPr>
          <p:cNvPr id="96" name="Group 9"/>
          <p:cNvGrpSpPr/>
          <p:nvPr/>
        </p:nvGrpSpPr>
        <p:grpSpPr bwMode="auto">
          <a:xfrm>
            <a:off x="4403725" y="2933701"/>
            <a:ext cx="3168650" cy="565150"/>
            <a:chOff x="1718" y="2040"/>
            <a:chExt cx="1940" cy="356"/>
          </a:xfrm>
          <a:solidFill>
            <a:schemeClr val="bg1"/>
          </a:solidFill>
        </p:grpSpPr>
        <p:sp>
          <p:nvSpPr>
            <p:cNvPr id="97"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9CDCF8"/>
            </a:solidFill>
            <a:ln w="19050" algn="ctr">
              <a:solidFill>
                <a:schemeClr val="tx1"/>
              </a:solidFill>
              <a:miter lim="800000"/>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98" name="Rectangle 11"/>
            <p:cNvSpPr>
              <a:spLocks noChangeArrowheads="1"/>
            </p:cNvSpPr>
            <p:nvPr/>
          </p:nvSpPr>
          <p:spPr bwMode="auto">
            <a:xfrm>
              <a:off x="2110" y="2106"/>
              <a:ext cx="1152" cy="290"/>
            </a:xfrm>
            <a:prstGeom prst="rect">
              <a:avLst/>
            </a:prstGeom>
            <a:noFill/>
            <a:ln w="12700">
              <a:noFill/>
              <a:miter lim="800000"/>
            </a:ln>
          </p:spPr>
          <p:txBody>
            <a:bodyPr lIns="12700" tIns="12700" rIns="12700" bIns="12700"/>
            <a:lstStyle/>
            <a:p>
              <a:pPr algn="ctr">
                <a:defRPr/>
              </a:pPr>
              <a:r>
                <a:rPr lang="zh-CN" altLang="en-US" b="1">
                  <a:latin typeface="+mn-ea"/>
                </a:rPr>
                <a:t>高速缓存</a:t>
              </a:r>
              <a:r>
                <a:rPr lang="en-US" altLang="zh-CN" b="1">
                  <a:latin typeface="+mn-ea"/>
                </a:rPr>
                <a:t>(SRAM</a:t>
              </a:r>
              <a:r>
                <a:rPr lang="en-US" altLang="zh-CN" b="1" dirty="0">
                  <a:latin typeface="+mn-ea"/>
                </a:rPr>
                <a:t>)</a:t>
              </a:r>
              <a:endParaRPr lang="en-US" altLang="zh-CN" sz="1600" b="1" dirty="0">
                <a:latin typeface="+mn-ea"/>
              </a:endParaRPr>
            </a:p>
          </p:txBody>
        </p:sp>
      </p:grpSp>
      <p:grpSp>
        <p:nvGrpSpPr>
          <p:cNvPr id="99" name="Group 12"/>
          <p:cNvGrpSpPr/>
          <p:nvPr/>
        </p:nvGrpSpPr>
        <p:grpSpPr bwMode="auto">
          <a:xfrm>
            <a:off x="4178300" y="3508379"/>
            <a:ext cx="3619500" cy="550863"/>
            <a:chOff x="1592" y="2402"/>
            <a:chExt cx="2192" cy="347"/>
          </a:xfrm>
          <a:solidFill>
            <a:schemeClr val="bg1"/>
          </a:solidFill>
        </p:grpSpPr>
        <p:sp>
          <p:nvSpPr>
            <p:cNvPr id="100"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9CDCF8"/>
            </a:solidFill>
            <a:ln w="19050" algn="ctr">
              <a:solidFill>
                <a:schemeClr val="tx1"/>
              </a:solidFill>
              <a:miter lim="800000"/>
            </a:ln>
          </p:spPr>
          <p:txBody>
            <a:bodyPr rot="10800000" wrap="none" anchor="ctr"/>
            <a:lstStyle/>
            <a:p>
              <a:pPr algn="ctr">
                <a:lnSpc>
                  <a:spcPct val="120000"/>
                </a:lnSpc>
                <a:spcBef>
                  <a:spcPct val="20000"/>
                </a:spcBef>
                <a:buClr>
                  <a:schemeClr val="accent2"/>
                </a:buClr>
                <a:buFont typeface="Wingdings" panose="05000000000000000000" pitchFamily="2" charset="2"/>
                <a:buNone/>
                <a:defRPr/>
              </a:pPr>
              <a:endParaRPr lang="zh-CN" altLang="zh-CN" b="1" dirty="0">
                <a:latin typeface="宋体" panose="02010600030101010101" pitchFamily="2" charset="-122"/>
                <a:ea typeface="宋体" panose="02010600030101010101" pitchFamily="2" charset="-122"/>
              </a:endParaRPr>
            </a:p>
          </p:txBody>
        </p:sp>
        <p:sp>
          <p:nvSpPr>
            <p:cNvPr id="101" name="Rectangle 14"/>
            <p:cNvSpPr>
              <a:spLocks noChangeArrowheads="1"/>
            </p:cNvSpPr>
            <p:nvPr/>
          </p:nvSpPr>
          <p:spPr bwMode="auto">
            <a:xfrm>
              <a:off x="2160" y="2494"/>
              <a:ext cx="1152" cy="163"/>
            </a:xfrm>
            <a:prstGeom prst="rect">
              <a:avLst/>
            </a:prstGeom>
            <a:noFill/>
            <a:ln w="12700">
              <a:noFill/>
              <a:miter lim="800000"/>
            </a:ln>
          </p:spPr>
          <p:txBody>
            <a:bodyPr lIns="12700" tIns="12700" rIns="12700" bIns="12700"/>
            <a:lstStyle/>
            <a:p>
              <a:pPr algn="ctr">
                <a:defRPr/>
              </a:pPr>
              <a:endParaRPr lang="zh-CN" altLang="zh-CN" b="1">
                <a:latin typeface="宋体" panose="02010600030101010101" pitchFamily="2" charset="-122"/>
                <a:ea typeface="宋体" panose="02010600030101010101" pitchFamily="2" charset="-122"/>
              </a:endParaRPr>
            </a:p>
          </p:txBody>
        </p:sp>
        <p:sp>
          <p:nvSpPr>
            <p:cNvPr id="102" name="Rectangle 15"/>
            <p:cNvSpPr>
              <a:spLocks noChangeArrowheads="1"/>
            </p:cNvSpPr>
            <p:nvPr/>
          </p:nvSpPr>
          <p:spPr bwMode="auto">
            <a:xfrm>
              <a:off x="2115" y="2459"/>
              <a:ext cx="1152" cy="290"/>
            </a:xfrm>
            <a:prstGeom prst="rect">
              <a:avLst/>
            </a:prstGeom>
            <a:noFill/>
            <a:ln w="12700">
              <a:noFill/>
              <a:miter lim="800000"/>
            </a:ln>
          </p:spPr>
          <p:txBody>
            <a:bodyPr lIns="12700" tIns="12700" rIns="12700" bIns="12700"/>
            <a:lstStyle/>
            <a:p>
              <a:pPr algn="ctr">
                <a:defRPr/>
              </a:pPr>
              <a:r>
                <a:rPr lang="zh-CN" altLang="en-US" b="1" dirty="0">
                  <a:latin typeface="+mn-ea"/>
                </a:rPr>
                <a:t>主存</a:t>
              </a:r>
              <a:r>
                <a:rPr lang="en-US" altLang="zh-CN" b="1" dirty="0">
                  <a:latin typeface="+mn-ea"/>
                </a:rPr>
                <a:t>(DRAM)</a:t>
              </a:r>
              <a:endParaRPr lang="en-US" altLang="zh-CN" b="1" dirty="0">
                <a:latin typeface="+mn-ea"/>
              </a:endParaRPr>
            </a:p>
          </p:txBody>
        </p:sp>
      </p:grpSp>
      <p:grpSp>
        <p:nvGrpSpPr>
          <p:cNvPr id="103" name="Group 16"/>
          <p:cNvGrpSpPr/>
          <p:nvPr/>
        </p:nvGrpSpPr>
        <p:grpSpPr bwMode="auto">
          <a:xfrm>
            <a:off x="4641850" y="2349504"/>
            <a:ext cx="2679700" cy="525463"/>
            <a:chOff x="1844" y="1680"/>
            <a:chExt cx="1688" cy="331"/>
          </a:xfrm>
          <a:solidFill>
            <a:schemeClr val="bg1"/>
          </a:solidFill>
        </p:grpSpPr>
        <p:sp>
          <p:nvSpPr>
            <p:cNvPr id="10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grpFill/>
            <a:ln w="19050" algn="ctr">
              <a:solidFill>
                <a:schemeClr val="tx1"/>
              </a:solidFill>
              <a:miter lim="800000"/>
            </a:ln>
          </p:spPr>
          <p:txBody>
            <a:bodyPr wrap="none" anchor="ctr"/>
            <a:lstStyle/>
            <a:p>
              <a:pPr algn="ctr">
                <a:defRPr/>
              </a:pPr>
              <a:endParaRPr lang="zh-CN" altLang="en-US" b="1">
                <a:latin typeface="宋体" panose="02010600030101010101" pitchFamily="2" charset="-122"/>
                <a:ea typeface="宋体" panose="02010600030101010101" pitchFamily="2" charset="-122"/>
              </a:endParaRPr>
            </a:p>
          </p:txBody>
        </p:sp>
        <p:sp>
          <p:nvSpPr>
            <p:cNvPr id="105" name="Rectangle 18"/>
            <p:cNvSpPr>
              <a:spLocks noChangeArrowheads="1"/>
            </p:cNvSpPr>
            <p:nvPr/>
          </p:nvSpPr>
          <p:spPr bwMode="auto">
            <a:xfrm>
              <a:off x="2120" y="1739"/>
              <a:ext cx="1152" cy="160"/>
            </a:xfrm>
            <a:prstGeom prst="rect">
              <a:avLst/>
            </a:prstGeom>
            <a:noFill/>
            <a:ln w="12700">
              <a:noFill/>
              <a:miter lim="800000"/>
            </a:ln>
          </p:spPr>
          <p:txBody>
            <a:bodyPr lIns="12700" tIns="12700" rIns="12700" bIns="12700"/>
            <a:lstStyle/>
            <a:p>
              <a:pPr algn="ctr">
                <a:defRPr/>
              </a:pPr>
              <a:r>
                <a:rPr lang="zh-CN" altLang="en-US" b="1">
                  <a:latin typeface="+mn-ea"/>
                </a:rPr>
                <a:t>寄存器</a:t>
              </a:r>
              <a:endParaRPr lang="zh-CN" altLang="en-US" b="1" dirty="0">
                <a:latin typeface="+mn-ea"/>
              </a:endParaRPr>
            </a:p>
          </p:txBody>
        </p:sp>
      </p:grpSp>
      <p:sp>
        <p:nvSpPr>
          <p:cNvPr id="106" name="Rectangle 22"/>
          <p:cNvSpPr>
            <a:spLocks noChangeArrowheads="1"/>
          </p:cNvSpPr>
          <p:nvPr/>
        </p:nvSpPr>
        <p:spPr bwMode="auto">
          <a:xfrm>
            <a:off x="3861926" y="4849202"/>
            <a:ext cx="1179880" cy="316524"/>
          </a:xfrm>
          <a:prstGeom prst="rect">
            <a:avLst/>
          </a:prstGeom>
          <a:noFill/>
          <a:ln w="12700">
            <a:noFill/>
            <a:miter lim="800000"/>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22"/>
          <p:cNvSpPr>
            <a:spLocks noChangeArrowheads="1"/>
          </p:cNvSpPr>
          <p:nvPr/>
        </p:nvSpPr>
        <p:spPr bwMode="auto">
          <a:xfrm>
            <a:off x="4114352" y="4178306"/>
            <a:ext cx="507032" cy="316524"/>
          </a:xfrm>
          <a:prstGeom prst="rect">
            <a:avLst/>
          </a:prstGeom>
          <a:noFill/>
          <a:ln w="12700">
            <a:noFill/>
            <a:miter lim="800000"/>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ms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Rectangle 22"/>
          <p:cNvSpPr>
            <a:spLocks noChangeArrowheads="1"/>
          </p:cNvSpPr>
          <p:nvPr/>
        </p:nvSpPr>
        <p:spPr bwMode="auto">
          <a:xfrm>
            <a:off x="4318499" y="3618890"/>
            <a:ext cx="507032" cy="316524"/>
          </a:xfrm>
          <a:prstGeom prst="rect">
            <a:avLst/>
          </a:prstGeom>
          <a:noFill/>
          <a:ln w="12700">
            <a:noFill/>
            <a:miter lim="800000"/>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9" name="Rectangle 22"/>
          <p:cNvSpPr>
            <a:spLocks noChangeArrowheads="1"/>
          </p:cNvSpPr>
          <p:nvPr/>
        </p:nvSpPr>
        <p:spPr bwMode="auto">
          <a:xfrm>
            <a:off x="4827686" y="2480722"/>
            <a:ext cx="642438" cy="316524"/>
          </a:xfrm>
          <a:prstGeom prst="rect">
            <a:avLst/>
          </a:prstGeom>
          <a:noFill/>
          <a:ln w="12700">
            <a:noFill/>
            <a:miter lim="800000"/>
          </a:ln>
        </p:spPr>
        <p:txBody>
          <a:bodyPr lIns="12700" tIns="12700" rIns="12700" bIns="12700"/>
          <a:lstStyle/>
          <a:p>
            <a:r>
              <a:rPr lang="en-US" altLang="zh-CN" sz="1600" b="1">
                <a:latin typeface="Times New Roman" panose="02020603050405020304" pitchFamily="18" charset="0"/>
                <a:ea typeface="宋体" panose="02010600030101010101" pitchFamily="2" charset="-122"/>
                <a:cs typeface="Times New Roman" panose="02020603050405020304" pitchFamily="18" charset="0"/>
              </a:rPr>
              <a:t>&lt;1</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0" name="Rectangle 22"/>
          <p:cNvSpPr>
            <a:spLocks noChangeArrowheads="1"/>
          </p:cNvSpPr>
          <p:nvPr/>
        </p:nvSpPr>
        <p:spPr bwMode="auto">
          <a:xfrm>
            <a:off x="4561872" y="3050569"/>
            <a:ext cx="723120" cy="278421"/>
          </a:xfrm>
          <a:prstGeom prst="rect">
            <a:avLst/>
          </a:prstGeom>
          <a:noFill/>
          <a:ln w="12700">
            <a:noFill/>
            <a:miter lim="800000"/>
          </a:ln>
        </p:spPr>
        <p:txBody>
          <a:bodyPr lIns="12700" tIns="12700" rIns="12700" bIns="12700"/>
          <a:lstStyle/>
          <a:p>
            <a:pPr>
              <a:defRPr/>
            </a:pPr>
            <a:r>
              <a:rPr lang="en-US" altLang="zh-CN" sz="1600" b="1">
                <a:latin typeface="Times New Roman" panose="02020603050405020304" pitchFamily="18" charset="0"/>
                <a:ea typeface="宋体" panose="02010600030101010101" pitchFamily="2" charset="-122"/>
                <a:cs typeface="Times New Roman" panose="02020603050405020304" pitchFamily="18" charset="0"/>
              </a:rPr>
              <a:t>1-2</a:t>
            </a:r>
            <a:r>
              <a:rPr lang="en-US" altLang="zh-CN" sz="1600" b="1" i="1">
                <a:latin typeface="Times New Roman" panose="02020603050405020304" pitchFamily="18" charset="0"/>
                <a:ea typeface="宋体" panose="02010600030101010101" pitchFamily="2" charset="-122"/>
                <a:cs typeface="Times New Roman" panose="02020603050405020304" pitchFamily="18" charset="0"/>
              </a:rPr>
              <a:t>ns</a:t>
            </a:r>
            <a:endParaRPr lang="en-US" altLang="zh-CN" sz="1600" b="1" i="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 name="Rectangle 22"/>
          <p:cNvSpPr>
            <a:spLocks noChangeArrowheads="1"/>
          </p:cNvSpPr>
          <p:nvPr/>
        </p:nvSpPr>
        <p:spPr bwMode="auto">
          <a:xfrm>
            <a:off x="7596257" y="4205777"/>
            <a:ext cx="330200" cy="316524"/>
          </a:xfrm>
          <a:prstGeom prst="rect">
            <a:avLst/>
          </a:prstGeom>
          <a:noFill/>
          <a:ln w="12700">
            <a:noFill/>
            <a:miter lim="800000"/>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TB</a:t>
            </a:r>
            <a:endParaRPr lang="en-US" altLang="zh-CN" sz="1600" b="1" dirty="0">
              <a:latin typeface="宋体" panose="02010600030101010101" pitchFamily="2" charset="-122"/>
              <a:ea typeface="宋体" panose="02010600030101010101" pitchFamily="2" charset="-122"/>
            </a:endParaRPr>
          </a:p>
        </p:txBody>
      </p:sp>
      <p:sp>
        <p:nvSpPr>
          <p:cNvPr id="112" name="Rectangle 22"/>
          <p:cNvSpPr>
            <a:spLocks noChangeArrowheads="1"/>
          </p:cNvSpPr>
          <p:nvPr/>
        </p:nvSpPr>
        <p:spPr bwMode="auto">
          <a:xfrm>
            <a:off x="7613163" y="4857626"/>
            <a:ext cx="964952" cy="316524"/>
          </a:xfrm>
          <a:prstGeom prst="rect">
            <a:avLst/>
          </a:prstGeom>
          <a:noFill/>
          <a:ln w="12700">
            <a:noFill/>
            <a:miter lim="800000"/>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TB~PB</a:t>
            </a:r>
            <a:endParaRPr lang="en-US" altLang="zh-CN" sz="1600" b="1" dirty="0">
              <a:latin typeface="宋体" panose="02010600030101010101" pitchFamily="2" charset="-122"/>
              <a:ea typeface="宋体" panose="02010600030101010101" pitchFamily="2" charset="-122"/>
            </a:endParaRPr>
          </a:p>
        </p:txBody>
      </p:sp>
      <p:sp>
        <p:nvSpPr>
          <p:cNvPr id="113" name="Rectangle 22"/>
          <p:cNvSpPr>
            <a:spLocks noChangeArrowheads="1"/>
          </p:cNvSpPr>
          <p:nvPr/>
        </p:nvSpPr>
        <p:spPr bwMode="auto">
          <a:xfrm>
            <a:off x="7376197" y="3612051"/>
            <a:ext cx="330200" cy="316524"/>
          </a:xfrm>
          <a:prstGeom prst="rect">
            <a:avLst/>
          </a:prstGeom>
          <a:noFill/>
          <a:ln w="12700">
            <a:noFill/>
            <a:miter lim="800000"/>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GB</a:t>
            </a:r>
            <a:endParaRPr lang="en-US" altLang="zh-CN" sz="1600" b="1" dirty="0">
              <a:latin typeface="宋体" panose="02010600030101010101" pitchFamily="2" charset="-122"/>
              <a:ea typeface="宋体" panose="02010600030101010101" pitchFamily="2" charset="-122"/>
            </a:endParaRPr>
          </a:p>
        </p:txBody>
      </p:sp>
      <p:sp>
        <p:nvSpPr>
          <p:cNvPr id="114" name="Rectangle 22"/>
          <p:cNvSpPr>
            <a:spLocks noChangeArrowheads="1"/>
          </p:cNvSpPr>
          <p:nvPr/>
        </p:nvSpPr>
        <p:spPr bwMode="auto">
          <a:xfrm>
            <a:off x="7186817" y="3043428"/>
            <a:ext cx="330200" cy="316524"/>
          </a:xfrm>
          <a:prstGeom prst="rect">
            <a:avLst/>
          </a:prstGeom>
          <a:noFill/>
          <a:ln w="12700">
            <a:noFill/>
            <a:miter lim="800000"/>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MB</a:t>
            </a:r>
            <a:endParaRPr lang="en-US" altLang="zh-CN" sz="1600" b="1" dirty="0">
              <a:latin typeface="宋体" panose="02010600030101010101" pitchFamily="2" charset="-122"/>
              <a:ea typeface="宋体" panose="02010600030101010101" pitchFamily="2" charset="-122"/>
            </a:endParaRPr>
          </a:p>
        </p:txBody>
      </p:sp>
      <p:sp>
        <p:nvSpPr>
          <p:cNvPr id="115" name="Rectangle 22"/>
          <p:cNvSpPr>
            <a:spLocks noChangeArrowheads="1"/>
          </p:cNvSpPr>
          <p:nvPr/>
        </p:nvSpPr>
        <p:spPr bwMode="auto">
          <a:xfrm>
            <a:off x="6912678" y="2448418"/>
            <a:ext cx="330200" cy="316524"/>
          </a:xfrm>
          <a:prstGeom prst="rect">
            <a:avLst/>
          </a:prstGeom>
          <a:noFill/>
          <a:ln w="12700">
            <a:noFill/>
            <a:miter lim="800000"/>
          </a:ln>
        </p:spPr>
        <p:txBody>
          <a:bodyPr lIns="12700" tIns="12700" rIns="12700" bIns="12700"/>
          <a:lstStyle/>
          <a:p>
            <a:pPr>
              <a:defRPr/>
            </a:pPr>
            <a:r>
              <a:rPr lang="en-US" altLang="zh-CN" sz="1600" b="1">
                <a:latin typeface="宋体" panose="02010600030101010101" pitchFamily="2" charset="-122"/>
                <a:ea typeface="宋体" panose="02010600030101010101" pitchFamily="2" charset="-122"/>
              </a:rPr>
              <a:t>KB</a:t>
            </a:r>
            <a:endParaRPr lang="en-US" altLang="zh-CN" sz="1600"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additive="base">
                                        <p:cTn id="13" dur="500" fill="hold"/>
                                        <p:tgtEl>
                                          <p:spTgt spid="96"/>
                                        </p:tgtEl>
                                        <p:attrNameLst>
                                          <p:attrName>ppt_x</p:attrName>
                                        </p:attrNameLst>
                                      </p:cBhvr>
                                      <p:tavLst>
                                        <p:tav tm="0">
                                          <p:val>
                                            <p:strVal val="0-#ppt_w/2"/>
                                          </p:val>
                                        </p:tav>
                                        <p:tav tm="100000">
                                          <p:val>
                                            <p:strVal val="#ppt_x"/>
                                          </p:val>
                                        </p:tav>
                                      </p:tavLst>
                                    </p:anim>
                                    <p:anim calcmode="lin" valueType="num">
                                      <p:cBhvr additive="base">
                                        <p:cTn id="14"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0-#ppt_w/2"/>
                                          </p:val>
                                        </p:tav>
                                        <p:tav tm="100000">
                                          <p:val>
                                            <p:strVal val="#ppt_x"/>
                                          </p:val>
                                        </p:tav>
                                      </p:tavLst>
                                    </p:anim>
                                    <p:anim calcmode="lin" valueType="num">
                                      <p:cBhvr additive="base">
                                        <p:cTn id="20"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500" fill="hold"/>
                                        <p:tgtEl>
                                          <p:spTgt spid="93"/>
                                        </p:tgtEl>
                                        <p:attrNameLst>
                                          <p:attrName>ppt_x</p:attrName>
                                        </p:attrNameLst>
                                      </p:cBhvr>
                                      <p:tavLst>
                                        <p:tav tm="0">
                                          <p:val>
                                            <p:strVal val="0-#ppt_w/2"/>
                                          </p:val>
                                        </p:tav>
                                        <p:tav tm="100000">
                                          <p:val>
                                            <p:strVal val="#ppt_x"/>
                                          </p:val>
                                        </p:tav>
                                      </p:tavLst>
                                    </p:anim>
                                    <p:anim calcmode="lin" valueType="num">
                                      <p:cBhvr additive="base">
                                        <p:cTn id="26"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500" fill="hold"/>
                                        <p:tgtEl>
                                          <p:spTgt spid="90"/>
                                        </p:tgtEl>
                                        <p:attrNameLst>
                                          <p:attrName>ppt_x</p:attrName>
                                        </p:attrNameLst>
                                      </p:cBhvr>
                                      <p:tavLst>
                                        <p:tav tm="0">
                                          <p:val>
                                            <p:strVal val="0-#ppt_w/2"/>
                                          </p:val>
                                        </p:tav>
                                        <p:tav tm="100000">
                                          <p:val>
                                            <p:strVal val="#ppt_x"/>
                                          </p:val>
                                        </p:tav>
                                      </p:tavLst>
                                    </p:anim>
                                    <p:anim calcmode="lin" valueType="num">
                                      <p:cBhvr additive="base">
                                        <p:cTn id="32" dur="500" fill="hold"/>
                                        <p:tgtEl>
                                          <p:spTgt spid="9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6"/>
                                        </p:tgtEl>
                                        <p:attrNameLst>
                                          <p:attrName>style.visibility</p:attrName>
                                        </p:attrNameLst>
                                      </p:cBhvr>
                                      <p:to>
                                        <p:strVal val="visible"/>
                                      </p:to>
                                    </p:set>
                                    <p:anim calcmode="lin" valueType="num">
                                      <p:cBhvr additive="base">
                                        <p:cTn id="37" dur="500" fill="hold"/>
                                        <p:tgtEl>
                                          <p:spTgt spid="106"/>
                                        </p:tgtEl>
                                        <p:attrNameLst>
                                          <p:attrName>ppt_x</p:attrName>
                                        </p:attrNameLst>
                                      </p:cBhvr>
                                      <p:tavLst>
                                        <p:tav tm="0">
                                          <p:val>
                                            <p:strVal val="#ppt_x"/>
                                          </p:val>
                                        </p:tav>
                                        <p:tav tm="100000">
                                          <p:val>
                                            <p:strVal val="#ppt_x"/>
                                          </p:val>
                                        </p:tav>
                                      </p:tavLst>
                                    </p:anim>
                                    <p:anim calcmode="lin" valueType="num">
                                      <p:cBhvr additive="base">
                                        <p:cTn id="38" dur="500" fill="hold"/>
                                        <p:tgtEl>
                                          <p:spTgt spid="10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107"/>
                                        </p:tgtEl>
                                        <p:attrNameLst>
                                          <p:attrName>style.visibility</p:attrName>
                                        </p:attrNameLst>
                                      </p:cBhvr>
                                      <p:to>
                                        <p:strVal val="visible"/>
                                      </p:to>
                                    </p:set>
                                    <p:anim calcmode="lin" valueType="num">
                                      <p:cBhvr additive="base">
                                        <p:cTn id="42" dur="500" fill="hold"/>
                                        <p:tgtEl>
                                          <p:spTgt spid="107"/>
                                        </p:tgtEl>
                                        <p:attrNameLst>
                                          <p:attrName>ppt_x</p:attrName>
                                        </p:attrNameLst>
                                      </p:cBhvr>
                                      <p:tavLst>
                                        <p:tav tm="0">
                                          <p:val>
                                            <p:strVal val="#ppt_x"/>
                                          </p:val>
                                        </p:tav>
                                        <p:tav tm="100000">
                                          <p:val>
                                            <p:strVal val="#ppt_x"/>
                                          </p:val>
                                        </p:tav>
                                      </p:tavLst>
                                    </p:anim>
                                    <p:anim calcmode="lin" valueType="num">
                                      <p:cBhvr additive="base">
                                        <p:cTn id="43" dur="500" fill="hold"/>
                                        <p:tgtEl>
                                          <p:spTgt spid="107"/>
                                        </p:tgtEl>
                                        <p:attrNameLst>
                                          <p:attrName>ppt_y</p:attrName>
                                        </p:attrNameLst>
                                      </p:cBhvr>
                                      <p:tavLst>
                                        <p:tav tm="0">
                                          <p:val>
                                            <p:strVal val="1+#ppt_h/2"/>
                                          </p:val>
                                        </p:tav>
                                        <p:tav tm="100000">
                                          <p:val>
                                            <p:strVal val="#ppt_y"/>
                                          </p:val>
                                        </p:tav>
                                      </p:tavLst>
                                    </p:anim>
                                  </p:childTnLst>
                                </p:cTn>
                              </p:par>
                            </p:childTnLst>
                          </p:cTn>
                        </p:par>
                        <p:par>
                          <p:cTn id="44" fill="hold">
                            <p:stCondLst>
                              <p:cond delay="1000"/>
                            </p:stCondLst>
                            <p:childTnLst>
                              <p:par>
                                <p:cTn id="45" presetID="2" presetClass="entr" presetSubtype="4" fill="hold" grpId="0" nodeType="afterEffect">
                                  <p:stCondLst>
                                    <p:cond delay="0"/>
                                  </p:stCondLst>
                                  <p:childTnLst>
                                    <p:set>
                                      <p:cBhvr>
                                        <p:cTn id="46" dur="1" fill="hold">
                                          <p:stCondLst>
                                            <p:cond delay="0"/>
                                          </p:stCondLst>
                                        </p:cTn>
                                        <p:tgtEl>
                                          <p:spTgt spid="108"/>
                                        </p:tgtEl>
                                        <p:attrNameLst>
                                          <p:attrName>style.visibility</p:attrName>
                                        </p:attrNameLst>
                                      </p:cBhvr>
                                      <p:to>
                                        <p:strVal val="visible"/>
                                      </p:to>
                                    </p:set>
                                    <p:anim calcmode="lin" valueType="num">
                                      <p:cBhvr additive="base">
                                        <p:cTn id="47" dur="500" fill="hold"/>
                                        <p:tgtEl>
                                          <p:spTgt spid="108"/>
                                        </p:tgtEl>
                                        <p:attrNameLst>
                                          <p:attrName>ppt_x</p:attrName>
                                        </p:attrNameLst>
                                      </p:cBhvr>
                                      <p:tavLst>
                                        <p:tav tm="0">
                                          <p:val>
                                            <p:strVal val="#ppt_x"/>
                                          </p:val>
                                        </p:tav>
                                        <p:tav tm="100000">
                                          <p:val>
                                            <p:strVal val="#ppt_x"/>
                                          </p:val>
                                        </p:tav>
                                      </p:tavLst>
                                    </p:anim>
                                    <p:anim calcmode="lin" valueType="num">
                                      <p:cBhvr additive="base">
                                        <p:cTn id="48" dur="500" fill="hold"/>
                                        <p:tgtEl>
                                          <p:spTgt spid="108"/>
                                        </p:tgtEl>
                                        <p:attrNameLst>
                                          <p:attrName>ppt_y</p:attrName>
                                        </p:attrNameLst>
                                      </p:cBhvr>
                                      <p:tavLst>
                                        <p:tav tm="0">
                                          <p:val>
                                            <p:strVal val="1+#ppt_h/2"/>
                                          </p:val>
                                        </p:tav>
                                        <p:tav tm="100000">
                                          <p:val>
                                            <p:strVal val="#ppt_y"/>
                                          </p:val>
                                        </p:tav>
                                      </p:tavLst>
                                    </p:anim>
                                  </p:childTnLst>
                                </p:cTn>
                              </p:par>
                            </p:childTnLst>
                          </p:cTn>
                        </p:par>
                        <p:par>
                          <p:cTn id="49" fill="hold">
                            <p:stCondLst>
                              <p:cond delay="1500"/>
                            </p:stCondLst>
                            <p:childTnLst>
                              <p:par>
                                <p:cTn id="50" presetID="2" presetClass="entr" presetSubtype="4" fill="hold" grpId="0" nodeType="afterEffect">
                                  <p:stCondLst>
                                    <p:cond delay="0"/>
                                  </p:stCondLst>
                                  <p:childTnLst>
                                    <p:set>
                                      <p:cBhvr>
                                        <p:cTn id="51" dur="1" fill="hold">
                                          <p:stCondLst>
                                            <p:cond delay="0"/>
                                          </p:stCondLst>
                                        </p:cTn>
                                        <p:tgtEl>
                                          <p:spTgt spid="110"/>
                                        </p:tgtEl>
                                        <p:attrNameLst>
                                          <p:attrName>style.visibility</p:attrName>
                                        </p:attrNameLst>
                                      </p:cBhvr>
                                      <p:to>
                                        <p:strVal val="visible"/>
                                      </p:to>
                                    </p:set>
                                    <p:anim calcmode="lin" valueType="num">
                                      <p:cBhvr additive="base">
                                        <p:cTn id="52" dur="500" fill="hold"/>
                                        <p:tgtEl>
                                          <p:spTgt spid="110"/>
                                        </p:tgtEl>
                                        <p:attrNameLst>
                                          <p:attrName>ppt_x</p:attrName>
                                        </p:attrNameLst>
                                      </p:cBhvr>
                                      <p:tavLst>
                                        <p:tav tm="0">
                                          <p:val>
                                            <p:strVal val="#ppt_x"/>
                                          </p:val>
                                        </p:tav>
                                        <p:tav tm="100000">
                                          <p:val>
                                            <p:strVal val="#ppt_x"/>
                                          </p:val>
                                        </p:tav>
                                      </p:tavLst>
                                    </p:anim>
                                    <p:anim calcmode="lin" valueType="num">
                                      <p:cBhvr additive="base">
                                        <p:cTn id="53" dur="500" fill="hold"/>
                                        <p:tgtEl>
                                          <p:spTgt spid="110"/>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fill="hold" grpId="0" nodeType="afterEffect">
                                  <p:stCondLst>
                                    <p:cond delay="0"/>
                                  </p:stCondLst>
                                  <p:childTnLst>
                                    <p:set>
                                      <p:cBhvr>
                                        <p:cTn id="56" dur="1" fill="hold">
                                          <p:stCondLst>
                                            <p:cond delay="0"/>
                                          </p:stCondLst>
                                        </p:cTn>
                                        <p:tgtEl>
                                          <p:spTgt spid="109"/>
                                        </p:tgtEl>
                                        <p:attrNameLst>
                                          <p:attrName>style.visibility</p:attrName>
                                        </p:attrNameLst>
                                      </p:cBhvr>
                                      <p:to>
                                        <p:strVal val="visible"/>
                                      </p:to>
                                    </p:set>
                                    <p:anim calcmode="lin" valueType="num">
                                      <p:cBhvr additive="base">
                                        <p:cTn id="57" dur="500" fill="hold"/>
                                        <p:tgtEl>
                                          <p:spTgt spid="109"/>
                                        </p:tgtEl>
                                        <p:attrNameLst>
                                          <p:attrName>ppt_x</p:attrName>
                                        </p:attrNameLst>
                                      </p:cBhvr>
                                      <p:tavLst>
                                        <p:tav tm="0">
                                          <p:val>
                                            <p:strVal val="#ppt_x"/>
                                          </p:val>
                                        </p:tav>
                                        <p:tav tm="100000">
                                          <p:val>
                                            <p:strVal val="#ppt_x"/>
                                          </p:val>
                                        </p:tav>
                                      </p:tavLst>
                                    </p:anim>
                                    <p:anim calcmode="lin" valueType="num">
                                      <p:cBhvr additive="base">
                                        <p:cTn id="5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4" fill="hold" nodeType="clickEffect">
                                  <p:stCondLst>
                                    <p:cond delay="0"/>
                                  </p:stCondLst>
                                  <p:childTnLst>
                                    <p:set>
                                      <p:cBhvr>
                                        <p:cTn id="62" dur="1" fill="hold">
                                          <p:stCondLst>
                                            <p:cond delay="0"/>
                                          </p:stCondLst>
                                        </p:cTn>
                                        <p:tgtEl>
                                          <p:spTgt spid="865299"/>
                                        </p:tgtEl>
                                        <p:attrNameLst>
                                          <p:attrName>style.visibility</p:attrName>
                                        </p:attrNameLst>
                                      </p:cBhvr>
                                      <p:to>
                                        <p:strVal val="visible"/>
                                      </p:to>
                                    </p:set>
                                    <p:anim calcmode="lin" valueType="num">
                                      <p:cBhvr>
                                        <p:cTn id="63" dur="2000" fill="hold"/>
                                        <p:tgtEl>
                                          <p:spTgt spid="865299"/>
                                        </p:tgtEl>
                                        <p:attrNameLst>
                                          <p:attrName>ppt_x</p:attrName>
                                        </p:attrNameLst>
                                      </p:cBhvr>
                                      <p:tavLst>
                                        <p:tav tm="0">
                                          <p:val>
                                            <p:strVal val="#ppt_x"/>
                                          </p:val>
                                        </p:tav>
                                        <p:tav tm="100000">
                                          <p:val>
                                            <p:strVal val="#ppt_x"/>
                                          </p:val>
                                        </p:tav>
                                      </p:tavLst>
                                    </p:anim>
                                    <p:anim calcmode="lin" valueType="num">
                                      <p:cBhvr>
                                        <p:cTn id="64" dur="2000" fill="hold"/>
                                        <p:tgtEl>
                                          <p:spTgt spid="865299"/>
                                        </p:tgtEl>
                                        <p:attrNameLst>
                                          <p:attrName>ppt_y</p:attrName>
                                        </p:attrNameLst>
                                      </p:cBhvr>
                                      <p:tavLst>
                                        <p:tav tm="0">
                                          <p:val>
                                            <p:strVal val="#ppt_y+#ppt_h/2"/>
                                          </p:val>
                                        </p:tav>
                                        <p:tav tm="100000">
                                          <p:val>
                                            <p:strVal val="#ppt_y"/>
                                          </p:val>
                                        </p:tav>
                                      </p:tavLst>
                                    </p:anim>
                                    <p:anim calcmode="lin" valueType="num">
                                      <p:cBhvr>
                                        <p:cTn id="65" dur="2000" fill="hold"/>
                                        <p:tgtEl>
                                          <p:spTgt spid="865299"/>
                                        </p:tgtEl>
                                        <p:attrNameLst>
                                          <p:attrName>ppt_w</p:attrName>
                                        </p:attrNameLst>
                                      </p:cBhvr>
                                      <p:tavLst>
                                        <p:tav tm="0">
                                          <p:val>
                                            <p:strVal val="#ppt_w"/>
                                          </p:val>
                                        </p:tav>
                                        <p:tav tm="100000">
                                          <p:val>
                                            <p:strVal val="#ppt_w"/>
                                          </p:val>
                                        </p:tav>
                                      </p:tavLst>
                                    </p:anim>
                                    <p:anim calcmode="lin" valueType="num">
                                      <p:cBhvr>
                                        <p:cTn id="66"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65300"/>
                                        </p:tgtEl>
                                        <p:attrNameLst>
                                          <p:attrName>style.visibility</p:attrName>
                                        </p:attrNameLst>
                                      </p:cBhvr>
                                      <p:to>
                                        <p:strVal val="visible"/>
                                      </p:to>
                                    </p:set>
                                    <p:anim calcmode="lin" valueType="num">
                                      <p:cBhvr additive="base">
                                        <p:cTn id="71" dur="500" fill="hold"/>
                                        <p:tgtEl>
                                          <p:spTgt spid="865300"/>
                                        </p:tgtEl>
                                        <p:attrNameLst>
                                          <p:attrName>ppt_x</p:attrName>
                                        </p:attrNameLst>
                                      </p:cBhvr>
                                      <p:tavLst>
                                        <p:tav tm="0">
                                          <p:val>
                                            <p:strVal val="#ppt_x"/>
                                          </p:val>
                                        </p:tav>
                                        <p:tav tm="100000">
                                          <p:val>
                                            <p:strVal val="#ppt_x"/>
                                          </p:val>
                                        </p:tav>
                                      </p:tavLst>
                                    </p:anim>
                                    <p:anim calcmode="lin" valueType="num">
                                      <p:cBhvr additive="base">
                                        <p:cTn id="72"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12"/>
                                        </p:tgtEl>
                                        <p:attrNameLst>
                                          <p:attrName>style.visibility</p:attrName>
                                        </p:attrNameLst>
                                      </p:cBhvr>
                                      <p:to>
                                        <p:strVal val="visible"/>
                                      </p:to>
                                    </p:set>
                                    <p:anim calcmode="lin" valueType="num">
                                      <p:cBhvr additive="base">
                                        <p:cTn id="77" dur="500" fill="hold"/>
                                        <p:tgtEl>
                                          <p:spTgt spid="112"/>
                                        </p:tgtEl>
                                        <p:attrNameLst>
                                          <p:attrName>ppt_x</p:attrName>
                                        </p:attrNameLst>
                                      </p:cBhvr>
                                      <p:tavLst>
                                        <p:tav tm="0">
                                          <p:val>
                                            <p:strVal val="#ppt_x"/>
                                          </p:val>
                                        </p:tav>
                                        <p:tav tm="100000">
                                          <p:val>
                                            <p:strVal val="#ppt_x"/>
                                          </p:val>
                                        </p:tav>
                                      </p:tavLst>
                                    </p:anim>
                                    <p:anim calcmode="lin" valueType="num">
                                      <p:cBhvr additive="base">
                                        <p:cTn id="78" dur="500" fill="hold"/>
                                        <p:tgtEl>
                                          <p:spTgt spid="112"/>
                                        </p:tgtEl>
                                        <p:attrNameLst>
                                          <p:attrName>ppt_y</p:attrName>
                                        </p:attrNameLst>
                                      </p:cBhvr>
                                      <p:tavLst>
                                        <p:tav tm="0">
                                          <p:val>
                                            <p:strVal val="1+#ppt_h/2"/>
                                          </p:val>
                                        </p:tav>
                                        <p:tav tm="100000">
                                          <p:val>
                                            <p:strVal val="#ppt_y"/>
                                          </p:val>
                                        </p:tav>
                                      </p:tavLst>
                                    </p:anim>
                                  </p:childTnLst>
                                </p:cTn>
                              </p:par>
                            </p:childTnLst>
                          </p:cTn>
                        </p:par>
                        <p:par>
                          <p:cTn id="79" fill="hold">
                            <p:stCondLst>
                              <p:cond delay="500"/>
                            </p:stCondLst>
                            <p:childTnLst>
                              <p:par>
                                <p:cTn id="80" presetID="2" presetClass="entr" presetSubtype="4" fill="hold" grpId="0" nodeType="afterEffect">
                                  <p:stCondLst>
                                    <p:cond delay="0"/>
                                  </p:stCondLst>
                                  <p:childTnLst>
                                    <p:set>
                                      <p:cBhvr>
                                        <p:cTn id="81" dur="1" fill="hold">
                                          <p:stCondLst>
                                            <p:cond delay="0"/>
                                          </p:stCondLst>
                                        </p:cTn>
                                        <p:tgtEl>
                                          <p:spTgt spid="111"/>
                                        </p:tgtEl>
                                        <p:attrNameLst>
                                          <p:attrName>style.visibility</p:attrName>
                                        </p:attrNameLst>
                                      </p:cBhvr>
                                      <p:to>
                                        <p:strVal val="visible"/>
                                      </p:to>
                                    </p:set>
                                    <p:anim calcmode="lin" valueType="num">
                                      <p:cBhvr additive="base">
                                        <p:cTn id="82" dur="500" fill="hold"/>
                                        <p:tgtEl>
                                          <p:spTgt spid="111"/>
                                        </p:tgtEl>
                                        <p:attrNameLst>
                                          <p:attrName>ppt_x</p:attrName>
                                        </p:attrNameLst>
                                      </p:cBhvr>
                                      <p:tavLst>
                                        <p:tav tm="0">
                                          <p:val>
                                            <p:strVal val="#ppt_x"/>
                                          </p:val>
                                        </p:tav>
                                        <p:tav tm="100000">
                                          <p:val>
                                            <p:strVal val="#ppt_x"/>
                                          </p:val>
                                        </p:tav>
                                      </p:tavLst>
                                    </p:anim>
                                    <p:anim calcmode="lin" valueType="num">
                                      <p:cBhvr additive="base">
                                        <p:cTn id="83" dur="500" fill="hold"/>
                                        <p:tgtEl>
                                          <p:spTgt spid="111"/>
                                        </p:tgtEl>
                                        <p:attrNameLst>
                                          <p:attrName>ppt_y</p:attrName>
                                        </p:attrNameLst>
                                      </p:cBhvr>
                                      <p:tavLst>
                                        <p:tav tm="0">
                                          <p:val>
                                            <p:strVal val="1+#ppt_h/2"/>
                                          </p:val>
                                        </p:tav>
                                        <p:tav tm="100000">
                                          <p:val>
                                            <p:strVal val="#ppt_y"/>
                                          </p:val>
                                        </p:tav>
                                      </p:tavLst>
                                    </p:anim>
                                  </p:childTnLst>
                                </p:cTn>
                              </p:par>
                            </p:childTnLst>
                          </p:cTn>
                        </p:par>
                        <p:par>
                          <p:cTn id="84" fill="hold">
                            <p:stCondLst>
                              <p:cond delay="1000"/>
                            </p:stCondLst>
                            <p:childTnLst>
                              <p:par>
                                <p:cTn id="85" presetID="2" presetClass="entr" presetSubtype="4" fill="hold" grpId="0" nodeType="afterEffect">
                                  <p:stCondLst>
                                    <p:cond delay="0"/>
                                  </p:stCondLst>
                                  <p:childTnLst>
                                    <p:set>
                                      <p:cBhvr>
                                        <p:cTn id="86" dur="1" fill="hold">
                                          <p:stCondLst>
                                            <p:cond delay="0"/>
                                          </p:stCondLst>
                                        </p:cTn>
                                        <p:tgtEl>
                                          <p:spTgt spid="113"/>
                                        </p:tgtEl>
                                        <p:attrNameLst>
                                          <p:attrName>style.visibility</p:attrName>
                                        </p:attrNameLst>
                                      </p:cBhvr>
                                      <p:to>
                                        <p:strVal val="visible"/>
                                      </p:to>
                                    </p:set>
                                    <p:anim calcmode="lin" valueType="num">
                                      <p:cBhvr additive="base">
                                        <p:cTn id="87" dur="500" fill="hold"/>
                                        <p:tgtEl>
                                          <p:spTgt spid="113"/>
                                        </p:tgtEl>
                                        <p:attrNameLst>
                                          <p:attrName>ppt_x</p:attrName>
                                        </p:attrNameLst>
                                      </p:cBhvr>
                                      <p:tavLst>
                                        <p:tav tm="0">
                                          <p:val>
                                            <p:strVal val="#ppt_x"/>
                                          </p:val>
                                        </p:tav>
                                        <p:tav tm="100000">
                                          <p:val>
                                            <p:strVal val="#ppt_x"/>
                                          </p:val>
                                        </p:tav>
                                      </p:tavLst>
                                    </p:anim>
                                    <p:anim calcmode="lin" valueType="num">
                                      <p:cBhvr additive="base">
                                        <p:cTn id="88" dur="500" fill="hold"/>
                                        <p:tgtEl>
                                          <p:spTgt spid="113"/>
                                        </p:tgtEl>
                                        <p:attrNameLst>
                                          <p:attrName>ppt_y</p:attrName>
                                        </p:attrNameLst>
                                      </p:cBhvr>
                                      <p:tavLst>
                                        <p:tav tm="0">
                                          <p:val>
                                            <p:strVal val="1+#ppt_h/2"/>
                                          </p:val>
                                        </p:tav>
                                        <p:tav tm="100000">
                                          <p:val>
                                            <p:strVal val="#ppt_y"/>
                                          </p:val>
                                        </p:tav>
                                      </p:tavLst>
                                    </p:anim>
                                  </p:childTnLst>
                                </p:cTn>
                              </p:par>
                            </p:childTnLst>
                          </p:cTn>
                        </p:par>
                        <p:par>
                          <p:cTn id="89" fill="hold">
                            <p:stCondLst>
                              <p:cond delay="1500"/>
                            </p:stCondLst>
                            <p:childTnLst>
                              <p:par>
                                <p:cTn id="90" presetID="2" presetClass="entr" presetSubtype="4" fill="hold" grpId="0" nodeType="afterEffect">
                                  <p:stCondLst>
                                    <p:cond delay="0"/>
                                  </p:stCondLst>
                                  <p:childTnLst>
                                    <p:set>
                                      <p:cBhvr>
                                        <p:cTn id="91" dur="1" fill="hold">
                                          <p:stCondLst>
                                            <p:cond delay="0"/>
                                          </p:stCondLst>
                                        </p:cTn>
                                        <p:tgtEl>
                                          <p:spTgt spid="114"/>
                                        </p:tgtEl>
                                        <p:attrNameLst>
                                          <p:attrName>style.visibility</p:attrName>
                                        </p:attrNameLst>
                                      </p:cBhvr>
                                      <p:to>
                                        <p:strVal val="visible"/>
                                      </p:to>
                                    </p:set>
                                    <p:anim calcmode="lin" valueType="num">
                                      <p:cBhvr additive="base">
                                        <p:cTn id="92" dur="500" fill="hold"/>
                                        <p:tgtEl>
                                          <p:spTgt spid="114"/>
                                        </p:tgtEl>
                                        <p:attrNameLst>
                                          <p:attrName>ppt_x</p:attrName>
                                        </p:attrNameLst>
                                      </p:cBhvr>
                                      <p:tavLst>
                                        <p:tav tm="0">
                                          <p:val>
                                            <p:strVal val="#ppt_x"/>
                                          </p:val>
                                        </p:tav>
                                        <p:tav tm="100000">
                                          <p:val>
                                            <p:strVal val="#ppt_x"/>
                                          </p:val>
                                        </p:tav>
                                      </p:tavLst>
                                    </p:anim>
                                    <p:anim calcmode="lin" valueType="num">
                                      <p:cBhvr additive="base">
                                        <p:cTn id="93" dur="500" fill="hold"/>
                                        <p:tgtEl>
                                          <p:spTgt spid="114"/>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 presetClass="entr" presetSubtype="4" fill="hold" grpId="0" nodeType="afterEffect">
                                  <p:stCondLst>
                                    <p:cond delay="0"/>
                                  </p:stCondLst>
                                  <p:childTnLst>
                                    <p:set>
                                      <p:cBhvr>
                                        <p:cTn id="96" dur="1" fill="hold">
                                          <p:stCondLst>
                                            <p:cond delay="0"/>
                                          </p:stCondLst>
                                        </p:cTn>
                                        <p:tgtEl>
                                          <p:spTgt spid="115"/>
                                        </p:tgtEl>
                                        <p:attrNameLst>
                                          <p:attrName>style.visibility</p:attrName>
                                        </p:attrNameLst>
                                      </p:cBhvr>
                                      <p:to>
                                        <p:strVal val="visible"/>
                                      </p:to>
                                    </p:set>
                                    <p:anim calcmode="lin" valueType="num">
                                      <p:cBhvr additive="base">
                                        <p:cTn id="97" dur="500" fill="hold"/>
                                        <p:tgtEl>
                                          <p:spTgt spid="115"/>
                                        </p:tgtEl>
                                        <p:attrNameLst>
                                          <p:attrName>ppt_x</p:attrName>
                                        </p:attrNameLst>
                                      </p:cBhvr>
                                      <p:tavLst>
                                        <p:tav tm="0">
                                          <p:val>
                                            <p:strVal val="#ppt_x"/>
                                          </p:val>
                                        </p:tav>
                                        <p:tav tm="100000">
                                          <p:val>
                                            <p:strVal val="#ppt_x"/>
                                          </p:val>
                                        </p:tav>
                                      </p:tavLst>
                                    </p:anim>
                                    <p:anim calcmode="lin" valueType="num">
                                      <p:cBhvr additive="base">
                                        <p:cTn id="9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865302"/>
                                        </p:tgtEl>
                                        <p:attrNameLst>
                                          <p:attrName>style.visibility</p:attrName>
                                        </p:attrNameLst>
                                      </p:cBhvr>
                                      <p:to>
                                        <p:strVal val="visible"/>
                                      </p:to>
                                    </p:set>
                                    <p:anim calcmode="lin" valueType="num">
                                      <p:cBhvr additive="base">
                                        <p:cTn id="103" dur="500" fill="hold"/>
                                        <p:tgtEl>
                                          <p:spTgt spid="865302"/>
                                        </p:tgtEl>
                                        <p:attrNameLst>
                                          <p:attrName>ppt_x</p:attrName>
                                        </p:attrNameLst>
                                      </p:cBhvr>
                                      <p:tavLst>
                                        <p:tav tm="0">
                                          <p:val>
                                            <p:strVal val="#ppt_x"/>
                                          </p:val>
                                        </p:tav>
                                        <p:tav tm="100000">
                                          <p:val>
                                            <p:strVal val="#ppt_x"/>
                                          </p:val>
                                        </p:tav>
                                      </p:tavLst>
                                    </p:anim>
                                    <p:anim calcmode="lin" valueType="num">
                                      <p:cBhvr additive="base">
                                        <p:cTn id="104"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7" presetClass="entr" presetSubtype="1" fill="hold" nodeType="clickEffect">
                                  <p:stCondLst>
                                    <p:cond delay="0"/>
                                  </p:stCondLst>
                                  <p:childTnLst>
                                    <p:set>
                                      <p:cBhvr>
                                        <p:cTn id="108" dur="1" fill="hold">
                                          <p:stCondLst>
                                            <p:cond delay="0"/>
                                          </p:stCondLst>
                                        </p:cTn>
                                        <p:tgtEl>
                                          <p:spTgt spid="865301"/>
                                        </p:tgtEl>
                                        <p:attrNameLst>
                                          <p:attrName>style.visibility</p:attrName>
                                        </p:attrNameLst>
                                      </p:cBhvr>
                                      <p:to>
                                        <p:strVal val="visible"/>
                                      </p:to>
                                    </p:set>
                                    <p:anim calcmode="lin" valueType="num">
                                      <p:cBhvr>
                                        <p:cTn id="109" dur="2000" fill="hold"/>
                                        <p:tgtEl>
                                          <p:spTgt spid="865301"/>
                                        </p:tgtEl>
                                        <p:attrNameLst>
                                          <p:attrName>ppt_x</p:attrName>
                                        </p:attrNameLst>
                                      </p:cBhvr>
                                      <p:tavLst>
                                        <p:tav tm="0">
                                          <p:val>
                                            <p:strVal val="#ppt_x"/>
                                          </p:val>
                                        </p:tav>
                                        <p:tav tm="100000">
                                          <p:val>
                                            <p:strVal val="#ppt_x"/>
                                          </p:val>
                                        </p:tav>
                                      </p:tavLst>
                                    </p:anim>
                                    <p:anim calcmode="lin" valueType="num">
                                      <p:cBhvr>
                                        <p:cTn id="110" dur="2000" fill="hold"/>
                                        <p:tgtEl>
                                          <p:spTgt spid="865301"/>
                                        </p:tgtEl>
                                        <p:attrNameLst>
                                          <p:attrName>ppt_y</p:attrName>
                                        </p:attrNameLst>
                                      </p:cBhvr>
                                      <p:tavLst>
                                        <p:tav tm="0">
                                          <p:val>
                                            <p:strVal val="#ppt_y-#ppt_h/2"/>
                                          </p:val>
                                        </p:tav>
                                        <p:tav tm="100000">
                                          <p:val>
                                            <p:strVal val="#ppt_y"/>
                                          </p:val>
                                        </p:tav>
                                      </p:tavLst>
                                    </p:anim>
                                    <p:anim calcmode="lin" valueType="num">
                                      <p:cBhvr>
                                        <p:cTn id="111" dur="2000" fill="hold"/>
                                        <p:tgtEl>
                                          <p:spTgt spid="865301"/>
                                        </p:tgtEl>
                                        <p:attrNameLst>
                                          <p:attrName>ppt_w</p:attrName>
                                        </p:attrNameLst>
                                      </p:cBhvr>
                                      <p:tavLst>
                                        <p:tav tm="0">
                                          <p:val>
                                            <p:strVal val="#ppt_w"/>
                                          </p:val>
                                        </p:tav>
                                        <p:tav tm="100000">
                                          <p:val>
                                            <p:strVal val="#ppt_w"/>
                                          </p:val>
                                        </p:tav>
                                      </p:tavLst>
                                    </p:anim>
                                    <p:anim calcmode="lin" valueType="num">
                                      <p:cBhvr>
                                        <p:cTn id="112" dur="2000" fill="hold"/>
                                        <p:tgtEl>
                                          <p:spTgt spid="865301"/>
                                        </p:tgtEl>
                                        <p:attrNameLst>
                                          <p:attrName>ppt_h</p:attrName>
                                        </p:attrNameLst>
                                      </p:cBhvr>
                                      <p:tavLst>
                                        <p:tav tm="0">
                                          <p:val>
                                            <p:fltVal val="0"/>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7"/>
                                        </p:tgtEl>
                                        <p:attrNameLst>
                                          <p:attrName>style.visibility</p:attrName>
                                        </p:attrNameLst>
                                      </p:cBhvr>
                                      <p:to>
                                        <p:strVal val="visible"/>
                                      </p:to>
                                    </p:set>
                                    <p:animEffect transition="in" filter="wipe(up)">
                                      <p:cBhvr>
                                        <p:cTn id="117" dur="500"/>
                                        <p:tgtEl>
                                          <p:spTgt spid="7"/>
                                        </p:tgtEl>
                                      </p:cBhvr>
                                    </p:animEffect>
                                  </p:childTnLst>
                                </p:cTn>
                              </p:par>
                            </p:childTnLst>
                          </p:cTn>
                        </p:par>
                        <p:par>
                          <p:cTn id="118" fill="hold">
                            <p:stCondLst>
                              <p:cond delay="500"/>
                            </p:stCondLst>
                            <p:childTnLst>
                              <p:par>
                                <p:cTn id="119" presetID="2" presetClass="entr" presetSubtype="4" fill="hold" grpId="0" nodeType="afterEffect">
                                  <p:stCondLst>
                                    <p:cond delay="0"/>
                                  </p:stCondLst>
                                  <p:childTnLst>
                                    <p:set>
                                      <p:cBhvr>
                                        <p:cTn id="120" dur="1" fill="hold">
                                          <p:stCondLst>
                                            <p:cond delay="0"/>
                                          </p:stCondLst>
                                        </p:cTn>
                                        <p:tgtEl>
                                          <p:spTgt spid="865309"/>
                                        </p:tgtEl>
                                        <p:attrNameLst>
                                          <p:attrName>style.visibility</p:attrName>
                                        </p:attrNameLst>
                                      </p:cBhvr>
                                      <p:to>
                                        <p:strVal val="visible"/>
                                      </p:to>
                                    </p:set>
                                    <p:anim calcmode="lin" valueType="num">
                                      <p:cBhvr additive="base">
                                        <p:cTn id="121" dur="500" fill="hold"/>
                                        <p:tgtEl>
                                          <p:spTgt spid="865309"/>
                                        </p:tgtEl>
                                        <p:attrNameLst>
                                          <p:attrName>ppt_x</p:attrName>
                                        </p:attrNameLst>
                                      </p:cBhvr>
                                      <p:tavLst>
                                        <p:tav tm="0">
                                          <p:val>
                                            <p:strVal val="#ppt_x"/>
                                          </p:val>
                                        </p:tav>
                                        <p:tav tm="100000">
                                          <p:val>
                                            <p:strVal val="#ppt_x"/>
                                          </p:val>
                                        </p:tav>
                                      </p:tavLst>
                                    </p:anim>
                                    <p:anim calcmode="lin" valueType="num">
                                      <p:cBhvr additive="base">
                                        <p:cTn id="122"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1" repeatCount="3000" fill="hold" grpId="0" nodeType="clickEffect">
                                  <p:stCondLst>
                                    <p:cond delay="0"/>
                                  </p:stCondLst>
                                  <p:childTnLst>
                                    <p:set>
                                      <p:cBhvr>
                                        <p:cTn id="126" dur="1" fill="hold">
                                          <p:stCondLst>
                                            <p:cond delay="0"/>
                                          </p:stCondLst>
                                        </p:cTn>
                                        <p:tgtEl>
                                          <p:spTgt spid="865303"/>
                                        </p:tgtEl>
                                        <p:attrNameLst>
                                          <p:attrName>style.visibility</p:attrName>
                                        </p:attrNameLst>
                                      </p:cBhvr>
                                      <p:to>
                                        <p:strVal val="visible"/>
                                      </p:to>
                                    </p:set>
                                    <p:animEffect transition="in" filter="wipe(up)">
                                      <p:cBhvr>
                                        <p:cTn id="127" dur="500"/>
                                        <p:tgtEl>
                                          <p:spTgt spid="865303"/>
                                        </p:tgtEl>
                                      </p:cBhvr>
                                    </p:animEffect>
                                  </p:childTnLst>
                                </p:cTn>
                              </p:par>
                              <p:par>
                                <p:cTn id="128" presetID="22" presetClass="entr" presetSubtype="1" repeatCount="3000" fill="hold" grpId="0" nodeType="withEffect">
                                  <p:stCondLst>
                                    <p:cond delay="0"/>
                                  </p:stCondLst>
                                  <p:childTnLst>
                                    <p:set>
                                      <p:cBhvr>
                                        <p:cTn id="129" dur="1" fill="hold">
                                          <p:stCondLst>
                                            <p:cond delay="0"/>
                                          </p:stCondLst>
                                        </p:cTn>
                                        <p:tgtEl>
                                          <p:spTgt spid="865308"/>
                                        </p:tgtEl>
                                        <p:attrNameLst>
                                          <p:attrName>style.visibility</p:attrName>
                                        </p:attrNameLst>
                                      </p:cBhvr>
                                      <p:to>
                                        <p:strVal val="visible"/>
                                      </p:to>
                                    </p:set>
                                    <p:animEffect transition="in" filter="wipe(up)">
                                      <p:cBhvr>
                                        <p:cTn id="130" dur="500"/>
                                        <p:tgtEl>
                                          <p:spTgt spid="865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P spid="106" grpId="0"/>
      <p:bldP spid="107" grpId="0"/>
      <p:bldP spid="108" grpId="0"/>
      <p:bldP spid="109" grpId="0"/>
      <p:bldP spid="110" grpId="0"/>
      <p:bldP spid="111" grpId="0"/>
      <p:bldP spid="112" grpId="0"/>
      <p:bldP spid="113" grpId="0"/>
      <p:bldP spid="114" grpId="0"/>
      <p:bldP spid="11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盘使用中的一些误区</a:t>
            </a:r>
            <a:endParaRPr lang="zh-CN" altLang="en-US" dirty="0"/>
          </a:p>
        </p:txBody>
      </p:sp>
      <p:sp>
        <p:nvSpPr>
          <p:cNvPr id="3" name="内容占位符 2"/>
          <p:cNvSpPr>
            <a:spLocks noGrp="1"/>
          </p:cNvSpPr>
          <p:nvPr>
            <p:ph idx="1"/>
          </p:nvPr>
        </p:nvSpPr>
        <p:spPr/>
        <p:txBody>
          <a:bodyPr/>
          <a:lstStyle/>
          <a:p>
            <a:r>
              <a:rPr lang="zh-CN" altLang="en-US" b="1" dirty="0"/>
              <a:t>下列情况是否需要安全删除</a:t>
            </a:r>
            <a:r>
              <a:rPr lang="en-US" altLang="zh-CN" b="1" dirty="0"/>
              <a:t>U</a:t>
            </a:r>
            <a:r>
              <a:rPr lang="zh-CN" altLang="en-US" b="1" dirty="0"/>
              <a:t>盘</a:t>
            </a:r>
            <a:endParaRPr lang="zh-CN" altLang="en-US" b="1" dirty="0"/>
          </a:p>
          <a:p>
            <a:pPr lvl="1"/>
            <a:r>
              <a:rPr lang="zh-CN" altLang="en-US" sz="2400" b="1" dirty="0"/>
              <a:t>将</a:t>
            </a:r>
            <a:r>
              <a:rPr lang="en-US" altLang="zh-CN" sz="2400" b="1" dirty="0"/>
              <a:t>U</a:t>
            </a:r>
            <a:r>
              <a:rPr lang="zh-CN" altLang="en-US" sz="2400" b="1" dirty="0"/>
              <a:t>盘数据拷贝到硬盘</a:t>
            </a:r>
            <a:endParaRPr lang="zh-CN" altLang="en-US" sz="2400" b="1" dirty="0"/>
          </a:p>
          <a:p>
            <a:pPr lvl="2"/>
            <a:r>
              <a:rPr lang="zh-CN" altLang="en-US" sz="2400" dirty="0"/>
              <a:t>不涉及写操作，无脏数据，无数据不一致性</a:t>
            </a:r>
            <a:endParaRPr lang="zh-CN" altLang="en-US" sz="2400" dirty="0"/>
          </a:p>
          <a:p>
            <a:pPr lvl="1"/>
            <a:r>
              <a:rPr lang="zh-CN" altLang="en-US" sz="2400" b="1" dirty="0"/>
              <a:t>将文件拷贝到</a:t>
            </a:r>
            <a:r>
              <a:rPr lang="en-US" altLang="zh-CN" sz="2400" b="1" dirty="0"/>
              <a:t>U</a:t>
            </a:r>
            <a:r>
              <a:rPr lang="zh-CN" altLang="en-US" sz="2400" b="1" dirty="0"/>
              <a:t>盘后</a:t>
            </a:r>
            <a:r>
              <a:rPr lang="en-US" altLang="zh-CN" sz="2400" b="1" dirty="0"/>
              <a:t>2</a:t>
            </a:r>
            <a:r>
              <a:rPr lang="zh-CN" altLang="en-US" sz="2400" b="1" dirty="0"/>
              <a:t>分钟</a:t>
            </a:r>
            <a:endParaRPr lang="zh-CN" altLang="en-US" sz="2400" b="1" dirty="0"/>
          </a:p>
          <a:p>
            <a:pPr lvl="2"/>
            <a:r>
              <a:rPr lang="zh-CN" altLang="en-US" sz="2400" dirty="0"/>
              <a:t>后台程序已经将脏数据写入到</a:t>
            </a:r>
            <a:r>
              <a:rPr lang="en-US" altLang="zh-CN" sz="2400" dirty="0"/>
              <a:t>U</a:t>
            </a:r>
            <a:r>
              <a:rPr lang="zh-CN" altLang="en-US" sz="2400" dirty="0"/>
              <a:t>盘</a:t>
            </a:r>
            <a:endParaRPr lang="zh-CN" altLang="en-US" sz="2400" dirty="0"/>
          </a:p>
          <a:p>
            <a:pPr lvl="2"/>
            <a:r>
              <a:rPr lang="zh-CN" altLang="en-US" sz="2400" dirty="0"/>
              <a:t>缓存数据与</a:t>
            </a:r>
            <a:r>
              <a:rPr lang="en-US" altLang="zh-CN" sz="2400" dirty="0"/>
              <a:t>U</a:t>
            </a:r>
            <a:r>
              <a:rPr lang="zh-CN" altLang="en-US" sz="2400" dirty="0"/>
              <a:t>盘数据一致</a:t>
            </a:r>
            <a:endParaRPr lang="en-US" altLang="zh-CN" sz="2400" dirty="0"/>
          </a:p>
          <a:p>
            <a:pPr lvl="1"/>
            <a:r>
              <a:rPr lang="zh-CN" altLang="en-US" sz="2400" b="1" dirty="0"/>
              <a:t>拷贝过程中</a:t>
            </a:r>
            <a:r>
              <a:rPr lang="en-US" altLang="zh-CN" sz="2400" b="1" dirty="0"/>
              <a:t>…</a:t>
            </a:r>
            <a:endParaRPr lang="zh-CN" altLang="en-US" sz="2400" b="1" dirty="0"/>
          </a:p>
          <a:p>
            <a:pPr lvl="2"/>
            <a:endParaRPr lang="en-US" altLang="zh-CN" sz="2400" dirty="0"/>
          </a:p>
          <a:p>
            <a:pPr lvl="2"/>
            <a:endParaRPr lang="zh-CN" altLang="en-US"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83200" y="924446"/>
            <a:ext cx="2504554" cy="2504554"/>
          </a:xfrm>
          <a:prstGeom prst="rect">
            <a:avLst/>
          </a:prstGeom>
        </p:spPr>
      </p:pic>
      <p:pic>
        <p:nvPicPr>
          <p:cNvPr id="6" name="图片 5"/>
          <p:cNvPicPr>
            <a:picLocks noChangeAspect="1"/>
          </p:cNvPicPr>
          <p:nvPr/>
        </p:nvPicPr>
        <p:blipFill>
          <a:blip r:embed="rId2"/>
          <a:stretch>
            <a:fillRect/>
          </a:stretch>
        </p:blipFill>
        <p:spPr>
          <a:xfrm>
            <a:off x="7017773" y="3599456"/>
            <a:ext cx="4276725" cy="2809875"/>
          </a:xfrm>
          <a:prstGeom prst="rect">
            <a:avLst/>
          </a:prstGeom>
          <a:effectLst>
            <a:outerShdw blurRad="50800" dist="38100" dir="5400000" algn="t"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盘免安全删除的方法</a:t>
            </a:r>
            <a:endParaRPr lang="zh-CN" altLang="en-US" dirty="0"/>
          </a:p>
        </p:txBody>
      </p:sp>
      <p:pic>
        <p:nvPicPr>
          <p:cNvPr id="4" name="Picture 6"/>
          <p:cNvPicPr>
            <a:picLocks noGrp="1" noChangeAspect="1" noChangeArrowheads="1"/>
          </p:cNvPicPr>
          <p:nvPr>
            <p:ph idx="1"/>
          </p:nvPr>
        </p:nvPicPr>
        <p:blipFill>
          <a:blip r:embed="rId1" cstate="print"/>
          <a:srcRect/>
          <a:stretch>
            <a:fillRect/>
          </a:stretch>
        </p:blipFill>
        <p:spPr>
          <a:xfrm>
            <a:off x="1067520" y="1204501"/>
            <a:ext cx="4657012" cy="4877321"/>
          </a:xfrm>
        </p:spPr>
      </p:pic>
      <p:sp>
        <p:nvSpPr>
          <p:cNvPr id="5" name="Rectangle 5"/>
          <p:cNvSpPr txBox="1">
            <a:spLocks noChangeArrowheads="1"/>
          </p:cNvSpPr>
          <p:nvPr/>
        </p:nvSpPr>
        <p:spPr>
          <a:xfrm>
            <a:off x="6755266" y="3453428"/>
            <a:ext cx="3924300" cy="279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pPr>
            <a:r>
              <a:rPr lang="zh-CN" altLang="en-US" sz="2600" b="1" dirty="0"/>
              <a:t>采用写穿策略</a:t>
            </a:r>
            <a:endParaRPr lang="zh-CN" altLang="en-US" sz="2600" b="1" dirty="0"/>
          </a:p>
          <a:p>
            <a:pPr>
              <a:lnSpc>
                <a:spcPct val="150000"/>
              </a:lnSpc>
              <a:buClr>
                <a:srgbClr val="FFC000"/>
              </a:buClr>
              <a:buFont typeface="Wingdings" panose="05000000000000000000" pitchFamily="2" charset="2"/>
              <a:buChar char="n"/>
            </a:pPr>
            <a:r>
              <a:rPr lang="zh-CN" altLang="en-US" sz="2600" b="1" dirty="0"/>
              <a:t>为快速删除而优化</a:t>
            </a:r>
            <a:endParaRPr lang="zh-CN" altLang="en-US" sz="2600" b="1" dirty="0"/>
          </a:p>
          <a:p>
            <a:pPr lvl="1">
              <a:lnSpc>
                <a:spcPct val="150000"/>
              </a:lnSpc>
              <a:buClr>
                <a:srgbClr val="FFC000"/>
              </a:buClr>
              <a:buFont typeface="Wingdings" panose="05000000000000000000" pitchFamily="2" charset="2"/>
              <a:buChar char="p"/>
            </a:pPr>
            <a:r>
              <a:rPr lang="zh-CN" altLang="en-US" sz="2200" dirty="0">
                <a:solidFill>
                  <a:srgbClr val="C00000"/>
                </a:solidFill>
              </a:rPr>
              <a:t>写入到</a:t>
            </a:r>
            <a:r>
              <a:rPr lang="en-US" altLang="zh-CN" dirty="0">
                <a:solidFill>
                  <a:srgbClr val="C00000"/>
                </a:solidFill>
              </a:rPr>
              <a:t>U</a:t>
            </a:r>
            <a:r>
              <a:rPr lang="zh-CN" altLang="en-US" sz="2200" dirty="0">
                <a:solidFill>
                  <a:srgbClr val="C00000"/>
                </a:solidFill>
              </a:rPr>
              <a:t>盘才能返回</a:t>
            </a:r>
            <a:endParaRPr lang="zh-CN" altLang="en-US" sz="2200" dirty="0">
              <a:solidFill>
                <a:srgbClr val="C00000"/>
              </a:solidFill>
            </a:endParaRPr>
          </a:p>
          <a:p>
            <a:pPr lvl="1">
              <a:lnSpc>
                <a:spcPct val="150000"/>
              </a:lnSpc>
              <a:buClr>
                <a:srgbClr val="FFC000"/>
              </a:buClr>
              <a:buFont typeface="Wingdings" panose="05000000000000000000" pitchFamily="2" charset="2"/>
              <a:buChar char="p"/>
            </a:pPr>
            <a:r>
              <a:rPr lang="zh-CN" altLang="en-US" sz="2200" dirty="0">
                <a:solidFill>
                  <a:srgbClr val="C00000"/>
                </a:solidFill>
              </a:rPr>
              <a:t>写性能略微降低</a:t>
            </a:r>
            <a:endParaRPr lang="zh-CN" altLang="en-US" sz="22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 calcmode="lin" valueType="num">
                                      <p:cBhvr additive="base">
                                        <p:cTn id="2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Multi-level caches</a:t>
            </a:r>
            <a:endParaRPr lang="zh-CN" altLang="en-US" dirty="0"/>
          </a:p>
        </p:txBody>
      </p:sp>
      <p:sp>
        <p:nvSpPr>
          <p:cNvPr id="4" name="Rectangle 3"/>
          <p:cNvSpPr>
            <a:spLocks noChangeArrowheads="1"/>
          </p:cNvSpPr>
          <p:nvPr/>
        </p:nvSpPr>
        <p:spPr bwMode="auto">
          <a:xfrm>
            <a:off x="1981201" y="3949700"/>
            <a:ext cx="1146175" cy="1187450"/>
          </a:xfrm>
          <a:prstGeom prst="rect">
            <a:avLst/>
          </a:prstGeom>
          <a:noFill/>
          <a:ln w="9525">
            <a:noFill/>
            <a:miter lim="800000"/>
          </a:ln>
        </p:spPr>
        <p:txBody>
          <a:bodyPr wrap="none" lIns="90487" tIns="44450" rIns="90487" bIns="44450">
            <a:spAutoFit/>
          </a:bodyPr>
          <a:lstStyle/>
          <a:p>
            <a:pPr algn="ctr" eaLnBrk="0" hangingPunct="0"/>
            <a:r>
              <a:rPr lang="en-US" altLang="zh-CN" b="1">
                <a:latin typeface="Helvetica"/>
                <a:ea typeface="宋体" panose="02010600030101010101" pitchFamily="2" charset="-122"/>
              </a:rPr>
              <a:t>size:</a:t>
            </a:r>
            <a:endParaRPr lang="en-US" altLang="zh-CN" b="1">
              <a:latin typeface="Helvetica"/>
              <a:ea typeface="宋体" panose="02010600030101010101" pitchFamily="2" charset="-122"/>
            </a:endParaRPr>
          </a:p>
          <a:p>
            <a:pPr algn="ctr" eaLnBrk="0" hangingPunct="0"/>
            <a:r>
              <a:rPr lang="en-US" altLang="zh-CN" b="1">
                <a:latin typeface="Helvetica"/>
                <a:ea typeface="宋体" panose="02010600030101010101" pitchFamily="2" charset="-122"/>
              </a:rPr>
              <a:t>speed:</a:t>
            </a:r>
            <a:endParaRPr lang="en-US" altLang="zh-CN" b="1">
              <a:latin typeface="Helvetica"/>
              <a:ea typeface="宋体" panose="02010600030101010101" pitchFamily="2" charset="-122"/>
            </a:endParaRPr>
          </a:p>
          <a:p>
            <a:pPr algn="ctr" eaLnBrk="0" hangingPunct="0"/>
            <a:r>
              <a:rPr lang="en-US" altLang="zh-CN" b="1">
                <a:latin typeface="Helvetica"/>
                <a:ea typeface="宋体" panose="02010600030101010101" pitchFamily="2" charset="-122"/>
              </a:rPr>
              <a:t>$/Mbyte:</a:t>
            </a:r>
            <a:endParaRPr lang="en-US" altLang="zh-CN" b="1">
              <a:latin typeface="Helvetica"/>
              <a:ea typeface="宋体" panose="02010600030101010101" pitchFamily="2" charset="-122"/>
            </a:endParaRPr>
          </a:p>
          <a:p>
            <a:pPr algn="ctr" eaLnBrk="0" hangingPunct="0"/>
            <a:r>
              <a:rPr lang="en-US" altLang="zh-CN" b="1">
                <a:latin typeface="Helvetica"/>
                <a:ea typeface="宋体" panose="02010600030101010101" pitchFamily="2" charset="-122"/>
              </a:rPr>
              <a:t>line size:</a:t>
            </a:r>
            <a:endParaRPr lang="en-US" altLang="zh-CN" b="1">
              <a:latin typeface="Helvetica"/>
              <a:ea typeface="宋体" panose="02010600030101010101" pitchFamily="2" charset="-122"/>
            </a:endParaRPr>
          </a:p>
        </p:txBody>
      </p:sp>
      <p:sp>
        <p:nvSpPr>
          <p:cNvPr id="5" name="Rectangle 4"/>
          <p:cNvSpPr>
            <a:spLocks noChangeArrowheads="1"/>
          </p:cNvSpPr>
          <p:nvPr/>
        </p:nvSpPr>
        <p:spPr bwMode="auto">
          <a:xfrm>
            <a:off x="3124201" y="3949700"/>
            <a:ext cx="777875" cy="1187450"/>
          </a:xfrm>
          <a:prstGeom prst="rect">
            <a:avLst/>
          </a:prstGeom>
          <a:solidFill>
            <a:srgbClr val="66FF33"/>
          </a:solidFill>
          <a:ln w="9525">
            <a:no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200 B</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3 ns</a:t>
            </a:r>
            <a:endParaRPr lang="en-US" altLang="zh-CN">
              <a:latin typeface="Helvetica"/>
              <a:ea typeface="宋体" panose="02010600030101010101" pitchFamily="2" charset="-122"/>
            </a:endParaRPr>
          </a:p>
          <a:p>
            <a:pPr algn="ctr" eaLnBrk="0" hangingPunct="0"/>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8 B</a:t>
            </a:r>
            <a:endParaRPr lang="en-US" altLang="zh-CN">
              <a:latin typeface="Helvetica"/>
              <a:ea typeface="宋体" panose="02010600030101010101" pitchFamily="2" charset="-122"/>
            </a:endParaRPr>
          </a:p>
        </p:txBody>
      </p:sp>
      <p:sp>
        <p:nvSpPr>
          <p:cNvPr id="6" name="Rectangle 5"/>
          <p:cNvSpPr>
            <a:spLocks noChangeArrowheads="1"/>
          </p:cNvSpPr>
          <p:nvPr/>
        </p:nvSpPr>
        <p:spPr bwMode="auto">
          <a:xfrm>
            <a:off x="4033839" y="3949700"/>
            <a:ext cx="1006475" cy="1187450"/>
          </a:xfrm>
          <a:prstGeom prst="rect">
            <a:avLst/>
          </a:prstGeom>
          <a:solidFill>
            <a:srgbClr val="FF9900"/>
          </a:solidFill>
          <a:ln w="9525">
            <a:no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8-64 KB</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3  ns</a:t>
            </a:r>
            <a:endParaRPr lang="en-US" altLang="zh-CN">
              <a:latin typeface="Helvetica"/>
              <a:ea typeface="宋体" panose="02010600030101010101" pitchFamily="2" charset="-122"/>
            </a:endParaRPr>
          </a:p>
          <a:p>
            <a:pPr algn="ctr" eaLnBrk="0" hangingPunct="0"/>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32 B</a:t>
            </a:r>
            <a:endParaRPr lang="en-US" altLang="zh-CN">
              <a:latin typeface="Helvetica"/>
              <a:ea typeface="宋体" panose="02010600030101010101" pitchFamily="2" charset="-122"/>
            </a:endParaRPr>
          </a:p>
        </p:txBody>
      </p:sp>
      <p:sp>
        <p:nvSpPr>
          <p:cNvPr id="7" name="Rectangle 6"/>
          <p:cNvSpPr>
            <a:spLocks noChangeArrowheads="1"/>
          </p:cNvSpPr>
          <p:nvPr/>
        </p:nvSpPr>
        <p:spPr bwMode="auto">
          <a:xfrm>
            <a:off x="6677026" y="3949700"/>
            <a:ext cx="1717675" cy="1200150"/>
          </a:xfrm>
          <a:prstGeom prst="rect">
            <a:avLst/>
          </a:prstGeom>
          <a:noFill/>
          <a:ln w="12700">
            <a:solidFill>
              <a:schemeClr val="tx1"/>
            </a:solid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128 MB DRAM</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60 ns</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$1.50/MB</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8  KB</a:t>
            </a:r>
            <a:endParaRPr lang="en-US" altLang="zh-CN">
              <a:latin typeface="Helvetica"/>
              <a:ea typeface="宋体" panose="02010600030101010101" pitchFamily="2" charset="-122"/>
            </a:endParaRPr>
          </a:p>
        </p:txBody>
      </p:sp>
      <p:sp>
        <p:nvSpPr>
          <p:cNvPr id="8" name="Rectangle 7"/>
          <p:cNvSpPr>
            <a:spLocks noChangeArrowheads="1"/>
          </p:cNvSpPr>
          <p:nvPr/>
        </p:nvSpPr>
        <p:spPr bwMode="auto">
          <a:xfrm>
            <a:off x="8483601" y="3963988"/>
            <a:ext cx="1171575" cy="925512"/>
          </a:xfrm>
          <a:prstGeom prst="rect">
            <a:avLst/>
          </a:prstGeom>
          <a:noFill/>
          <a:ln w="12700">
            <a:solidFill>
              <a:schemeClr val="accent2"/>
            </a:solid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30 GB</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8 ms</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$0.05/MB</a:t>
            </a:r>
            <a:endParaRPr lang="en-US" altLang="zh-CN">
              <a:latin typeface="Helvetica"/>
              <a:ea typeface="宋体" panose="02010600030101010101" pitchFamily="2" charset="-122"/>
            </a:endParaRPr>
          </a:p>
        </p:txBody>
      </p:sp>
      <p:sp>
        <p:nvSpPr>
          <p:cNvPr id="9" name="Line 8"/>
          <p:cNvSpPr>
            <a:spLocks noChangeShapeType="1"/>
          </p:cNvSpPr>
          <p:nvPr/>
        </p:nvSpPr>
        <p:spPr bwMode="auto">
          <a:xfrm>
            <a:off x="3352801" y="5635625"/>
            <a:ext cx="6410325" cy="0"/>
          </a:xfrm>
          <a:prstGeom prst="line">
            <a:avLst/>
          </a:prstGeom>
          <a:noFill/>
          <a:ln w="50800">
            <a:solidFill>
              <a:srgbClr val="0000FF"/>
            </a:solidFill>
            <a:round/>
            <a:tailEnd type="triangle" w="med" len="med"/>
          </a:ln>
        </p:spPr>
        <p:txBody>
          <a:bodyPr wrap="none" anchor="ctr"/>
          <a:lstStyle/>
          <a:p>
            <a:endParaRPr lang="zh-CN" altLang="en-US"/>
          </a:p>
        </p:txBody>
      </p:sp>
      <p:sp>
        <p:nvSpPr>
          <p:cNvPr id="10" name="Rectangle 9"/>
          <p:cNvSpPr>
            <a:spLocks noChangeArrowheads="1"/>
          </p:cNvSpPr>
          <p:nvPr/>
        </p:nvSpPr>
        <p:spPr bwMode="auto">
          <a:xfrm>
            <a:off x="3246439" y="5222875"/>
            <a:ext cx="2505075" cy="363538"/>
          </a:xfrm>
          <a:prstGeom prst="rect">
            <a:avLst/>
          </a:prstGeom>
          <a:noFill/>
          <a:ln w="9525">
            <a:noFill/>
            <a:miter lim="800000"/>
          </a:ln>
        </p:spPr>
        <p:txBody>
          <a:bodyPr wrap="none" lIns="90487" tIns="44450" rIns="90487" bIns="44450">
            <a:spAutoFit/>
          </a:bodyPr>
          <a:lstStyle/>
          <a:p>
            <a:pPr algn="ctr" eaLnBrk="0" hangingPunct="0"/>
            <a:r>
              <a:rPr lang="en-US" altLang="zh-CN">
                <a:solidFill>
                  <a:srgbClr val="0000FF"/>
                </a:solidFill>
                <a:latin typeface="Helvetica"/>
                <a:ea typeface="宋体" panose="02010600030101010101" pitchFamily="2" charset="-122"/>
              </a:rPr>
              <a:t>larger, slower, cheaper</a:t>
            </a:r>
            <a:endParaRPr lang="en-US" altLang="zh-CN">
              <a:solidFill>
                <a:srgbClr val="0000FF"/>
              </a:solidFill>
              <a:latin typeface="Helvetica"/>
              <a:ea typeface="宋体" panose="02010600030101010101" pitchFamily="2" charset="-122"/>
            </a:endParaRPr>
          </a:p>
        </p:txBody>
      </p:sp>
      <p:sp>
        <p:nvSpPr>
          <p:cNvPr id="11" name="Rectangle 10"/>
          <p:cNvSpPr>
            <a:spLocks noChangeArrowheads="1"/>
          </p:cNvSpPr>
          <p:nvPr/>
        </p:nvSpPr>
        <p:spPr bwMode="auto">
          <a:xfrm>
            <a:off x="2497138" y="2024063"/>
            <a:ext cx="2197100" cy="1725612"/>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anchor="ctr"/>
          <a:lstStyle/>
          <a:p>
            <a:pPr algn="ctr">
              <a:defRPr/>
            </a:pPr>
            <a:endParaRPr lang="zh-CN" altLang="en-US">
              <a:latin typeface="Arial" panose="020B0604020202020204" pitchFamily="34" charset="0"/>
            </a:endParaRPr>
          </a:p>
        </p:txBody>
      </p:sp>
      <p:sp>
        <p:nvSpPr>
          <p:cNvPr id="12" name="Rectangle 11"/>
          <p:cNvSpPr>
            <a:spLocks noChangeArrowheads="1"/>
          </p:cNvSpPr>
          <p:nvPr/>
        </p:nvSpPr>
        <p:spPr bwMode="auto">
          <a:xfrm>
            <a:off x="3694114" y="3209926"/>
            <a:ext cx="935037" cy="517525"/>
          </a:xfrm>
          <a:prstGeom prst="rect">
            <a:avLst/>
          </a:prstGeom>
          <a:noFill/>
          <a:ln w="9525">
            <a:noFill/>
            <a:miter lim="800000"/>
          </a:ln>
        </p:spPr>
        <p:txBody>
          <a:bodyPr wrap="none" anchor="ctr"/>
          <a:lstStyle/>
          <a:p>
            <a:pPr algn="ctr"/>
            <a:endParaRPr lang="zh-CN" altLang="en-US"/>
          </a:p>
        </p:txBody>
      </p:sp>
      <p:sp>
        <p:nvSpPr>
          <p:cNvPr id="13" name="Rectangle 12"/>
          <p:cNvSpPr>
            <a:spLocks noChangeArrowheads="1"/>
          </p:cNvSpPr>
          <p:nvPr/>
        </p:nvSpPr>
        <p:spPr bwMode="auto">
          <a:xfrm>
            <a:off x="6697663" y="2085976"/>
            <a:ext cx="963612" cy="1571625"/>
          </a:xfrm>
          <a:prstGeom prst="rect">
            <a:avLst/>
          </a:prstGeom>
          <a:solidFill>
            <a:schemeClr val="bg1"/>
          </a:solidFill>
          <a:ln w="12700">
            <a:solidFill>
              <a:schemeClr val="tx1"/>
            </a:solidFill>
            <a:miter lim="800000"/>
          </a:ln>
          <a:effectLst>
            <a:outerShdw dist="107763" dir="2700000" algn="ctr" rotWithShape="0">
              <a:schemeClr val="bg2"/>
            </a:outerShdw>
          </a:effectLst>
        </p:spPr>
        <p:txBody>
          <a:bodyPr wrap="none" lIns="73025" tIns="36512" rIns="73025" bIns="36512" anchor="ctr"/>
          <a:lstStyle/>
          <a:p>
            <a:pPr algn="ctr" defTabSz="586105" eaLnBrk="0" hangingPunct="0">
              <a:defRPr/>
            </a:pPr>
            <a:r>
              <a:rPr lang="en-US" altLang="zh-CN" b="1">
                <a:latin typeface="Helvetica" pitchFamily="34" charset="0"/>
                <a:ea typeface="宋体" panose="02010600030101010101" pitchFamily="2" charset="-122"/>
              </a:rPr>
              <a:t>Memory</a:t>
            </a:r>
            <a:endParaRPr lang="en-US" altLang="zh-CN" sz="1200">
              <a:latin typeface="Helvetica" pitchFamily="34" charset="0"/>
              <a:ea typeface="宋体" panose="02010600030101010101" pitchFamily="2" charset="-122"/>
            </a:endParaRPr>
          </a:p>
        </p:txBody>
      </p:sp>
      <p:sp>
        <p:nvSpPr>
          <p:cNvPr id="14" name="Rectangle 14"/>
          <p:cNvSpPr>
            <a:spLocks noChangeArrowheads="1"/>
          </p:cNvSpPr>
          <p:nvPr/>
        </p:nvSpPr>
        <p:spPr bwMode="auto">
          <a:xfrm>
            <a:off x="3181351" y="2130425"/>
            <a:ext cx="650875" cy="400050"/>
          </a:xfrm>
          <a:prstGeom prst="rect">
            <a:avLst/>
          </a:prstGeom>
          <a:solidFill>
            <a:schemeClr val="bg1"/>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a:ea typeface="宋体" panose="02010600030101010101" pitchFamily="2" charset="-122"/>
              </a:rPr>
              <a:t>TLB</a:t>
            </a:r>
            <a:endParaRPr lang="en-US" altLang="zh-CN" sz="1200" b="1">
              <a:latin typeface="Helvetica"/>
              <a:ea typeface="宋体" panose="02010600030101010101" pitchFamily="2" charset="-122"/>
            </a:endParaRPr>
          </a:p>
        </p:txBody>
      </p:sp>
      <p:sp>
        <p:nvSpPr>
          <p:cNvPr id="15" name="Rectangle 15"/>
          <p:cNvSpPr>
            <a:spLocks noChangeArrowheads="1"/>
          </p:cNvSpPr>
          <p:nvPr/>
        </p:nvSpPr>
        <p:spPr bwMode="auto">
          <a:xfrm>
            <a:off x="3792539" y="3228976"/>
            <a:ext cx="801687" cy="373063"/>
          </a:xfrm>
          <a:prstGeom prst="rect">
            <a:avLst/>
          </a:prstGeom>
          <a:solidFill>
            <a:srgbClr val="FF9900"/>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a:ea typeface="宋体" panose="02010600030101010101" pitchFamily="2" charset="-122"/>
              </a:rPr>
              <a:t>L1 Icache</a:t>
            </a:r>
            <a:endParaRPr lang="en-US" altLang="zh-CN" sz="1200" b="1">
              <a:latin typeface="Helvetica"/>
              <a:ea typeface="宋体" panose="02010600030101010101" pitchFamily="2" charset="-122"/>
            </a:endParaRPr>
          </a:p>
        </p:txBody>
      </p:sp>
      <p:sp>
        <p:nvSpPr>
          <p:cNvPr id="16" name="Line 16"/>
          <p:cNvSpPr>
            <a:spLocks noChangeShapeType="1"/>
          </p:cNvSpPr>
          <p:nvPr/>
        </p:nvSpPr>
        <p:spPr bwMode="auto">
          <a:xfrm>
            <a:off x="3563938" y="2543175"/>
            <a:ext cx="215900" cy="292100"/>
          </a:xfrm>
          <a:prstGeom prst="line">
            <a:avLst/>
          </a:prstGeom>
          <a:noFill/>
          <a:ln w="12700">
            <a:solidFill>
              <a:schemeClr val="tx1"/>
            </a:solidFill>
            <a:round/>
          </a:ln>
        </p:spPr>
        <p:txBody>
          <a:bodyPr wrap="none" anchor="ctr"/>
          <a:lstStyle/>
          <a:p>
            <a:endParaRPr lang="zh-CN" altLang="en-US"/>
          </a:p>
        </p:txBody>
      </p:sp>
      <p:sp>
        <p:nvSpPr>
          <p:cNvPr id="17" name="Rectangle 17"/>
          <p:cNvSpPr>
            <a:spLocks noChangeArrowheads="1"/>
          </p:cNvSpPr>
          <p:nvPr/>
        </p:nvSpPr>
        <p:spPr bwMode="auto">
          <a:xfrm>
            <a:off x="3792539" y="2695576"/>
            <a:ext cx="801687" cy="373063"/>
          </a:xfrm>
          <a:prstGeom prst="rect">
            <a:avLst/>
          </a:prstGeom>
          <a:solidFill>
            <a:srgbClr val="66FF33"/>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a:ea typeface="宋体" panose="02010600030101010101" pitchFamily="2" charset="-122"/>
              </a:rPr>
              <a:t>L1 Dcache</a:t>
            </a:r>
            <a:endParaRPr lang="en-US" altLang="zh-CN" sz="1200" b="1">
              <a:latin typeface="Helvetica"/>
              <a:ea typeface="宋体" panose="02010600030101010101" pitchFamily="2" charset="-122"/>
            </a:endParaRPr>
          </a:p>
        </p:txBody>
      </p:sp>
      <p:sp>
        <p:nvSpPr>
          <p:cNvPr id="18" name="Line 18"/>
          <p:cNvSpPr>
            <a:spLocks noChangeShapeType="1"/>
          </p:cNvSpPr>
          <p:nvPr/>
        </p:nvSpPr>
        <p:spPr bwMode="auto">
          <a:xfrm>
            <a:off x="3182938" y="2917825"/>
            <a:ext cx="596900" cy="0"/>
          </a:xfrm>
          <a:prstGeom prst="line">
            <a:avLst/>
          </a:prstGeom>
          <a:noFill/>
          <a:ln w="12700">
            <a:solidFill>
              <a:schemeClr val="tx1"/>
            </a:solidFill>
            <a:round/>
          </a:ln>
        </p:spPr>
        <p:txBody>
          <a:bodyPr wrap="none" anchor="ctr"/>
          <a:lstStyle/>
          <a:p>
            <a:endParaRPr lang="zh-CN" altLang="en-US"/>
          </a:p>
        </p:txBody>
      </p:sp>
      <p:sp>
        <p:nvSpPr>
          <p:cNvPr id="19" name="Rectangle 19"/>
          <p:cNvSpPr>
            <a:spLocks noChangeArrowheads="1"/>
          </p:cNvSpPr>
          <p:nvPr/>
        </p:nvSpPr>
        <p:spPr bwMode="auto">
          <a:xfrm>
            <a:off x="2571751" y="2816226"/>
            <a:ext cx="650875" cy="252413"/>
          </a:xfrm>
          <a:prstGeom prst="rect">
            <a:avLst/>
          </a:prstGeom>
          <a:solidFill>
            <a:schemeClr val="bg1"/>
          </a:solidFill>
          <a:ln w="12700">
            <a:solidFill>
              <a:schemeClr val="tx1"/>
            </a:solidFill>
            <a:miter lim="800000"/>
          </a:ln>
        </p:spPr>
        <p:txBody>
          <a:bodyPr wrap="none" lIns="73025" tIns="36512" rIns="73025" bIns="36512" anchor="ctr"/>
          <a:lstStyle/>
          <a:p>
            <a:pPr algn="ctr" defTabSz="586105" eaLnBrk="0" hangingPunct="0"/>
            <a:r>
              <a:rPr lang="en-US" altLang="zh-CN" sz="1200" b="1">
                <a:latin typeface="Helvetica"/>
                <a:ea typeface="宋体" panose="02010600030101010101" pitchFamily="2" charset="-122"/>
              </a:rPr>
              <a:t>regs</a:t>
            </a:r>
            <a:endParaRPr lang="en-US" altLang="zh-CN" sz="1200" b="1">
              <a:latin typeface="Helvetica"/>
              <a:ea typeface="宋体" panose="02010600030101010101" pitchFamily="2" charset="-122"/>
            </a:endParaRPr>
          </a:p>
        </p:txBody>
      </p:sp>
      <p:sp>
        <p:nvSpPr>
          <p:cNvPr id="20" name="Rectangle 20"/>
          <p:cNvSpPr>
            <a:spLocks noChangeArrowheads="1"/>
          </p:cNvSpPr>
          <p:nvPr/>
        </p:nvSpPr>
        <p:spPr bwMode="auto">
          <a:xfrm>
            <a:off x="5240339" y="2695576"/>
            <a:ext cx="801687" cy="962025"/>
          </a:xfrm>
          <a:prstGeom prst="rect">
            <a:avLst/>
          </a:prstGeom>
          <a:solidFill>
            <a:srgbClr val="CCFF66"/>
          </a:solidFill>
          <a:ln w="12700">
            <a:solidFill>
              <a:schemeClr val="tx1"/>
            </a:solidFill>
            <a:miter lim="800000"/>
          </a:ln>
          <a:effectLst>
            <a:outerShdw dist="107763" dir="2700000" algn="ctr" rotWithShape="0">
              <a:schemeClr val="bg2">
                <a:alpha val="50000"/>
              </a:schemeClr>
            </a:outerShdw>
          </a:effectLst>
        </p:spPr>
        <p:txBody>
          <a:bodyPr wrap="none" lIns="73025" tIns="36512" rIns="73025" bIns="36512" anchor="ctr"/>
          <a:lstStyle/>
          <a:p>
            <a:pPr algn="ctr" defTabSz="586105" eaLnBrk="0" hangingPunct="0">
              <a:defRPr/>
            </a:pPr>
            <a:r>
              <a:rPr lang="en-US" altLang="zh-CN" sz="1600" b="1" dirty="0">
                <a:latin typeface="Helvetica" pitchFamily="34" charset="0"/>
                <a:ea typeface="宋体" panose="02010600030101010101" pitchFamily="2" charset="-122"/>
              </a:rPr>
              <a:t>L2 </a:t>
            </a:r>
            <a:endParaRPr lang="en-US" altLang="zh-CN" sz="1600" b="1" dirty="0">
              <a:latin typeface="Helvetica" pitchFamily="34" charset="0"/>
              <a:ea typeface="宋体" panose="02010600030101010101" pitchFamily="2" charset="-122"/>
            </a:endParaRPr>
          </a:p>
          <a:p>
            <a:pPr algn="ctr" defTabSz="586105" eaLnBrk="0" hangingPunct="0">
              <a:defRPr/>
            </a:pPr>
            <a:r>
              <a:rPr lang="en-US" altLang="zh-CN" sz="1600" b="1">
                <a:latin typeface="Helvetica" pitchFamily="34" charset="0"/>
                <a:ea typeface="宋体" panose="02010600030101010101" pitchFamily="2" charset="-122"/>
              </a:rPr>
              <a:t>Cache</a:t>
            </a:r>
            <a:endParaRPr lang="en-US" altLang="zh-CN" sz="1600" b="1" dirty="0">
              <a:latin typeface="Helvetica" pitchFamily="34" charset="0"/>
              <a:ea typeface="宋体" panose="02010600030101010101" pitchFamily="2" charset="-122"/>
            </a:endParaRPr>
          </a:p>
        </p:txBody>
      </p:sp>
      <p:sp>
        <p:nvSpPr>
          <p:cNvPr id="21" name="Line 21"/>
          <p:cNvSpPr>
            <a:spLocks noChangeShapeType="1"/>
          </p:cNvSpPr>
          <p:nvPr/>
        </p:nvSpPr>
        <p:spPr bwMode="auto">
          <a:xfrm>
            <a:off x="4605338" y="2905125"/>
            <a:ext cx="622300" cy="0"/>
          </a:xfrm>
          <a:prstGeom prst="line">
            <a:avLst/>
          </a:prstGeom>
          <a:noFill/>
          <a:ln w="12700">
            <a:solidFill>
              <a:schemeClr val="tx1"/>
            </a:solidFill>
            <a:round/>
          </a:ln>
        </p:spPr>
        <p:txBody>
          <a:bodyPr wrap="none" anchor="ctr"/>
          <a:lstStyle/>
          <a:p>
            <a:endParaRPr lang="zh-CN" altLang="en-US"/>
          </a:p>
        </p:txBody>
      </p:sp>
      <p:sp>
        <p:nvSpPr>
          <p:cNvPr id="22" name="Line 22"/>
          <p:cNvSpPr>
            <a:spLocks noChangeShapeType="1"/>
          </p:cNvSpPr>
          <p:nvPr/>
        </p:nvSpPr>
        <p:spPr bwMode="auto">
          <a:xfrm>
            <a:off x="4605338" y="3222625"/>
            <a:ext cx="622300" cy="0"/>
          </a:xfrm>
          <a:prstGeom prst="line">
            <a:avLst/>
          </a:prstGeom>
          <a:noFill/>
          <a:ln w="12700">
            <a:solidFill>
              <a:schemeClr val="tx1"/>
            </a:solidFill>
            <a:round/>
          </a:ln>
        </p:spPr>
        <p:txBody>
          <a:bodyPr wrap="none" anchor="ctr"/>
          <a:lstStyle/>
          <a:p>
            <a:endParaRPr lang="zh-CN" altLang="en-US"/>
          </a:p>
        </p:txBody>
      </p:sp>
      <p:sp>
        <p:nvSpPr>
          <p:cNvPr id="23" name="Line 23"/>
          <p:cNvSpPr>
            <a:spLocks noChangeShapeType="1"/>
          </p:cNvSpPr>
          <p:nvPr/>
        </p:nvSpPr>
        <p:spPr bwMode="auto">
          <a:xfrm>
            <a:off x="6057900" y="3124200"/>
            <a:ext cx="622300" cy="0"/>
          </a:xfrm>
          <a:prstGeom prst="line">
            <a:avLst/>
          </a:prstGeom>
          <a:noFill/>
          <a:ln w="12700">
            <a:solidFill>
              <a:schemeClr val="tx1"/>
            </a:solidFill>
            <a:round/>
          </a:ln>
        </p:spPr>
        <p:txBody>
          <a:bodyPr wrap="none" anchor="ctr"/>
          <a:lstStyle/>
          <a:p>
            <a:endParaRPr lang="zh-CN" altLang="en-US"/>
          </a:p>
        </p:txBody>
      </p:sp>
      <p:sp>
        <p:nvSpPr>
          <p:cNvPr id="24" name="Line 24"/>
          <p:cNvSpPr>
            <a:spLocks noChangeShapeType="1"/>
          </p:cNvSpPr>
          <p:nvPr/>
        </p:nvSpPr>
        <p:spPr bwMode="auto">
          <a:xfrm>
            <a:off x="7742238" y="2867025"/>
            <a:ext cx="622300" cy="0"/>
          </a:xfrm>
          <a:prstGeom prst="line">
            <a:avLst/>
          </a:prstGeom>
          <a:noFill/>
          <a:ln w="12700">
            <a:solidFill>
              <a:schemeClr val="tx1"/>
            </a:solidFill>
            <a:round/>
          </a:ln>
        </p:spPr>
        <p:txBody>
          <a:bodyPr wrap="none" anchor="ctr"/>
          <a:lstStyle/>
          <a:p>
            <a:endParaRPr lang="zh-CN" altLang="en-US"/>
          </a:p>
        </p:txBody>
      </p:sp>
      <p:sp>
        <p:nvSpPr>
          <p:cNvPr id="25" name="Rectangle 25"/>
          <p:cNvSpPr>
            <a:spLocks noChangeArrowheads="1"/>
          </p:cNvSpPr>
          <p:nvPr/>
        </p:nvSpPr>
        <p:spPr bwMode="auto">
          <a:xfrm>
            <a:off x="2400301" y="1676400"/>
            <a:ext cx="1209675" cy="363538"/>
          </a:xfrm>
          <a:prstGeom prst="rect">
            <a:avLst/>
          </a:prstGeom>
          <a:noFill/>
          <a:ln w="9525">
            <a:no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Processor</a:t>
            </a:r>
            <a:endParaRPr lang="en-US" altLang="zh-CN">
              <a:latin typeface="Helvetica"/>
              <a:ea typeface="宋体" panose="02010600030101010101" pitchFamily="2" charset="-122"/>
            </a:endParaRPr>
          </a:p>
        </p:txBody>
      </p:sp>
      <p:sp>
        <p:nvSpPr>
          <p:cNvPr id="26" name="Rectangle 26"/>
          <p:cNvSpPr>
            <a:spLocks noChangeArrowheads="1"/>
          </p:cNvSpPr>
          <p:nvPr/>
        </p:nvSpPr>
        <p:spPr bwMode="auto">
          <a:xfrm>
            <a:off x="5095876" y="3949700"/>
            <a:ext cx="1577975" cy="1187450"/>
          </a:xfrm>
          <a:prstGeom prst="rect">
            <a:avLst/>
          </a:prstGeom>
          <a:solidFill>
            <a:srgbClr val="CCFF66"/>
          </a:solidFill>
          <a:ln w="9525">
            <a:noFill/>
            <a:miter lim="800000"/>
          </a:ln>
        </p:spPr>
        <p:txBody>
          <a:bodyPr wrap="none" lIns="90487" tIns="44450" rIns="90487" bIns="44450">
            <a:spAutoFit/>
          </a:bodyPr>
          <a:lstStyle/>
          <a:p>
            <a:pPr algn="ctr" eaLnBrk="0" hangingPunct="0"/>
            <a:r>
              <a:rPr lang="en-US" altLang="zh-CN">
                <a:latin typeface="Helvetica"/>
                <a:ea typeface="宋体" panose="02010600030101010101" pitchFamily="2" charset="-122"/>
              </a:rPr>
              <a:t>1-4MB SRAM</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6 ns</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$100/MB</a:t>
            </a:r>
            <a:endParaRPr lang="en-US" altLang="zh-CN">
              <a:latin typeface="Helvetica"/>
              <a:ea typeface="宋体" panose="02010600030101010101" pitchFamily="2" charset="-122"/>
            </a:endParaRPr>
          </a:p>
          <a:p>
            <a:pPr algn="ctr" eaLnBrk="0" hangingPunct="0"/>
            <a:r>
              <a:rPr lang="en-US" altLang="zh-CN">
                <a:latin typeface="Helvetica"/>
                <a:ea typeface="宋体" panose="02010600030101010101" pitchFamily="2" charset="-122"/>
              </a:rPr>
              <a:t>32 B</a:t>
            </a:r>
            <a:endParaRPr lang="en-US" altLang="zh-CN">
              <a:latin typeface="Helvetica"/>
              <a:ea typeface="宋体" panose="02010600030101010101" pitchFamily="2" charset="-122"/>
            </a:endParaRPr>
          </a:p>
        </p:txBody>
      </p:sp>
      <p:sp>
        <p:nvSpPr>
          <p:cNvPr id="27" name="Rectangle 27"/>
          <p:cNvSpPr>
            <a:spLocks noChangeArrowheads="1"/>
          </p:cNvSpPr>
          <p:nvPr/>
        </p:nvSpPr>
        <p:spPr bwMode="auto">
          <a:xfrm>
            <a:off x="3236913" y="5740400"/>
            <a:ext cx="6267450" cy="363538"/>
          </a:xfrm>
          <a:prstGeom prst="rect">
            <a:avLst/>
          </a:prstGeom>
          <a:noFill/>
          <a:ln w="9525">
            <a:noFill/>
            <a:miter lim="800000"/>
          </a:ln>
        </p:spPr>
        <p:txBody>
          <a:bodyPr wrap="none" lIns="90487" tIns="44450" rIns="90487" bIns="44450">
            <a:spAutoFit/>
          </a:bodyPr>
          <a:lstStyle/>
          <a:p>
            <a:pPr algn="ctr" eaLnBrk="0" hangingPunct="0"/>
            <a:r>
              <a:rPr lang="en-US" altLang="zh-CN">
                <a:solidFill>
                  <a:srgbClr val="0000FF"/>
                </a:solidFill>
                <a:latin typeface="Helvetica"/>
                <a:ea typeface="宋体" panose="02010600030101010101" pitchFamily="2" charset="-122"/>
              </a:rPr>
              <a:t>larger line size, higher associativity, more likely to write back</a:t>
            </a:r>
            <a:endParaRPr lang="en-US" altLang="zh-CN">
              <a:solidFill>
                <a:srgbClr val="0000FF"/>
              </a:solidFill>
              <a:latin typeface="Helvetica"/>
              <a:ea typeface="宋体" panose="02010600030101010101" pitchFamily="2" charset="-122"/>
            </a:endParaRPr>
          </a:p>
        </p:txBody>
      </p:sp>
      <p:sp>
        <p:nvSpPr>
          <p:cNvPr id="28" name="Rectangle 28"/>
          <p:cNvSpPr>
            <a:spLocks noChangeArrowheads="1"/>
          </p:cNvSpPr>
          <p:nvPr/>
        </p:nvSpPr>
        <p:spPr bwMode="auto">
          <a:xfrm>
            <a:off x="2133601" y="1219200"/>
            <a:ext cx="6886575" cy="363538"/>
          </a:xfrm>
          <a:prstGeom prst="rect">
            <a:avLst/>
          </a:prstGeom>
          <a:noFill/>
          <a:ln w="9525">
            <a:noFill/>
            <a:miter lim="800000"/>
          </a:ln>
        </p:spPr>
        <p:txBody>
          <a:bodyPr wrap="none" lIns="90487" tIns="44450" rIns="90487" bIns="44450">
            <a:spAutoFit/>
          </a:bodyPr>
          <a:lstStyle/>
          <a:p>
            <a:pPr algn="ctr" eaLnBrk="0" hangingPunct="0"/>
            <a:r>
              <a:rPr lang="en-US" altLang="zh-CN" u="sng">
                <a:latin typeface="Helvetica"/>
                <a:ea typeface="宋体" panose="02010600030101010101" pitchFamily="2" charset="-122"/>
              </a:rPr>
              <a:t>Options:</a:t>
            </a:r>
            <a:r>
              <a:rPr lang="en-US" altLang="zh-CN">
                <a:latin typeface="Helvetica"/>
                <a:ea typeface="宋体" panose="02010600030101010101" pitchFamily="2" charset="-122"/>
              </a:rPr>
              <a:t> </a:t>
            </a:r>
            <a:r>
              <a:rPr lang="en-US" altLang="zh-CN" b="1">
                <a:latin typeface="Helvetica"/>
                <a:ea typeface="宋体" panose="02010600030101010101" pitchFamily="2" charset="-122"/>
              </a:rPr>
              <a:t>separate</a:t>
            </a:r>
            <a:r>
              <a:rPr lang="en-US" altLang="zh-CN">
                <a:latin typeface="Helvetica"/>
                <a:ea typeface="宋体" panose="02010600030101010101" pitchFamily="2" charset="-122"/>
              </a:rPr>
              <a:t> data and instruction caches, or a </a:t>
            </a:r>
            <a:r>
              <a:rPr lang="en-US" altLang="zh-CN" b="1">
                <a:latin typeface="Helvetica"/>
                <a:ea typeface="宋体" panose="02010600030101010101" pitchFamily="2" charset="-122"/>
              </a:rPr>
              <a:t>unified</a:t>
            </a:r>
            <a:r>
              <a:rPr lang="en-US" altLang="zh-CN">
                <a:latin typeface="Helvetica"/>
                <a:ea typeface="宋体" panose="02010600030101010101" pitchFamily="2" charset="-122"/>
              </a:rPr>
              <a:t> cache</a:t>
            </a:r>
            <a:endParaRPr lang="en-US" altLang="zh-CN">
              <a:latin typeface="Helvetica"/>
              <a:ea typeface="宋体" panose="02010600030101010101" pitchFamily="2" charset="-122"/>
            </a:endParaRPr>
          </a:p>
        </p:txBody>
      </p:sp>
      <p:sp>
        <p:nvSpPr>
          <p:cNvPr id="29" name="Line 29"/>
          <p:cNvSpPr>
            <a:spLocks noChangeShapeType="1"/>
          </p:cNvSpPr>
          <p:nvPr/>
        </p:nvSpPr>
        <p:spPr bwMode="auto">
          <a:xfrm>
            <a:off x="3848100" y="1600200"/>
            <a:ext cx="304800" cy="1066800"/>
          </a:xfrm>
          <a:prstGeom prst="line">
            <a:avLst/>
          </a:prstGeom>
          <a:noFill/>
          <a:ln w="25400">
            <a:solidFill>
              <a:schemeClr val="tx1"/>
            </a:solidFill>
            <a:round/>
            <a:tailEnd type="triangle" w="med" len="med"/>
          </a:ln>
        </p:spPr>
        <p:txBody>
          <a:bodyPr wrap="none" anchor="ctr"/>
          <a:lstStyle/>
          <a:p>
            <a:endParaRPr lang="zh-CN" altLang="en-US"/>
          </a:p>
        </p:txBody>
      </p:sp>
      <p:sp>
        <p:nvSpPr>
          <p:cNvPr id="30" name="Line 30"/>
          <p:cNvSpPr>
            <a:spLocks noChangeShapeType="1"/>
          </p:cNvSpPr>
          <p:nvPr/>
        </p:nvSpPr>
        <p:spPr bwMode="auto">
          <a:xfrm flipH="1">
            <a:off x="4610100" y="1600200"/>
            <a:ext cx="533400" cy="1600200"/>
          </a:xfrm>
          <a:prstGeom prst="line">
            <a:avLst/>
          </a:prstGeom>
          <a:noFill/>
          <a:ln w="25400">
            <a:solidFill>
              <a:schemeClr val="tx1"/>
            </a:solidFill>
            <a:round/>
            <a:tailEnd type="triangle" w="med" len="med"/>
          </a:ln>
        </p:spPr>
        <p:txBody>
          <a:bodyPr wrap="none" anchor="ctr"/>
          <a:lstStyle/>
          <a:p>
            <a:endParaRPr lang="zh-CN" altLang="en-US"/>
          </a:p>
        </p:txBody>
      </p:sp>
      <p:sp>
        <p:nvSpPr>
          <p:cNvPr id="31" name="Line 31"/>
          <p:cNvSpPr>
            <a:spLocks noChangeShapeType="1"/>
          </p:cNvSpPr>
          <p:nvPr/>
        </p:nvSpPr>
        <p:spPr bwMode="auto">
          <a:xfrm flipH="1">
            <a:off x="5905500" y="1600200"/>
            <a:ext cx="1066800" cy="1066800"/>
          </a:xfrm>
          <a:prstGeom prst="line">
            <a:avLst/>
          </a:prstGeom>
          <a:noFill/>
          <a:ln w="25400">
            <a:solidFill>
              <a:schemeClr val="tx1"/>
            </a:solidFill>
            <a:round/>
            <a:tailEnd type="triangle" w="med" len="med"/>
          </a:ln>
        </p:spPr>
        <p:txBody>
          <a:bodyPr wrap="none" anchor="ctr"/>
          <a:lstStyle/>
          <a:p>
            <a:endParaRPr lang="zh-CN" altLang="en-US"/>
          </a:p>
        </p:txBody>
      </p:sp>
      <p:sp>
        <p:nvSpPr>
          <p:cNvPr id="32" name="AutoShape 32"/>
          <p:cNvSpPr>
            <a:spLocks noChangeArrowheads="1"/>
          </p:cNvSpPr>
          <p:nvPr/>
        </p:nvSpPr>
        <p:spPr bwMode="auto">
          <a:xfrm>
            <a:off x="8394700" y="2511426"/>
            <a:ext cx="901700" cy="733425"/>
          </a:xfrm>
          <a:prstGeom prst="can">
            <a:avLst>
              <a:gd name="adj" fmla="val 25000"/>
            </a:avLst>
          </a:prstGeom>
          <a:noFill/>
          <a:ln w="9525">
            <a:solidFill>
              <a:schemeClr val="accent2"/>
            </a:solidFill>
            <a:round/>
          </a:ln>
        </p:spPr>
        <p:txBody>
          <a:bodyPr anchor="ctr">
            <a:spAutoFit/>
          </a:bodyPr>
          <a:lstStyle/>
          <a:p>
            <a:pPr algn="ctr"/>
            <a:r>
              <a:rPr kumimoji="1" lang="en-US" altLang="zh-CN" sz="2400">
                <a:solidFill>
                  <a:srgbClr val="0000FF"/>
                </a:solidFill>
                <a:latin typeface="Arial Narrow" panose="020B0606020202030204" pitchFamily="34" charset="0"/>
                <a:ea typeface="黑体" panose="02010609060101010101" pitchFamily="49" charset="-122"/>
              </a:rPr>
              <a:t>disk</a:t>
            </a:r>
            <a:endParaRPr kumimoji="1" lang="en-US" altLang="zh-CN" sz="2400">
              <a:solidFill>
                <a:srgbClr val="0000FF"/>
              </a:solidFill>
              <a:latin typeface="Arial Narrow" panose="020B0606020202030204" pitchFamily="34" charset="0"/>
              <a:ea typeface="黑体" panose="02010609060101010101" pitchFamily="49" charset="-12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4.5.3 cache</a:t>
            </a:r>
            <a:r>
              <a:rPr lang="zh-CN" altLang="en-US" b="1" dirty="0">
                <a:solidFill>
                  <a:srgbClr val="C00000"/>
                </a:solidFill>
                <a:effectLst>
                  <a:outerShdw blurRad="38100" dist="38100" dir="2700000" algn="tl">
                    <a:srgbClr val="000000">
                      <a:alpha val="43137"/>
                    </a:srgbClr>
                  </a:outerShdw>
                </a:effectLst>
                <a:latin typeface="+mn-lt"/>
              </a:rPr>
              <a:t>的基本概念</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50000"/>
                  </a:schemeClr>
                </a:solidFill>
                <a:latin typeface="+mn-lt"/>
              </a:rPr>
              <a:t>相联存储器、地址映射、</a:t>
            </a:r>
            <a:r>
              <a:rPr lang="en-US" altLang="zh-CN" b="1" dirty="0">
                <a:solidFill>
                  <a:schemeClr val="bg1">
                    <a:lumMod val="50000"/>
                  </a:schemeClr>
                </a:solidFill>
                <a:latin typeface="+mn-lt"/>
              </a:rPr>
              <a:t> </a:t>
            </a:r>
            <a:r>
              <a:rPr lang="zh-CN" altLang="en-US" b="1" dirty="0">
                <a:solidFill>
                  <a:schemeClr val="bg1">
                    <a:lumMod val="50000"/>
                  </a:schemeClr>
                </a:solidFill>
                <a:latin typeface="+mn-lt"/>
              </a:rPr>
              <a:t>替换算法、</a:t>
            </a:r>
            <a:r>
              <a:rPr lang="en-US" altLang="zh-CN" b="1" dirty="0">
                <a:solidFill>
                  <a:schemeClr val="bg1">
                    <a:lumMod val="50000"/>
                  </a:schemeClr>
                </a:solidFill>
              </a:rPr>
              <a:t> </a:t>
            </a:r>
            <a:r>
              <a:rPr lang="zh-CN" altLang="en-US" b="1" dirty="0">
                <a:solidFill>
                  <a:schemeClr val="bg1">
                    <a:lumMod val="50000"/>
                  </a:schemeClr>
                </a:solidFill>
              </a:rPr>
              <a:t>写入策略</a:t>
            </a:r>
            <a:endParaRPr lang="en-US" altLang="zh-CN" b="1" dirty="0">
              <a:solidFill>
                <a:schemeClr val="bg1">
                  <a:lumMod val="50000"/>
                </a:schemeClr>
              </a:solidFill>
            </a:endParaRPr>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endParaRPr lang="zh-CN" altLang="en-US" dirty="0"/>
          </a:p>
        </p:txBody>
      </p:sp>
      <p:sp>
        <p:nvSpPr>
          <p:cNvPr id="3" name="内容占位符 2"/>
          <p:cNvSpPr>
            <a:spLocks noGrp="1"/>
          </p:cNvSpPr>
          <p:nvPr>
            <p:ph idx="1"/>
          </p:nvPr>
        </p:nvSpPr>
        <p:spPr/>
        <p:txBody>
          <a:bodyPr>
            <a:normAutofit/>
          </a:bodyPr>
          <a:lstStyle/>
          <a:p>
            <a:r>
              <a:rPr lang="zh-CN" altLang="en-US" b="1" dirty="0"/>
              <a:t>命中    </a:t>
            </a:r>
            <a:r>
              <a:rPr lang="en-US" altLang="zh-CN" b="1" dirty="0"/>
              <a:t>hit: </a:t>
            </a:r>
            <a:r>
              <a:rPr lang="zh-CN" altLang="en-US" b="1" dirty="0"/>
              <a:t> </a:t>
            </a:r>
            <a:r>
              <a:rPr lang="en-US" altLang="zh-CN" dirty="0"/>
              <a:t>CPU</a:t>
            </a:r>
            <a:r>
              <a:rPr lang="zh-CN" altLang="en-US" dirty="0"/>
              <a:t>访问数据在</a:t>
            </a:r>
            <a:r>
              <a:rPr lang="en-US" altLang="zh-CN" dirty="0"/>
              <a:t>cache</a:t>
            </a:r>
            <a:r>
              <a:rPr lang="zh-CN" altLang="en-US" dirty="0"/>
              <a:t>中（上层存储器）</a:t>
            </a:r>
            <a:endParaRPr lang="zh-CN" altLang="en-US" dirty="0"/>
          </a:p>
          <a:p>
            <a:r>
              <a:rPr lang="zh-CN" altLang="en-US" b="1" dirty="0"/>
              <a:t>缺失 </a:t>
            </a:r>
            <a:r>
              <a:rPr lang="en-US" altLang="zh-CN" b="1" dirty="0"/>
              <a:t>miss:</a:t>
            </a:r>
            <a:r>
              <a:rPr lang="zh-CN" altLang="en-US" b="1" dirty="0"/>
              <a:t>  </a:t>
            </a:r>
            <a:r>
              <a:rPr lang="en-US" altLang="zh-CN" dirty="0"/>
              <a:t>CPU</a:t>
            </a:r>
            <a:r>
              <a:rPr lang="zh-CN" altLang="en-US" dirty="0"/>
              <a:t>访问数据不在</a:t>
            </a:r>
            <a:r>
              <a:rPr lang="en-US" altLang="zh-CN" dirty="0"/>
              <a:t>cache</a:t>
            </a:r>
            <a:r>
              <a:rPr lang="zh-CN" altLang="en-US" dirty="0"/>
              <a:t>中</a:t>
            </a:r>
            <a:endParaRPr lang="zh-CN" altLang="en-US" dirty="0"/>
          </a:p>
          <a:p>
            <a:r>
              <a:rPr lang="zh-CN" altLang="en-US" b="1" dirty="0"/>
              <a:t>块   </a:t>
            </a:r>
            <a:r>
              <a:rPr lang="en-US" altLang="zh-CN" b="1" dirty="0"/>
              <a:t>block:</a:t>
            </a:r>
            <a:r>
              <a:rPr lang="zh-CN" altLang="en-US" b="1" dirty="0"/>
              <a:t>  </a:t>
            </a:r>
            <a:r>
              <a:rPr lang="en-US" altLang="zh-CN" dirty="0"/>
              <a:t>cache</a:t>
            </a:r>
            <a:r>
              <a:rPr lang="zh-CN" altLang="en-US" dirty="0"/>
              <a:t>与主存交换最小单位</a:t>
            </a:r>
            <a:endParaRPr lang="zh-CN" altLang="en-US" dirty="0"/>
          </a:p>
          <a:p>
            <a:pPr lvl="1"/>
            <a:r>
              <a:rPr lang="zh-CN" altLang="en-US" sz="2400" dirty="0"/>
              <a:t>块大小多少合适？？？</a:t>
            </a:r>
            <a:endParaRPr lang="zh-CN" altLang="en-US" sz="2400" dirty="0"/>
          </a:p>
          <a:p>
            <a:pPr lvl="1"/>
            <a:r>
              <a:rPr lang="zh-CN" altLang="en-US" sz="2400" dirty="0"/>
              <a:t>实现预读</a:t>
            </a:r>
            <a:endParaRPr lang="zh-CN" altLang="en-US" sz="2400" dirty="0"/>
          </a:p>
          <a:p>
            <a:r>
              <a:rPr lang="zh-CN" altLang="en-US" b="1" dirty="0"/>
              <a:t>行</a:t>
            </a:r>
            <a:r>
              <a:rPr lang="en-US" altLang="zh-CN" b="1" dirty="0"/>
              <a:t>/</a:t>
            </a:r>
            <a:r>
              <a:rPr lang="zh-CN" altLang="en-US" b="1" dirty="0"/>
              <a:t>槽  </a:t>
            </a:r>
            <a:r>
              <a:rPr lang="en-US" altLang="zh-CN" b="1" dirty="0"/>
              <a:t>Line/Slot</a:t>
            </a:r>
            <a:r>
              <a:rPr lang="zh-CN" altLang="en-US" b="1" dirty="0"/>
              <a:t>   </a:t>
            </a:r>
            <a:r>
              <a:rPr lang="zh-CN" altLang="en-US" dirty="0"/>
              <a:t>标记、标志位、数据块容器</a:t>
            </a:r>
            <a:endParaRPr lang="zh-CN" altLang="en-US" dirty="0"/>
          </a:p>
          <a:p>
            <a:pPr lvl="1"/>
            <a:r>
              <a:rPr lang="zh-CN" altLang="en-US" sz="2400" dirty="0"/>
              <a:t>有效位、查找标记、脏标志位、置换标志、数据块副本</a:t>
            </a:r>
            <a:endParaRPr lang="zh-CN" altLang="en-US" sz="2400" dirty="0"/>
          </a:p>
          <a:p>
            <a:r>
              <a:rPr lang="en-US" altLang="zh-CN" b="1" dirty="0"/>
              <a:t>Cold Cache</a:t>
            </a:r>
            <a:r>
              <a:rPr lang="zh-CN" altLang="en-US" b="1" dirty="0"/>
              <a:t>、</a:t>
            </a:r>
            <a:r>
              <a:rPr lang="en-US" altLang="zh-CN" b="1" dirty="0"/>
              <a:t>Warm Cache</a:t>
            </a:r>
            <a:endParaRPr lang="zh-CN" altLang="en-US" b="1" dirty="0"/>
          </a:p>
          <a:p>
            <a:pPr lvl="1"/>
            <a:endParaRPr lang="zh-CN" altLang="en-US" dirty="0"/>
          </a:p>
          <a:p>
            <a:pPr>
              <a:lnSpc>
                <a:spcPct val="110000"/>
              </a:lnSpc>
            </a:pPr>
            <a:endParaRPr lang="zh-CN" altLang="en-US" dirty="0">
              <a:ea typeface="宋体" panose="02010600030101010101" pitchFamily="2" charset="-122"/>
            </a:endParaRPr>
          </a:p>
          <a:p>
            <a:endParaRPr lang="zh-CN" alt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endParaRPr lang="zh-CN" altLang="en-US" dirty="0"/>
          </a:p>
        </p:txBody>
      </p:sp>
      <p:sp>
        <p:nvSpPr>
          <p:cNvPr id="3" name="内容占位符 2"/>
          <p:cNvSpPr>
            <a:spLocks noGrp="1"/>
          </p:cNvSpPr>
          <p:nvPr>
            <p:ph idx="1"/>
          </p:nvPr>
        </p:nvSpPr>
        <p:spPr/>
        <p:txBody>
          <a:bodyPr>
            <a:normAutofit/>
          </a:bodyPr>
          <a:lstStyle/>
          <a:p>
            <a:r>
              <a:rPr lang="zh-CN" altLang="en-US" b="1" dirty="0"/>
              <a:t>命中率</a:t>
            </a:r>
            <a:r>
              <a:rPr lang="zh-CN" altLang="en-US" dirty="0"/>
              <a:t> （</a:t>
            </a:r>
            <a:r>
              <a:rPr lang="en-US" altLang="zh-CN" dirty="0"/>
              <a:t> hit rate </a:t>
            </a:r>
            <a:r>
              <a:rPr lang="zh-CN" altLang="en-US" dirty="0"/>
              <a:t>）</a:t>
            </a:r>
            <a:endParaRPr lang="en-US" altLang="zh-CN" dirty="0"/>
          </a:p>
          <a:p>
            <a:pPr lvl="1"/>
            <a:r>
              <a:rPr lang="zh-CN" altLang="en-US" dirty="0"/>
              <a:t>主存访问中</a:t>
            </a:r>
            <a:r>
              <a:rPr lang="en-US" altLang="zh-CN" dirty="0"/>
              <a:t>cache</a:t>
            </a:r>
            <a:r>
              <a:rPr lang="zh-CN" altLang="en-US" dirty="0"/>
              <a:t>命中比例</a:t>
            </a:r>
            <a:endParaRPr lang="en-US" altLang="zh-CN" dirty="0"/>
          </a:p>
          <a:p>
            <a:r>
              <a:rPr lang="zh-CN" altLang="en-US" b="1" dirty="0"/>
              <a:t>缺失率</a:t>
            </a:r>
            <a:r>
              <a:rPr lang="en-US" altLang="zh-CN" b="1" dirty="0"/>
              <a:t> </a:t>
            </a:r>
            <a:r>
              <a:rPr lang="zh-CN" altLang="en-US" dirty="0"/>
              <a:t>（</a:t>
            </a:r>
            <a:r>
              <a:rPr lang="en-US" altLang="zh-CN" dirty="0"/>
              <a:t>miss rate</a:t>
            </a:r>
            <a:r>
              <a:rPr lang="zh-CN" altLang="en-US" dirty="0"/>
              <a:t>）</a:t>
            </a:r>
            <a:endParaRPr lang="zh-CN" altLang="en-US" dirty="0"/>
          </a:p>
          <a:p>
            <a:pPr lvl="1"/>
            <a:r>
              <a:rPr lang="zh-CN" altLang="en-US" dirty="0"/>
              <a:t> </a:t>
            </a:r>
            <a:r>
              <a:rPr lang="en-US" altLang="zh-CN" dirty="0"/>
              <a:t>1 – </a:t>
            </a:r>
            <a:r>
              <a:rPr lang="zh-CN" altLang="en-US" dirty="0"/>
              <a:t>命中率</a:t>
            </a:r>
            <a:endParaRPr lang="en-US" altLang="zh-CN" dirty="0"/>
          </a:p>
          <a:p>
            <a:r>
              <a:rPr lang="zh-CN" altLang="en-US" b="1" dirty="0"/>
              <a:t>命中访问时间</a:t>
            </a:r>
            <a:r>
              <a:rPr lang="en-US" altLang="zh-CN" dirty="0"/>
              <a:t>: </a:t>
            </a:r>
            <a:r>
              <a:rPr lang="zh-CN" altLang="en-US" dirty="0"/>
              <a:t>（</a:t>
            </a:r>
            <a:r>
              <a:rPr lang="en-US" altLang="zh-CN" dirty="0"/>
              <a:t>hit time</a:t>
            </a:r>
            <a:r>
              <a:rPr lang="zh-CN" altLang="en-US" dirty="0"/>
              <a:t>）</a:t>
            </a:r>
            <a:endParaRPr lang="zh-CN" altLang="en-US" dirty="0"/>
          </a:p>
          <a:p>
            <a:pPr lvl="1"/>
            <a:r>
              <a:rPr lang="zh-CN" altLang="en-US" dirty="0"/>
              <a:t>数据查找时间、</a:t>
            </a:r>
            <a:r>
              <a:rPr lang="en-US" altLang="zh-CN" dirty="0"/>
              <a:t>cache</a:t>
            </a:r>
            <a:r>
              <a:rPr lang="zh-CN" altLang="en-US" dirty="0"/>
              <a:t>访问时间、总线传输时间</a:t>
            </a:r>
            <a:endParaRPr lang="en-US" altLang="zh-CN" dirty="0"/>
          </a:p>
          <a:p>
            <a:r>
              <a:rPr lang="zh-CN" altLang="en-US" b="1" dirty="0"/>
              <a:t>缺失损失  </a:t>
            </a:r>
            <a:r>
              <a:rPr lang="zh-CN" altLang="en-US" dirty="0"/>
              <a:t>（</a:t>
            </a:r>
            <a:r>
              <a:rPr lang="en-US" altLang="zh-CN" dirty="0"/>
              <a:t>miss penalty</a:t>
            </a:r>
            <a:r>
              <a:rPr lang="zh-CN" altLang="en-US" dirty="0"/>
              <a:t>）</a:t>
            </a:r>
            <a:endParaRPr lang="zh-CN" altLang="en-US" dirty="0"/>
          </a:p>
          <a:p>
            <a:pPr lvl="1"/>
            <a:r>
              <a:rPr lang="zh-CN" altLang="en-US" dirty="0"/>
              <a:t>主存块调入</a:t>
            </a:r>
            <a:r>
              <a:rPr lang="en-US" altLang="zh-CN" dirty="0"/>
              <a:t>cache</a:t>
            </a:r>
            <a:r>
              <a:rPr lang="zh-CN" altLang="en-US" dirty="0"/>
              <a:t>，数据传输到处理器的时间</a:t>
            </a:r>
            <a:endParaRPr lang="en-US" altLang="zh-CN" dirty="0"/>
          </a:p>
          <a:p>
            <a:pPr lvl="1"/>
            <a:r>
              <a:rPr lang="zh-CN" altLang="en-US" dirty="0"/>
              <a:t>远大于命中时间，所以一些相对较小的时间可忽略</a:t>
            </a:r>
            <a:endParaRPr lang="en-US" altLang="zh-CN" dirty="0"/>
          </a:p>
          <a:p>
            <a:endParaRPr lang="zh-CN" alt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solidFill>
                  <a:srgbClr val="C00000"/>
                </a:solidFill>
              </a:rPr>
              <a:t>4.5.4 cache</a:t>
            </a:r>
            <a:r>
              <a:rPr lang="zh-CN" altLang="en-US" b="1" dirty="0">
                <a:solidFill>
                  <a:srgbClr val="C00000"/>
                </a:solidFill>
              </a:rPr>
              <a:t>读写流程与关键技术</a:t>
            </a:r>
            <a:endParaRPr lang="en-US" altLang="zh-CN" b="1" dirty="0">
              <a:solidFill>
                <a:srgbClr val="C00000"/>
              </a:solidFill>
            </a:endParaRPr>
          </a:p>
          <a:p>
            <a:pPr lvl="1">
              <a:lnSpc>
                <a:spcPct val="160000"/>
              </a:lnSpc>
            </a:pPr>
            <a:r>
              <a:rPr lang="zh-CN" altLang="en-US" b="1" dirty="0">
                <a:latin typeface="+mn-lt"/>
              </a:rPr>
              <a:t> 相联存储器、地址映射、</a:t>
            </a:r>
            <a:r>
              <a:rPr lang="en-US" altLang="zh-CN" b="1" dirty="0">
                <a:latin typeface="+mn-lt"/>
              </a:rPr>
              <a:t> </a:t>
            </a:r>
            <a:r>
              <a:rPr lang="zh-CN" altLang="en-US" b="1" dirty="0">
                <a:latin typeface="+mn-lt"/>
              </a:rPr>
              <a:t>替换算法、</a:t>
            </a:r>
            <a:r>
              <a:rPr lang="en-US" altLang="zh-CN" b="1" dirty="0"/>
              <a:t> </a:t>
            </a:r>
            <a:r>
              <a:rPr lang="zh-CN" altLang="en-US" b="1" dirty="0"/>
              <a:t>写入策略</a:t>
            </a:r>
            <a:endParaRPr lang="en-US" altLang="zh-CN" b="1" dirty="0"/>
          </a:p>
          <a:p>
            <a:pPr>
              <a:lnSpc>
                <a:spcPct val="160000"/>
              </a:lnSpc>
            </a:pPr>
            <a:r>
              <a:rPr lang="en-US" altLang="zh-CN" b="1" dirty="0">
                <a:latin typeface="+mn-lt"/>
              </a:rPr>
              <a:t>4.2.9 cache</a:t>
            </a:r>
            <a:r>
              <a:rPr lang="zh-CN" altLang="en-US" b="1" dirty="0">
                <a:latin typeface="+mn-lt"/>
              </a:rPr>
              <a:t>应用</a:t>
            </a:r>
            <a:endParaRPr lang="en-US" altLang="zh-CN" b="1" dirty="0">
              <a:latin typeface="+mn-l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系统读过程</a:t>
            </a:r>
            <a:endParaRPr lang="zh-CN" altLang="en-US" dirty="0"/>
          </a:p>
        </p:txBody>
      </p:sp>
      <p:sp>
        <p:nvSpPr>
          <p:cNvPr id="3" name="内容占位符 2"/>
          <p:cNvSpPr>
            <a:spLocks noGrp="1"/>
          </p:cNvSpPr>
          <p:nvPr>
            <p:ph idx="1"/>
          </p:nvPr>
        </p:nvSpPr>
        <p:spPr/>
        <p:txBody>
          <a:bodyPr/>
          <a:lstStyle/>
          <a:p>
            <a:pPr marL="571500" indent="-571500"/>
            <a:r>
              <a:rPr lang="en-US" altLang="zh-CN" dirty="0"/>
              <a:t>CPU</a:t>
            </a:r>
            <a:r>
              <a:rPr lang="zh-CN" altLang="en-US" dirty="0"/>
              <a:t>给出主存地址（</a:t>
            </a:r>
            <a:r>
              <a:rPr lang="zh-CN" altLang="en-US" b="1" dirty="0">
                <a:solidFill>
                  <a:srgbClr val="1387B7"/>
                </a:solidFill>
              </a:rPr>
              <a:t>块地址</a:t>
            </a:r>
            <a:r>
              <a:rPr lang="zh-CN" altLang="en-US" dirty="0"/>
              <a:t>，块内地址）</a:t>
            </a:r>
            <a:endParaRPr lang="zh-CN" altLang="en-US" dirty="0"/>
          </a:p>
          <a:p>
            <a:pPr marL="571500" indent="-571500"/>
            <a:r>
              <a:rPr lang="zh-CN" altLang="en-US" dirty="0"/>
              <a:t>主存</a:t>
            </a:r>
            <a:r>
              <a:rPr lang="zh-CN" altLang="en-US" b="1" dirty="0">
                <a:solidFill>
                  <a:srgbClr val="1387B7"/>
                </a:solidFill>
              </a:rPr>
              <a:t>块地址</a:t>
            </a:r>
            <a:r>
              <a:rPr lang="zh-CN" altLang="en-US" dirty="0"/>
              <a:t>为</a:t>
            </a:r>
            <a:r>
              <a:rPr lang="zh-CN" altLang="en-US" b="1" dirty="0">
                <a:solidFill>
                  <a:srgbClr val="1387B7"/>
                </a:solidFill>
              </a:rPr>
              <a:t>关键字</a:t>
            </a:r>
            <a:r>
              <a:rPr lang="zh-CN" altLang="en-US" dirty="0"/>
              <a:t>进行查找</a:t>
            </a:r>
            <a:endParaRPr lang="zh-CN" altLang="en-US" dirty="0"/>
          </a:p>
          <a:p>
            <a:pPr marL="571500" indent="-571500"/>
            <a:r>
              <a:rPr lang="zh-CN" altLang="en-US" dirty="0"/>
              <a:t>如相符表示</a:t>
            </a:r>
            <a:r>
              <a:rPr lang="zh-CN" altLang="en-US" b="1" dirty="0">
                <a:solidFill>
                  <a:srgbClr val="1387B7"/>
                </a:solidFill>
              </a:rPr>
              <a:t>副本</a:t>
            </a:r>
            <a:r>
              <a:rPr lang="zh-CN" altLang="en-US" dirty="0"/>
              <a:t>在</a:t>
            </a:r>
            <a:r>
              <a:rPr lang="en-US" altLang="zh-CN" dirty="0"/>
              <a:t>cache</a:t>
            </a:r>
            <a:r>
              <a:rPr lang="zh-CN" altLang="en-US" dirty="0"/>
              <a:t>中，命中，访问</a:t>
            </a:r>
            <a:r>
              <a:rPr lang="en-US" altLang="zh-CN" dirty="0"/>
              <a:t>cache</a:t>
            </a:r>
            <a:endParaRPr lang="zh-CN" altLang="en-US" dirty="0"/>
          </a:p>
          <a:p>
            <a:pPr marL="571500" indent="-571500"/>
            <a:r>
              <a:rPr lang="zh-CN" altLang="en-US" dirty="0"/>
              <a:t>否则数据缺失，访问主存</a:t>
            </a:r>
            <a:endParaRPr lang="zh-CN" altLang="en-US" dirty="0"/>
          </a:p>
          <a:p>
            <a:pPr marL="967105" lvl="1" indent="-495300"/>
            <a:r>
              <a:rPr lang="zh-CN" altLang="en-US" sz="2400" dirty="0"/>
              <a:t>将数据所在块</a:t>
            </a:r>
            <a:r>
              <a:rPr lang="zh-CN" altLang="en-US" sz="2400" b="1" u="sng" dirty="0">
                <a:solidFill>
                  <a:srgbClr val="1387B7"/>
                </a:solidFill>
              </a:rPr>
              <a:t>副本</a:t>
            </a:r>
            <a:r>
              <a:rPr lang="zh-CN" altLang="en-US" sz="2400" dirty="0"/>
              <a:t>调入</a:t>
            </a:r>
            <a:r>
              <a:rPr lang="en-US" altLang="zh-CN" sz="2400" dirty="0"/>
              <a:t>cache</a:t>
            </a:r>
            <a:r>
              <a:rPr lang="zh-CN" altLang="en-US" sz="2400" dirty="0"/>
              <a:t>（块交换</a:t>
            </a:r>
            <a:r>
              <a:rPr lang="en-US" altLang="zh-CN" sz="2400" dirty="0"/>
              <a:t>---</a:t>
            </a:r>
            <a:r>
              <a:rPr lang="zh-CN" altLang="en-US" sz="2400" dirty="0"/>
              <a:t>局部性）</a:t>
            </a:r>
            <a:endParaRPr lang="zh-CN" altLang="en-US" sz="2400" dirty="0"/>
          </a:p>
          <a:p>
            <a:pPr marL="967105" lvl="1" indent="-495300"/>
            <a:r>
              <a:rPr lang="zh-CN" altLang="en-US" sz="2400" dirty="0"/>
              <a:t>载入副本过程可能引起替换</a:t>
            </a:r>
            <a:endParaRPr lang="zh-CN" altLang="en-US" sz="2400" dirty="0"/>
          </a:p>
          <a:p>
            <a:pPr marL="967105" lvl="1" indent="-495300"/>
            <a:r>
              <a:rPr lang="zh-CN" altLang="en-US" sz="2400" dirty="0"/>
              <a:t>更新查找表，记录当前数据块地址</a:t>
            </a:r>
            <a:endParaRPr lang="zh-CN" altLang="en-US" sz="2400" dirty="0"/>
          </a:p>
          <a:p>
            <a:pPr marL="967105" lvl="1" indent="-495300"/>
            <a:r>
              <a:rPr lang="en-US" altLang="zh-CN" sz="2400" dirty="0"/>
              <a:t>cache</a:t>
            </a:r>
            <a:r>
              <a:rPr lang="zh-CN" altLang="en-US" sz="2400" dirty="0"/>
              <a:t>缺失时系统等待数据调入</a:t>
            </a:r>
            <a:endParaRPr lang="zh-CN" altLang="en-US" sz="2400" dirty="0"/>
          </a:p>
          <a:p>
            <a:pPr marL="0" indent="0">
              <a:buNone/>
            </a:pPr>
            <a:endParaRPr lang="zh-CN" altLang="en-US" dirty="0"/>
          </a:p>
          <a:p>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p:nvPr/>
        </p:nvGrpSpPr>
        <p:grpSpPr bwMode="auto">
          <a:xfrm>
            <a:off x="3448050" y="5373688"/>
            <a:ext cx="3849688" cy="781050"/>
            <a:chOff x="1656787" y="5373216"/>
            <a:chExt cx="3850208" cy="782035"/>
          </a:xfrm>
          <a:effectLst>
            <a:outerShdw blurRad="50800" dist="38100" dir="5400000" algn="t" rotWithShape="0">
              <a:prstClr val="black">
                <a:alpha val="40000"/>
              </a:prstClr>
            </a:outerShdw>
          </a:effectLst>
        </p:grpSpPr>
        <p:cxnSp>
          <p:nvCxnSpPr>
            <p:cNvPr id="29" name="肘形连接符 28"/>
            <p:cNvCxnSpPr>
              <a:stCxn id="10" idx="2"/>
              <a:endCxn id="39" idx="3"/>
            </p:cNvCxnSpPr>
            <p:nvPr/>
          </p:nvCxnSpPr>
          <p:spPr>
            <a:xfrm rot="5400000">
              <a:off x="2129486" y="4900517"/>
              <a:ext cx="782035" cy="172743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39" idx="3"/>
            </p:cNvCxnSpPr>
            <p:nvPr/>
          </p:nvCxnSpPr>
          <p:spPr>
            <a:xfrm rot="5400000">
              <a:off x="3190874" y="3839129"/>
              <a:ext cx="782035" cy="385020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组合 176"/>
          <p:cNvGrpSpPr/>
          <p:nvPr/>
        </p:nvGrpSpPr>
        <p:grpSpPr bwMode="auto">
          <a:xfrm>
            <a:off x="2511426" y="5373688"/>
            <a:ext cx="936625" cy="1008062"/>
            <a:chOff x="720682" y="5373216"/>
            <a:chExt cx="936104" cy="1008112"/>
          </a:xfrm>
          <a:effectLst>
            <a:outerShdw blurRad="50800" dist="38100" dir="5400000" algn="t" rotWithShape="0">
              <a:prstClr val="black">
                <a:alpha val="40000"/>
              </a:prstClr>
            </a:outerShdw>
          </a:effectLst>
        </p:grpSpPr>
        <p:cxnSp>
          <p:nvCxnSpPr>
            <p:cNvPr id="56" name="直接箭头连接符 55"/>
            <p:cNvCxnSpPr>
              <a:stCxn id="7" idx="2"/>
              <a:endCxn id="39" idx="0"/>
            </p:cNvCxnSpPr>
            <p:nvPr/>
          </p:nvCxnSpPr>
          <p:spPr>
            <a:xfrm>
              <a:off x="1188734" y="5373216"/>
              <a:ext cx="0" cy="55565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720682" y="5928869"/>
              <a:ext cx="936104" cy="452459"/>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grpSp>
      <p:grpSp>
        <p:nvGrpSpPr>
          <p:cNvPr id="179" name="组合 178"/>
          <p:cNvGrpSpPr/>
          <p:nvPr/>
        </p:nvGrpSpPr>
        <p:grpSpPr bwMode="auto">
          <a:xfrm>
            <a:off x="2224088" y="3862388"/>
            <a:ext cx="1511300" cy="1511300"/>
            <a:chOff x="432650" y="3861780"/>
            <a:chExt cx="1512168" cy="1511436"/>
          </a:xfrm>
          <a:effectLst>
            <a:outerShdw blurRad="50800" dist="38100" dir="5400000" algn="t" rotWithShape="0">
              <a:prstClr val="black">
                <a:alpha val="40000"/>
              </a:prstClr>
            </a:outerShdw>
          </a:effectLst>
        </p:grpSpPr>
        <p:grpSp>
          <p:nvGrpSpPr>
            <p:cNvPr id="248868" name="组合 171"/>
            <p:cNvGrpSpPr/>
            <p:nvPr/>
          </p:nvGrpSpPr>
          <p:grpSpPr bwMode="auto">
            <a:xfrm>
              <a:off x="432650" y="3861780"/>
              <a:ext cx="1512168" cy="1511436"/>
              <a:chOff x="432650" y="3861780"/>
              <a:chExt cx="1512168" cy="1511436"/>
            </a:xfrm>
          </p:grpSpPr>
          <p:cxnSp>
            <p:nvCxnSpPr>
              <p:cNvPr id="49" name="直接箭头连接符 48"/>
              <p:cNvCxnSpPr>
                <a:endCxn id="7" idx="0"/>
              </p:cNvCxnSpPr>
              <p:nvPr/>
            </p:nvCxnSpPr>
            <p:spPr>
              <a:xfrm>
                <a:off x="1187145" y="3861780"/>
                <a:ext cx="1589" cy="8636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2650" y="4725458"/>
                <a:ext cx="1512168" cy="647758"/>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访问</a:t>
                </a:r>
                <a:r>
                  <a:rPr lang="en-US" altLang="zh-CN" sz="1400" b="1" dirty="0">
                    <a:solidFill>
                      <a:schemeClr val="bg1"/>
                    </a:solidFill>
                  </a:rPr>
                  <a:t>cache</a:t>
                </a:r>
                <a:endParaRPr lang="en-US" altLang="zh-CN" sz="1400" b="1" dirty="0">
                  <a:solidFill>
                    <a:schemeClr val="bg1"/>
                  </a:solidFill>
                </a:endParaRPr>
              </a:p>
              <a:p>
                <a:pPr algn="ctr">
                  <a:defRPr/>
                </a:pPr>
                <a:r>
                  <a:rPr lang="zh-CN" altLang="en-US" sz="1400" b="1" dirty="0">
                    <a:solidFill>
                      <a:schemeClr val="bg1"/>
                    </a:solidFill>
                  </a:rPr>
                  <a:t>获取</a:t>
                </a:r>
                <a:r>
                  <a:rPr lang="en-US" altLang="zh-CN" sz="1400" b="1" dirty="0">
                    <a:solidFill>
                      <a:schemeClr val="bg1"/>
                    </a:solidFill>
                  </a:rPr>
                  <a:t>RA</a:t>
                </a:r>
                <a:r>
                  <a:rPr lang="zh-CN" altLang="en-US" sz="1400" b="1" dirty="0">
                    <a:solidFill>
                      <a:schemeClr val="bg1"/>
                    </a:solidFill>
                  </a:rPr>
                  <a:t>字</a:t>
                </a:r>
                <a:endParaRPr lang="zh-CN" altLang="en-US" sz="1400" b="1" dirty="0">
                  <a:solidFill>
                    <a:schemeClr val="bg1"/>
                  </a:solidFill>
                </a:endParaRPr>
              </a:p>
            </p:txBody>
          </p:sp>
        </p:grpSp>
        <p:sp>
          <p:nvSpPr>
            <p:cNvPr id="248869" name="Text Box 5"/>
            <p:cNvSpPr txBox="1">
              <a:spLocks noChangeArrowheads="1"/>
            </p:cNvSpPr>
            <p:nvPr/>
          </p:nvSpPr>
          <p:spPr bwMode="auto">
            <a:xfrm>
              <a:off x="1185758" y="4067780"/>
              <a:ext cx="671349" cy="369365"/>
            </a:xfrm>
            <a:prstGeom prst="rect">
              <a:avLst/>
            </a:prstGeom>
            <a:noFill/>
            <a:ln w="9525">
              <a:noFill/>
              <a:miter lim="800000"/>
            </a:ln>
          </p:spPr>
          <p:txBody>
            <a:bodyPr wrap="square">
              <a:spAutoFit/>
            </a:bodyPr>
            <a:lstStyle/>
            <a:p>
              <a:r>
                <a:rPr lang="zh-CN" altLang="en-US" b="1" dirty="0">
                  <a:latin typeface="+mn-ea"/>
                </a:rPr>
                <a:t>命中</a:t>
              </a:r>
              <a:endParaRPr lang="zh-CN" altLang="en-US" b="1" dirty="0">
                <a:latin typeface="+mn-ea"/>
              </a:endParaRPr>
            </a:p>
          </p:txBody>
        </p:sp>
      </p:grpSp>
      <p:grpSp>
        <p:nvGrpSpPr>
          <p:cNvPr id="16" name="组合 15"/>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160" name="组合 159"/>
            <p:cNvGrpSpPr/>
            <p:nvPr/>
          </p:nvGrpSpPr>
          <p:grpSpPr bwMode="auto">
            <a:xfrm>
              <a:off x="7092279" y="1628800"/>
              <a:ext cx="1872208" cy="4386038"/>
              <a:chOff x="6727367" y="1104640"/>
              <a:chExt cx="1872063" cy="4385551"/>
            </a:xfrm>
          </p:grpSpPr>
          <p:cxnSp>
            <p:nvCxnSpPr>
              <p:cNvPr id="137" name="直接箭头连接符 136"/>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777121" y="3021804"/>
                <a:ext cx="1133387" cy="559799"/>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119" name="肘形连接符 118"/>
              <p:cNvCxnSpPr>
                <a:stCxn id="88" idx="0"/>
                <a:endCxn id="47"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8" name="六边形 87"/>
              <p:cNvSpPr/>
              <p:nvPr/>
            </p:nvSpPr>
            <p:spPr>
              <a:xfrm>
                <a:off x="6727367" y="2013804"/>
                <a:ext cx="1205391" cy="519054"/>
              </a:xfrm>
              <a:prstGeom prst="hexagon">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dirty="0">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endParaRPr lang="zh-CN" altLang="en-US" sz="1200" b="1" dirty="0">
                  <a:solidFill>
                    <a:schemeClr val="tx1"/>
                  </a:solidFill>
                </a:endParaRPr>
              </a:p>
            </p:txBody>
          </p:sp>
          <p:sp>
            <p:nvSpPr>
              <p:cNvPr id="133" name="圆角矩形 132"/>
              <p:cNvSpPr/>
              <p:nvPr/>
            </p:nvSpPr>
            <p:spPr>
              <a:xfrm>
                <a:off x="6878713" y="1104640"/>
                <a:ext cx="933378"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endParaRPr lang="zh-CN" altLang="en-US" sz="1200" b="1" dirty="0">
                  <a:solidFill>
                    <a:schemeClr val="tx1"/>
                  </a:solidFill>
                </a:endParaRPr>
              </a:p>
            </p:txBody>
          </p:sp>
          <p:sp>
            <p:nvSpPr>
              <p:cNvPr id="134" name="圆角矩形 133"/>
              <p:cNvSpPr/>
              <p:nvPr/>
            </p:nvSpPr>
            <p:spPr>
              <a:xfrm>
                <a:off x="6870851" y="5037804"/>
                <a:ext cx="936552"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248866" name="Text Box 5"/>
              <p:cNvSpPr txBox="1">
                <a:spLocks noChangeArrowheads="1"/>
              </p:cNvSpPr>
              <p:nvPr/>
            </p:nvSpPr>
            <p:spPr bwMode="auto">
              <a:xfrm>
                <a:off x="8021500" y="1968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No</a:t>
                </a:r>
                <a:endParaRPr lang="zh-CN" altLang="en-US" sz="1600" b="1" dirty="0">
                  <a:latin typeface="Tahoma" panose="020B0604030504040204" pitchFamily="34" charset="0"/>
                  <a:ea typeface="宋体" panose="02010600030101010101" pitchFamily="2" charset="-122"/>
                </a:endParaRPr>
              </a:p>
            </p:txBody>
          </p:sp>
          <p:sp>
            <p:nvSpPr>
              <p:cNvPr id="248867" name="Text Box 5"/>
              <p:cNvSpPr txBox="1">
                <a:spLocks noChangeArrowheads="1"/>
              </p:cNvSpPr>
              <p:nvPr/>
            </p:nvSpPr>
            <p:spPr bwMode="auto">
              <a:xfrm>
                <a:off x="6797459" y="2544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Yes</a:t>
                </a:r>
                <a:endParaRPr lang="zh-CN" altLang="en-US" sz="1600" b="1" dirty="0">
                  <a:latin typeface="Tahoma" panose="020B0604030504040204" pitchFamily="34" charset="0"/>
                  <a:ea typeface="宋体" panose="02010600030101010101" pitchFamily="2" charset="-122"/>
                </a:endParaRPr>
              </a:p>
            </p:txBody>
          </p:sp>
          <p:cxnSp>
            <p:nvCxnSpPr>
              <p:cNvPr id="51" name="直接箭头连接符 5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bwMode="auto">
            <a:xfrm>
              <a:off x="7164288" y="4646686"/>
              <a:ext cx="1133475" cy="432221"/>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endParaRPr lang="zh-CN" altLang="en-US" sz="1400" b="1" dirty="0">
                <a:solidFill>
                  <a:schemeClr val="tx1"/>
                </a:solidFill>
              </a:endParaRPr>
            </a:p>
          </p:txBody>
        </p:sp>
      </p:grpSp>
      <p:sp>
        <p:nvSpPr>
          <p:cNvPr id="248837" name="Rectangle 2"/>
          <p:cNvSpPr>
            <a:spLocks noGrp="1" noChangeArrowheads="1"/>
          </p:cNvSpPr>
          <p:nvPr>
            <p:ph type="title"/>
          </p:nvPr>
        </p:nvSpPr>
        <p:spPr/>
        <p:txBody>
          <a:bodyPr/>
          <a:lstStyle/>
          <a:p>
            <a:pPr eaLnBrk="1" hangingPunct="1"/>
            <a:r>
              <a:rPr lang="en-US" altLang="zh-CN" dirty="0"/>
              <a:t>CPU cache </a:t>
            </a:r>
            <a:r>
              <a:rPr lang="zh-CN" altLang="en-US" dirty="0"/>
              <a:t>读操作</a:t>
            </a:r>
            <a:endParaRPr lang="zh-CN" altLang="en-US" dirty="0"/>
          </a:p>
        </p:txBody>
      </p:sp>
      <p:grpSp>
        <p:nvGrpSpPr>
          <p:cNvPr id="175" name="组合 174"/>
          <p:cNvGrpSpPr/>
          <p:nvPr/>
        </p:nvGrpSpPr>
        <p:grpSpPr bwMode="auto">
          <a:xfrm>
            <a:off x="4419601" y="3644900"/>
            <a:ext cx="3635375" cy="1728788"/>
            <a:chOff x="2808914" y="3608254"/>
            <a:chExt cx="3635294" cy="1764962"/>
          </a:xfrm>
          <a:effectLst>
            <a:outerShdw blurRad="50800" dist="38100" dir="5400000" algn="t" rotWithShape="0">
              <a:prstClr val="black">
                <a:alpha val="40000"/>
              </a:prstClr>
            </a:outerShdw>
          </a:effectLst>
        </p:grpSpPr>
        <p:grpSp>
          <p:nvGrpSpPr>
            <p:cNvPr id="248853" name="组合 173"/>
            <p:cNvGrpSpPr/>
            <p:nvPr/>
          </p:nvGrpSpPr>
          <p:grpSpPr bwMode="auto">
            <a:xfrm>
              <a:off x="3564999" y="3608254"/>
              <a:ext cx="2123124" cy="1116891"/>
              <a:chOff x="3564999" y="3608254"/>
              <a:chExt cx="2123124" cy="1116891"/>
            </a:xfrm>
          </p:grpSpPr>
          <p:cxnSp>
            <p:nvCxnSpPr>
              <p:cNvPr id="25" name="肘形连接符 24"/>
              <p:cNvCxnSpPr>
                <a:stCxn id="109" idx="2"/>
                <a:endCxn id="10" idx="0"/>
              </p:cNvCxnSpPr>
              <p:nvPr/>
            </p:nvCxnSpPr>
            <p:spPr>
              <a:xfrm rot="5400000">
                <a:off x="3557061" y="3615740"/>
                <a:ext cx="1116675" cy="1101701"/>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9" idx="2"/>
                <a:endCxn id="11" idx="0"/>
              </p:cNvCxnSpPr>
              <p:nvPr/>
            </p:nvCxnSpPr>
            <p:spPr>
              <a:xfrm rot="16200000" flipH="1">
                <a:off x="4619074" y="3655428"/>
                <a:ext cx="1116675" cy="1022327"/>
              </a:xfrm>
              <a:prstGeom prst="bentConnector3">
                <a:avLst>
                  <a:gd name="adj1" fmla="val 5000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8914" y="4724929"/>
              <a:ext cx="1512854"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dirty="0">
                  <a:solidFill>
                    <a:schemeClr val="bg1"/>
                  </a:solidFill>
                </a:rPr>
                <a:t>到</a:t>
              </a:r>
              <a:r>
                <a:rPr lang="en-US" altLang="zh-CN" sz="1400" b="1" dirty="0">
                  <a:solidFill>
                    <a:schemeClr val="bg1"/>
                  </a:solidFill>
                </a:rPr>
                <a:t>cache</a:t>
              </a:r>
              <a:r>
                <a:rPr lang="zh-CN" altLang="en-US" sz="1400" b="1" dirty="0">
                  <a:solidFill>
                    <a:schemeClr val="bg1"/>
                  </a:solidFill>
                </a:rPr>
                <a:t>行</a:t>
              </a:r>
              <a:endParaRPr lang="zh-CN" altLang="en-US" sz="1400" b="1" dirty="0">
                <a:solidFill>
                  <a:schemeClr val="bg1"/>
                </a:solidFill>
              </a:endParaRPr>
            </a:p>
          </p:txBody>
        </p:sp>
        <p:sp>
          <p:nvSpPr>
            <p:cNvPr id="11" name="矩形 10"/>
            <p:cNvSpPr/>
            <p:nvPr/>
          </p:nvSpPr>
          <p:spPr>
            <a:xfrm>
              <a:off x="4931355" y="4724929"/>
              <a:ext cx="1512853" cy="64828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发送</a:t>
              </a:r>
              <a:r>
                <a:rPr lang="en-US" altLang="zh-CN" sz="1400" b="1" dirty="0">
                  <a:solidFill>
                    <a:schemeClr val="bg1"/>
                  </a:solidFill>
                </a:rPr>
                <a:t>RA </a:t>
              </a:r>
              <a:r>
                <a:rPr lang="zh-CN" altLang="en-US" sz="1400" b="1" dirty="0">
                  <a:solidFill>
                    <a:schemeClr val="bg1"/>
                  </a:solidFill>
                </a:rPr>
                <a:t>字</a:t>
              </a:r>
              <a:endParaRPr lang="en-US" altLang="zh-CN" sz="1400" b="1" dirty="0">
                <a:solidFill>
                  <a:schemeClr val="bg1"/>
                </a:solidFill>
              </a:endParaRPr>
            </a:p>
            <a:p>
              <a:pPr algn="ctr">
                <a:defRPr/>
              </a:pPr>
              <a:r>
                <a:rPr lang="zh-CN" altLang="en-US" sz="1400" b="1">
                  <a:solidFill>
                    <a:schemeClr val="bg1"/>
                  </a:solidFill>
                </a:rPr>
                <a:t>给</a:t>
              </a:r>
              <a:r>
                <a:rPr lang="en-US" altLang="zh-CN" sz="1400" b="1">
                  <a:solidFill>
                    <a:schemeClr val="bg1"/>
                  </a:solidFill>
                </a:rPr>
                <a:t>CPU</a:t>
              </a:r>
              <a:endParaRPr lang="zh-CN" altLang="en-US" sz="1400" b="1" dirty="0">
                <a:solidFill>
                  <a:schemeClr val="bg1"/>
                </a:solidFill>
              </a:endParaRPr>
            </a:p>
          </p:txBody>
        </p:sp>
      </p:grpSp>
      <p:grpSp>
        <p:nvGrpSpPr>
          <p:cNvPr id="178" name="组合 177"/>
          <p:cNvGrpSpPr/>
          <p:nvPr/>
        </p:nvGrpSpPr>
        <p:grpSpPr bwMode="auto">
          <a:xfrm>
            <a:off x="3808104" y="1916113"/>
            <a:ext cx="3224520" cy="1764915"/>
            <a:chOff x="2139618" y="1916832"/>
            <a:chExt cx="3224470" cy="1763811"/>
          </a:xfrm>
          <a:effectLst>
            <a:outerShdw blurRad="50800" dist="38100" dir="5400000" algn="t" rotWithShape="0">
              <a:prstClr val="black">
                <a:alpha val="40000"/>
              </a:prstClr>
            </a:outerShdw>
          </a:effectLst>
        </p:grpSpPr>
        <p:grpSp>
          <p:nvGrpSpPr>
            <p:cNvPr id="248849" name="组合 172"/>
            <p:cNvGrpSpPr/>
            <p:nvPr/>
          </p:nvGrpSpPr>
          <p:grpSpPr bwMode="auto">
            <a:xfrm>
              <a:off x="2139618" y="1916832"/>
              <a:ext cx="3224470" cy="1763811"/>
              <a:chOff x="2139618" y="1916832"/>
              <a:chExt cx="3224470" cy="1763811"/>
            </a:xfrm>
          </p:grpSpPr>
          <p:sp>
            <p:nvSpPr>
              <p:cNvPr id="8" name="矩形 7"/>
              <p:cNvSpPr/>
              <p:nvPr/>
            </p:nvSpPr>
            <p:spPr>
              <a:xfrm>
                <a:off x="3852811" y="1916832"/>
                <a:ext cx="1511277" cy="647295"/>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访问包含</a:t>
                </a:r>
                <a:r>
                  <a:rPr lang="en-US" altLang="zh-CN" sz="1400" b="1" dirty="0">
                    <a:solidFill>
                      <a:schemeClr val="bg1"/>
                    </a:solidFill>
                  </a:rPr>
                  <a:t>RA</a:t>
                </a:r>
                <a:endParaRPr lang="en-US" altLang="zh-CN" sz="1400" b="1" dirty="0">
                  <a:solidFill>
                    <a:schemeClr val="bg1"/>
                  </a:solidFill>
                </a:endParaRPr>
              </a:p>
              <a:p>
                <a:pPr algn="ctr">
                  <a:defRPr/>
                </a:pPr>
                <a:r>
                  <a:rPr lang="zh-CN" altLang="en-US" sz="1400" b="1" dirty="0">
                    <a:solidFill>
                      <a:schemeClr val="bg1"/>
                    </a:solidFill>
                  </a:rPr>
                  <a:t>的主存块</a:t>
                </a:r>
                <a:endParaRPr lang="zh-CN" altLang="en-US" sz="1400" b="1" dirty="0">
                  <a:solidFill>
                    <a:schemeClr val="bg1"/>
                  </a:solidFill>
                </a:endParaRPr>
              </a:p>
            </p:txBody>
          </p:sp>
          <p:cxnSp>
            <p:nvCxnSpPr>
              <p:cNvPr id="21" name="肘形连接符 20"/>
              <p:cNvCxnSpPr>
                <a:stCxn id="4" idx="0"/>
                <a:endCxn id="8" idx="1"/>
              </p:cNvCxnSpPr>
              <p:nvPr/>
            </p:nvCxnSpPr>
            <p:spPr>
              <a:xfrm flipV="1">
                <a:off x="2139618" y="2240479"/>
                <a:ext cx="1713193" cy="1440164"/>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8850" name="Text Box 5"/>
            <p:cNvSpPr txBox="1">
              <a:spLocks noChangeArrowheads="1"/>
            </p:cNvSpPr>
            <p:nvPr/>
          </p:nvSpPr>
          <p:spPr bwMode="auto">
            <a:xfrm>
              <a:off x="2158976" y="3275692"/>
              <a:ext cx="699704" cy="369101"/>
            </a:xfrm>
            <a:prstGeom prst="rect">
              <a:avLst/>
            </a:prstGeom>
            <a:noFill/>
            <a:ln w="9525">
              <a:noFill/>
              <a:miter lim="800000"/>
            </a:ln>
          </p:spPr>
          <p:txBody>
            <a:bodyPr wrap="square">
              <a:spAutoFit/>
            </a:bodyPr>
            <a:lstStyle/>
            <a:p>
              <a:r>
                <a:rPr lang="zh-CN" altLang="en-US" b="1" dirty="0">
                  <a:latin typeface="+mn-ea"/>
                </a:rPr>
                <a:t>缺失</a:t>
              </a:r>
              <a:endParaRPr lang="zh-CN" altLang="en-US" b="1" dirty="0">
                <a:latin typeface="+mn-ea"/>
              </a:endParaRPr>
            </a:p>
          </p:txBody>
        </p:sp>
      </p:grpSp>
      <p:grpSp>
        <p:nvGrpSpPr>
          <p:cNvPr id="171" name="组合 170"/>
          <p:cNvGrpSpPr/>
          <p:nvPr/>
        </p:nvGrpSpPr>
        <p:grpSpPr>
          <a:xfrm>
            <a:off x="2186815" y="2852936"/>
            <a:ext cx="1621290" cy="1152128"/>
            <a:chOff x="395536" y="2852936"/>
            <a:chExt cx="1621290" cy="1152128"/>
          </a:xfrm>
          <a:solidFill>
            <a:srgbClr val="00B050"/>
          </a:solidFill>
          <a:effectLst>
            <a:outerShdw blurRad="50800" dist="38100" dir="5400000" algn="t" rotWithShape="0">
              <a:prstClr val="black">
                <a:alpha val="40000"/>
              </a:prstClr>
            </a:outerShdw>
          </a:effectLst>
        </p:grpSpPr>
        <p:cxnSp>
          <p:nvCxnSpPr>
            <p:cNvPr id="48" name="直接箭头连接符 47"/>
            <p:cNvCxnSpPr/>
            <p:nvPr/>
          </p:nvCxnSpPr>
          <p:spPr>
            <a:xfrm>
              <a:off x="1208377" y="2852936"/>
              <a:ext cx="0" cy="504056"/>
            </a:xfrm>
            <a:prstGeom prst="straightConnector1">
              <a:avLst/>
            </a:prstGeom>
            <a:grpFill/>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395536" y="3356992"/>
              <a:ext cx="1621290" cy="648072"/>
            </a:xfrm>
            <a:prstGeom prst="hexagon">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dirty="0">
                  <a:solidFill>
                    <a:schemeClr val="dk1"/>
                  </a:solidFill>
                </a:rPr>
                <a:t>RA</a:t>
              </a:r>
              <a:r>
                <a:rPr lang="zh-CN" altLang="en-US" sz="1400" b="1" dirty="0">
                  <a:solidFill>
                    <a:schemeClr val="dk1"/>
                  </a:solidFill>
                </a:rPr>
                <a:t>块地址</a:t>
              </a:r>
              <a:endParaRPr lang="en-US" altLang="zh-CN" sz="1400" b="1" dirty="0">
                <a:solidFill>
                  <a:schemeClr val="dk1"/>
                </a:solidFill>
              </a:endParaRPr>
            </a:p>
            <a:p>
              <a:pPr algn="ctr">
                <a:defRPr/>
              </a:pPr>
              <a:r>
                <a:rPr lang="en-US" altLang="zh-CN" sz="1400" b="1" dirty="0">
                  <a:solidFill>
                    <a:schemeClr val="dk1"/>
                  </a:solidFill>
                </a:rPr>
                <a:t>cache</a:t>
              </a:r>
              <a:r>
                <a:rPr lang="zh-CN" altLang="en-US" sz="1400" b="1" dirty="0">
                  <a:solidFill>
                    <a:schemeClr val="dk1"/>
                  </a:solidFill>
                </a:rPr>
                <a:t>查找？</a:t>
              </a:r>
              <a:endParaRPr lang="zh-CN" altLang="en-US" sz="1400" b="1" dirty="0">
                <a:solidFill>
                  <a:schemeClr val="dk1"/>
                </a:solidFill>
              </a:endParaRPr>
            </a:p>
          </p:txBody>
        </p:sp>
      </p:grpSp>
      <p:grpSp>
        <p:nvGrpSpPr>
          <p:cNvPr id="170" name="组合 169"/>
          <p:cNvGrpSpPr/>
          <p:nvPr/>
        </p:nvGrpSpPr>
        <p:grpSpPr bwMode="auto">
          <a:xfrm>
            <a:off x="2224088" y="1700214"/>
            <a:ext cx="1511300" cy="1152525"/>
            <a:chOff x="432650" y="1700808"/>
            <a:chExt cx="1512168" cy="1152128"/>
          </a:xfrm>
          <a:effectLst>
            <a:outerShdw blurRad="50800" dist="38100" dir="5400000" algn="t" rotWithShape="0">
              <a:prstClr val="black">
                <a:alpha val="40000"/>
              </a:prstClr>
            </a:outerShdw>
          </a:effectLst>
        </p:grpSpPr>
        <p:cxnSp>
          <p:nvCxnSpPr>
            <p:cNvPr id="13" name="肘形连接符 12"/>
            <p:cNvCxnSpPr>
              <a:endCxn id="6" idx="0"/>
            </p:cNvCxnSpPr>
            <p:nvPr/>
          </p:nvCxnSpPr>
          <p:spPr>
            <a:xfrm rot="16200000" flipH="1">
              <a:off x="972114" y="1915839"/>
              <a:ext cx="431651" cy="1589"/>
            </a:xfrm>
            <a:prstGeom prst="bentConnector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2132459"/>
              <a:ext cx="1512168" cy="720477"/>
            </a:xfrm>
            <a:prstGeom prst="rect">
              <a:avLst/>
            </a:prstGeom>
            <a:solidFill>
              <a:srgbClr val="00B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b="1">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读地址</a:t>
              </a:r>
              <a:r>
                <a:rPr lang="en-US" altLang="zh-CN" sz="1400" b="1" dirty="0">
                  <a:solidFill>
                    <a:schemeClr val="bg1"/>
                  </a:solidFill>
                </a:rPr>
                <a:t>RA</a:t>
              </a:r>
              <a:endParaRPr lang="zh-CN" altLang="en-US" sz="1400" b="1" dirty="0">
                <a:solidFill>
                  <a:schemeClr val="bg1"/>
                </a:solidFill>
              </a:endParaRPr>
            </a:p>
          </p:txBody>
        </p:sp>
      </p:grpSp>
      <p:sp>
        <p:nvSpPr>
          <p:cNvPr id="5" name="圆角矩形 4"/>
          <p:cNvSpPr/>
          <p:nvPr/>
        </p:nvSpPr>
        <p:spPr>
          <a:xfrm>
            <a:off x="2511425" y="1249363"/>
            <a:ext cx="933450" cy="450850"/>
          </a:xfrm>
          <a:prstGeom prst="roundRect">
            <a:avLst>
              <a:gd name="adj" fmla="val 50000"/>
            </a:avLst>
          </a:prstGeom>
          <a:solidFill>
            <a:srgbClr val="92D05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endParaRPr lang="zh-CN" altLang="en-US" sz="1400" b="1" dirty="0">
              <a:solidFill>
                <a:schemeClr val="dk1"/>
              </a:solidFill>
            </a:endParaRPr>
          </a:p>
        </p:txBody>
      </p:sp>
      <p:grpSp>
        <p:nvGrpSpPr>
          <p:cNvPr id="180" name="组合 179"/>
          <p:cNvGrpSpPr/>
          <p:nvPr/>
        </p:nvGrpSpPr>
        <p:grpSpPr bwMode="auto">
          <a:xfrm>
            <a:off x="5519739" y="2565400"/>
            <a:ext cx="1512887" cy="1079500"/>
            <a:chOff x="3851920" y="2564904"/>
            <a:chExt cx="1512168" cy="1080120"/>
          </a:xfrm>
          <a:effectLst>
            <a:outerShdw blurRad="50800" dist="38100" dir="5400000" algn="t" rotWithShape="0">
              <a:prstClr val="black">
                <a:alpha val="40000"/>
              </a:prstClr>
            </a:outerShdw>
          </a:effectLst>
        </p:grpSpPr>
        <p:sp>
          <p:nvSpPr>
            <p:cNvPr id="109" name="矩形 108"/>
            <p:cNvSpPr/>
            <p:nvPr/>
          </p:nvSpPr>
          <p:spPr>
            <a:xfrm>
              <a:off x="3851920" y="2996952"/>
              <a:ext cx="1512168" cy="648072"/>
            </a:xfrm>
            <a:prstGeom prst="rect">
              <a:avLst/>
            </a:prstGeom>
            <a:solidFill>
              <a:srgbClr val="FFC000"/>
            </a:solidFill>
            <a:ln>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dirty="0">
                  <a:solidFill>
                    <a:schemeClr val="tx1"/>
                  </a:solidFill>
                </a:rPr>
                <a:t>分配</a:t>
              </a:r>
              <a:r>
                <a:rPr lang="en-US" altLang="zh-CN" sz="1400" b="1" dirty="0">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stCxn id="8" idx="2"/>
              <a:endCxn id="109" idx="0"/>
            </p:cNvCxnSpPr>
            <p:nvPr/>
          </p:nvCxnSpPr>
          <p:spPr>
            <a:xfrm>
              <a:off x="4608797" y="2564904"/>
              <a:ext cx="0" cy="43204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50" name="Picture 4" descr="j0312558"/>
          <p:cNvPicPr>
            <a:picLocks noChangeAspect="1" noChangeArrowheads="1"/>
          </p:cNvPicPr>
          <p:nvPr/>
        </p:nvPicPr>
        <p:blipFill>
          <a:blip r:embed="rId1" cstate="print"/>
          <a:srcRect/>
          <a:stretch>
            <a:fillRect/>
          </a:stretch>
        </p:blipFill>
        <p:spPr bwMode="auto">
          <a:xfrm flipH="1">
            <a:off x="10668000" y="195263"/>
            <a:ext cx="3048000" cy="210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wipe(up)">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up)">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wipe(left)">
                                      <p:cBhvr>
                                        <p:cTn id="32" dur="5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wipe(up)">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wipe(up)">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wipe(up)">
                                      <p:cBhvr>
                                        <p:cTn id="5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系统写过程</a:t>
            </a:r>
            <a:endParaRPr lang="zh-CN" altLang="en-US" dirty="0"/>
          </a:p>
        </p:txBody>
      </p:sp>
      <p:sp>
        <p:nvSpPr>
          <p:cNvPr id="3" name="内容占位符 2"/>
          <p:cNvSpPr>
            <a:spLocks noGrp="1"/>
          </p:cNvSpPr>
          <p:nvPr>
            <p:ph idx="1"/>
          </p:nvPr>
        </p:nvSpPr>
        <p:spPr/>
        <p:txBody>
          <a:bodyPr/>
          <a:lstStyle/>
          <a:p>
            <a:r>
              <a:rPr lang="en-US" altLang="zh-CN" dirty="0"/>
              <a:t>CPU</a:t>
            </a:r>
            <a:r>
              <a:rPr lang="zh-CN" altLang="en-US" dirty="0"/>
              <a:t>给出主存地址</a:t>
            </a:r>
            <a:endParaRPr lang="zh-CN" altLang="en-US" dirty="0"/>
          </a:p>
          <a:p>
            <a:r>
              <a:rPr lang="zh-CN" altLang="en-US" dirty="0"/>
              <a:t>主存块地址为关键字进行查找</a:t>
            </a:r>
            <a:endParaRPr lang="zh-CN" altLang="en-US" dirty="0"/>
          </a:p>
          <a:p>
            <a:pPr lvl="1"/>
            <a:r>
              <a:rPr lang="zh-CN" altLang="en-US" sz="2400" dirty="0"/>
              <a:t>相符则表示命中，数据</a:t>
            </a:r>
            <a:r>
              <a:rPr lang="zh-CN" altLang="en-US" sz="2400" b="1" dirty="0">
                <a:solidFill>
                  <a:srgbClr val="1387B7"/>
                </a:solidFill>
              </a:rPr>
              <a:t>副本</a:t>
            </a:r>
            <a:r>
              <a:rPr lang="zh-CN" altLang="en-US" sz="2400" dirty="0"/>
              <a:t>在</a:t>
            </a:r>
            <a:r>
              <a:rPr lang="en-US" altLang="zh-CN" sz="2400" dirty="0"/>
              <a:t>cache</a:t>
            </a:r>
            <a:r>
              <a:rPr lang="zh-CN" altLang="en-US" sz="2400" dirty="0"/>
              <a:t>中</a:t>
            </a:r>
            <a:endParaRPr lang="zh-CN" altLang="en-US" sz="2400" dirty="0"/>
          </a:p>
          <a:p>
            <a:pPr lvl="1"/>
            <a:r>
              <a:rPr lang="zh-CN" altLang="en-US" sz="2400" dirty="0"/>
              <a:t>缺失根据写分配策略决定是否将该主存地址对应数据块调入</a:t>
            </a:r>
            <a:endParaRPr lang="zh-CN" altLang="en-US" sz="2400" dirty="0"/>
          </a:p>
          <a:p>
            <a:r>
              <a:rPr lang="zh-CN" altLang="en-US" dirty="0"/>
              <a:t>写入数据到</a:t>
            </a:r>
            <a:r>
              <a:rPr lang="en-US" altLang="zh-CN" dirty="0"/>
              <a:t>cache</a:t>
            </a:r>
            <a:endParaRPr lang="en-US" altLang="zh-CN" dirty="0"/>
          </a:p>
          <a:p>
            <a:r>
              <a:rPr lang="zh-CN" altLang="en-US" dirty="0"/>
              <a:t>根据写策略决定是否写入主存</a:t>
            </a:r>
            <a:endParaRPr lang="zh-CN" altLang="en-US"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主存储器特征</a:t>
            </a:r>
            <a:endParaRPr lang="zh-CN" altLang="en-US" dirty="0"/>
          </a:p>
        </p:txBody>
      </p:sp>
      <p:sp>
        <p:nvSpPr>
          <p:cNvPr id="3" name="内容占位符 2"/>
          <p:cNvSpPr>
            <a:spLocks noGrp="1"/>
          </p:cNvSpPr>
          <p:nvPr>
            <p:ph idx="1"/>
          </p:nvPr>
        </p:nvSpPr>
        <p:spPr>
          <a:xfrm>
            <a:off x="487823" y="942764"/>
            <a:ext cx="8331438" cy="3169816"/>
          </a:xfrm>
        </p:spPr>
        <p:txBody>
          <a:bodyPr>
            <a:normAutofit fontScale="92500" lnSpcReduction="20000"/>
          </a:bodyPr>
          <a:lstStyle/>
          <a:p>
            <a:pPr>
              <a:lnSpc>
                <a:spcPct val="150000"/>
              </a:lnSpc>
            </a:pPr>
            <a:r>
              <a:rPr lang="zh-CN" altLang="en-US" b="1" dirty="0"/>
              <a:t>由半导体</a:t>
            </a:r>
            <a:r>
              <a:rPr lang="en-US" altLang="zh-CN" b="1" dirty="0"/>
              <a:t>MOS</a:t>
            </a:r>
            <a:r>
              <a:rPr lang="zh-CN" altLang="en-US" b="1" dirty="0"/>
              <a:t>存储器组成</a:t>
            </a:r>
            <a:endParaRPr lang="en-US" altLang="zh-CN" b="1" dirty="0"/>
          </a:p>
          <a:p>
            <a:pPr lvl="1"/>
            <a:r>
              <a:rPr lang="zh-CN" altLang="en-US" dirty="0"/>
              <a:t>存储地址</a:t>
            </a:r>
            <a:r>
              <a:rPr lang="en-US" altLang="zh-CN" dirty="0">
                <a:sym typeface="Wingdings" panose="05000000000000000000" pitchFamily="2" charset="2"/>
              </a:rPr>
              <a:t></a:t>
            </a:r>
            <a:r>
              <a:rPr lang="zh-CN" altLang="en-US" dirty="0"/>
              <a:t>存储周期</a:t>
            </a:r>
            <a:r>
              <a:rPr lang="en-US" altLang="zh-CN" dirty="0">
                <a:sym typeface="Wingdings" panose="05000000000000000000" pitchFamily="2" charset="2"/>
              </a:rPr>
              <a:t> </a:t>
            </a:r>
            <a:r>
              <a:rPr lang="zh-CN" altLang="en-US" dirty="0"/>
              <a:t>存储单元</a:t>
            </a:r>
            <a:endParaRPr lang="zh-CN" altLang="en-US" dirty="0"/>
          </a:p>
          <a:p>
            <a:pPr>
              <a:lnSpc>
                <a:spcPct val="150000"/>
              </a:lnSpc>
            </a:pPr>
            <a:r>
              <a:rPr lang="zh-CN" altLang="en-US" b="1" dirty="0"/>
              <a:t>存储单元（与机器字长有关）</a:t>
            </a:r>
            <a:endParaRPr lang="en-US" altLang="zh-CN" b="1" dirty="0"/>
          </a:p>
          <a:p>
            <a:pPr lvl="1">
              <a:lnSpc>
                <a:spcPct val="150000"/>
              </a:lnSpc>
            </a:pPr>
            <a:r>
              <a:rPr lang="zh-CN" altLang="en-US" dirty="0"/>
              <a:t>支持字节，半字，字，双字访问</a:t>
            </a:r>
            <a:endParaRPr lang="zh-CN" altLang="en-US" dirty="0"/>
          </a:p>
          <a:p>
            <a:pPr>
              <a:lnSpc>
                <a:spcPct val="150000"/>
              </a:lnSpc>
            </a:pPr>
            <a:r>
              <a:rPr lang="zh-CN" altLang="en-US" b="1" dirty="0"/>
              <a:t>存储地址</a:t>
            </a:r>
            <a:r>
              <a:rPr lang="en-US" altLang="zh-CN" b="1" dirty="0"/>
              <a:t>:  </a:t>
            </a:r>
            <a:r>
              <a:rPr lang="zh-CN" altLang="en-US" b="1" dirty="0"/>
              <a:t>字节</a:t>
            </a:r>
            <a:r>
              <a:rPr lang="en-US" altLang="zh-CN" b="1" dirty="0"/>
              <a:t>, </a:t>
            </a:r>
            <a:r>
              <a:rPr lang="zh-CN" altLang="en-US" b="1" dirty="0"/>
              <a:t>半字，字地址</a:t>
            </a:r>
            <a:endParaRPr lang="en-US" altLang="zh-CN" b="1" dirty="0"/>
          </a:p>
          <a:p>
            <a:pPr lvl="1"/>
            <a:r>
              <a:rPr lang="en-US" altLang="zh-CN" sz="2100" dirty="0"/>
              <a:t>PC</a:t>
            </a:r>
            <a:r>
              <a:rPr lang="zh-CN" altLang="en-US" sz="2100" dirty="0"/>
              <a:t>只有字节地址，存在数据对齐问题</a:t>
            </a:r>
            <a:endParaRPr lang="zh-CN" altLang="en-US" sz="2100" dirty="0"/>
          </a:p>
          <a:p>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283648" y="4295265"/>
            <a:ext cx="11761038" cy="2302362"/>
          </a:xfrm>
          <a:prstGeom prst="rect">
            <a:avLst/>
          </a:prstGeom>
        </p:spPr>
      </p:pic>
      <p:sp>
        <p:nvSpPr>
          <p:cNvPr id="5" name="内容占位符 2"/>
          <p:cNvSpPr txBox="1"/>
          <p:nvPr/>
        </p:nvSpPr>
        <p:spPr>
          <a:xfrm>
            <a:off x="5628642" y="1144220"/>
            <a:ext cx="7278335" cy="26731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2300" lvl="2" indent="0">
              <a:buFont typeface="Wingdings" panose="05000000000000000000" pitchFamily="2" charset="2"/>
              <a:buNone/>
            </a:pPr>
            <a:endParaRPr lang="en-US" altLang="zh-CN" b="1" dirty="0">
              <a:latin typeface="Courier New" panose="02070309020205020404" pitchFamily="49" charset="0"/>
              <a:cs typeface="Courier New" panose="02070309020205020404" pitchFamily="49" charset="0"/>
            </a:endParaRPr>
          </a:p>
          <a:p>
            <a:pPr marL="622300" lvl="2" indent="0">
              <a:lnSpc>
                <a:spcPct val="150000"/>
              </a:lnSpc>
              <a:buFont typeface="Wingdings" panose="05000000000000000000" pitchFamily="2" charset="2"/>
              <a:buNone/>
            </a:pPr>
            <a:r>
              <a:rPr lang="en-US" altLang="zh-CN" b="1" dirty="0">
                <a:solidFill>
                  <a:srgbClr val="005D9C"/>
                </a:solidFill>
                <a:latin typeface="Courier New" panose="02070309020205020404" pitchFamily="49" charset="0"/>
                <a:cs typeface="Courier New" panose="02070309020205020404" pitchFamily="49" charset="0"/>
              </a:rPr>
              <a:t>mov ah,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按字节访存</a:t>
            </a:r>
            <a:r>
              <a:rPr lang="en-US" altLang="zh-CN" sz="1800" b="1" dirty="0">
                <a:solidFill>
                  <a:srgbClr val="005D9C"/>
                </a:solidFill>
                <a:latin typeface="Courier New" panose="02070309020205020404" pitchFamily="49" charset="0"/>
                <a:cs typeface="Courier New" panose="02070309020205020404" pitchFamily="49" charset="0"/>
              </a:rPr>
              <a:t> ah=0x12</a:t>
            </a:r>
            <a:endParaRPr lang="zh-CN" altLang="zh-CN" sz="24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anose="05000000000000000000" pitchFamily="2" charset="2"/>
              <a:buNone/>
            </a:pPr>
            <a:r>
              <a:rPr lang="en-US" altLang="zh-CN" b="1" dirty="0">
                <a:solidFill>
                  <a:srgbClr val="005D9C"/>
                </a:solidFill>
                <a:latin typeface="Courier New" panose="02070309020205020404" pitchFamily="49" charset="0"/>
                <a:cs typeface="Courier New" panose="02070309020205020404" pitchFamily="49" charset="0"/>
              </a:rPr>
              <a:t>mov ax,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半字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ax=0x3412</a:t>
            </a:r>
            <a:endParaRPr lang="zh-CN" altLang="zh-CN" sz="18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anose="05000000000000000000" pitchFamily="2" charset="2"/>
              <a:buNone/>
            </a:pPr>
            <a:r>
              <a:rPr lang="en-US" altLang="zh-CN" b="1" dirty="0">
                <a:solidFill>
                  <a:srgbClr val="005D9C"/>
                </a:solidFill>
                <a:latin typeface="Courier New" panose="02070309020205020404" pitchFamily="49" charset="0"/>
                <a:cs typeface="Courier New" panose="02070309020205020404" pitchFamily="49" charset="0"/>
              </a:rPr>
              <a:t>mov </a:t>
            </a:r>
            <a:r>
              <a:rPr lang="en-US" altLang="zh-CN" b="1" dirty="0" err="1">
                <a:solidFill>
                  <a:srgbClr val="005D9C"/>
                </a:solidFill>
                <a:latin typeface="Courier New" panose="02070309020205020404" pitchFamily="49" charset="0"/>
                <a:cs typeface="Courier New" panose="02070309020205020404" pitchFamily="49" charset="0"/>
              </a:rPr>
              <a:t>eax</a:t>
            </a:r>
            <a:r>
              <a:rPr lang="en-US" altLang="zh-CN" b="1" dirty="0">
                <a:solidFill>
                  <a:srgbClr val="005D9C"/>
                </a:solidFill>
                <a:latin typeface="Courier New" panose="02070309020205020404" pitchFamily="49" charset="0"/>
                <a:cs typeface="Courier New" panose="02070309020205020404" pitchFamily="49" charset="0"/>
              </a:rPr>
              <a:t>,[8]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t>
            </a:r>
            <a:r>
              <a:rPr lang="en-US" altLang="zh-CN" sz="1800" b="1" dirty="0" err="1">
                <a:solidFill>
                  <a:srgbClr val="005D9C"/>
                </a:solidFill>
                <a:latin typeface="Courier New" panose="02070309020205020404" pitchFamily="49" charset="0"/>
                <a:cs typeface="Courier New" panose="02070309020205020404" pitchFamily="49" charset="0"/>
              </a:rPr>
              <a:t>eax</a:t>
            </a:r>
            <a:r>
              <a:rPr lang="en-US" altLang="zh-CN" sz="1800" b="1" dirty="0">
                <a:solidFill>
                  <a:srgbClr val="005D9C"/>
                </a:solidFill>
                <a:latin typeface="Courier New" panose="02070309020205020404" pitchFamily="49" charset="0"/>
                <a:cs typeface="Courier New" panose="02070309020205020404" pitchFamily="49" charset="0"/>
              </a:rPr>
              <a:t>=0x78563412</a:t>
            </a:r>
            <a:endParaRPr lang="en-US" altLang="zh-CN" sz="18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None/>
            </a:pPr>
            <a:r>
              <a:rPr lang="en-US" altLang="zh-CN" b="1" dirty="0">
                <a:solidFill>
                  <a:srgbClr val="C00000"/>
                </a:solidFill>
                <a:latin typeface="Courier New" panose="02070309020205020404" pitchFamily="49" charset="0"/>
                <a:cs typeface="Courier New" panose="02070309020205020404" pitchFamily="49" charset="0"/>
              </a:rPr>
              <a:t>mov </a:t>
            </a:r>
            <a:r>
              <a:rPr lang="en-US" altLang="zh-CN" b="1" dirty="0" err="1">
                <a:solidFill>
                  <a:srgbClr val="C00000"/>
                </a:solidFill>
                <a:latin typeface="Courier New" panose="02070309020205020404" pitchFamily="49" charset="0"/>
                <a:cs typeface="Courier New" panose="02070309020205020404" pitchFamily="49" charset="0"/>
              </a:rPr>
              <a:t>eax</a:t>
            </a:r>
            <a:r>
              <a:rPr lang="en-US" altLang="zh-CN" b="1" dirty="0">
                <a:solidFill>
                  <a:srgbClr val="C00000"/>
                </a:solidFill>
                <a:latin typeface="Courier New" panose="02070309020205020404" pitchFamily="49" charset="0"/>
                <a:cs typeface="Courier New" panose="02070309020205020404" pitchFamily="49" charset="0"/>
              </a:rPr>
              <a:t>,[9]  #</a:t>
            </a:r>
            <a:r>
              <a:rPr lang="zh-CN" altLang="en-US" b="1" dirty="0">
                <a:solidFill>
                  <a:srgbClr val="C00000"/>
                </a:solidFill>
                <a:latin typeface="Courier New" panose="02070309020205020404" pitchFamily="49" charset="0"/>
                <a:cs typeface="Courier New" panose="02070309020205020404" pitchFamily="49" charset="0"/>
              </a:rPr>
              <a:t>未对齐，产生异常</a:t>
            </a:r>
            <a:endParaRPr lang="en-US" altLang="zh-CN" b="1" dirty="0">
              <a:solidFill>
                <a:srgbClr val="C00000"/>
              </a:solidFill>
              <a:latin typeface="Courier New" panose="02070309020205020404" pitchFamily="49" charset="0"/>
              <a:cs typeface="Courier New" panose="02070309020205020404" pitchFamily="49" charset="0"/>
            </a:endParaRPr>
          </a:p>
          <a:p>
            <a:pPr marL="622300" lvl="2" indent="0">
              <a:lnSpc>
                <a:spcPct val="150000"/>
              </a:lnSpc>
              <a:buFont typeface="Wingdings" panose="05000000000000000000" pitchFamily="2" charset="2"/>
              <a:buNone/>
            </a:pPr>
            <a:endParaRPr lang="en-US" altLang="zh-CN" b="1" dirty="0">
              <a:solidFill>
                <a:srgbClr val="C00000"/>
              </a:solidFill>
              <a:latin typeface="Courier New" panose="02070309020205020404" pitchFamily="49" charset="0"/>
              <a:cs typeface="Courier New" panose="02070309020205020404" pitchFamily="49" charset="0"/>
            </a:endParaRPr>
          </a:p>
          <a:p>
            <a:pPr marL="622300" lvl="2" indent="0">
              <a:buFont typeface="Wingdings" panose="05000000000000000000" pitchFamily="2" charset="2"/>
              <a:buNone/>
            </a:pPr>
            <a:endParaRPr lang="zh-CN" altLang="zh-CN" sz="1800" b="1" dirty="0">
              <a:latin typeface="Courier New" panose="02070309020205020404" pitchFamily="49" charset="0"/>
              <a:cs typeface="Courier New" panose="02070309020205020404" pitchFamily="49" charset="0"/>
            </a:endParaRPr>
          </a:p>
          <a:p>
            <a:pPr lvl="1"/>
            <a:endParaRPr lang="zh-CN" altLang="zh-CN" sz="1600" b="1" dirty="0"/>
          </a:p>
          <a:p>
            <a:pPr lvl="2"/>
            <a:endParaRPr lang="zh-CN" altLang="zh-CN" sz="1600" dirty="0"/>
          </a:p>
          <a:p>
            <a:endParaRPr lang="zh-CN" altLang="en-US" sz="1800" dirty="0"/>
          </a:p>
        </p:txBody>
      </p:sp>
      <p:sp>
        <p:nvSpPr>
          <p:cNvPr id="6" name="矩形: 圆角 5"/>
          <p:cNvSpPr/>
          <p:nvPr/>
        </p:nvSpPr>
        <p:spPr>
          <a:xfrm>
            <a:off x="6841672" y="5648644"/>
            <a:ext cx="53702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6841672" y="5648644"/>
            <a:ext cx="107677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6837136" y="5648644"/>
            <a:ext cx="2148114"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7373130" y="5648644"/>
            <a:ext cx="2148114" cy="4710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250" descr="j03125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219046"/>
    </mc:Choice>
    <mc:Fallback>
      <p:transition spd="slow" advTm="2190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22" presetClass="entr" presetSubtype="8" fill="hold"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wipe(left)">
                                      <p:cBhvr>
                                        <p:cTn id="39" dur="500"/>
                                        <p:tgtEl>
                                          <p:spTgt spid="5">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par>
                          <p:cTn id="49" fill="hold">
                            <p:stCondLst>
                              <p:cond delay="0"/>
                            </p:stCondLst>
                            <p:childTnLst>
                              <p:par>
                                <p:cTn id="50" presetID="22" presetClass="entr" presetSubtype="8" fill="hold" nodeType="after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wipe(left)">
                                      <p:cBhvr>
                                        <p:cTn id="52" dur="500"/>
                                        <p:tgtEl>
                                          <p:spTgt spid="5">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0"/>
                                        </p:tgtEl>
                                        <p:attrNameLst>
                                          <p:attrName>style.visibility</p:attrName>
                                        </p:attrNameLst>
                                      </p:cBhvr>
                                      <p:to>
                                        <p:strVal val="hidden"/>
                                      </p:to>
                                    </p:set>
                                  </p:childTnLst>
                                </p:cTn>
                              </p:par>
                            </p:childTnLst>
                          </p:cTn>
                        </p:par>
                        <p:par>
                          <p:cTn id="62" fill="hold">
                            <p:stCondLst>
                              <p:cond delay="0"/>
                            </p:stCondLst>
                            <p:childTnLst>
                              <p:par>
                                <p:cTn id="63" presetID="22" presetClass="entr" presetSubtype="8" fill="hold" nodeType="afterEffect">
                                  <p:stCondLst>
                                    <p:cond delay="0"/>
                                  </p:stCondLst>
                                  <p:childTnLst>
                                    <p:set>
                                      <p:cBhvr>
                                        <p:cTn id="64" dur="1" fill="hold">
                                          <p:stCondLst>
                                            <p:cond delay="0"/>
                                          </p:stCondLst>
                                        </p:cTn>
                                        <p:tgtEl>
                                          <p:spTgt spid="5">
                                            <p:txEl>
                                              <p:pRg st="4" end="4"/>
                                            </p:txEl>
                                          </p:spTgt>
                                        </p:tgtEl>
                                        <p:attrNameLst>
                                          <p:attrName>style.visibility</p:attrName>
                                        </p:attrNameLst>
                                      </p:cBhvr>
                                      <p:to>
                                        <p:strVal val="visible"/>
                                      </p:to>
                                    </p:set>
                                    <p:animEffect transition="in" filter="wipe(left)">
                                      <p:cBhvr>
                                        <p:cTn id="65" dur="500"/>
                                        <p:tgtEl>
                                          <p:spTgt spid="5">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animBg="1"/>
      <p:bldP spid="10" grpId="1" animBg="1"/>
      <p:bldP spid="1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肘形连接符 28"/>
          <p:cNvCxnSpPr>
            <a:stCxn id="7" idx="2"/>
            <a:endCxn id="39" idx="3"/>
          </p:cNvCxnSpPr>
          <p:nvPr/>
        </p:nvCxnSpPr>
        <p:spPr>
          <a:xfrm rot="5400000">
            <a:off x="4328319" y="4487069"/>
            <a:ext cx="736600" cy="2497138"/>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肘形连接符 33"/>
          <p:cNvCxnSpPr>
            <a:cxnSpLocks noChangeShapeType="1"/>
            <a:endCxn id="7" idx="3"/>
          </p:cNvCxnSpPr>
          <p:nvPr/>
        </p:nvCxnSpPr>
        <p:spPr bwMode="auto">
          <a:xfrm rot="5400000">
            <a:off x="5667376" y="2636838"/>
            <a:ext cx="3381375" cy="1365250"/>
          </a:xfrm>
          <a:prstGeom prst="bentConnector2">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2511426" y="5876925"/>
            <a:ext cx="936625" cy="45243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结束</a:t>
            </a:r>
            <a:endParaRPr lang="en-US" altLang="zh-CN" sz="1400" b="1" dirty="0">
              <a:solidFill>
                <a:schemeClr val="dk1"/>
              </a:solidFill>
            </a:endParaRPr>
          </a:p>
        </p:txBody>
      </p:sp>
      <p:sp>
        <p:nvSpPr>
          <p:cNvPr id="7" name="矩形 6"/>
          <p:cNvSpPr/>
          <p:nvPr/>
        </p:nvSpPr>
        <p:spPr>
          <a:xfrm>
            <a:off x="5232400" y="4652964"/>
            <a:ext cx="1423988" cy="714375"/>
          </a:xfrm>
          <a:prstGeom prst="rect">
            <a:avLst/>
          </a:prstGeom>
          <a:solidFill>
            <a:srgbClr val="FF66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写入</a:t>
            </a:r>
            <a:r>
              <a:rPr lang="en-US" altLang="zh-CN" sz="1400" b="1" dirty="0">
                <a:solidFill>
                  <a:schemeClr val="bg1"/>
                </a:solidFill>
              </a:rPr>
              <a:t>WA</a:t>
            </a:r>
            <a:r>
              <a:rPr lang="zh-CN" altLang="en-US" sz="1400" b="1" dirty="0">
                <a:solidFill>
                  <a:schemeClr val="bg1"/>
                </a:solidFill>
              </a:rPr>
              <a:t>数据</a:t>
            </a:r>
            <a:endParaRPr lang="en-US" altLang="zh-CN" sz="1400" b="1" dirty="0">
              <a:solidFill>
                <a:schemeClr val="bg1"/>
              </a:solidFill>
            </a:endParaRPr>
          </a:p>
          <a:p>
            <a:pPr algn="ctr">
              <a:defRPr/>
            </a:pPr>
            <a:r>
              <a:rPr lang="zh-CN" altLang="en-US" sz="1400" b="1" dirty="0">
                <a:solidFill>
                  <a:schemeClr val="bg1"/>
                </a:solidFill>
              </a:rPr>
              <a:t>到主存中</a:t>
            </a:r>
            <a:endParaRPr lang="zh-CN" altLang="en-US" sz="1400" b="1" dirty="0">
              <a:solidFill>
                <a:schemeClr val="bg1"/>
              </a:solidFill>
            </a:endParaRPr>
          </a:p>
        </p:txBody>
      </p:sp>
      <p:sp>
        <p:nvSpPr>
          <p:cNvPr id="250886" name="Rectangle 2"/>
          <p:cNvSpPr>
            <a:spLocks noGrp="1" noChangeArrowheads="1"/>
          </p:cNvSpPr>
          <p:nvPr>
            <p:ph type="title"/>
          </p:nvPr>
        </p:nvSpPr>
        <p:spPr/>
        <p:txBody>
          <a:bodyPr/>
          <a:lstStyle/>
          <a:p>
            <a:pPr eaLnBrk="1" hangingPunct="1"/>
            <a:r>
              <a:rPr lang="en-US" altLang="zh-CN" dirty="0"/>
              <a:t>CPU cache </a:t>
            </a:r>
            <a:r>
              <a:rPr lang="zh-CN" altLang="en-US" dirty="0"/>
              <a:t>写操作</a:t>
            </a:r>
            <a:endParaRPr lang="zh-CN" altLang="en-US" dirty="0"/>
          </a:p>
        </p:txBody>
      </p:sp>
      <p:grpSp>
        <p:nvGrpSpPr>
          <p:cNvPr id="46" name="组合 45"/>
          <p:cNvGrpSpPr/>
          <p:nvPr/>
        </p:nvGrpSpPr>
        <p:grpSpPr>
          <a:xfrm>
            <a:off x="2511426" y="4293096"/>
            <a:ext cx="992287" cy="976748"/>
            <a:chOff x="679360" y="2720484"/>
            <a:chExt cx="992287" cy="1215422"/>
          </a:xfrm>
          <a:solidFill>
            <a:srgbClr val="00B050"/>
          </a:solidFill>
          <a:effectLst>
            <a:outerShdw blurRad="50800" dist="38100" dir="5400000" algn="t" rotWithShape="0">
              <a:prstClr val="black">
                <a:alpha val="40000"/>
              </a:prstClr>
            </a:outerShdw>
          </a:effectLst>
        </p:grpSpPr>
        <p:cxnSp>
          <p:nvCxnSpPr>
            <p:cNvPr id="47" name="直接箭头连接符 46"/>
            <p:cNvCxnSpPr/>
            <p:nvPr/>
          </p:nvCxnSpPr>
          <p:spPr>
            <a:xfrm>
              <a:off x="1167591" y="2720484"/>
              <a:ext cx="0" cy="595859"/>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0" name="六边形 49"/>
            <p:cNvSpPr/>
            <p:nvPr/>
          </p:nvSpPr>
          <p:spPr>
            <a:xfrm>
              <a:off x="679360" y="3287834"/>
              <a:ext cx="992287" cy="648072"/>
            </a:xfrm>
            <a:prstGeom prst="hexagon">
              <a:avLst/>
            </a:prstGeom>
            <a:solidFill>
              <a:srgbClr val="92D05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写策略</a:t>
              </a:r>
              <a:endParaRPr lang="zh-CN" altLang="en-US" sz="1400" b="1" dirty="0">
                <a:solidFill>
                  <a:schemeClr val="dk1"/>
                </a:solidFill>
              </a:endParaRPr>
            </a:p>
          </p:txBody>
        </p:sp>
      </p:grpSp>
      <p:grpSp>
        <p:nvGrpSpPr>
          <p:cNvPr id="94" name="组合 93"/>
          <p:cNvGrpSpPr/>
          <p:nvPr/>
        </p:nvGrpSpPr>
        <p:grpSpPr bwMode="auto">
          <a:xfrm>
            <a:off x="6456365" y="1214107"/>
            <a:ext cx="1584343" cy="401971"/>
            <a:chOff x="4931174" y="1215428"/>
            <a:chExt cx="1008978" cy="401063"/>
          </a:xfrm>
          <a:effectLst/>
        </p:grpSpPr>
        <p:cxnSp>
          <p:nvCxnSpPr>
            <p:cNvPr id="18" name="直接箭头连接符 17"/>
            <p:cNvCxnSpPr>
              <a:stCxn id="57" idx="3"/>
              <a:endCxn id="60" idx="1"/>
            </p:cNvCxnSpPr>
            <p:nvPr/>
          </p:nvCxnSpPr>
          <p:spPr>
            <a:xfrm flipV="1">
              <a:off x="4932196" y="1616491"/>
              <a:ext cx="1007956" cy="0"/>
            </a:xfrm>
            <a:prstGeom prst="straightConnector1">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Text Box 5"/>
            <p:cNvSpPr txBox="1">
              <a:spLocks noChangeArrowheads="1"/>
            </p:cNvSpPr>
            <p:nvPr/>
          </p:nvSpPr>
          <p:spPr bwMode="auto">
            <a:xfrm>
              <a:off x="4931174" y="1215428"/>
              <a:ext cx="696635" cy="369054"/>
            </a:xfrm>
            <a:prstGeom prst="rect">
              <a:avLst/>
            </a:prstGeom>
            <a:solidFill>
              <a:srgbClr val="FFFFFF"/>
            </a:solidFill>
            <a:ln w="3175" algn="ctr">
              <a:noFill/>
              <a:miter lim="800000"/>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eaLnBrk="1" hangingPunct="1">
                <a:defRPr/>
              </a:pPr>
              <a:r>
                <a:rPr lang="en-US" altLang="zh-CN" sz="1800" b="1" dirty="0">
                  <a:latin typeface="Tahoma" panose="020B0604030504040204" pitchFamily="34" charset="0"/>
                  <a:ea typeface="宋体" panose="02010600030101010101" pitchFamily="2" charset="-122"/>
                </a:rPr>
                <a:t>No</a:t>
              </a:r>
              <a:endParaRPr lang="zh-CN" altLang="en-US" sz="1800" b="1" dirty="0">
                <a:latin typeface="Tahoma" panose="020B0604030504040204" pitchFamily="34" charset="0"/>
                <a:ea typeface="宋体" panose="02010600030101010101" pitchFamily="2" charset="-122"/>
              </a:endParaRPr>
            </a:p>
          </p:txBody>
        </p:sp>
      </p:grpSp>
      <p:grpSp>
        <p:nvGrpSpPr>
          <p:cNvPr id="83" name="组合 82"/>
          <p:cNvGrpSpPr/>
          <p:nvPr/>
        </p:nvGrpSpPr>
        <p:grpSpPr bwMode="auto">
          <a:xfrm>
            <a:off x="3000377" y="5311770"/>
            <a:ext cx="783479" cy="565150"/>
            <a:chOff x="1475656" y="5311568"/>
            <a:chExt cx="781441" cy="565704"/>
          </a:xfrm>
          <a:effectLst>
            <a:outerShdw blurRad="50800" dist="38100" dir="5400000" algn="t" rotWithShape="0">
              <a:prstClr val="black">
                <a:alpha val="40000"/>
              </a:prstClr>
            </a:outerShdw>
          </a:effectLst>
        </p:grpSpPr>
        <p:sp>
          <p:nvSpPr>
            <p:cNvPr id="250913" name="Text Box 5"/>
            <p:cNvSpPr txBox="1">
              <a:spLocks noChangeArrowheads="1"/>
            </p:cNvSpPr>
            <p:nvPr/>
          </p:nvSpPr>
          <p:spPr bwMode="auto">
            <a:xfrm>
              <a:off x="1482829" y="5409993"/>
              <a:ext cx="774268" cy="369694"/>
            </a:xfrm>
            <a:prstGeom prst="rect">
              <a:avLst/>
            </a:prstGeom>
            <a:noFill/>
            <a:ln w="9525">
              <a:noFill/>
              <a:miter lim="800000"/>
            </a:ln>
          </p:spPr>
          <p:txBody>
            <a:bodyPr wrap="square">
              <a:spAutoFit/>
            </a:bodyPr>
            <a:lstStyle/>
            <a:p>
              <a:r>
                <a:rPr lang="zh-CN" altLang="en-US" b="1" dirty="0">
                  <a:latin typeface="+mn-ea"/>
                </a:rPr>
                <a:t>写回</a:t>
              </a:r>
              <a:endParaRPr lang="zh-CN" altLang="en-US" b="1" dirty="0">
                <a:latin typeface="+mn-ea"/>
              </a:endParaRPr>
            </a:p>
          </p:txBody>
        </p:sp>
        <p:cxnSp>
          <p:nvCxnSpPr>
            <p:cNvPr id="43" name="直接箭头连接符 42"/>
            <p:cNvCxnSpPr/>
            <p:nvPr/>
          </p:nvCxnSpPr>
          <p:spPr>
            <a:xfrm>
              <a:off x="1475656" y="5311568"/>
              <a:ext cx="0" cy="5657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bwMode="auto">
          <a:xfrm>
            <a:off x="3503712" y="4646686"/>
            <a:ext cx="1728688" cy="369332"/>
            <a:chOff x="1979811" y="4646871"/>
            <a:chExt cx="1728093" cy="368778"/>
          </a:xfrm>
          <a:effectLst>
            <a:outerShdw blurRad="50800" dist="38100" dir="5400000" algn="t" rotWithShape="0">
              <a:prstClr val="black">
                <a:alpha val="40000"/>
              </a:prstClr>
            </a:outerShdw>
          </a:effectLst>
        </p:grpSpPr>
        <p:cxnSp>
          <p:nvCxnSpPr>
            <p:cNvPr id="21" name="肘形连接符 20"/>
            <p:cNvCxnSpPr>
              <a:stCxn id="50" idx="0"/>
              <a:endCxn id="7" idx="1"/>
            </p:cNvCxnSpPr>
            <p:nvPr/>
          </p:nvCxnSpPr>
          <p:spPr>
            <a:xfrm>
              <a:off x="1979811" y="5009078"/>
              <a:ext cx="1728093" cy="710"/>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2" name="Text Box 5"/>
            <p:cNvSpPr txBox="1">
              <a:spLocks noChangeArrowheads="1"/>
            </p:cNvSpPr>
            <p:nvPr/>
          </p:nvSpPr>
          <p:spPr bwMode="auto">
            <a:xfrm>
              <a:off x="2411609" y="4646871"/>
              <a:ext cx="701287" cy="368778"/>
            </a:xfrm>
            <a:prstGeom prst="rect">
              <a:avLst/>
            </a:prstGeom>
            <a:noFill/>
            <a:ln w="9525">
              <a:noFill/>
              <a:miter lim="800000"/>
            </a:ln>
          </p:spPr>
          <p:txBody>
            <a:bodyPr wrap="square">
              <a:spAutoFit/>
            </a:bodyPr>
            <a:lstStyle/>
            <a:p>
              <a:r>
                <a:rPr lang="zh-CN" altLang="en-US" b="1" dirty="0">
                  <a:latin typeface="+mn-ea"/>
                </a:rPr>
                <a:t>写穿</a:t>
              </a:r>
              <a:endParaRPr lang="zh-CN" altLang="en-US" b="1" dirty="0">
                <a:latin typeface="+mn-ea"/>
              </a:endParaRPr>
            </a:p>
          </p:txBody>
        </p:sp>
      </p:grpSp>
      <p:grpSp>
        <p:nvGrpSpPr>
          <p:cNvPr id="93" name="组合 92"/>
          <p:cNvGrpSpPr/>
          <p:nvPr/>
        </p:nvGrpSpPr>
        <p:grpSpPr bwMode="auto">
          <a:xfrm>
            <a:off x="5141852" y="1816821"/>
            <a:ext cx="1546197" cy="1032294"/>
            <a:chOff x="3617731" y="1823226"/>
            <a:chExt cx="1547085" cy="920140"/>
          </a:xfrm>
          <a:effectLst>
            <a:outerShdw blurRad="50800" dist="38100" dir="5400000" algn="t" rotWithShape="0">
              <a:prstClr val="black">
                <a:alpha val="40000"/>
              </a:prstClr>
            </a:outerShdw>
          </a:effectLst>
        </p:grpSpPr>
        <p:grpSp>
          <p:nvGrpSpPr>
            <p:cNvPr id="250905" name="组合 179"/>
            <p:cNvGrpSpPr/>
            <p:nvPr/>
          </p:nvGrpSpPr>
          <p:grpSpPr bwMode="auto">
            <a:xfrm>
              <a:off x="3652648" y="1823226"/>
              <a:ext cx="1512168" cy="920140"/>
              <a:chOff x="3853420" y="1938067"/>
              <a:chExt cx="1512168" cy="920140"/>
            </a:xfrm>
          </p:grpSpPr>
          <p:sp>
            <p:nvSpPr>
              <p:cNvPr id="109" name="矩形 108"/>
              <p:cNvSpPr/>
              <p:nvPr/>
            </p:nvSpPr>
            <p:spPr>
              <a:xfrm>
                <a:off x="3853420" y="2352137"/>
                <a:ext cx="1512168" cy="506070"/>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为主存块</a:t>
                </a:r>
                <a:endParaRPr lang="en-US" altLang="zh-CN" sz="1400" b="1" dirty="0">
                  <a:solidFill>
                    <a:schemeClr val="tx1"/>
                  </a:solidFill>
                </a:endParaRPr>
              </a:p>
              <a:p>
                <a:pPr algn="ctr">
                  <a:defRPr/>
                </a:pPr>
                <a:r>
                  <a:rPr lang="zh-CN" altLang="en-US" sz="1400" b="1" dirty="0">
                    <a:solidFill>
                      <a:schemeClr val="tx1"/>
                    </a:solidFill>
                  </a:rPr>
                  <a:t>分配</a:t>
                </a:r>
                <a:r>
                  <a:rPr lang="en-US" altLang="zh-CN" sz="1400" b="1" dirty="0">
                    <a:solidFill>
                      <a:schemeClr val="tx1"/>
                    </a:solidFill>
                  </a:rPr>
                  <a:t>cache</a:t>
                </a:r>
                <a:r>
                  <a:rPr lang="zh-CN" altLang="en-US" sz="1400" b="1" dirty="0">
                    <a:solidFill>
                      <a:schemeClr val="tx1"/>
                    </a:solidFill>
                  </a:rPr>
                  <a:t>行</a:t>
                </a:r>
                <a:endParaRPr lang="en-US" altLang="zh-CN" sz="1400" b="1" dirty="0">
                  <a:solidFill>
                    <a:schemeClr val="tx1"/>
                  </a:solidFill>
                </a:endParaRPr>
              </a:p>
            </p:txBody>
          </p:sp>
          <p:cxnSp>
            <p:nvCxnSpPr>
              <p:cNvPr id="112" name="直接箭头连接符 111"/>
              <p:cNvCxnSpPr>
                <a:endCxn id="109" idx="0"/>
              </p:cNvCxnSpPr>
              <p:nvPr/>
            </p:nvCxnSpPr>
            <p:spPr>
              <a:xfrm>
                <a:off x="4609504" y="1938067"/>
                <a:ext cx="0" cy="41407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50906" name="Text Box 5"/>
            <p:cNvSpPr txBox="1">
              <a:spLocks noChangeArrowheads="1"/>
            </p:cNvSpPr>
            <p:nvPr/>
          </p:nvSpPr>
          <p:spPr bwMode="auto">
            <a:xfrm>
              <a:off x="3617731" y="1916832"/>
              <a:ext cx="740111" cy="329206"/>
            </a:xfrm>
            <a:prstGeom prst="rect">
              <a:avLst/>
            </a:prstGeom>
            <a:noFill/>
            <a:ln w="9525">
              <a:noFill/>
              <a:miter lim="800000"/>
            </a:ln>
          </p:spPr>
          <p:txBody>
            <a:bodyPr wrap="square">
              <a:spAutoFit/>
            </a:bodyPr>
            <a:lstStyle/>
            <a:p>
              <a:r>
                <a:rPr lang="en-US" altLang="zh-CN" b="1" dirty="0">
                  <a:latin typeface="Tahoma" panose="020B0604030504040204" pitchFamily="34" charset="0"/>
                  <a:ea typeface="宋体" panose="02010600030101010101" pitchFamily="2" charset="-122"/>
                </a:rPr>
                <a:t>Yes</a:t>
              </a:r>
              <a:endParaRPr lang="zh-CN" altLang="en-US" b="1" dirty="0">
                <a:latin typeface="Tahoma" panose="020B0604030504040204" pitchFamily="34" charset="0"/>
                <a:ea typeface="宋体" panose="02010600030101010101" pitchFamily="2" charset="-122"/>
              </a:endParaRPr>
            </a:p>
          </p:txBody>
        </p:sp>
      </p:grpSp>
      <p:grpSp>
        <p:nvGrpSpPr>
          <p:cNvPr id="96" name="组合 95"/>
          <p:cNvGrpSpPr/>
          <p:nvPr/>
        </p:nvGrpSpPr>
        <p:grpSpPr bwMode="auto">
          <a:xfrm>
            <a:off x="3359150" y="1616075"/>
            <a:ext cx="2019300" cy="1309441"/>
            <a:chOff x="1835696" y="1616491"/>
            <a:chExt cx="2018626" cy="1308569"/>
          </a:xfrm>
          <a:effectLst>
            <a:outerShdw blurRad="50800" dist="38100" dir="5400000" algn="t" rotWithShape="0">
              <a:prstClr val="black">
                <a:alpha val="40000"/>
              </a:prstClr>
            </a:outerShdw>
          </a:effectLst>
        </p:grpSpPr>
        <p:sp>
          <p:nvSpPr>
            <p:cNvPr id="250903" name="Text Box 5"/>
            <p:cNvSpPr txBox="1">
              <a:spLocks noChangeArrowheads="1"/>
            </p:cNvSpPr>
            <p:nvPr/>
          </p:nvSpPr>
          <p:spPr bwMode="auto">
            <a:xfrm>
              <a:off x="1835696" y="2555974"/>
              <a:ext cx="739439" cy="369086"/>
            </a:xfrm>
            <a:prstGeom prst="rect">
              <a:avLst/>
            </a:prstGeom>
            <a:noFill/>
            <a:ln w="9525">
              <a:noFill/>
              <a:miter lim="800000"/>
            </a:ln>
            <a:effectLst/>
          </p:spPr>
          <p:txBody>
            <a:bodyPr wrap="square">
              <a:spAutoFit/>
            </a:bodyPr>
            <a:lstStyle/>
            <a:p>
              <a:r>
                <a:rPr lang="en-US" altLang="zh-CN" b="1" dirty="0">
                  <a:latin typeface="+mn-ea"/>
                </a:rPr>
                <a:t> </a:t>
              </a:r>
              <a:r>
                <a:rPr lang="zh-CN" altLang="en-US" b="1" dirty="0">
                  <a:latin typeface="+mn-ea"/>
                </a:rPr>
                <a:t>缺失</a:t>
              </a:r>
              <a:endParaRPr lang="zh-CN" altLang="en-US" b="1" dirty="0">
                <a:latin typeface="+mn-ea"/>
              </a:endParaRPr>
            </a:p>
          </p:txBody>
        </p:sp>
        <p:cxnSp>
          <p:nvCxnSpPr>
            <p:cNvPr id="113" name="肘形连接符 112"/>
            <p:cNvCxnSpPr>
              <a:endCxn id="57" idx="1"/>
            </p:cNvCxnSpPr>
            <p:nvPr/>
          </p:nvCxnSpPr>
          <p:spPr>
            <a:xfrm flipV="1">
              <a:off x="1837283" y="1616491"/>
              <a:ext cx="2017039" cy="1291364"/>
            </a:xfrm>
            <a:prstGeom prst="bentConnector3">
              <a:avLst>
                <a:gd name="adj1" fmla="val 50000"/>
              </a:avLst>
            </a:prstGeom>
            <a:ln w="19050">
              <a:tailEnd type="triangle" w="lg" len="lg"/>
            </a:ln>
            <a:effectLst/>
          </p:spPr>
          <p:style>
            <a:lnRef idx="1">
              <a:schemeClr val="accent1"/>
            </a:lnRef>
            <a:fillRef idx="0">
              <a:schemeClr val="accent1"/>
            </a:fillRef>
            <a:effectRef idx="0">
              <a:schemeClr val="accent1"/>
            </a:effectRef>
            <a:fontRef idx="minor">
              <a:schemeClr val="tx1"/>
            </a:fontRef>
          </p:style>
        </p:cxnSp>
      </p:grpSp>
      <p:sp>
        <p:nvSpPr>
          <p:cNvPr id="58" name="Text Box 5"/>
          <p:cNvSpPr txBox="1">
            <a:spLocks noChangeArrowheads="1"/>
          </p:cNvSpPr>
          <p:nvPr/>
        </p:nvSpPr>
        <p:spPr bwMode="auto">
          <a:xfrm>
            <a:off x="1891507" y="5428336"/>
            <a:ext cx="1239837" cy="338554"/>
          </a:xfrm>
          <a:prstGeom prst="rect">
            <a:avLst/>
          </a:prstGeom>
          <a:noFill/>
          <a:ln w="9525">
            <a:noFill/>
            <a:miter lim="800000"/>
          </a:ln>
          <a:effectLst>
            <a:outerShdw blurRad="50800" dist="38100" dir="5400000" algn="t" rotWithShape="0">
              <a:prstClr val="black">
                <a:alpha val="40000"/>
              </a:prstClr>
            </a:outerShdw>
          </a:effectLst>
        </p:spPr>
        <p:txBody>
          <a:bodyPr>
            <a:spAutoFit/>
          </a:bodyPr>
          <a:lstStyle/>
          <a:p>
            <a:r>
              <a:rPr lang="zh-CN" altLang="en-US" sz="1600" b="1" dirty="0">
                <a:latin typeface="微软雅黑" panose="020B0503020204020204" pitchFamily="34" charset="-122"/>
                <a:ea typeface="微软雅黑" panose="020B0503020204020204" pitchFamily="34" charset="-122"/>
              </a:rPr>
              <a:t>不一致性</a:t>
            </a:r>
            <a:endParaRPr lang="zh-CN" altLang="en-US" sz="1600" b="1" dirty="0">
              <a:latin typeface="微软雅黑" panose="020B0503020204020204" pitchFamily="34" charset="-122"/>
              <a:ea typeface="微软雅黑" panose="020B0503020204020204" pitchFamily="34" charset="-122"/>
            </a:endParaRPr>
          </a:p>
        </p:txBody>
      </p:sp>
      <p:grpSp>
        <p:nvGrpSpPr>
          <p:cNvPr id="72" name="组合 71"/>
          <p:cNvGrpSpPr/>
          <p:nvPr/>
        </p:nvGrpSpPr>
        <p:grpSpPr>
          <a:xfrm>
            <a:off x="8616279" y="1628800"/>
            <a:ext cx="1872208" cy="4386038"/>
            <a:chOff x="7092279" y="1628800"/>
            <a:chExt cx="1872208" cy="4386038"/>
          </a:xfrm>
          <a:effectLst>
            <a:outerShdw blurRad="50800" dist="38100" dir="5400000" algn="t" rotWithShape="0">
              <a:prstClr val="black">
                <a:alpha val="40000"/>
              </a:prstClr>
            </a:outerShdw>
          </a:effectLst>
        </p:grpSpPr>
        <p:grpSp>
          <p:nvGrpSpPr>
            <p:cNvPr id="75" name="组合 74"/>
            <p:cNvGrpSpPr/>
            <p:nvPr/>
          </p:nvGrpSpPr>
          <p:grpSpPr bwMode="auto">
            <a:xfrm>
              <a:off x="7092279" y="1628800"/>
              <a:ext cx="1872208" cy="4386038"/>
              <a:chOff x="6727367" y="1104640"/>
              <a:chExt cx="1872063" cy="4385551"/>
            </a:xfrm>
          </p:grpSpPr>
          <p:cxnSp>
            <p:nvCxnSpPr>
              <p:cNvPr id="76" name="直接箭头连接符 75"/>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777121" y="3021804"/>
                <a:ext cx="1133387" cy="559799"/>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替换算法</a:t>
                </a:r>
                <a:endParaRPr lang="en-US" altLang="zh-CN" sz="1400" b="1" dirty="0">
                  <a:solidFill>
                    <a:schemeClr val="tx1"/>
                  </a:solidFill>
                </a:endParaRPr>
              </a:p>
              <a:p>
                <a:pPr algn="ctr">
                  <a:defRPr/>
                </a:pPr>
                <a:r>
                  <a:rPr lang="zh-CN" altLang="en-US" sz="1400" b="1" dirty="0">
                    <a:solidFill>
                      <a:schemeClr val="tx1"/>
                    </a:solidFill>
                  </a:rPr>
                  <a:t>腾空位置</a:t>
                </a:r>
                <a:endParaRPr lang="en-US" altLang="zh-CN" sz="1400" b="1" dirty="0">
                  <a:solidFill>
                    <a:schemeClr val="tx1"/>
                  </a:solidFill>
                </a:endParaRPr>
              </a:p>
            </p:txBody>
          </p:sp>
          <p:cxnSp>
            <p:nvCxnSpPr>
              <p:cNvPr id="78" name="肘形连接符 77"/>
              <p:cNvCxnSpPr>
                <a:stCxn id="81" idx="0"/>
                <a:endCxn id="73"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6727367" y="2013804"/>
                <a:ext cx="1205391" cy="519054"/>
              </a:xfrm>
              <a:prstGeom prst="hexagon">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b="1" dirty="0">
                    <a:solidFill>
                      <a:schemeClr val="tx1"/>
                    </a:solidFill>
                  </a:rPr>
                  <a:t>cache</a:t>
                </a:r>
                <a:r>
                  <a:rPr lang="zh-CN" altLang="en-US" sz="1200" b="1" dirty="0">
                    <a:solidFill>
                      <a:schemeClr val="tx1"/>
                    </a:solidFill>
                  </a:rPr>
                  <a:t>满</a:t>
                </a:r>
                <a:endParaRPr lang="en-US" altLang="zh-CN" sz="1200" b="1" dirty="0">
                  <a:solidFill>
                    <a:schemeClr val="tx1"/>
                  </a:solidFill>
                </a:endParaRPr>
              </a:p>
              <a:p>
                <a:pPr algn="ctr">
                  <a:defRPr/>
                </a:pPr>
                <a:r>
                  <a:rPr lang="zh-CN" altLang="en-US" sz="1200" b="1" dirty="0">
                    <a:solidFill>
                      <a:schemeClr val="tx1"/>
                    </a:solidFill>
                  </a:rPr>
                  <a:t>或冲突？</a:t>
                </a:r>
                <a:endParaRPr lang="zh-CN" altLang="en-US" sz="1200" b="1" dirty="0">
                  <a:solidFill>
                    <a:schemeClr val="tx1"/>
                  </a:solidFill>
                </a:endParaRPr>
              </a:p>
            </p:txBody>
          </p:sp>
          <p:sp>
            <p:nvSpPr>
              <p:cNvPr id="85" name="圆角矩形 84"/>
              <p:cNvSpPr/>
              <p:nvPr/>
            </p:nvSpPr>
            <p:spPr>
              <a:xfrm>
                <a:off x="6878713" y="1104640"/>
                <a:ext cx="933378"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开始</a:t>
                </a:r>
                <a:endParaRPr lang="zh-CN" altLang="en-US" sz="1200" b="1" dirty="0">
                  <a:solidFill>
                    <a:schemeClr val="tx1"/>
                  </a:solidFill>
                </a:endParaRPr>
              </a:p>
            </p:txBody>
          </p:sp>
          <p:sp>
            <p:nvSpPr>
              <p:cNvPr id="86" name="圆角矩形 85"/>
              <p:cNvSpPr/>
              <p:nvPr/>
            </p:nvSpPr>
            <p:spPr>
              <a:xfrm>
                <a:off x="6870851" y="5037804"/>
                <a:ext cx="936552" cy="452387"/>
              </a:xfrm>
              <a:prstGeom prst="roundRect">
                <a:avLst>
                  <a:gd name="adj" fmla="val 50000"/>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b="1" dirty="0">
                    <a:solidFill>
                      <a:schemeClr val="tx1"/>
                    </a:solidFill>
                  </a:rPr>
                  <a:t>结束</a:t>
                </a:r>
                <a:endParaRPr lang="en-US" altLang="zh-CN" sz="1200" b="1" dirty="0">
                  <a:solidFill>
                    <a:schemeClr val="tx1"/>
                  </a:solidFill>
                </a:endParaRPr>
              </a:p>
            </p:txBody>
          </p:sp>
          <p:sp>
            <p:nvSpPr>
              <p:cNvPr id="87" name="Text Box 5"/>
              <p:cNvSpPr txBox="1">
                <a:spLocks noChangeArrowheads="1"/>
              </p:cNvSpPr>
              <p:nvPr/>
            </p:nvSpPr>
            <p:spPr bwMode="auto">
              <a:xfrm>
                <a:off x="8021500" y="1968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No</a:t>
                </a:r>
                <a:endParaRPr lang="zh-CN" altLang="en-US" sz="1600" b="1" dirty="0">
                  <a:latin typeface="Tahoma" panose="020B0604030504040204" pitchFamily="34" charset="0"/>
                  <a:ea typeface="宋体" panose="02010600030101010101" pitchFamily="2" charset="-122"/>
                </a:endParaRPr>
              </a:p>
            </p:txBody>
          </p:sp>
          <p:sp>
            <p:nvSpPr>
              <p:cNvPr id="90" name="Text Box 5"/>
              <p:cNvSpPr txBox="1">
                <a:spLocks noChangeArrowheads="1"/>
              </p:cNvSpPr>
              <p:nvPr/>
            </p:nvSpPr>
            <p:spPr bwMode="auto">
              <a:xfrm>
                <a:off x="6797459" y="2544640"/>
                <a:ext cx="577930" cy="338554"/>
              </a:xfrm>
              <a:prstGeom prst="rect">
                <a:avLst/>
              </a:prstGeom>
              <a:noFill/>
              <a:ln w="9525">
                <a:noFill/>
                <a:miter lim="800000"/>
              </a:ln>
            </p:spPr>
            <p:txBody>
              <a:bodyPr>
                <a:spAutoFit/>
              </a:bodyPr>
              <a:lstStyle/>
              <a:p>
                <a:r>
                  <a:rPr lang="en-US" altLang="zh-CN" sz="1600" b="1" dirty="0">
                    <a:latin typeface="Tahoma" panose="020B0604030504040204" pitchFamily="34" charset="0"/>
                    <a:ea typeface="宋体" panose="02010600030101010101" pitchFamily="2" charset="-122"/>
                  </a:rPr>
                  <a:t>Yes</a:t>
                </a:r>
                <a:endParaRPr lang="zh-CN" altLang="en-US" sz="1600" b="1" dirty="0">
                  <a:latin typeface="Tahoma" panose="020B0604030504040204" pitchFamily="34" charset="0"/>
                  <a:ea typeface="宋体" panose="02010600030101010101" pitchFamily="2" charset="-122"/>
                </a:endParaRPr>
              </a:p>
            </p:txBody>
          </p:sp>
          <p:cxnSp>
            <p:nvCxnSpPr>
              <p:cNvPr id="91" name="直接箭头连接符 9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bwMode="auto">
            <a:xfrm>
              <a:off x="7164288" y="4646686"/>
              <a:ext cx="1133475" cy="432221"/>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tx1"/>
                  </a:solidFill>
                </a:rPr>
                <a:t>更新查找表</a:t>
              </a:r>
              <a:endParaRPr lang="zh-CN" altLang="en-US" sz="1400" b="1" dirty="0">
                <a:solidFill>
                  <a:schemeClr val="tx1"/>
                </a:solidFill>
              </a:endParaRPr>
            </a:p>
          </p:txBody>
        </p:sp>
      </p:grpSp>
      <p:sp>
        <p:nvSpPr>
          <p:cNvPr id="57" name="六边形 56"/>
          <p:cNvSpPr/>
          <p:nvPr/>
        </p:nvSpPr>
        <p:spPr>
          <a:xfrm>
            <a:off x="5378451" y="1360489"/>
            <a:ext cx="1077913" cy="511175"/>
          </a:xfrm>
          <a:prstGeom prst="hexagon">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写分配</a:t>
            </a:r>
            <a:endParaRPr lang="zh-CN" altLang="en-US" sz="1400" b="1" dirty="0">
              <a:solidFill>
                <a:schemeClr val="dk1"/>
              </a:solidFill>
            </a:endParaRPr>
          </a:p>
        </p:txBody>
      </p:sp>
      <p:cxnSp>
        <p:nvCxnSpPr>
          <p:cNvPr id="24" name="直接箭头连接符 23"/>
          <p:cNvCxnSpPr/>
          <p:nvPr/>
        </p:nvCxnSpPr>
        <p:spPr>
          <a:xfrm>
            <a:off x="5932399" y="2868879"/>
            <a:ext cx="0" cy="274824"/>
          </a:xfrm>
          <a:prstGeom prst="straightConnector1">
            <a:avLst/>
          </a:prstGeom>
          <a:ln w="19050">
            <a:headEnd type="none" w="lg" len="lg"/>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978150" y="3427468"/>
            <a:ext cx="2251688" cy="0"/>
          </a:xfrm>
          <a:prstGeom prst="line">
            <a:avLst/>
          </a:prstGeom>
          <a:ln w="19050">
            <a:tailEnd type="triangle" w="lg" len="lg"/>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5159176" y="3143704"/>
            <a:ext cx="1512888" cy="567531"/>
          </a:xfrm>
          <a:prstGeom prst="rect">
            <a:avLst/>
          </a:prstGeom>
          <a:solidFill>
            <a:srgbClr val="00B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装载主存块</a:t>
            </a:r>
            <a:endParaRPr lang="en-US" altLang="zh-CN" sz="1400" b="1" dirty="0">
              <a:solidFill>
                <a:schemeClr val="bg1"/>
              </a:solidFill>
            </a:endParaRPr>
          </a:p>
          <a:p>
            <a:pPr algn="ctr">
              <a:defRPr/>
            </a:pPr>
            <a:r>
              <a:rPr lang="zh-CN" altLang="en-US" sz="1400" b="1" dirty="0">
                <a:solidFill>
                  <a:schemeClr val="bg1"/>
                </a:solidFill>
              </a:rPr>
              <a:t>到</a:t>
            </a:r>
            <a:r>
              <a:rPr lang="en-US" altLang="zh-CN" sz="1400" b="1" dirty="0">
                <a:solidFill>
                  <a:schemeClr val="bg1"/>
                </a:solidFill>
              </a:rPr>
              <a:t>cache</a:t>
            </a:r>
            <a:r>
              <a:rPr lang="zh-CN" altLang="en-US" sz="1400" b="1" dirty="0">
                <a:solidFill>
                  <a:schemeClr val="bg1"/>
                </a:solidFill>
              </a:rPr>
              <a:t>行</a:t>
            </a:r>
            <a:endParaRPr lang="zh-CN" altLang="en-US" sz="1400" b="1" dirty="0">
              <a:solidFill>
                <a:schemeClr val="bg1"/>
              </a:solidFill>
            </a:endParaRPr>
          </a:p>
        </p:txBody>
      </p:sp>
      <p:sp>
        <p:nvSpPr>
          <p:cNvPr id="74" name="矩形 73"/>
          <p:cNvSpPr/>
          <p:nvPr/>
        </p:nvSpPr>
        <p:spPr>
          <a:xfrm>
            <a:off x="2351089" y="3768725"/>
            <a:ext cx="1292225" cy="596900"/>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t>写入</a:t>
            </a:r>
            <a:r>
              <a:rPr lang="en-US" altLang="zh-CN" sz="1400" b="1" dirty="0"/>
              <a:t>WA</a:t>
            </a:r>
            <a:r>
              <a:rPr lang="zh-CN" altLang="en-US" sz="1400" b="1" dirty="0"/>
              <a:t>数据</a:t>
            </a:r>
            <a:endParaRPr lang="en-US" altLang="zh-CN" sz="1400" b="1" dirty="0"/>
          </a:p>
          <a:p>
            <a:pPr algn="ctr">
              <a:defRPr/>
            </a:pPr>
            <a:r>
              <a:rPr lang="zh-CN" altLang="en-US" sz="1400" b="1" dirty="0"/>
              <a:t>到</a:t>
            </a:r>
            <a:r>
              <a:rPr lang="en-US" altLang="zh-CN" sz="1400" b="1" dirty="0"/>
              <a:t>cache</a:t>
            </a:r>
            <a:r>
              <a:rPr lang="zh-CN" altLang="en-US" sz="1400" b="1" dirty="0"/>
              <a:t>行</a:t>
            </a:r>
            <a:endParaRPr lang="en-US" altLang="zh-CN" sz="1400" b="1" dirty="0"/>
          </a:p>
        </p:txBody>
      </p:sp>
      <p:grpSp>
        <p:nvGrpSpPr>
          <p:cNvPr id="82" name="组合 81"/>
          <p:cNvGrpSpPr/>
          <p:nvPr/>
        </p:nvGrpSpPr>
        <p:grpSpPr bwMode="auto">
          <a:xfrm>
            <a:off x="2224091" y="3073401"/>
            <a:ext cx="754061" cy="715963"/>
            <a:chOff x="699125" y="3073787"/>
            <a:chExt cx="755594" cy="566409"/>
          </a:xfrm>
          <a:effectLst>
            <a:outerShdw blurRad="50800" dist="38100" dir="5400000" algn="t" rotWithShape="0">
              <a:prstClr val="black">
                <a:alpha val="40000"/>
              </a:prstClr>
            </a:outerShdw>
          </a:effectLst>
        </p:grpSpPr>
        <p:cxnSp>
          <p:nvCxnSpPr>
            <p:cNvPr id="107" name="直接箭头连接符 106"/>
            <p:cNvCxnSpPr/>
            <p:nvPr/>
          </p:nvCxnSpPr>
          <p:spPr>
            <a:xfrm>
              <a:off x="1454719" y="3073787"/>
              <a:ext cx="0" cy="566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0" name="Text Box 5"/>
            <p:cNvSpPr txBox="1">
              <a:spLocks noChangeArrowheads="1"/>
            </p:cNvSpPr>
            <p:nvPr/>
          </p:nvSpPr>
          <p:spPr bwMode="auto">
            <a:xfrm>
              <a:off x="699125" y="3092188"/>
              <a:ext cx="733821" cy="292184"/>
            </a:xfrm>
            <a:prstGeom prst="rect">
              <a:avLst/>
            </a:prstGeom>
            <a:noFill/>
            <a:ln w="9525">
              <a:noFill/>
              <a:miter lim="800000"/>
            </a:ln>
          </p:spPr>
          <p:txBody>
            <a:bodyPr wrap="square">
              <a:spAutoFit/>
            </a:bodyPr>
            <a:lstStyle/>
            <a:p>
              <a:r>
                <a:rPr lang="zh-CN" altLang="en-US" b="1" dirty="0">
                  <a:latin typeface="+mj-ea"/>
                  <a:ea typeface="+mj-ea"/>
                </a:rPr>
                <a:t>命中</a:t>
              </a:r>
              <a:endParaRPr lang="zh-CN" altLang="en-US" b="1" dirty="0">
                <a:latin typeface="+mj-ea"/>
                <a:ea typeface="+mj-ea"/>
              </a:endParaRPr>
            </a:p>
          </p:txBody>
        </p:sp>
      </p:grpSp>
      <p:grpSp>
        <p:nvGrpSpPr>
          <p:cNvPr id="171" name="组合 170"/>
          <p:cNvGrpSpPr/>
          <p:nvPr/>
        </p:nvGrpSpPr>
        <p:grpSpPr>
          <a:xfrm>
            <a:off x="2511961" y="2204865"/>
            <a:ext cx="933519" cy="864096"/>
            <a:chOff x="720681" y="2852936"/>
            <a:chExt cx="933519" cy="851147"/>
          </a:xfrm>
          <a:solidFill>
            <a:srgbClr val="00B050"/>
          </a:solidFill>
          <a:effectLst>
            <a:outerShdw blurRad="50800" dist="38100" dir="5400000" algn="t" rotWithShape="0">
              <a:prstClr val="black">
                <a:alpha val="40000"/>
              </a:prstClr>
            </a:outerShdw>
          </a:effectLst>
        </p:grpSpPr>
        <p:sp>
          <p:nvSpPr>
            <p:cNvPr id="4" name="六边形 3"/>
            <p:cNvSpPr/>
            <p:nvPr/>
          </p:nvSpPr>
          <p:spPr>
            <a:xfrm>
              <a:off x="720681" y="3284984"/>
              <a:ext cx="933519" cy="419099"/>
            </a:xfrm>
            <a:prstGeom prst="hexagon">
              <a:avLst/>
            </a:prstGeom>
            <a:solidFill>
              <a:srgbClr val="92D05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查找</a:t>
              </a:r>
              <a:endParaRPr lang="zh-CN" altLang="en-US" sz="1400" b="1" dirty="0">
                <a:solidFill>
                  <a:schemeClr val="dk1"/>
                </a:solidFill>
              </a:endParaRPr>
            </a:p>
          </p:txBody>
        </p:sp>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bwMode="auto">
          <a:xfrm>
            <a:off x="2224088" y="1360488"/>
            <a:ext cx="1511300" cy="925512"/>
            <a:chOff x="432650" y="1360872"/>
            <a:chExt cx="1512168" cy="1060016"/>
          </a:xfrm>
          <a:effectLst>
            <a:outerShdw blurRad="50800" dist="38100" dir="5400000" algn="t" rotWithShape="0">
              <a:prstClr val="black">
                <a:alpha val="40000"/>
              </a:prstClr>
            </a:outerShdw>
          </a:effectLst>
        </p:grpSpPr>
        <p:cxnSp>
          <p:nvCxnSpPr>
            <p:cNvPr id="13" name="肘形连接符 12"/>
            <p:cNvCxnSpPr>
              <a:stCxn id="5" idx="2"/>
              <a:endCxn id="6" idx="0"/>
            </p:cNvCxnSpPr>
            <p:nvPr/>
          </p:nvCxnSpPr>
          <p:spPr>
            <a:xfrm rot="16200000" flipH="1">
              <a:off x="1017937" y="1530080"/>
              <a:ext cx="340005"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0877"/>
              <a:ext cx="1512168" cy="720011"/>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bg1"/>
                  </a:solidFill>
                </a:rPr>
                <a:t>由</a:t>
              </a:r>
              <a:r>
                <a:rPr lang="en-US" altLang="zh-CN" sz="1400" b="1" dirty="0">
                  <a:solidFill>
                    <a:schemeClr val="bg1"/>
                  </a:solidFill>
                </a:rPr>
                <a:t>CPU</a:t>
              </a:r>
              <a:r>
                <a:rPr lang="zh-CN" altLang="en-US" sz="1400" b="1" dirty="0">
                  <a:solidFill>
                    <a:schemeClr val="bg1"/>
                  </a:solidFill>
                </a:rPr>
                <a:t>接收到</a:t>
              </a:r>
              <a:endParaRPr lang="en-US" altLang="zh-CN" sz="1400" b="1" dirty="0">
                <a:solidFill>
                  <a:schemeClr val="bg1"/>
                </a:solidFill>
              </a:endParaRPr>
            </a:p>
            <a:p>
              <a:pPr algn="ctr">
                <a:defRPr/>
              </a:pPr>
              <a:r>
                <a:rPr lang="zh-CN" altLang="en-US" sz="1400" b="1" dirty="0">
                  <a:solidFill>
                    <a:schemeClr val="bg1"/>
                  </a:solidFill>
                </a:rPr>
                <a:t>写地址</a:t>
              </a:r>
              <a:r>
                <a:rPr lang="en-US" altLang="zh-CN" sz="1400" b="1" dirty="0">
                  <a:solidFill>
                    <a:schemeClr val="bg1"/>
                  </a:solidFill>
                </a:rPr>
                <a:t>WA</a:t>
              </a:r>
              <a:endParaRPr lang="zh-CN" altLang="en-US" sz="1400" b="1" dirty="0">
                <a:solidFill>
                  <a:schemeClr val="bg1"/>
                </a:solidFill>
              </a:endParaRPr>
            </a:p>
          </p:txBody>
        </p:sp>
      </p:grpSp>
      <p:sp>
        <p:nvSpPr>
          <p:cNvPr id="5" name="圆角矩形 4"/>
          <p:cNvSpPr/>
          <p:nvPr/>
        </p:nvSpPr>
        <p:spPr>
          <a:xfrm>
            <a:off x="2511425" y="908050"/>
            <a:ext cx="933450" cy="45243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b="1" dirty="0">
                <a:solidFill>
                  <a:schemeClr val="dk1"/>
                </a:solidFill>
              </a:rPr>
              <a:t>开始</a:t>
            </a:r>
            <a:endParaRPr lang="zh-CN" altLang="en-US" sz="1400" b="1"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up)">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up)">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up)">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righ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58" grpId="0"/>
      <p:bldP spid="57" grpId="0" animBg="1"/>
      <p:bldP spid="92" grpId="0" animBg="1"/>
      <p:bldP spid="74" grpId="0" animBg="1"/>
      <p:bldP spid="5"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endParaRPr lang="zh-CN" altLang="en-US" dirty="0"/>
          </a:p>
        </p:txBody>
      </p:sp>
      <p:sp>
        <p:nvSpPr>
          <p:cNvPr id="3" name="内容占位符 2"/>
          <p:cNvSpPr>
            <a:spLocks noGrp="1"/>
          </p:cNvSpPr>
          <p:nvPr>
            <p:ph idx="1"/>
          </p:nvPr>
        </p:nvSpPr>
        <p:spPr/>
        <p:txBody>
          <a:bodyPr>
            <a:normAutofit/>
          </a:bodyPr>
          <a:lstStyle/>
          <a:p>
            <a:r>
              <a:rPr lang="zh-CN" altLang="en-US" b="1" dirty="0">
                <a:solidFill>
                  <a:srgbClr val="C00000"/>
                </a:solidFill>
                <a:latin typeface="华文新魏" panose="02010800040101010101" pitchFamily="2" charset="-122"/>
              </a:rPr>
              <a:t>数据查找     </a:t>
            </a:r>
            <a:r>
              <a:rPr lang="en-US" altLang="zh-CN" b="1" dirty="0">
                <a:solidFill>
                  <a:srgbClr val="C00000"/>
                </a:solidFill>
                <a:latin typeface="Courier New" panose="02070309020205020404" pitchFamily="49" charset="0"/>
                <a:cs typeface="Courier New" panose="02070309020205020404" pitchFamily="49" charset="0"/>
              </a:rPr>
              <a:t>Data Identification</a:t>
            </a:r>
            <a:endParaRPr lang="en-US" altLang="zh-CN" b="1" dirty="0">
              <a:solidFill>
                <a:srgbClr val="C00000"/>
              </a:solidFill>
              <a:latin typeface="Courier New" panose="02070309020205020404" pitchFamily="49" charset="0"/>
              <a:cs typeface="Courier New" panose="02070309020205020404" pitchFamily="49" charset="0"/>
            </a:endParaRPr>
          </a:p>
          <a:p>
            <a:pPr lvl="1"/>
            <a:r>
              <a:rPr lang="zh-CN" altLang="en-US" sz="2400" dirty="0">
                <a:solidFill>
                  <a:schemeClr val="bg1">
                    <a:lumMod val="50000"/>
                  </a:schemeClr>
                </a:solidFill>
              </a:rPr>
              <a:t>如何判断数据在</a:t>
            </a:r>
            <a:r>
              <a:rPr lang="en-US" altLang="zh-CN" sz="2400" dirty="0">
                <a:solidFill>
                  <a:schemeClr val="bg1">
                    <a:lumMod val="50000"/>
                  </a:schemeClr>
                </a:solidFill>
              </a:rPr>
              <a:t>cache</a:t>
            </a:r>
            <a:r>
              <a:rPr lang="zh-CN" altLang="en-US" sz="2400" dirty="0">
                <a:solidFill>
                  <a:schemeClr val="bg1">
                    <a:lumMod val="50000"/>
                  </a:schemeClr>
                </a:solidFill>
              </a:rPr>
              <a:t>中</a:t>
            </a:r>
            <a:endParaRPr lang="zh-CN" altLang="en-US" sz="2400" dirty="0">
              <a:solidFill>
                <a:schemeClr val="bg1">
                  <a:lumMod val="50000"/>
                </a:schemeClr>
              </a:solidFill>
            </a:endParaRPr>
          </a:p>
          <a:p>
            <a:r>
              <a:rPr lang="zh-CN" altLang="en-US" b="1" dirty="0">
                <a:latin typeface="华文新魏" panose="02010800040101010101" pitchFamily="2" charset="-122"/>
              </a:rPr>
              <a:t>地址映射</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Address Mapping</a:t>
            </a:r>
            <a:endParaRPr lang="en-US" altLang="zh-CN" b="1" dirty="0">
              <a:latin typeface="Courier New" panose="02070309020205020404" pitchFamily="49" charset="0"/>
              <a:cs typeface="Courier New" panose="02070309020205020404" pitchFamily="49" charset="0"/>
            </a:endParaRPr>
          </a:p>
          <a:p>
            <a:pPr lvl="1"/>
            <a:r>
              <a:rPr lang="zh-CN" altLang="en-US" sz="2400" dirty="0">
                <a:solidFill>
                  <a:schemeClr val="bg1">
                    <a:lumMod val="50000"/>
                  </a:schemeClr>
                </a:solidFill>
              </a:rPr>
              <a:t>主存数据如何放置到</a:t>
            </a:r>
            <a:r>
              <a:rPr lang="en-US" altLang="zh-CN" sz="2400" dirty="0">
                <a:solidFill>
                  <a:schemeClr val="bg1">
                    <a:lumMod val="50000"/>
                  </a:schemeClr>
                </a:solidFill>
              </a:rPr>
              <a:t>cache</a:t>
            </a:r>
            <a:r>
              <a:rPr lang="zh-CN" altLang="en-US" sz="2400" dirty="0">
                <a:solidFill>
                  <a:schemeClr val="bg1">
                    <a:lumMod val="50000"/>
                  </a:schemeClr>
                </a:solidFill>
              </a:rPr>
              <a:t>行</a:t>
            </a:r>
            <a:r>
              <a:rPr lang="en-US" altLang="zh-CN" sz="2400" dirty="0">
                <a:solidFill>
                  <a:schemeClr val="bg1">
                    <a:lumMod val="50000"/>
                  </a:schemeClr>
                </a:solidFill>
              </a:rPr>
              <a:t>/</a:t>
            </a:r>
            <a:r>
              <a:rPr lang="zh-CN" altLang="en-US" sz="2400" dirty="0">
                <a:solidFill>
                  <a:schemeClr val="bg1">
                    <a:lumMod val="50000"/>
                  </a:schemeClr>
                </a:solidFill>
              </a:rPr>
              <a:t>槽中</a:t>
            </a:r>
            <a:endParaRPr lang="zh-CN" altLang="en-US" sz="2400" dirty="0">
              <a:solidFill>
                <a:schemeClr val="bg1">
                  <a:lumMod val="50000"/>
                </a:schemeClr>
              </a:solidFill>
            </a:endParaRPr>
          </a:p>
          <a:p>
            <a:r>
              <a:rPr lang="zh-CN" altLang="en-US" b="1" dirty="0">
                <a:latin typeface="华文新魏" panose="02010800040101010101" pitchFamily="2" charset="-122"/>
              </a:rPr>
              <a:t>替换策略</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Placement Policy</a:t>
            </a:r>
            <a:endParaRPr lang="en-US" altLang="zh-CN" b="1" dirty="0">
              <a:latin typeface="Courier New" panose="02070309020205020404" pitchFamily="49" charset="0"/>
              <a:cs typeface="Courier New" panose="02070309020205020404" pitchFamily="49" charset="0"/>
            </a:endParaRPr>
          </a:p>
          <a:p>
            <a:pPr lvl="1"/>
            <a:r>
              <a:rPr lang="en-US" altLang="zh-CN" sz="2400" dirty="0">
                <a:solidFill>
                  <a:schemeClr val="bg1">
                    <a:lumMod val="50000"/>
                  </a:schemeClr>
                </a:solidFill>
              </a:rPr>
              <a:t>cache</a:t>
            </a:r>
            <a:r>
              <a:rPr lang="zh-CN" altLang="en-US" sz="2400" dirty="0">
                <a:solidFill>
                  <a:schemeClr val="bg1">
                    <a:lumMod val="50000"/>
                  </a:schemeClr>
                </a:solidFill>
              </a:rPr>
              <a:t>满后如何处理</a:t>
            </a:r>
            <a:endParaRPr lang="zh-CN" altLang="en-US" sz="2400" dirty="0">
              <a:solidFill>
                <a:schemeClr val="bg1">
                  <a:lumMod val="50000"/>
                </a:schemeClr>
              </a:solidFill>
            </a:endParaRPr>
          </a:p>
          <a:p>
            <a:r>
              <a:rPr lang="zh-CN" altLang="en-US" b="1" dirty="0">
                <a:latin typeface="华文新魏" panose="02010800040101010101" pitchFamily="2" charset="-122"/>
              </a:rPr>
              <a:t>写入策略   </a:t>
            </a:r>
            <a:r>
              <a:rPr lang="en-US" altLang="zh-CN" b="1" dirty="0">
                <a:latin typeface="Courier New" panose="02070309020205020404" pitchFamily="49" charset="0"/>
                <a:cs typeface="Courier New" panose="02070309020205020404" pitchFamily="49" charset="0"/>
              </a:rPr>
              <a:t>Write Policy</a:t>
            </a:r>
            <a:endParaRPr lang="en-US" altLang="zh-CN" b="1" dirty="0">
              <a:latin typeface="Courier New" panose="02070309020205020404" pitchFamily="49" charset="0"/>
              <a:cs typeface="Courier New" panose="02070309020205020404" pitchFamily="49" charset="0"/>
            </a:endParaRPr>
          </a:p>
          <a:p>
            <a:pPr lvl="1"/>
            <a:r>
              <a:rPr lang="zh-CN" altLang="en-US" sz="2400" dirty="0">
                <a:solidFill>
                  <a:schemeClr val="bg1">
                    <a:lumMod val="50000"/>
                  </a:schemeClr>
                </a:solidFill>
              </a:rPr>
              <a:t>如何保证</a:t>
            </a:r>
            <a:r>
              <a:rPr lang="en-US" altLang="zh-CN" sz="2400" dirty="0">
                <a:solidFill>
                  <a:schemeClr val="bg1">
                    <a:lumMod val="50000"/>
                  </a:schemeClr>
                </a:solidFill>
              </a:rPr>
              <a:t>cache</a:t>
            </a:r>
            <a:r>
              <a:rPr lang="zh-CN" altLang="en-US" sz="2400" dirty="0">
                <a:solidFill>
                  <a:schemeClr val="bg1">
                    <a:lumMod val="50000"/>
                  </a:schemeClr>
                </a:solidFill>
              </a:rPr>
              <a:t>与</a:t>
            </a:r>
            <a:r>
              <a:rPr lang="en-US" altLang="zh-CN" sz="2400" dirty="0">
                <a:solidFill>
                  <a:schemeClr val="bg1">
                    <a:lumMod val="50000"/>
                  </a:schemeClr>
                </a:solidFill>
              </a:rPr>
              <a:t>memory</a:t>
            </a:r>
            <a:r>
              <a:rPr lang="zh-CN" altLang="en-US" sz="2400" dirty="0">
                <a:solidFill>
                  <a:schemeClr val="bg1">
                    <a:lumMod val="50000"/>
                  </a:schemeClr>
                </a:solidFill>
              </a:rPr>
              <a:t>的一致性</a:t>
            </a:r>
            <a:endParaRPr lang="zh-CN" altLang="en-US" sz="2400" dirty="0">
              <a:solidFill>
                <a:schemeClr val="bg1">
                  <a:lumMod val="50000"/>
                </a:schemeClr>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如何查找</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b="1" dirty="0">
                <a:latin typeface="华文新魏" panose="02010800040101010101" pitchFamily="2" charset="-122"/>
              </a:rPr>
              <a:t>数据查找     </a:t>
            </a:r>
            <a:r>
              <a:rPr lang="zh-CN" altLang="en-US" b="1" dirty="0">
                <a:solidFill>
                  <a:schemeClr val="bg2">
                    <a:lumMod val="75000"/>
                  </a:schemeClr>
                </a:solidFill>
                <a:latin typeface="华文新魏" panose="02010800040101010101" pitchFamily="2" charset="-122"/>
              </a:rPr>
              <a:t>地址映射    替换策略</a:t>
            </a:r>
            <a:r>
              <a:rPr lang="zh-CN" altLang="en-US" dirty="0">
                <a:solidFill>
                  <a:schemeClr val="bg2">
                    <a:lumMod val="75000"/>
                  </a:schemeClr>
                </a:solidFill>
                <a:latin typeface="华文新魏" panose="02010800040101010101" pitchFamily="2" charset="-122"/>
              </a:rPr>
              <a:t>     </a:t>
            </a:r>
            <a:r>
              <a:rPr lang="zh-CN" altLang="en-US" b="1" dirty="0">
                <a:solidFill>
                  <a:schemeClr val="bg2">
                    <a:lumMod val="75000"/>
                  </a:schemeClr>
                </a:solidFill>
                <a:latin typeface="华文新魏" panose="02010800040101010101" pitchFamily="2" charset="-122"/>
              </a:rPr>
              <a:t>写入策略</a:t>
            </a:r>
            <a:endParaRPr lang="en-US" altLang="zh-CN" b="1" dirty="0">
              <a:solidFill>
                <a:schemeClr val="bg2">
                  <a:lumMod val="75000"/>
                </a:schemeClr>
              </a:solidFill>
              <a:latin typeface="华文新魏" panose="02010800040101010101" pitchFamily="2" charset="-122"/>
            </a:endParaRPr>
          </a:p>
          <a:p>
            <a:pPr>
              <a:lnSpc>
                <a:spcPct val="150000"/>
              </a:lnSpc>
            </a:pPr>
            <a:r>
              <a:rPr lang="zh-CN" altLang="en-US" b="1" dirty="0">
                <a:solidFill>
                  <a:srgbClr val="1387B7"/>
                </a:solidFill>
              </a:rPr>
              <a:t>主存地址 </a:t>
            </a:r>
            <a:r>
              <a:rPr lang="en-US" altLang="zh-CN" b="1" dirty="0">
                <a:solidFill>
                  <a:srgbClr val="1387B7"/>
                </a:solidFill>
                <a:sym typeface="Wingdings" panose="05000000000000000000" pitchFamily="2" charset="2"/>
              </a:rPr>
              <a:t> cache </a:t>
            </a:r>
            <a:r>
              <a:rPr lang="zh-CN" altLang="en-US" b="1" dirty="0">
                <a:solidFill>
                  <a:srgbClr val="1387B7"/>
                </a:solidFill>
                <a:sym typeface="Wingdings" panose="05000000000000000000" pitchFamily="2" charset="2"/>
              </a:rPr>
              <a:t>地址 </a:t>
            </a:r>
            <a:r>
              <a:rPr lang="en-US" altLang="zh-CN" b="1" dirty="0">
                <a:solidFill>
                  <a:srgbClr val="1387B7"/>
                </a:solidFill>
                <a:sym typeface="Wingdings" panose="05000000000000000000" pitchFamily="2" charset="2"/>
              </a:rPr>
              <a:t> cache </a:t>
            </a:r>
            <a:r>
              <a:rPr lang="zh-CN" altLang="en-US" b="1" dirty="0">
                <a:solidFill>
                  <a:srgbClr val="1387B7"/>
                </a:solidFill>
                <a:sym typeface="Wingdings" panose="05000000000000000000" pitchFamily="2" charset="2"/>
              </a:rPr>
              <a:t>数据</a:t>
            </a:r>
            <a:endParaRPr lang="en-US" altLang="zh-CN" b="1" dirty="0">
              <a:solidFill>
                <a:srgbClr val="1387B7"/>
              </a:solidFill>
              <a:sym typeface="Wingdings" panose="05000000000000000000" pitchFamily="2" charset="2"/>
            </a:endParaRPr>
          </a:p>
          <a:p>
            <a:pPr lvl="1">
              <a:lnSpc>
                <a:spcPct val="150000"/>
              </a:lnSpc>
            </a:pPr>
            <a:r>
              <a:rPr lang="zh-CN" altLang="en-US" sz="2400" dirty="0">
                <a:sym typeface="Wingdings" panose="05000000000000000000" pitchFamily="2" charset="2"/>
              </a:rPr>
              <a:t>程序员软件思路</a:t>
            </a:r>
            <a:endParaRPr lang="en-US" altLang="zh-CN" sz="2400" dirty="0">
              <a:sym typeface="Wingdings" panose="05000000000000000000" pitchFamily="2" charset="2"/>
            </a:endParaRPr>
          </a:p>
          <a:p>
            <a:pPr lvl="2">
              <a:lnSpc>
                <a:spcPct val="150000"/>
              </a:lnSpc>
            </a:pPr>
            <a:r>
              <a:rPr lang="zh-CN" altLang="en-US" sz="2400" b="1" dirty="0">
                <a:solidFill>
                  <a:schemeClr val="tx1"/>
                </a:solidFill>
                <a:sym typeface="Wingdings" panose="05000000000000000000" pitchFamily="2" charset="2"/>
              </a:rPr>
              <a:t>什么数据结构，如何快速查找</a:t>
            </a:r>
            <a:endParaRPr lang="en-US" altLang="zh-CN" sz="2400" b="1" dirty="0">
              <a:solidFill>
                <a:schemeClr val="tx1"/>
              </a:solidFill>
              <a:sym typeface="Wingdings" panose="05000000000000000000" pitchFamily="2" charset="2"/>
            </a:endParaRPr>
          </a:p>
          <a:p>
            <a:pPr lvl="1">
              <a:lnSpc>
                <a:spcPct val="150000"/>
              </a:lnSpc>
            </a:pPr>
            <a:r>
              <a:rPr lang="zh-CN" altLang="en-US" sz="2400" dirty="0">
                <a:sym typeface="Wingdings" panose="05000000000000000000" pitchFamily="2" charset="2"/>
              </a:rPr>
              <a:t>架构师硬件思路</a:t>
            </a:r>
            <a:endParaRPr lang="en-US" altLang="zh-CN" sz="2400" dirty="0">
              <a:sym typeface="Wingdings" panose="05000000000000000000" pitchFamily="2" charset="2"/>
            </a:endParaRPr>
          </a:p>
          <a:p>
            <a:pPr lvl="2">
              <a:lnSpc>
                <a:spcPct val="150000"/>
              </a:lnSpc>
            </a:pPr>
            <a:r>
              <a:rPr lang="zh-CN" altLang="en-US" sz="2400" b="1" dirty="0">
                <a:solidFill>
                  <a:schemeClr val="tx1"/>
                </a:solidFill>
                <a:sym typeface="Wingdings" panose="05000000000000000000" pitchFamily="2" charset="2"/>
              </a:rPr>
              <a:t>如何硬件存储，如何快速查找</a:t>
            </a:r>
            <a:endParaRPr lang="en-US" altLang="zh-CN" sz="2400" b="1" dirty="0">
              <a:solidFill>
                <a:schemeClr val="tx1"/>
              </a:solidFill>
              <a:sym typeface="Wingdings" panose="05000000000000000000" pitchFamily="2" charset="2"/>
            </a:endParaRPr>
          </a:p>
          <a:p>
            <a:pPr>
              <a:lnSpc>
                <a:spcPct val="150000"/>
              </a:lnSpc>
            </a:pPr>
            <a:r>
              <a:rPr lang="zh-CN" altLang="en-US" b="1" u="sng" dirty="0">
                <a:solidFill>
                  <a:srgbClr val="1387B7"/>
                </a:solidFill>
                <a:sym typeface="Wingdings" panose="05000000000000000000" pitchFamily="2" charset="2"/>
              </a:rPr>
              <a:t>相联存储器</a:t>
            </a:r>
            <a:endParaRPr lang="en-US" altLang="zh-CN" b="1" u="sng" dirty="0">
              <a:solidFill>
                <a:srgbClr val="1387B7"/>
              </a:solidFill>
              <a:sym typeface="Wingdings" panose="05000000000000000000" pitchFamily="2" charset="2"/>
            </a:endParaRPr>
          </a:p>
          <a:p>
            <a:pPr lvl="1">
              <a:lnSpc>
                <a:spcPct val="150000"/>
              </a:lnSpc>
            </a:pPr>
            <a:r>
              <a:rPr lang="zh-CN" altLang="en-US" sz="2400" dirty="0">
                <a:sym typeface="Wingdings" panose="05000000000000000000" pitchFamily="2" charset="2"/>
              </a:rPr>
              <a:t>按内容进行访问的存储器</a:t>
            </a:r>
            <a:endParaRPr lang="zh-CN" altLang="en-US" sz="2400" dirty="0"/>
          </a:p>
          <a:p>
            <a:endParaRPr lang="en-US" altLang="zh-CN" b="1" dirty="0">
              <a:solidFill>
                <a:schemeClr val="bg2">
                  <a:lumMod val="75000"/>
                </a:schemeClr>
              </a:solidFill>
              <a:latin typeface="华文新魏" panose="02010800040101010101" pitchFamily="2" charset="-122"/>
            </a:endParaRPr>
          </a:p>
        </p:txBody>
      </p:sp>
      <p:sp>
        <p:nvSpPr>
          <p:cNvPr id="5" name="内容占位符 2"/>
          <p:cNvSpPr txBox="1"/>
          <p:nvPr/>
        </p:nvSpPr>
        <p:spPr>
          <a:xfrm>
            <a:off x="6258970" y="2105817"/>
            <a:ext cx="8331438"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6" name="表格 5"/>
          <p:cNvGraphicFramePr>
            <a:graphicFrameLocks noGrp="1"/>
          </p:cNvGraphicFramePr>
          <p:nvPr/>
        </p:nvGraphicFramePr>
        <p:xfrm>
          <a:off x="7476623" y="2756570"/>
          <a:ext cx="3411600" cy="2645608"/>
        </p:xfrm>
        <a:graphic>
          <a:graphicData uri="http://schemas.openxmlformats.org/drawingml/2006/table">
            <a:tbl>
              <a:tblPr firstRow="1" bandRow="1">
                <a:tableStyleId>{5C22544A-7EE6-4342-B048-85BDC9FD1C3A}</a:tableStyleId>
              </a:tblPr>
              <a:tblGrid>
                <a:gridCol w="1705800"/>
                <a:gridCol w="1705800"/>
              </a:tblGrid>
              <a:tr h="55950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主存块号</a:t>
                      </a:r>
                      <a:endPar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cache</a:t>
                      </a:r>
                      <a:r>
                        <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块号</a:t>
                      </a:r>
                      <a:endParaRPr kumimoji="0" lang="zh-CN" altLang="en-US" sz="22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100016" marR="100016" marT="50008" marB="50008" horzOverflow="overflow"/>
                </a:tc>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001</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2</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021</a:t>
                      </a:r>
                      <a:endPar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4</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r>
              <a:tr h="521526">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091</a:t>
                      </a:r>
                      <a:endParaRPr kumimoji="0" lang="en-US" altLang="zh-CN" sz="22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7</a:t>
                      </a:r>
                      <a:endPar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016" marR="100016" marT="50008" marB="50008" horzOverflow="overflow"/>
                </a:tc>
              </a:tr>
            </a:tbl>
          </a:graphicData>
        </a:graphic>
      </p:graphicFrame>
      <p:sp>
        <p:nvSpPr>
          <p:cNvPr id="7" name="矩形 6"/>
          <p:cNvSpPr/>
          <p:nvPr/>
        </p:nvSpPr>
        <p:spPr>
          <a:xfrm>
            <a:off x="8222063" y="2105817"/>
            <a:ext cx="1920719" cy="590739"/>
          </a:xfrm>
          <a:prstGeom prst="rect">
            <a:avLst/>
          </a:prstGeom>
        </p:spPr>
        <p:txBody>
          <a:bodyPr wrap="none">
            <a:spAutoFit/>
          </a:bodyPr>
          <a:lstStyle/>
          <a:p>
            <a:pPr>
              <a:lnSpc>
                <a:spcPct val="150000"/>
              </a:lnSpc>
            </a:pPr>
            <a:r>
              <a:rPr lang="en-US" altLang="zh-CN" sz="2400" b="1" dirty="0">
                <a:latin typeface="华文新魏" panose="02010800040101010101" pitchFamily="2" charset="-122"/>
                <a:ea typeface="微软雅黑" panose="020B0503020204020204" pitchFamily="34" charset="-122"/>
              </a:rPr>
              <a:t>cache</a:t>
            </a:r>
            <a:r>
              <a:rPr lang="zh-CN" altLang="en-US" sz="2400" b="1" dirty="0">
                <a:latin typeface="华文新魏" panose="02010800040101010101" pitchFamily="2" charset="-122"/>
                <a:ea typeface="微软雅黑" panose="020B0503020204020204" pitchFamily="34" charset="-122"/>
              </a:rPr>
              <a:t>查找表 </a:t>
            </a:r>
            <a:endParaRPr lang="en-US" altLang="zh-CN" sz="2400" b="1" dirty="0">
              <a:latin typeface="华文新魏" panose="02010800040101010101" pitchFamily="2"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1492"/>
    </mc:Choice>
    <mc:Fallback>
      <p:transition spd="slow" advTm="1314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left)">
                                      <p:cBhvr>
                                        <p:cTn id="34" dur="500"/>
                                        <p:tgtEl>
                                          <p:spTgt spid="3">
                                            <p:txEl>
                                              <p:pRg st="4" end="4"/>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left)">
                                      <p:cBhvr>
                                        <p:cTn id="43" dur="500"/>
                                        <p:tgtEl>
                                          <p:spTgt spid="3">
                                            <p:txEl>
                                              <p:pRg st="6" end="6"/>
                                            </p:txEl>
                                          </p:spTgt>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 </a:t>
            </a:r>
            <a:r>
              <a:rPr lang="en-US" altLang="zh-CN" dirty="0"/>
              <a:t>associative memory </a:t>
            </a:r>
            <a:endParaRPr lang="zh-CN" altLang="en-US" dirty="0"/>
          </a:p>
        </p:txBody>
      </p:sp>
      <p:sp>
        <p:nvSpPr>
          <p:cNvPr id="4" name="Rectangle 3"/>
          <p:cNvSpPr txBox="1">
            <a:spLocks noChangeArrowheads="1"/>
          </p:cNvSpPr>
          <p:nvPr/>
        </p:nvSpPr>
        <p:spPr>
          <a:xfrm>
            <a:off x="1581149" y="1180055"/>
            <a:ext cx="784860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600" dirty="0">
                <a:solidFill>
                  <a:srgbClr val="FF0000"/>
                </a:solidFill>
              </a:rPr>
              <a:t>按内容进行访问的存储器</a:t>
            </a:r>
            <a:endParaRPr lang="zh-CN" altLang="en-US" sz="2600" dirty="0">
              <a:solidFill>
                <a:srgbClr val="FF0000"/>
              </a:solidFill>
            </a:endParaRPr>
          </a:p>
        </p:txBody>
      </p:sp>
      <p:sp>
        <p:nvSpPr>
          <p:cNvPr id="7" name="Rectangle 71"/>
          <p:cNvSpPr>
            <a:spLocks noChangeArrowheads="1"/>
          </p:cNvSpPr>
          <p:nvPr/>
        </p:nvSpPr>
        <p:spPr bwMode="auto">
          <a:xfrm>
            <a:off x="6748401" y="1075258"/>
            <a:ext cx="3257550" cy="609600"/>
          </a:xfrm>
          <a:prstGeom prst="rect">
            <a:avLst/>
          </a:prstGeom>
          <a:noFill/>
          <a:ln w="9525">
            <a:noFill/>
            <a:miter lim="800000"/>
          </a:ln>
        </p:spPr>
        <p:txBody>
          <a:bodyPr/>
          <a:lstStyle/>
          <a:p>
            <a:pPr>
              <a:lnSpc>
                <a:spcPct val="120000"/>
              </a:lnSpc>
              <a:spcBef>
                <a:spcPct val="20000"/>
              </a:spcBef>
              <a:buClr>
                <a:schemeClr val="accent2"/>
              </a:buClr>
            </a:pPr>
            <a:r>
              <a:rPr lang="zh-CN" altLang="en-US" sz="2600" dirty="0">
                <a:solidFill>
                  <a:srgbClr val="7030A0"/>
                </a:solidFill>
                <a:latin typeface="Verdana" panose="020B0604030504040204" pitchFamily="34" charset="0"/>
              </a:rPr>
              <a:t>（</a:t>
            </a:r>
            <a:r>
              <a:rPr lang="en-US" altLang="zh-CN" sz="2600" dirty="0" err="1">
                <a:solidFill>
                  <a:srgbClr val="7030A0"/>
                </a:solidFill>
                <a:latin typeface="Verdana" panose="020B0604030504040204" pitchFamily="34" charset="0"/>
              </a:rPr>
              <a:t>Key,Value</a:t>
            </a:r>
            <a:r>
              <a:rPr lang="zh-CN" altLang="en-US" sz="2600" dirty="0">
                <a:solidFill>
                  <a:srgbClr val="7030A0"/>
                </a:solidFill>
                <a:latin typeface="Verdana" panose="020B0604030504040204" pitchFamily="34" charset="0"/>
              </a:rPr>
              <a:t>）</a:t>
            </a:r>
            <a:endParaRPr lang="zh-CN" altLang="en-US" sz="2600" dirty="0">
              <a:solidFill>
                <a:srgbClr val="7030A0"/>
              </a:solidFill>
              <a:latin typeface="Verdana" panose="020B0604030504040204" pitchFamily="34" charset="0"/>
            </a:endParaRPr>
          </a:p>
        </p:txBody>
      </p:sp>
      <p:sp>
        <p:nvSpPr>
          <p:cNvPr id="8" name="Text Box 75"/>
          <p:cNvSpPr txBox="1">
            <a:spLocks noChangeArrowheads="1"/>
          </p:cNvSpPr>
          <p:nvPr/>
        </p:nvSpPr>
        <p:spPr bwMode="auto">
          <a:xfrm>
            <a:off x="5659453" y="3968750"/>
            <a:ext cx="5229843" cy="2308324"/>
          </a:xfrm>
          <a:prstGeom prst="rect">
            <a:avLst/>
          </a:prstGeom>
          <a:noFill/>
          <a:ln w="9525">
            <a:noFill/>
            <a:miter lim="800000"/>
          </a:ln>
        </p:spPr>
        <p:txBody>
          <a:bodyPr wrap="square">
            <a:spAutoFit/>
          </a:bodyPr>
          <a:lstStyle/>
          <a:p>
            <a:pPr algn="just">
              <a:lnSpc>
                <a:spcPct val="150000"/>
              </a:lnSpc>
            </a:pPr>
            <a:r>
              <a:rPr lang="en-US" altLang="zh-CN" sz="2400" dirty="0">
                <a:solidFill>
                  <a:srgbClr val="003300"/>
                </a:solidFill>
                <a:latin typeface="Verdana" panose="020B0604030504040204" pitchFamily="34" charset="0"/>
                <a:ea typeface="华文新魏" panose="02010800040101010101" pitchFamily="2" charset="-122"/>
              </a:rPr>
              <a:t>    </a:t>
            </a:r>
            <a:r>
              <a:rPr lang="zh-CN" altLang="en-US" sz="2400" dirty="0">
                <a:solidFill>
                  <a:srgbClr val="003300"/>
                </a:solidFill>
                <a:latin typeface="+mn-ea"/>
              </a:rPr>
              <a:t>用关键字去检索存储器中部分字段，对包含关键字的存储单元进行读写，</a:t>
            </a:r>
            <a:r>
              <a:rPr lang="zh-CN" altLang="en-US" sz="2400" u="sng" dirty="0">
                <a:solidFill>
                  <a:srgbClr val="1387B7"/>
                </a:solidFill>
                <a:latin typeface="+mn-ea"/>
              </a:rPr>
              <a:t>以内容作为地址访问的存储器称为相联存储器</a:t>
            </a:r>
            <a:endParaRPr lang="zh-CN" altLang="en-US" sz="2400" b="1" u="sng" dirty="0">
              <a:solidFill>
                <a:srgbClr val="1387B7"/>
              </a:solidFill>
              <a:latin typeface="+mn-ea"/>
            </a:endParaRPr>
          </a:p>
        </p:txBody>
      </p:sp>
      <p:graphicFrame>
        <p:nvGraphicFramePr>
          <p:cNvPr id="3" name="表格 2"/>
          <p:cNvGraphicFramePr>
            <a:graphicFrameLocks noGrp="1"/>
          </p:cNvGraphicFramePr>
          <p:nvPr/>
        </p:nvGraphicFramePr>
        <p:xfrm>
          <a:off x="1581149" y="1759467"/>
          <a:ext cx="9177390" cy="2109496"/>
        </p:xfrm>
        <a:graphic>
          <a:graphicData uri="http://schemas.openxmlformats.org/drawingml/2006/table">
            <a:tbl>
              <a:tblPr firstRow="1" bandRow="1">
                <a:tableStyleId>{5C22544A-7EE6-4342-B048-85BDC9FD1C3A}</a:tableStyleId>
              </a:tblPr>
              <a:tblGrid>
                <a:gridCol w="1835478"/>
                <a:gridCol w="1835478"/>
                <a:gridCol w="1835478"/>
                <a:gridCol w="1835478"/>
                <a:gridCol w="1835478"/>
              </a:tblGrid>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物理地址</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工号</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姓名</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出生年月</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工资数</a:t>
                      </a:r>
                      <a:endParaRPr kumimoji="0" lang="zh-CN" altLang="en-US" sz="2200" b="1" i="0" u="none" strike="noStrike" cap="none" normalizeH="0" baseline="0" dirty="0">
                        <a:ln>
                          <a:noFill/>
                        </a:ln>
                        <a:solidFill>
                          <a:schemeClr val="bg1"/>
                        </a:solidFill>
                        <a:effectLst/>
                        <a:latin typeface="+mn-ea"/>
                        <a:ea typeface="+mn-ea"/>
                      </a:endParaRPr>
                    </a:p>
                  </a:txBody>
                  <a:tcPr marL="99947" marR="99947" marT="49973" marB="49973" horzOverflow="overflow"/>
                </a:tc>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N  </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001</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mn-ea"/>
                          <a:ea typeface="+mn-ea"/>
                        </a:rPr>
                        <a:t>张帅</a:t>
                      </a:r>
                      <a:endParaRPr kumimoji="0" lang="zh-CN" altLang="en-US"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1976/7</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4000</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N+1</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021</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mn-ea"/>
                          <a:ea typeface="+mn-ea"/>
                        </a:rPr>
                        <a:t>李猛</a:t>
                      </a:r>
                      <a:endParaRPr kumimoji="0" lang="zh-CN" altLang="en-US"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1978/9</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2000</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r>
              <a:tr h="527374">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N+2</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023</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0" i="0" u="none" strike="noStrike" cap="none" normalizeH="0" baseline="0" dirty="0">
                          <a:ln>
                            <a:noFill/>
                          </a:ln>
                          <a:solidFill>
                            <a:schemeClr val="tx1"/>
                          </a:solidFill>
                          <a:effectLst/>
                          <a:latin typeface="+mn-ea"/>
                          <a:ea typeface="+mn-ea"/>
                        </a:rPr>
                        <a:t>郝牛</a:t>
                      </a:r>
                      <a:endParaRPr kumimoji="0" lang="zh-CN" altLang="en-US" sz="2200" b="0" i="0" u="none" strike="noStrike" cap="none" normalizeH="0" baseline="0" dirty="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1977/6</a:t>
                      </a:r>
                      <a:endParaRPr kumimoji="0" lang="en-US" altLang="zh-CN" sz="2200" b="0" i="0" u="none" strike="noStrike" cap="none" normalizeH="0" baseline="0">
                        <a:ln>
                          <a:noFill/>
                        </a:ln>
                        <a:solidFill>
                          <a:schemeClr val="tx1"/>
                        </a:solidFill>
                        <a:effectLst/>
                        <a:latin typeface="+mn-ea"/>
                        <a:ea typeface="+mn-ea"/>
                      </a:endParaRPr>
                    </a:p>
                  </a:txBody>
                  <a:tcPr marL="99947" marR="99947" marT="49973" marB="49973"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3000</a:t>
                      </a:r>
                      <a:endParaRPr kumimoji="0" lang="en-US" altLang="zh-CN" sz="2200" b="0" i="0" u="none" strike="noStrike" cap="none" normalizeH="0" baseline="0" dirty="0">
                        <a:ln>
                          <a:noFill/>
                        </a:ln>
                        <a:solidFill>
                          <a:schemeClr val="tx1"/>
                        </a:solidFill>
                        <a:effectLst/>
                        <a:latin typeface="+mn-ea"/>
                        <a:ea typeface="+mn-ea"/>
                      </a:endParaRPr>
                    </a:p>
                  </a:txBody>
                  <a:tcPr marL="99947" marR="99947" marT="49973" marB="49973" horzOverflow="overflow"/>
                </a:tc>
              </a:tr>
            </a:tbl>
          </a:graphicData>
        </a:graphic>
      </p:graphicFrame>
      <p:graphicFrame>
        <p:nvGraphicFramePr>
          <p:cNvPr id="9" name="表格 8"/>
          <p:cNvGraphicFramePr>
            <a:graphicFrameLocks noGrp="1"/>
          </p:cNvGraphicFramePr>
          <p:nvPr/>
        </p:nvGraphicFramePr>
        <p:xfrm>
          <a:off x="1581149" y="4316000"/>
          <a:ext cx="3411600" cy="1873012"/>
        </p:xfrm>
        <a:graphic>
          <a:graphicData uri="http://schemas.openxmlformats.org/drawingml/2006/table">
            <a:tbl>
              <a:tblPr firstRow="1" bandRow="1">
                <a:tableStyleId>{5C22544A-7EE6-4342-B048-85BDC9FD1C3A}</a:tableStyleId>
              </a:tblPr>
              <a:tblGrid>
                <a:gridCol w="1705800"/>
                <a:gridCol w="1705800"/>
              </a:tblGrid>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200" b="1" i="0" u="none" strike="noStrike" cap="none" normalizeH="0" baseline="0" dirty="0">
                          <a:ln>
                            <a:noFill/>
                          </a:ln>
                          <a:solidFill>
                            <a:schemeClr val="bg1"/>
                          </a:solidFill>
                          <a:effectLst/>
                          <a:latin typeface="+mn-ea"/>
                          <a:ea typeface="+mn-ea"/>
                        </a:rPr>
                        <a:t>主存块号</a:t>
                      </a:r>
                      <a:endParaRPr kumimoji="0" lang="zh-CN" altLang="en-US" sz="2200" b="1" i="0" u="none" strike="noStrike" cap="none" normalizeH="0" baseline="0" dirty="0">
                        <a:ln>
                          <a:noFill/>
                        </a:ln>
                        <a:solidFill>
                          <a:schemeClr val="bg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1" i="0" u="none" strike="noStrike" cap="none" normalizeH="0" baseline="0" dirty="0">
                          <a:ln>
                            <a:noFill/>
                          </a:ln>
                          <a:solidFill>
                            <a:schemeClr val="bg1"/>
                          </a:solidFill>
                          <a:effectLst/>
                          <a:latin typeface="+mn-ea"/>
                          <a:ea typeface="+mn-ea"/>
                        </a:rPr>
                        <a:t>Cache</a:t>
                      </a:r>
                      <a:r>
                        <a:rPr kumimoji="0" lang="zh-CN" altLang="en-US" sz="2200" b="1" i="0" u="none" strike="noStrike" cap="none" normalizeH="0" baseline="0" dirty="0">
                          <a:ln>
                            <a:noFill/>
                          </a:ln>
                          <a:solidFill>
                            <a:schemeClr val="bg1"/>
                          </a:solidFill>
                          <a:effectLst/>
                          <a:latin typeface="+mn-ea"/>
                          <a:ea typeface="+mn-ea"/>
                        </a:rPr>
                        <a:t>地址</a:t>
                      </a:r>
                      <a:endParaRPr kumimoji="0" lang="zh-CN" altLang="en-US" sz="2200" b="1" i="0" u="none" strike="noStrike" cap="none" normalizeH="0" baseline="0" dirty="0">
                        <a:ln>
                          <a:noFill/>
                        </a:ln>
                        <a:solidFill>
                          <a:schemeClr val="bg1"/>
                        </a:solidFill>
                        <a:effectLst/>
                        <a:latin typeface="+mn-ea"/>
                        <a:ea typeface="+mn-ea"/>
                      </a:endParaRPr>
                    </a:p>
                  </a:txBody>
                  <a:tcPr marL="100016" marR="100016" marT="50008" marB="50008" horzOverflow="overflow"/>
                </a:tc>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001</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00001000</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021</a:t>
                      </a:r>
                      <a:endParaRPr kumimoji="0" lang="en-US" altLang="zh-CN" sz="2200" b="0" i="0" u="none" strike="noStrike" cap="none" normalizeH="0" baseline="0">
                        <a:ln>
                          <a:noFill/>
                        </a:ln>
                        <a:solidFill>
                          <a:schemeClr val="tx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00001010</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r>
              <a:tr h="37084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a:ln>
                            <a:noFill/>
                          </a:ln>
                          <a:solidFill>
                            <a:schemeClr val="tx1"/>
                          </a:solidFill>
                          <a:effectLst/>
                          <a:latin typeface="+mn-ea"/>
                          <a:ea typeface="+mn-ea"/>
                        </a:rPr>
                        <a:t>023</a:t>
                      </a:r>
                      <a:endParaRPr kumimoji="0" lang="en-US" altLang="zh-CN" sz="2200" b="0" i="0" u="none" strike="noStrike" cap="none" normalizeH="0" baseline="0">
                        <a:ln>
                          <a:noFill/>
                        </a:ln>
                        <a:solidFill>
                          <a:schemeClr val="tx1"/>
                        </a:solidFill>
                        <a:effectLst/>
                        <a:latin typeface="+mn-ea"/>
                        <a:ea typeface="+mn-ea"/>
                      </a:endParaRPr>
                    </a:p>
                  </a:txBody>
                  <a:tcPr marL="100016" marR="100016" marT="50008" marB="50008"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200" b="0" i="0" u="none" strike="noStrike" cap="none" normalizeH="0" baseline="0" dirty="0">
                          <a:ln>
                            <a:noFill/>
                          </a:ln>
                          <a:solidFill>
                            <a:schemeClr val="tx1"/>
                          </a:solidFill>
                          <a:effectLst/>
                          <a:latin typeface="+mn-ea"/>
                          <a:ea typeface="+mn-ea"/>
                        </a:rPr>
                        <a:t>00001001</a:t>
                      </a:r>
                      <a:endParaRPr kumimoji="0" lang="en-US" altLang="zh-CN" sz="2200" b="0" i="0" u="none" strike="noStrike" cap="none" normalizeH="0" baseline="0" dirty="0">
                        <a:ln>
                          <a:noFill/>
                        </a:ln>
                        <a:solidFill>
                          <a:schemeClr val="tx1"/>
                        </a:solidFill>
                        <a:effectLst/>
                        <a:latin typeface="+mn-ea"/>
                        <a:ea typeface="+mn-ea"/>
                      </a:endParaRPr>
                    </a:p>
                  </a:txBody>
                  <a:tcPr marL="100016" marR="100016" marT="50008" marB="50008" horzOverflow="overflow"/>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xEl>
                                              <p:pRg st="0" end="0"/>
                                            </p:txEl>
                                          </p:spTgt>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build="p"/>
      <p:bldP spid="7" grpId="0" autoUpdateAnimBg="0"/>
      <p:bldP spid="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204751" y="1453626"/>
            <a:ext cx="404760" cy="4077130"/>
            <a:chOff x="5204751" y="1453626"/>
            <a:chExt cx="404760" cy="4077130"/>
          </a:xfrm>
        </p:grpSpPr>
        <p:grpSp>
          <p:nvGrpSpPr>
            <p:cNvPr id="6" name="组合 5"/>
            <p:cNvGrpSpPr/>
            <p:nvPr/>
          </p:nvGrpSpPr>
          <p:grpSpPr>
            <a:xfrm>
              <a:off x="5475602" y="1453626"/>
              <a:ext cx="133909" cy="4077130"/>
              <a:chOff x="4275358" y="1455174"/>
              <a:chExt cx="133909" cy="531128"/>
            </a:xfrm>
          </p:grpSpPr>
          <p:cxnSp>
            <p:nvCxnSpPr>
              <p:cNvPr id="386" name="直接连接符 385"/>
              <p:cNvCxnSpPr/>
              <p:nvPr/>
            </p:nvCxnSpPr>
            <p:spPr>
              <a:xfrm>
                <a:off x="4275358" y="1499182"/>
                <a:ext cx="0" cy="48712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29013"/>
              </a:xfrm>
              <a:prstGeom prst="line">
                <a:avLst/>
              </a:prstGeom>
              <a:noFill/>
              <a:ln w="25400" cap="flat" cmpd="sng" algn="ctr">
                <a:solidFill>
                  <a:srgbClr val="00B0F0"/>
                </a:solidFill>
                <a:prstDash val="solid"/>
              </a:ln>
              <a:effectLst/>
            </p:spPr>
          </p:cxnSp>
        </p:grpSp>
        <p:sp>
          <p:nvSpPr>
            <p:cNvPr id="689" name="矩形 688"/>
            <p:cNvSpPr/>
            <p:nvPr/>
          </p:nvSpPr>
          <p:spPr>
            <a:xfrm>
              <a:off x="5204751" y="1623074"/>
              <a:ext cx="342540"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1</a:t>
              </a:r>
              <a:endParaRPr kumimoji="0" lang="en-US" altLang="zh-CN" sz="1600" b="1" i="0" u="none" strike="noStrike" kern="0" cap="none" spc="0" normalizeH="0" baseline="0" noProof="0" dirty="0">
                <a:ln>
                  <a:noFill/>
                </a:ln>
                <a:solidFill>
                  <a:srgbClr val="FF660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p:txBody>
          <a:bodyPr/>
          <a:lstStyle/>
          <a:p>
            <a:r>
              <a:rPr lang="zh-CN" altLang="en-US" dirty="0"/>
              <a:t>相联存储器  读逻辑实现</a:t>
            </a:r>
            <a:endParaRPr lang="zh-CN" altLang="en-US" dirty="0"/>
          </a:p>
        </p:txBody>
      </p:sp>
      <p:grpSp>
        <p:nvGrpSpPr>
          <p:cNvPr id="24" name="组合 23"/>
          <p:cNvGrpSpPr/>
          <p:nvPr/>
        </p:nvGrpSpPr>
        <p:grpSpPr>
          <a:xfrm>
            <a:off x="6332671" y="2241708"/>
            <a:ext cx="1240093" cy="219046"/>
            <a:chOff x="6332671" y="2241708"/>
            <a:chExt cx="1240093" cy="219046"/>
          </a:xfrm>
        </p:grpSpPr>
        <p:cxnSp>
          <p:nvCxnSpPr>
            <p:cNvPr id="227" name="直接连接符 226"/>
            <p:cNvCxnSpPr/>
            <p:nvPr/>
          </p:nvCxnSpPr>
          <p:spPr>
            <a:xfrm flipH="1" flipV="1">
              <a:off x="6654717" y="2241708"/>
              <a:ext cx="0" cy="178303"/>
            </a:xfrm>
            <a:prstGeom prst="line">
              <a:avLst/>
            </a:prstGeom>
            <a:solidFill>
              <a:schemeClr val="bg1"/>
            </a:solidFill>
            <a:ln w="12700" cap="sq">
              <a:solidFill>
                <a:schemeClr val="tx1"/>
              </a:solidFill>
              <a:round/>
              <a:tailEnd type="none" w="lg" len="lg"/>
            </a:ln>
          </p:spPr>
        </p:cxnSp>
        <p:grpSp>
          <p:nvGrpSpPr>
            <p:cNvPr id="21" name="组合 20"/>
            <p:cNvGrpSpPr/>
            <p:nvPr/>
          </p:nvGrpSpPr>
          <p:grpSpPr>
            <a:xfrm>
              <a:off x="6332671" y="2242490"/>
              <a:ext cx="1240093" cy="218264"/>
              <a:chOff x="6332671" y="2242490"/>
              <a:chExt cx="1240093" cy="218264"/>
            </a:xfrm>
          </p:grpSpPr>
          <p:cxnSp>
            <p:nvCxnSpPr>
              <p:cNvPr id="489" name="直接连接符 488"/>
              <p:cNvCxnSpPr/>
              <p:nvPr/>
            </p:nvCxnSpPr>
            <p:spPr>
              <a:xfrm flipH="1">
                <a:off x="6332671" y="2378924"/>
                <a:ext cx="244336" cy="0"/>
              </a:xfrm>
              <a:prstGeom prst="line">
                <a:avLst/>
              </a:prstGeom>
              <a:solidFill>
                <a:schemeClr val="bg1"/>
              </a:solidFill>
              <a:ln w="38100" cap="sq">
                <a:solidFill>
                  <a:srgbClr val="00B050"/>
                </a:solidFill>
                <a:miter lim="800000"/>
                <a:tailEnd type="none" w="lg" len="lg"/>
              </a:ln>
            </p:spPr>
          </p:cxnSp>
          <p:grpSp>
            <p:nvGrpSpPr>
              <p:cNvPr id="58" name="组合 57"/>
              <p:cNvGrpSpPr/>
              <p:nvPr/>
            </p:nvGrpSpPr>
            <p:grpSpPr>
              <a:xfrm>
                <a:off x="6759107" y="2242490"/>
                <a:ext cx="813657" cy="131453"/>
                <a:chOff x="5694705" y="2247293"/>
                <a:chExt cx="502156" cy="121283"/>
              </a:xfrm>
            </p:grpSpPr>
            <p:cxnSp>
              <p:nvCxnSpPr>
                <p:cNvPr id="488" name="直接连接符 487"/>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43" name="组合 42"/>
                <p:cNvGrpSpPr/>
                <p:nvPr/>
              </p:nvGrpSpPr>
              <p:grpSpPr>
                <a:xfrm>
                  <a:off x="5942184" y="2247293"/>
                  <a:ext cx="254677" cy="119330"/>
                  <a:chOff x="5919959" y="2262533"/>
                  <a:chExt cx="254677" cy="119330"/>
                </a:xfrm>
              </p:grpSpPr>
              <p:cxnSp>
                <p:nvCxnSpPr>
                  <p:cNvPr id="419" name="直接连接符 418"/>
                  <p:cNvCxnSpPr/>
                  <p:nvPr/>
                </p:nvCxnSpPr>
                <p:spPr>
                  <a:xfrm flipV="1">
                    <a:off x="5919959" y="2262533"/>
                    <a:ext cx="0" cy="119330"/>
                  </a:xfrm>
                  <a:prstGeom prst="line">
                    <a:avLst/>
                  </a:prstGeom>
                  <a:solidFill>
                    <a:schemeClr val="bg1"/>
                  </a:solidFill>
                  <a:ln w="38100" cap="sq">
                    <a:solidFill>
                      <a:srgbClr val="00B050"/>
                    </a:solidFill>
                    <a:miter lim="800000"/>
                    <a:tailEnd type="none" w="lg" len="lg"/>
                  </a:ln>
                </p:spPr>
              </p:cxnSp>
              <p:cxnSp>
                <p:nvCxnSpPr>
                  <p:cNvPr id="420" name="直接连接符 419"/>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225" name="等腰三角形 224"/>
              <p:cNvSpPr/>
              <p:nvPr/>
            </p:nvSpPr>
            <p:spPr>
              <a:xfrm rot="16200000">
                <a:off x="6571570" y="2299897"/>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sp>
        <p:nvSpPr>
          <p:cNvPr id="268" name="矩形 267"/>
          <p:cNvSpPr/>
          <p:nvPr/>
        </p:nvSpPr>
        <p:spPr>
          <a:xfrm>
            <a:off x="4972527" y="1206653"/>
            <a:ext cx="1273967" cy="3329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检索关键字</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10" name="组合 9"/>
          <p:cNvGrpSpPr/>
          <p:nvPr/>
        </p:nvGrpSpPr>
        <p:grpSpPr>
          <a:xfrm>
            <a:off x="2686689" y="2542305"/>
            <a:ext cx="6670196" cy="371428"/>
            <a:chOff x="2742675" y="2476988"/>
            <a:chExt cx="6670196" cy="371428"/>
          </a:xfrm>
        </p:grpSpPr>
        <p:grpSp>
          <p:nvGrpSpPr>
            <p:cNvPr id="544" name="组合 543"/>
            <p:cNvGrpSpPr/>
            <p:nvPr/>
          </p:nvGrpSpPr>
          <p:grpSpPr>
            <a:xfrm>
              <a:off x="2742675" y="2476988"/>
              <a:ext cx="1761876" cy="371346"/>
              <a:chOff x="2169741" y="2036654"/>
              <a:chExt cx="1761876" cy="371346"/>
            </a:xfrm>
          </p:grpSpPr>
          <p:sp>
            <p:nvSpPr>
              <p:cNvPr id="556" name="矩形 55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7" name="矩形 556"/>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234</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8" name="矩形 557"/>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46" name="组合 545"/>
            <p:cNvGrpSpPr/>
            <p:nvPr/>
          </p:nvGrpSpPr>
          <p:grpSpPr>
            <a:xfrm>
              <a:off x="7650995" y="2477070"/>
              <a:ext cx="1761876" cy="371346"/>
              <a:chOff x="2169741" y="2036654"/>
              <a:chExt cx="1761876" cy="371346"/>
            </a:xfrm>
          </p:grpSpPr>
          <p:sp>
            <p:nvSpPr>
              <p:cNvPr id="550" name="矩形 54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1" name="矩形 550"/>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777</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3" name="组合 22"/>
          <p:cNvGrpSpPr/>
          <p:nvPr/>
        </p:nvGrpSpPr>
        <p:grpSpPr>
          <a:xfrm>
            <a:off x="6332671" y="2729667"/>
            <a:ext cx="1240093" cy="219046"/>
            <a:chOff x="6332671" y="2729667"/>
            <a:chExt cx="1240093" cy="219046"/>
          </a:xfrm>
        </p:grpSpPr>
        <p:cxnSp>
          <p:nvCxnSpPr>
            <p:cNvPr id="542" name="直接连接符 541"/>
            <p:cNvCxnSpPr/>
            <p:nvPr/>
          </p:nvCxnSpPr>
          <p:spPr>
            <a:xfrm flipH="1" flipV="1">
              <a:off x="6654717" y="2729667"/>
              <a:ext cx="0" cy="178303"/>
            </a:xfrm>
            <a:prstGeom prst="line">
              <a:avLst/>
            </a:prstGeom>
            <a:solidFill>
              <a:schemeClr val="bg1"/>
            </a:solidFill>
            <a:ln w="12700" cap="sq">
              <a:solidFill>
                <a:schemeClr val="tx1"/>
              </a:solidFill>
              <a:round/>
              <a:tailEnd type="none" w="lg" len="lg"/>
            </a:ln>
          </p:spPr>
        </p:cxnSp>
        <p:grpSp>
          <p:nvGrpSpPr>
            <p:cNvPr id="22" name="组合 21"/>
            <p:cNvGrpSpPr/>
            <p:nvPr/>
          </p:nvGrpSpPr>
          <p:grpSpPr>
            <a:xfrm>
              <a:off x="6332671" y="2730449"/>
              <a:ext cx="1240093" cy="218264"/>
              <a:chOff x="6332671" y="2730449"/>
              <a:chExt cx="1240093" cy="218264"/>
            </a:xfrm>
          </p:grpSpPr>
          <p:cxnSp>
            <p:nvCxnSpPr>
              <p:cNvPr id="540" name="直接连接符 539"/>
              <p:cNvCxnSpPr/>
              <p:nvPr/>
            </p:nvCxnSpPr>
            <p:spPr>
              <a:xfrm flipH="1">
                <a:off x="6332671" y="2866883"/>
                <a:ext cx="244336" cy="0"/>
              </a:xfrm>
              <a:prstGeom prst="line">
                <a:avLst/>
              </a:prstGeom>
              <a:solidFill>
                <a:schemeClr val="bg1"/>
              </a:solidFill>
              <a:ln w="38100" cap="sq">
                <a:solidFill>
                  <a:srgbClr val="00B050"/>
                </a:solidFill>
                <a:miter lim="800000"/>
                <a:tailEnd type="none" w="lg" len="lg"/>
              </a:ln>
            </p:spPr>
          </p:cxnSp>
          <p:grpSp>
            <p:nvGrpSpPr>
              <p:cNvPr id="545" name="组合 544"/>
              <p:cNvGrpSpPr/>
              <p:nvPr/>
            </p:nvGrpSpPr>
            <p:grpSpPr>
              <a:xfrm>
                <a:off x="6759107" y="2730449"/>
                <a:ext cx="813657" cy="131453"/>
                <a:chOff x="5694705" y="2247293"/>
                <a:chExt cx="502156" cy="121283"/>
              </a:xfrm>
            </p:grpSpPr>
            <p:cxnSp>
              <p:nvCxnSpPr>
                <p:cNvPr id="552" name="直接连接符 551"/>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553" name="组合 552"/>
                <p:cNvGrpSpPr/>
                <p:nvPr/>
              </p:nvGrpSpPr>
              <p:grpSpPr>
                <a:xfrm>
                  <a:off x="5942184" y="2247293"/>
                  <a:ext cx="254677" cy="119330"/>
                  <a:chOff x="5919959" y="2262533"/>
                  <a:chExt cx="254677" cy="119330"/>
                </a:xfrm>
              </p:grpSpPr>
              <p:cxnSp>
                <p:nvCxnSpPr>
                  <p:cNvPr id="554" name="直接连接符 553"/>
                  <p:cNvCxnSpPr/>
                  <p:nvPr/>
                </p:nvCxnSpPr>
                <p:spPr>
                  <a:xfrm flipV="1">
                    <a:off x="5919959" y="2262533"/>
                    <a:ext cx="0" cy="119330"/>
                  </a:xfrm>
                  <a:prstGeom prst="line">
                    <a:avLst/>
                  </a:prstGeom>
                  <a:solidFill>
                    <a:schemeClr val="bg1"/>
                  </a:solidFill>
                  <a:ln w="38100" cap="sq">
                    <a:solidFill>
                      <a:srgbClr val="00B050"/>
                    </a:solidFill>
                    <a:miter lim="800000"/>
                    <a:tailEnd type="none" w="lg" len="lg"/>
                  </a:ln>
                </p:spPr>
              </p:cxnSp>
              <p:cxnSp>
                <p:nvCxnSpPr>
                  <p:cNvPr id="555" name="直接连接符 554"/>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547" name="等腰三角形 546"/>
              <p:cNvSpPr/>
              <p:nvPr/>
            </p:nvSpPr>
            <p:spPr>
              <a:xfrm rot="16200000">
                <a:off x="6571570" y="2787856"/>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grpSp>
        <p:nvGrpSpPr>
          <p:cNvPr id="9" name="组合 8"/>
          <p:cNvGrpSpPr/>
          <p:nvPr/>
        </p:nvGrpSpPr>
        <p:grpSpPr>
          <a:xfrm>
            <a:off x="2686689" y="3030264"/>
            <a:ext cx="6670196" cy="371428"/>
            <a:chOff x="2742675" y="2964947"/>
            <a:chExt cx="6670196" cy="371428"/>
          </a:xfrm>
        </p:grpSpPr>
        <p:grpSp>
          <p:nvGrpSpPr>
            <p:cNvPr id="565" name="组合 564"/>
            <p:cNvGrpSpPr/>
            <p:nvPr/>
          </p:nvGrpSpPr>
          <p:grpSpPr>
            <a:xfrm>
              <a:off x="2742675" y="2964947"/>
              <a:ext cx="1761876" cy="371346"/>
              <a:chOff x="2169741" y="2036654"/>
              <a:chExt cx="1761876" cy="371346"/>
            </a:xfrm>
          </p:grpSpPr>
          <p:sp>
            <p:nvSpPr>
              <p:cNvPr id="577" name="矩形 576"/>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8" name="矩形 57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456</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9" name="矩形 57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67" name="组合 566"/>
            <p:cNvGrpSpPr/>
            <p:nvPr/>
          </p:nvGrpSpPr>
          <p:grpSpPr>
            <a:xfrm>
              <a:off x="7650995" y="2965029"/>
              <a:ext cx="1761876" cy="371346"/>
              <a:chOff x="2169741" y="2036654"/>
              <a:chExt cx="1761876" cy="371346"/>
            </a:xfrm>
          </p:grpSpPr>
          <p:sp>
            <p:nvSpPr>
              <p:cNvPr id="571" name="矩形 57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2" name="矩形 571"/>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888</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8" name="组合 27"/>
          <p:cNvGrpSpPr/>
          <p:nvPr/>
        </p:nvGrpSpPr>
        <p:grpSpPr>
          <a:xfrm>
            <a:off x="6332671" y="3217626"/>
            <a:ext cx="1240093" cy="219046"/>
            <a:chOff x="6332671" y="3217626"/>
            <a:chExt cx="1240093" cy="219046"/>
          </a:xfrm>
        </p:grpSpPr>
        <p:cxnSp>
          <p:nvCxnSpPr>
            <p:cNvPr id="563" name="直接连接符 562"/>
            <p:cNvCxnSpPr/>
            <p:nvPr/>
          </p:nvCxnSpPr>
          <p:spPr>
            <a:xfrm flipH="1" flipV="1">
              <a:off x="6654717" y="3217626"/>
              <a:ext cx="0" cy="178303"/>
            </a:xfrm>
            <a:prstGeom prst="line">
              <a:avLst/>
            </a:prstGeom>
            <a:solidFill>
              <a:schemeClr val="bg1"/>
            </a:solidFill>
            <a:ln w="12700" cap="sq">
              <a:solidFill>
                <a:schemeClr val="tx1"/>
              </a:solidFill>
              <a:round/>
              <a:tailEnd type="none" w="lg" len="lg"/>
            </a:ln>
          </p:spPr>
        </p:cxnSp>
        <p:grpSp>
          <p:nvGrpSpPr>
            <p:cNvPr id="27" name="组合 26"/>
            <p:cNvGrpSpPr/>
            <p:nvPr/>
          </p:nvGrpSpPr>
          <p:grpSpPr>
            <a:xfrm>
              <a:off x="6332671" y="3218408"/>
              <a:ext cx="1240093" cy="218264"/>
              <a:chOff x="6332671" y="3218408"/>
              <a:chExt cx="1240093" cy="218264"/>
            </a:xfrm>
          </p:grpSpPr>
          <p:cxnSp>
            <p:nvCxnSpPr>
              <p:cNvPr id="561" name="直接连接符 560"/>
              <p:cNvCxnSpPr/>
              <p:nvPr/>
            </p:nvCxnSpPr>
            <p:spPr>
              <a:xfrm flipH="1">
                <a:off x="6332671" y="3354842"/>
                <a:ext cx="244336" cy="0"/>
              </a:xfrm>
              <a:prstGeom prst="line">
                <a:avLst/>
              </a:prstGeom>
              <a:solidFill>
                <a:schemeClr val="bg1"/>
              </a:solidFill>
              <a:ln w="38100" cap="sq">
                <a:solidFill>
                  <a:srgbClr val="00B050"/>
                </a:solidFill>
                <a:miter lim="800000"/>
                <a:tailEnd type="none" w="lg" len="lg"/>
              </a:ln>
            </p:spPr>
          </p:cxnSp>
          <p:grpSp>
            <p:nvGrpSpPr>
              <p:cNvPr id="566" name="组合 565"/>
              <p:cNvGrpSpPr/>
              <p:nvPr/>
            </p:nvGrpSpPr>
            <p:grpSpPr>
              <a:xfrm>
                <a:off x="6759107" y="3218408"/>
                <a:ext cx="813657" cy="131453"/>
                <a:chOff x="5694705" y="2247293"/>
                <a:chExt cx="502156" cy="121283"/>
              </a:xfrm>
            </p:grpSpPr>
            <p:cxnSp>
              <p:nvCxnSpPr>
                <p:cNvPr id="573" name="直接连接符 572"/>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574" name="组合 573"/>
                <p:cNvGrpSpPr/>
                <p:nvPr/>
              </p:nvGrpSpPr>
              <p:grpSpPr>
                <a:xfrm>
                  <a:off x="5942184" y="2247293"/>
                  <a:ext cx="254677" cy="119330"/>
                  <a:chOff x="5919959" y="2262533"/>
                  <a:chExt cx="254677" cy="119330"/>
                </a:xfrm>
              </p:grpSpPr>
              <p:cxnSp>
                <p:nvCxnSpPr>
                  <p:cNvPr id="575" name="直接连接符 574"/>
                  <p:cNvCxnSpPr/>
                  <p:nvPr/>
                </p:nvCxnSpPr>
                <p:spPr>
                  <a:xfrm flipV="1">
                    <a:off x="5919959" y="2262533"/>
                    <a:ext cx="0" cy="119330"/>
                  </a:xfrm>
                  <a:prstGeom prst="line">
                    <a:avLst/>
                  </a:prstGeom>
                  <a:solidFill>
                    <a:schemeClr val="bg1"/>
                  </a:solidFill>
                  <a:ln w="38100" cap="sq">
                    <a:solidFill>
                      <a:srgbClr val="00B050"/>
                    </a:solidFill>
                    <a:miter lim="800000"/>
                    <a:tailEnd type="none" w="lg" len="lg"/>
                  </a:ln>
                </p:spPr>
              </p:cxnSp>
              <p:cxnSp>
                <p:nvCxnSpPr>
                  <p:cNvPr id="576" name="直接连接符 575"/>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568" name="等腰三角形 567"/>
              <p:cNvSpPr/>
              <p:nvPr/>
            </p:nvSpPr>
            <p:spPr>
              <a:xfrm rot="16200000">
                <a:off x="6571570" y="3275815"/>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grpSp>
        <p:nvGrpSpPr>
          <p:cNvPr id="8" name="组合 7"/>
          <p:cNvGrpSpPr/>
          <p:nvPr/>
        </p:nvGrpSpPr>
        <p:grpSpPr>
          <a:xfrm>
            <a:off x="2686689" y="3518223"/>
            <a:ext cx="6670196" cy="371428"/>
            <a:chOff x="2742675" y="3452906"/>
            <a:chExt cx="6670196" cy="371428"/>
          </a:xfrm>
        </p:grpSpPr>
        <p:grpSp>
          <p:nvGrpSpPr>
            <p:cNvPr id="586" name="组合 585"/>
            <p:cNvGrpSpPr/>
            <p:nvPr/>
          </p:nvGrpSpPr>
          <p:grpSpPr>
            <a:xfrm>
              <a:off x="2742675" y="3452906"/>
              <a:ext cx="1761876" cy="371346"/>
              <a:chOff x="2169741" y="2036654"/>
              <a:chExt cx="1761876" cy="371346"/>
            </a:xfrm>
          </p:grpSpPr>
          <p:sp>
            <p:nvSpPr>
              <p:cNvPr id="598" name="矩形 597"/>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99" name="矩形 598"/>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789</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00" name="矩形 599"/>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88" name="组合 587"/>
            <p:cNvGrpSpPr/>
            <p:nvPr/>
          </p:nvGrpSpPr>
          <p:grpSpPr>
            <a:xfrm>
              <a:off x="7650995" y="3452988"/>
              <a:ext cx="1761876" cy="371346"/>
              <a:chOff x="2169741" y="2036654"/>
              <a:chExt cx="1761876" cy="371346"/>
            </a:xfrm>
          </p:grpSpPr>
          <p:sp>
            <p:nvSpPr>
              <p:cNvPr id="592" name="矩形 59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93" name="矩形 592"/>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999</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9" name="组合 28"/>
          <p:cNvGrpSpPr/>
          <p:nvPr/>
        </p:nvGrpSpPr>
        <p:grpSpPr>
          <a:xfrm>
            <a:off x="6332671" y="3705585"/>
            <a:ext cx="1240093" cy="219046"/>
            <a:chOff x="6332671" y="3705585"/>
            <a:chExt cx="1240093" cy="219046"/>
          </a:xfrm>
        </p:grpSpPr>
        <p:cxnSp>
          <p:nvCxnSpPr>
            <p:cNvPr id="582" name="直接连接符 581"/>
            <p:cNvCxnSpPr/>
            <p:nvPr/>
          </p:nvCxnSpPr>
          <p:spPr>
            <a:xfrm flipH="1">
              <a:off x="6332671" y="3842801"/>
              <a:ext cx="244336" cy="0"/>
            </a:xfrm>
            <a:prstGeom prst="line">
              <a:avLst/>
            </a:prstGeom>
            <a:solidFill>
              <a:schemeClr val="bg1"/>
            </a:solidFill>
            <a:ln w="38100" cap="sq">
              <a:solidFill>
                <a:srgbClr val="00B050"/>
              </a:solidFill>
              <a:miter lim="800000"/>
              <a:tailEnd type="none" w="lg" len="lg"/>
            </a:ln>
          </p:spPr>
        </p:cxnSp>
        <p:cxnSp>
          <p:nvCxnSpPr>
            <p:cNvPr id="584" name="直接连接符 583"/>
            <p:cNvCxnSpPr/>
            <p:nvPr/>
          </p:nvCxnSpPr>
          <p:spPr>
            <a:xfrm flipH="1" flipV="1">
              <a:off x="6654717" y="3705585"/>
              <a:ext cx="0" cy="178303"/>
            </a:xfrm>
            <a:prstGeom prst="line">
              <a:avLst/>
            </a:prstGeom>
            <a:solidFill>
              <a:schemeClr val="bg1"/>
            </a:solidFill>
            <a:ln w="12700" cap="sq">
              <a:solidFill>
                <a:schemeClr val="tx1"/>
              </a:solidFill>
              <a:round/>
              <a:tailEnd type="none" w="lg" len="lg"/>
            </a:ln>
          </p:spPr>
        </p:cxnSp>
        <p:grpSp>
          <p:nvGrpSpPr>
            <p:cNvPr id="587" name="组合 586"/>
            <p:cNvGrpSpPr/>
            <p:nvPr/>
          </p:nvGrpSpPr>
          <p:grpSpPr>
            <a:xfrm>
              <a:off x="6759107" y="3707605"/>
              <a:ext cx="813657" cy="131281"/>
              <a:chOff x="5694705" y="2248429"/>
              <a:chExt cx="502156" cy="121124"/>
            </a:xfrm>
          </p:grpSpPr>
          <p:cxnSp>
            <p:nvCxnSpPr>
              <p:cNvPr id="594" name="直接连接符 593"/>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595" name="组合 594"/>
              <p:cNvGrpSpPr/>
              <p:nvPr/>
            </p:nvGrpSpPr>
            <p:grpSpPr>
              <a:xfrm>
                <a:off x="5942184" y="2248429"/>
                <a:ext cx="254677" cy="121124"/>
                <a:chOff x="5919959" y="2263669"/>
                <a:chExt cx="254677" cy="121124"/>
              </a:xfrm>
            </p:grpSpPr>
            <p:cxnSp>
              <p:nvCxnSpPr>
                <p:cNvPr id="596" name="直接连接符 595"/>
                <p:cNvCxnSpPr/>
                <p:nvPr/>
              </p:nvCxnSpPr>
              <p:spPr>
                <a:xfrm flipV="1">
                  <a:off x="5919959" y="2263669"/>
                  <a:ext cx="0" cy="121124"/>
                </a:xfrm>
                <a:prstGeom prst="line">
                  <a:avLst/>
                </a:prstGeom>
                <a:solidFill>
                  <a:schemeClr val="bg1"/>
                </a:solidFill>
                <a:ln w="38100" cap="sq">
                  <a:solidFill>
                    <a:srgbClr val="00B050"/>
                  </a:solidFill>
                  <a:miter lim="800000"/>
                  <a:tailEnd type="none" w="lg" len="lg"/>
                </a:ln>
              </p:spPr>
            </p:cxnSp>
            <p:cxnSp>
              <p:nvCxnSpPr>
                <p:cNvPr id="597" name="直接连接符 596"/>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589" name="等腰三角形 588"/>
            <p:cNvSpPr/>
            <p:nvPr/>
          </p:nvSpPr>
          <p:spPr>
            <a:xfrm rot="16200000">
              <a:off x="6571570" y="3763774"/>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7" name="组合 6"/>
          <p:cNvGrpSpPr/>
          <p:nvPr/>
        </p:nvGrpSpPr>
        <p:grpSpPr>
          <a:xfrm>
            <a:off x="2686689" y="4006182"/>
            <a:ext cx="6670196" cy="371428"/>
            <a:chOff x="2742675" y="3940865"/>
            <a:chExt cx="6670196" cy="371428"/>
          </a:xfrm>
        </p:grpSpPr>
        <p:grpSp>
          <p:nvGrpSpPr>
            <p:cNvPr id="607" name="组合 606"/>
            <p:cNvGrpSpPr/>
            <p:nvPr/>
          </p:nvGrpSpPr>
          <p:grpSpPr>
            <a:xfrm>
              <a:off x="2742675" y="3940865"/>
              <a:ext cx="1761876" cy="371346"/>
              <a:chOff x="2169741" y="2036654"/>
              <a:chExt cx="1761876" cy="371346"/>
            </a:xfrm>
          </p:grpSpPr>
          <p:sp>
            <p:nvSpPr>
              <p:cNvPr id="619" name="矩形 618"/>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20" name="矩形 619"/>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21" name="矩形 620"/>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09" name="组合 608"/>
            <p:cNvGrpSpPr/>
            <p:nvPr/>
          </p:nvGrpSpPr>
          <p:grpSpPr>
            <a:xfrm>
              <a:off x="7650995" y="3940947"/>
              <a:ext cx="1761876" cy="371346"/>
              <a:chOff x="2169741" y="2036654"/>
              <a:chExt cx="1761876" cy="371346"/>
            </a:xfrm>
          </p:grpSpPr>
          <p:sp>
            <p:nvSpPr>
              <p:cNvPr id="613" name="矩形 61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14" name="矩形 61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 name="组合 4"/>
          <p:cNvGrpSpPr/>
          <p:nvPr/>
        </p:nvGrpSpPr>
        <p:grpSpPr>
          <a:xfrm>
            <a:off x="2686689" y="4494141"/>
            <a:ext cx="6670196" cy="371428"/>
            <a:chOff x="2742675" y="4428824"/>
            <a:chExt cx="6670196" cy="371428"/>
          </a:xfrm>
        </p:grpSpPr>
        <p:grpSp>
          <p:nvGrpSpPr>
            <p:cNvPr id="628" name="组合 627"/>
            <p:cNvGrpSpPr/>
            <p:nvPr/>
          </p:nvGrpSpPr>
          <p:grpSpPr>
            <a:xfrm>
              <a:off x="2742675" y="4428824"/>
              <a:ext cx="1761876" cy="371346"/>
              <a:chOff x="2169741" y="2036654"/>
              <a:chExt cx="1761876" cy="371346"/>
            </a:xfrm>
          </p:grpSpPr>
          <p:sp>
            <p:nvSpPr>
              <p:cNvPr id="640" name="矩形 639"/>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41" name="矩形 640"/>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42" name="矩形 641"/>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0" name="组合 629"/>
            <p:cNvGrpSpPr/>
            <p:nvPr/>
          </p:nvGrpSpPr>
          <p:grpSpPr>
            <a:xfrm>
              <a:off x="7650995" y="4428906"/>
              <a:ext cx="1761876" cy="371346"/>
              <a:chOff x="2169741" y="2036654"/>
              <a:chExt cx="1761876" cy="371346"/>
            </a:xfrm>
          </p:grpSpPr>
          <p:sp>
            <p:nvSpPr>
              <p:cNvPr id="634" name="矩形 633"/>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35" name="矩形 634"/>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4" name="组合 3"/>
          <p:cNvGrpSpPr/>
          <p:nvPr/>
        </p:nvGrpSpPr>
        <p:grpSpPr>
          <a:xfrm>
            <a:off x="2686689" y="4982100"/>
            <a:ext cx="6670196" cy="371428"/>
            <a:chOff x="2742675" y="4916783"/>
            <a:chExt cx="6670196" cy="371428"/>
          </a:xfrm>
        </p:grpSpPr>
        <p:grpSp>
          <p:nvGrpSpPr>
            <p:cNvPr id="649" name="组合 648"/>
            <p:cNvGrpSpPr/>
            <p:nvPr/>
          </p:nvGrpSpPr>
          <p:grpSpPr>
            <a:xfrm>
              <a:off x="2742675" y="4916783"/>
              <a:ext cx="1761876" cy="371346"/>
              <a:chOff x="2169741" y="2036654"/>
              <a:chExt cx="1761876" cy="371346"/>
            </a:xfrm>
          </p:grpSpPr>
          <p:sp>
            <p:nvSpPr>
              <p:cNvPr id="661" name="矩形 66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62" name="矩形 661"/>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63" name="矩形 662"/>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51" name="组合 650"/>
            <p:cNvGrpSpPr/>
            <p:nvPr/>
          </p:nvGrpSpPr>
          <p:grpSpPr>
            <a:xfrm>
              <a:off x="7650995" y="4916865"/>
              <a:ext cx="1761876" cy="371346"/>
              <a:chOff x="2169741" y="2036654"/>
              <a:chExt cx="1761876" cy="371346"/>
            </a:xfrm>
          </p:grpSpPr>
          <p:sp>
            <p:nvSpPr>
              <p:cNvPr id="655" name="矩形 654"/>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56" name="矩形 655"/>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6" name="组合 25"/>
          <p:cNvGrpSpPr/>
          <p:nvPr/>
        </p:nvGrpSpPr>
        <p:grpSpPr>
          <a:xfrm>
            <a:off x="5745009" y="2242395"/>
            <a:ext cx="900445" cy="3415713"/>
            <a:chOff x="5745009" y="2242395"/>
            <a:chExt cx="900445" cy="3415713"/>
          </a:xfrm>
        </p:grpSpPr>
        <p:cxnSp>
          <p:nvCxnSpPr>
            <p:cNvPr id="356" name="直接连接符 355"/>
            <p:cNvCxnSpPr/>
            <p:nvPr/>
          </p:nvCxnSpPr>
          <p:spPr>
            <a:xfrm>
              <a:off x="5745009" y="2242395"/>
              <a:ext cx="900445" cy="0"/>
            </a:xfrm>
            <a:prstGeom prst="line">
              <a:avLst/>
            </a:prstGeom>
            <a:noFill/>
            <a:ln w="12700" cap="sq" cmpd="sng" algn="ctr">
              <a:solidFill>
                <a:schemeClr val="tx1"/>
              </a:solidFill>
              <a:prstDash val="solid"/>
              <a:miter lim="800000"/>
            </a:ln>
            <a:effectLst/>
          </p:spPr>
        </p:cxnSp>
        <p:cxnSp>
          <p:nvCxnSpPr>
            <p:cNvPr id="541" name="直接连接符 540"/>
            <p:cNvCxnSpPr/>
            <p:nvPr/>
          </p:nvCxnSpPr>
          <p:spPr>
            <a:xfrm>
              <a:off x="5745009" y="2730354"/>
              <a:ext cx="900445" cy="0"/>
            </a:xfrm>
            <a:prstGeom prst="line">
              <a:avLst/>
            </a:prstGeom>
            <a:noFill/>
            <a:ln w="12700" cap="sq" cmpd="sng" algn="ctr">
              <a:solidFill>
                <a:schemeClr val="tx1"/>
              </a:solidFill>
              <a:prstDash val="solid"/>
              <a:miter lim="800000"/>
            </a:ln>
            <a:effectLst/>
          </p:spPr>
        </p:cxnSp>
        <p:cxnSp>
          <p:nvCxnSpPr>
            <p:cNvPr id="562" name="直接连接符 561"/>
            <p:cNvCxnSpPr/>
            <p:nvPr/>
          </p:nvCxnSpPr>
          <p:spPr>
            <a:xfrm>
              <a:off x="5745009" y="3218313"/>
              <a:ext cx="900445" cy="0"/>
            </a:xfrm>
            <a:prstGeom prst="line">
              <a:avLst/>
            </a:prstGeom>
            <a:noFill/>
            <a:ln w="12700" cap="sq" cmpd="sng" algn="ctr">
              <a:solidFill>
                <a:schemeClr val="tx1"/>
              </a:solidFill>
              <a:prstDash val="solid"/>
              <a:miter lim="800000"/>
            </a:ln>
            <a:effectLst/>
          </p:spPr>
        </p:cxnSp>
        <p:cxnSp>
          <p:nvCxnSpPr>
            <p:cNvPr id="583" name="直接连接符 582"/>
            <p:cNvCxnSpPr/>
            <p:nvPr/>
          </p:nvCxnSpPr>
          <p:spPr>
            <a:xfrm>
              <a:off x="5745009" y="3706272"/>
              <a:ext cx="900445" cy="0"/>
            </a:xfrm>
            <a:prstGeom prst="line">
              <a:avLst/>
            </a:prstGeom>
            <a:noFill/>
            <a:ln w="12700" cap="sq" cmpd="sng" algn="ctr">
              <a:solidFill>
                <a:schemeClr val="tx1"/>
              </a:solidFill>
              <a:prstDash val="solid"/>
              <a:miter lim="800000"/>
            </a:ln>
            <a:effectLst/>
          </p:spPr>
        </p:cxnSp>
        <p:cxnSp>
          <p:nvCxnSpPr>
            <p:cNvPr id="604" name="直接连接符 603"/>
            <p:cNvCxnSpPr/>
            <p:nvPr/>
          </p:nvCxnSpPr>
          <p:spPr>
            <a:xfrm>
              <a:off x="5745009" y="4194231"/>
              <a:ext cx="900445" cy="0"/>
            </a:xfrm>
            <a:prstGeom prst="line">
              <a:avLst/>
            </a:prstGeom>
            <a:noFill/>
            <a:ln w="12700" cap="sq" cmpd="sng" algn="ctr">
              <a:solidFill>
                <a:schemeClr val="tx1"/>
              </a:solidFill>
              <a:prstDash val="solid"/>
              <a:miter lim="800000"/>
            </a:ln>
            <a:effectLst/>
          </p:spPr>
        </p:cxnSp>
        <p:cxnSp>
          <p:nvCxnSpPr>
            <p:cNvPr id="625" name="直接连接符 624"/>
            <p:cNvCxnSpPr/>
            <p:nvPr/>
          </p:nvCxnSpPr>
          <p:spPr>
            <a:xfrm>
              <a:off x="5745009" y="4682190"/>
              <a:ext cx="900445" cy="0"/>
            </a:xfrm>
            <a:prstGeom prst="line">
              <a:avLst/>
            </a:prstGeom>
            <a:noFill/>
            <a:ln w="12700" cap="sq" cmpd="sng" algn="ctr">
              <a:solidFill>
                <a:schemeClr val="tx1"/>
              </a:solidFill>
              <a:prstDash val="solid"/>
              <a:miter lim="800000"/>
            </a:ln>
            <a:effectLst/>
          </p:spPr>
        </p:cxnSp>
        <p:cxnSp>
          <p:nvCxnSpPr>
            <p:cNvPr id="646" name="直接连接符 645"/>
            <p:cNvCxnSpPr/>
            <p:nvPr/>
          </p:nvCxnSpPr>
          <p:spPr>
            <a:xfrm>
              <a:off x="5745009" y="5170149"/>
              <a:ext cx="900445" cy="0"/>
            </a:xfrm>
            <a:prstGeom prst="line">
              <a:avLst/>
            </a:prstGeom>
            <a:noFill/>
            <a:ln w="12700" cap="sq" cmpd="sng" algn="ctr">
              <a:solidFill>
                <a:schemeClr val="tx1"/>
              </a:solidFill>
              <a:prstDash val="solid"/>
              <a:miter lim="800000"/>
            </a:ln>
            <a:effectLst/>
          </p:spPr>
        </p:cxnSp>
        <p:cxnSp>
          <p:nvCxnSpPr>
            <p:cNvPr id="667" name="直接连接符 666"/>
            <p:cNvCxnSpPr/>
            <p:nvPr/>
          </p:nvCxnSpPr>
          <p:spPr>
            <a:xfrm>
              <a:off x="5745009" y="5658108"/>
              <a:ext cx="900445" cy="0"/>
            </a:xfrm>
            <a:prstGeom prst="line">
              <a:avLst/>
            </a:prstGeom>
            <a:noFill/>
            <a:ln w="12700" cap="sq" cmpd="sng" algn="ctr">
              <a:solidFill>
                <a:schemeClr val="tx1"/>
              </a:solidFill>
              <a:prstDash val="solid"/>
              <a:miter lim="800000"/>
            </a:ln>
            <a:effectLst/>
          </p:spPr>
        </p:cxnSp>
      </p:grpSp>
      <p:grpSp>
        <p:nvGrpSpPr>
          <p:cNvPr id="15" name="组合 14"/>
          <p:cNvGrpSpPr/>
          <p:nvPr/>
        </p:nvGrpSpPr>
        <p:grpSpPr>
          <a:xfrm>
            <a:off x="5376021" y="2098811"/>
            <a:ext cx="364353" cy="3690334"/>
            <a:chOff x="5376021" y="2098811"/>
            <a:chExt cx="364353" cy="3690334"/>
          </a:xfrm>
        </p:grpSpPr>
        <p:sp>
          <p:nvSpPr>
            <p:cNvPr id="246" name="矩形 245"/>
            <p:cNvSpPr/>
            <p:nvPr/>
          </p:nvSpPr>
          <p:spPr>
            <a:xfrm>
              <a:off x="5376021" y="2098811"/>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43" name="矩形 542"/>
            <p:cNvSpPr/>
            <p:nvPr/>
          </p:nvSpPr>
          <p:spPr>
            <a:xfrm>
              <a:off x="5376021" y="2586770"/>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64" name="矩形 563"/>
            <p:cNvSpPr/>
            <p:nvPr/>
          </p:nvSpPr>
          <p:spPr>
            <a:xfrm>
              <a:off x="5376021" y="3074729"/>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585" name="矩形 584"/>
            <p:cNvSpPr/>
            <p:nvPr/>
          </p:nvSpPr>
          <p:spPr>
            <a:xfrm>
              <a:off x="5376021" y="3562688"/>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06" name="矩形 605"/>
            <p:cNvSpPr/>
            <p:nvPr/>
          </p:nvSpPr>
          <p:spPr>
            <a:xfrm>
              <a:off x="5376021" y="4050647"/>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7" name="矩形 626"/>
            <p:cNvSpPr/>
            <p:nvPr/>
          </p:nvSpPr>
          <p:spPr>
            <a:xfrm>
              <a:off x="5376021" y="4538606"/>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48" name="矩形 647"/>
            <p:cNvSpPr/>
            <p:nvPr/>
          </p:nvSpPr>
          <p:spPr>
            <a:xfrm>
              <a:off x="5376021" y="5026565"/>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69" name="矩形 668"/>
            <p:cNvSpPr/>
            <p:nvPr/>
          </p:nvSpPr>
          <p:spPr>
            <a:xfrm>
              <a:off x="5376021" y="5514524"/>
              <a:ext cx="364353" cy="274621"/>
            </a:xfrm>
            <a:prstGeom prst="rect">
              <a:avLst/>
            </a:prstGeom>
            <a:solidFill>
              <a:srgbClr val="FFC000"/>
            </a:solidFill>
            <a:ln w="19050">
              <a:solidFill>
                <a:srgbClr val="2E4E7E"/>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2686689" y="5470059"/>
            <a:ext cx="6670196" cy="371428"/>
            <a:chOff x="2742675" y="5404742"/>
            <a:chExt cx="6670196" cy="371428"/>
          </a:xfrm>
        </p:grpSpPr>
        <p:grpSp>
          <p:nvGrpSpPr>
            <p:cNvPr id="670" name="组合 669"/>
            <p:cNvGrpSpPr/>
            <p:nvPr/>
          </p:nvGrpSpPr>
          <p:grpSpPr>
            <a:xfrm>
              <a:off x="2742675" y="5404742"/>
              <a:ext cx="1761876" cy="371346"/>
              <a:chOff x="2169741" y="2036654"/>
              <a:chExt cx="1761876" cy="371346"/>
            </a:xfrm>
          </p:grpSpPr>
          <p:sp>
            <p:nvSpPr>
              <p:cNvPr id="682" name="矩形 681"/>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83" name="矩形 682"/>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84" name="矩形 683"/>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72" name="组合 671"/>
            <p:cNvGrpSpPr/>
            <p:nvPr/>
          </p:nvGrpSpPr>
          <p:grpSpPr>
            <a:xfrm>
              <a:off x="7650995" y="5404824"/>
              <a:ext cx="1761876" cy="371346"/>
              <a:chOff x="2169741" y="2036654"/>
              <a:chExt cx="1761876" cy="371346"/>
            </a:xfrm>
          </p:grpSpPr>
          <p:sp>
            <p:nvSpPr>
              <p:cNvPr id="676" name="矩形 675"/>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77" name="矩形 676"/>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Value</a:t>
                </a:r>
                <a:endPar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4" name="组合 33"/>
          <p:cNvGrpSpPr/>
          <p:nvPr/>
        </p:nvGrpSpPr>
        <p:grpSpPr>
          <a:xfrm>
            <a:off x="6332671" y="4193544"/>
            <a:ext cx="1240093" cy="1682923"/>
            <a:chOff x="6332671" y="4193544"/>
            <a:chExt cx="1240093" cy="1682923"/>
          </a:xfrm>
        </p:grpSpPr>
        <p:grpSp>
          <p:nvGrpSpPr>
            <p:cNvPr id="30" name="组合 29"/>
            <p:cNvGrpSpPr/>
            <p:nvPr/>
          </p:nvGrpSpPr>
          <p:grpSpPr>
            <a:xfrm>
              <a:off x="6332671" y="4193544"/>
              <a:ext cx="1240093" cy="219046"/>
              <a:chOff x="6332671" y="4193544"/>
              <a:chExt cx="1240093" cy="219046"/>
            </a:xfrm>
          </p:grpSpPr>
          <p:cxnSp>
            <p:nvCxnSpPr>
              <p:cNvPr id="603" name="直接连接符 602"/>
              <p:cNvCxnSpPr/>
              <p:nvPr/>
            </p:nvCxnSpPr>
            <p:spPr>
              <a:xfrm flipH="1">
                <a:off x="6332671" y="4330760"/>
                <a:ext cx="244336" cy="0"/>
              </a:xfrm>
              <a:prstGeom prst="line">
                <a:avLst/>
              </a:prstGeom>
              <a:solidFill>
                <a:schemeClr val="bg1"/>
              </a:solidFill>
              <a:ln w="38100" cap="sq">
                <a:solidFill>
                  <a:srgbClr val="00B050"/>
                </a:solidFill>
                <a:miter lim="800000"/>
                <a:tailEnd type="none" w="lg" len="lg"/>
              </a:ln>
            </p:spPr>
          </p:cxnSp>
          <p:cxnSp>
            <p:nvCxnSpPr>
              <p:cNvPr id="605" name="直接连接符 604"/>
              <p:cNvCxnSpPr/>
              <p:nvPr/>
            </p:nvCxnSpPr>
            <p:spPr>
              <a:xfrm flipH="1" flipV="1">
                <a:off x="6654717" y="4193544"/>
                <a:ext cx="0" cy="178303"/>
              </a:xfrm>
              <a:prstGeom prst="line">
                <a:avLst/>
              </a:prstGeom>
              <a:solidFill>
                <a:schemeClr val="bg1"/>
              </a:solidFill>
              <a:ln w="12700" cap="sq">
                <a:solidFill>
                  <a:schemeClr val="tx1"/>
                </a:solidFill>
                <a:round/>
                <a:tailEnd type="none" w="lg" len="lg"/>
              </a:ln>
            </p:spPr>
          </p:cxnSp>
          <p:grpSp>
            <p:nvGrpSpPr>
              <p:cNvPr id="608" name="组合 607"/>
              <p:cNvGrpSpPr/>
              <p:nvPr/>
            </p:nvGrpSpPr>
            <p:grpSpPr>
              <a:xfrm>
                <a:off x="6759107" y="4195755"/>
                <a:ext cx="813657" cy="130977"/>
                <a:chOff x="5694705" y="2248614"/>
                <a:chExt cx="502156" cy="120844"/>
              </a:xfrm>
            </p:grpSpPr>
            <p:cxnSp>
              <p:nvCxnSpPr>
                <p:cNvPr id="615" name="直接连接符 614"/>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16" name="组合 615"/>
                <p:cNvGrpSpPr/>
                <p:nvPr/>
              </p:nvGrpSpPr>
              <p:grpSpPr>
                <a:xfrm>
                  <a:off x="5942184" y="2248614"/>
                  <a:ext cx="254677" cy="120844"/>
                  <a:chOff x="5919959" y="2263854"/>
                  <a:chExt cx="254677" cy="120844"/>
                </a:xfrm>
              </p:grpSpPr>
              <p:cxnSp>
                <p:nvCxnSpPr>
                  <p:cNvPr id="617" name="直接连接符 616"/>
                  <p:cNvCxnSpPr/>
                  <p:nvPr/>
                </p:nvCxnSpPr>
                <p:spPr>
                  <a:xfrm flipV="1">
                    <a:off x="5919959" y="2263854"/>
                    <a:ext cx="0" cy="120844"/>
                  </a:xfrm>
                  <a:prstGeom prst="line">
                    <a:avLst/>
                  </a:prstGeom>
                  <a:solidFill>
                    <a:schemeClr val="bg1"/>
                  </a:solidFill>
                  <a:ln w="38100" cap="sq">
                    <a:solidFill>
                      <a:srgbClr val="00B050"/>
                    </a:solidFill>
                    <a:miter lim="800000"/>
                    <a:tailEnd type="none" w="lg" len="lg"/>
                  </a:ln>
                </p:spPr>
              </p:cxnSp>
              <p:cxnSp>
                <p:nvCxnSpPr>
                  <p:cNvPr id="618" name="直接连接符 617"/>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10" name="等腰三角形 609"/>
              <p:cNvSpPr/>
              <p:nvPr/>
            </p:nvSpPr>
            <p:spPr>
              <a:xfrm rot="16200000">
                <a:off x="6571570" y="4251733"/>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31" name="组合 30"/>
            <p:cNvGrpSpPr/>
            <p:nvPr/>
          </p:nvGrpSpPr>
          <p:grpSpPr>
            <a:xfrm>
              <a:off x="6332671" y="4681503"/>
              <a:ext cx="1240093" cy="219046"/>
              <a:chOff x="6332671" y="4681503"/>
              <a:chExt cx="1240093" cy="219046"/>
            </a:xfrm>
          </p:grpSpPr>
          <p:cxnSp>
            <p:nvCxnSpPr>
              <p:cNvPr id="624" name="直接连接符 623"/>
              <p:cNvCxnSpPr/>
              <p:nvPr/>
            </p:nvCxnSpPr>
            <p:spPr>
              <a:xfrm flipH="1">
                <a:off x="6332671" y="4818719"/>
                <a:ext cx="244336" cy="0"/>
              </a:xfrm>
              <a:prstGeom prst="line">
                <a:avLst/>
              </a:prstGeom>
              <a:solidFill>
                <a:schemeClr val="bg1"/>
              </a:solidFill>
              <a:ln w="38100" cap="sq">
                <a:solidFill>
                  <a:srgbClr val="00B050"/>
                </a:solidFill>
                <a:miter lim="800000"/>
                <a:tailEnd type="none" w="lg" len="lg"/>
              </a:ln>
            </p:spPr>
          </p:cxnSp>
          <p:cxnSp>
            <p:nvCxnSpPr>
              <p:cNvPr id="626" name="直接连接符 625"/>
              <p:cNvCxnSpPr/>
              <p:nvPr/>
            </p:nvCxnSpPr>
            <p:spPr>
              <a:xfrm flipH="1" flipV="1">
                <a:off x="6654717" y="4681503"/>
                <a:ext cx="0" cy="178303"/>
              </a:xfrm>
              <a:prstGeom prst="line">
                <a:avLst/>
              </a:prstGeom>
              <a:solidFill>
                <a:schemeClr val="bg1"/>
              </a:solidFill>
              <a:ln w="12700" cap="sq">
                <a:solidFill>
                  <a:schemeClr val="tx1"/>
                </a:solidFill>
                <a:round/>
                <a:tailEnd type="none" w="lg" len="lg"/>
              </a:ln>
            </p:spPr>
          </p:cxnSp>
          <p:grpSp>
            <p:nvGrpSpPr>
              <p:cNvPr id="629" name="组合 628"/>
              <p:cNvGrpSpPr/>
              <p:nvPr/>
            </p:nvGrpSpPr>
            <p:grpSpPr>
              <a:xfrm>
                <a:off x="6759107" y="4684161"/>
                <a:ext cx="813657" cy="130730"/>
                <a:chOff x="5694705" y="2249025"/>
                <a:chExt cx="502156" cy="120616"/>
              </a:xfrm>
            </p:grpSpPr>
            <p:cxnSp>
              <p:nvCxnSpPr>
                <p:cNvPr id="636" name="直接连接符 635"/>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37" name="组合 636"/>
                <p:cNvGrpSpPr/>
                <p:nvPr/>
              </p:nvGrpSpPr>
              <p:grpSpPr>
                <a:xfrm>
                  <a:off x="5942184" y="2249025"/>
                  <a:ext cx="254677" cy="120616"/>
                  <a:chOff x="5919959" y="2264265"/>
                  <a:chExt cx="254677" cy="120616"/>
                </a:xfrm>
              </p:grpSpPr>
              <p:cxnSp>
                <p:nvCxnSpPr>
                  <p:cNvPr id="638" name="直接连接符 637"/>
                  <p:cNvCxnSpPr/>
                  <p:nvPr/>
                </p:nvCxnSpPr>
                <p:spPr>
                  <a:xfrm flipV="1">
                    <a:off x="5919959" y="2264730"/>
                    <a:ext cx="0" cy="120151"/>
                  </a:xfrm>
                  <a:prstGeom prst="line">
                    <a:avLst/>
                  </a:prstGeom>
                  <a:solidFill>
                    <a:schemeClr val="bg1"/>
                  </a:solidFill>
                  <a:ln w="38100" cap="sq">
                    <a:solidFill>
                      <a:srgbClr val="00B050"/>
                    </a:solidFill>
                    <a:miter lim="800000"/>
                    <a:tailEnd type="none" w="lg" len="lg"/>
                  </a:ln>
                </p:spPr>
              </p:cxnSp>
              <p:cxnSp>
                <p:nvCxnSpPr>
                  <p:cNvPr id="639" name="直接连接符 638"/>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31" name="等腰三角形 630"/>
              <p:cNvSpPr/>
              <p:nvPr/>
            </p:nvSpPr>
            <p:spPr>
              <a:xfrm rot="16200000">
                <a:off x="6571570" y="4739692"/>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32" name="组合 31"/>
            <p:cNvGrpSpPr/>
            <p:nvPr/>
          </p:nvGrpSpPr>
          <p:grpSpPr>
            <a:xfrm>
              <a:off x="6332671" y="5169462"/>
              <a:ext cx="1240093" cy="219046"/>
              <a:chOff x="6332671" y="5169462"/>
              <a:chExt cx="1240093" cy="219046"/>
            </a:xfrm>
          </p:grpSpPr>
          <p:cxnSp>
            <p:nvCxnSpPr>
              <p:cNvPr id="645" name="直接连接符 644"/>
              <p:cNvCxnSpPr/>
              <p:nvPr/>
            </p:nvCxnSpPr>
            <p:spPr>
              <a:xfrm flipH="1">
                <a:off x="6332671" y="5306678"/>
                <a:ext cx="244336" cy="0"/>
              </a:xfrm>
              <a:prstGeom prst="line">
                <a:avLst/>
              </a:prstGeom>
              <a:solidFill>
                <a:schemeClr val="bg1"/>
              </a:solidFill>
              <a:ln w="38100" cap="sq">
                <a:solidFill>
                  <a:srgbClr val="00B050"/>
                </a:solidFill>
                <a:miter lim="800000"/>
                <a:tailEnd type="none" w="lg" len="lg"/>
              </a:ln>
            </p:spPr>
          </p:cxnSp>
          <p:cxnSp>
            <p:nvCxnSpPr>
              <p:cNvPr id="647" name="直接连接符 646"/>
              <p:cNvCxnSpPr/>
              <p:nvPr/>
            </p:nvCxnSpPr>
            <p:spPr>
              <a:xfrm flipH="1" flipV="1">
                <a:off x="6654717" y="5169462"/>
                <a:ext cx="0" cy="178303"/>
              </a:xfrm>
              <a:prstGeom prst="line">
                <a:avLst/>
              </a:prstGeom>
              <a:solidFill>
                <a:schemeClr val="bg1"/>
              </a:solidFill>
              <a:ln w="12700" cap="sq">
                <a:solidFill>
                  <a:schemeClr val="tx1"/>
                </a:solidFill>
                <a:round/>
                <a:tailEnd type="none" w="lg" len="lg"/>
              </a:ln>
            </p:spPr>
          </p:cxnSp>
          <p:grpSp>
            <p:nvGrpSpPr>
              <p:cNvPr id="650" name="组合 649"/>
              <p:cNvGrpSpPr/>
              <p:nvPr/>
            </p:nvGrpSpPr>
            <p:grpSpPr>
              <a:xfrm>
                <a:off x="6759107" y="5172092"/>
                <a:ext cx="813657" cy="129621"/>
                <a:chOff x="5694705" y="2248984"/>
                <a:chExt cx="502156" cy="119592"/>
              </a:xfrm>
            </p:grpSpPr>
            <p:cxnSp>
              <p:nvCxnSpPr>
                <p:cNvPr id="657" name="直接连接符 656"/>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58" name="组合 657"/>
                <p:cNvGrpSpPr/>
                <p:nvPr/>
              </p:nvGrpSpPr>
              <p:grpSpPr>
                <a:xfrm>
                  <a:off x="5942184" y="2248984"/>
                  <a:ext cx="254677" cy="118617"/>
                  <a:chOff x="5919959" y="2264224"/>
                  <a:chExt cx="254677" cy="118617"/>
                </a:xfrm>
              </p:grpSpPr>
              <p:cxnSp>
                <p:nvCxnSpPr>
                  <p:cNvPr id="659" name="直接连接符 658"/>
                  <p:cNvCxnSpPr/>
                  <p:nvPr/>
                </p:nvCxnSpPr>
                <p:spPr>
                  <a:xfrm flipV="1">
                    <a:off x="5919959" y="2264224"/>
                    <a:ext cx="0" cy="118617"/>
                  </a:xfrm>
                  <a:prstGeom prst="line">
                    <a:avLst/>
                  </a:prstGeom>
                  <a:solidFill>
                    <a:schemeClr val="bg1"/>
                  </a:solidFill>
                  <a:ln w="38100" cap="sq">
                    <a:solidFill>
                      <a:srgbClr val="00B050"/>
                    </a:solidFill>
                    <a:miter lim="800000"/>
                    <a:tailEnd type="none" w="lg" len="lg"/>
                  </a:ln>
                </p:spPr>
              </p:cxnSp>
              <p:cxnSp>
                <p:nvCxnSpPr>
                  <p:cNvPr id="660" name="直接连接符 659"/>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52" name="等腰三角形 651"/>
              <p:cNvSpPr/>
              <p:nvPr/>
            </p:nvSpPr>
            <p:spPr>
              <a:xfrm rot="16200000">
                <a:off x="6571570" y="5227651"/>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33" name="组合 32"/>
            <p:cNvGrpSpPr/>
            <p:nvPr/>
          </p:nvGrpSpPr>
          <p:grpSpPr>
            <a:xfrm>
              <a:off x="6332671" y="5657421"/>
              <a:ext cx="1240093" cy="219046"/>
              <a:chOff x="6332671" y="5657421"/>
              <a:chExt cx="1240093" cy="219046"/>
            </a:xfrm>
          </p:grpSpPr>
          <p:cxnSp>
            <p:nvCxnSpPr>
              <p:cNvPr id="666" name="直接连接符 665"/>
              <p:cNvCxnSpPr/>
              <p:nvPr/>
            </p:nvCxnSpPr>
            <p:spPr>
              <a:xfrm flipH="1">
                <a:off x="6332671" y="5794637"/>
                <a:ext cx="244336" cy="0"/>
              </a:xfrm>
              <a:prstGeom prst="line">
                <a:avLst/>
              </a:prstGeom>
              <a:solidFill>
                <a:schemeClr val="bg1"/>
              </a:solidFill>
              <a:ln w="38100" cap="sq">
                <a:solidFill>
                  <a:srgbClr val="00B050"/>
                </a:solidFill>
                <a:miter lim="800000"/>
                <a:tailEnd type="none" w="lg" len="lg"/>
              </a:ln>
            </p:spPr>
          </p:cxnSp>
          <p:cxnSp>
            <p:nvCxnSpPr>
              <p:cNvPr id="668" name="直接连接符 667"/>
              <p:cNvCxnSpPr/>
              <p:nvPr/>
            </p:nvCxnSpPr>
            <p:spPr>
              <a:xfrm flipH="1" flipV="1">
                <a:off x="6654717" y="5657421"/>
                <a:ext cx="0" cy="178303"/>
              </a:xfrm>
              <a:prstGeom prst="line">
                <a:avLst/>
              </a:prstGeom>
              <a:solidFill>
                <a:schemeClr val="bg1"/>
              </a:solidFill>
              <a:ln w="12700" cap="sq">
                <a:solidFill>
                  <a:schemeClr val="tx1"/>
                </a:solidFill>
                <a:round/>
                <a:tailEnd type="none" w="lg" len="lg"/>
              </a:ln>
            </p:spPr>
          </p:cxnSp>
          <p:grpSp>
            <p:nvGrpSpPr>
              <p:cNvPr id="671" name="组合 670"/>
              <p:cNvGrpSpPr/>
              <p:nvPr/>
            </p:nvGrpSpPr>
            <p:grpSpPr>
              <a:xfrm>
                <a:off x="6759107" y="5660085"/>
                <a:ext cx="813657" cy="129576"/>
                <a:chOff x="5694705" y="2249025"/>
                <a:chExt cx="502156" cy="119551"/>
              </a:xfrm>
            </p:grpSpPr>
            <p:cxnSp>
              <p:nvCxnSpPr>
                <p:cNvPr id="678" name="直接连接符 677"/>
                <p:cNvCxnSpPr/>
                <p:nvPr/>
              </p:nvCxnSpPr>
              <p:spPr>
                <a:xfrm flipH="1">
                  <a:off x="5694705" y="2368576"/>
                  <a:ext cx="244539" cy="0"/>
                </a:xfrm>
                <a:prstGeom prst="line">
                  <a:avLst/>
                </a:prstGeom>
                <a:solidFill>
                  <a:schemeClr val="bg1"/>
                </a:solidFill>
                <a:ln w="38100" cap="sq">
                  <a:solidFill>
                    <a:srgbClr val="00B050"/>
                  </a:solidFill>
                  <a:miter lim="800000"/>
                  <a:tailEnd type="none" w="lg" len="lg"/>
                </a:ln>
              </p:spPr>
            </p:cxnSp>
            <p:grpSp>
              <p:nvGrpSpPr>
                <p:cNvPr id="679" name="组合 678"/>
                <p:cNvGrpSpPr/>
                <p:nvPr/>
              </p:nvGrpSpPr>
              <p:grpSpPr>
                <a:xfrm>
                  <a:off x="5942184" y="2249025"/>
                  <a:ext cx="254677" cy="118775"/>
                  <a:chOff x="5919959" y="2264265"/>
                  <a:chExt cx="254677" cy="118775"/>
                </a:xfrm>
              </p:grpSpPr>
              <p:cxnSp>
                <p:nvCxnSpPr>
                  <p:cNvPr id="680" name="直接连接符 679"/>
                  <p:cNvCxnSpPr/>
                  <p:nvPr/>
                </p:nvCxnSpPr>
                <p:spPr>
                  <a:xfrm flipV="1">
                    <a:off x="5919959" y="2265133"/>
                    <a:ext cx="0" cy="117907"/>
                  </a:xfrm>
                  <a:prstGeom prst="line">
                    <a:avLst/>
                  </a:prstGeom>
                  <a:solidFill>
                    <a:schemeClr val="bg1"/>
                  </a:solidFill>
                  <a:ln w="38100" cap="sq">
                    <a:solidFill>
                      <a:srgbClr val="00B050"/>
                    </a:solidFill>
                    <a:miter lim="800000"/>
                    <a:tailEnd type="none" w="lg" len="lg"/>
                  </a:ln>
                </p:spPr>
              </p:cxnSp>
              <p:cxnSp>
                <p:nvCxnSpPr>
                  <p:cNvPr id="681" name="直接连接符 680"/>
                  <p:cNvCxnSpPr/>
                  <p:nvPr/>
                </p:nvCxnSpPr>
                <p:spPr>
                  <a:xfrm flipH="1">
                    <a:off x="5930300" y="2264265"/>
                    <a:ext cx="244336" cy="0"/>
                  </a:xfrm>
                  <a:prstGeom prst="line">
                    <a:avLst/>
                  </a:prstGeom>
                  <a:solidFill>
                    <a:schemeClr val="bg1"/>
                  </a:solidFill>
                  <a:ln w="38100" cap="sq">
                    <a:solidFill>
                      <a:srgbClr val="00B050"/>
                    </a:solidFill>
                    <a:miter lim="800000"/>
                    <a:tailEnd type="none" w="lg" len="lg"/>
                  </a:ln>
                </p:spPr>
              </p:cxnSp>
            </p:grpSp>
          </p:grpSp>
          <p:sp>
            <p:nvSpPr>
              <p:cNvPr id="673" name="等腰三角形 672"/>
              <p:cNvSpPr/>
              <p:nvPr/>
            </p:nvSpPr>
            <p:spPr>
              <a:xfrm rot="16200000">
                <a:off x="6571570" y="5715610"/>
                <a:ext cx="166294" cy="155419"/>
              </a:xfrm>
              <a:prstGeom prst="triangle">
                <a:avLst/>
              </a:prstGeom>
              <a:solidFill>
                <a:srgbClr val="FFC000"/>
              </a:solidFill>
              <a:ln w="19050">
                <a:solidFill>
                  <a:schemeClr val="tx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grpSp>
      </p:grpSp>
      <p:grpSp>
        <p:nvGrpSpPr>
          <p:cNvPr id="18" name="组合 17"/>
          <p:cNvGrpSpPr/>
          <p:nvPr/>
        </p:nvGrpSpPr>
        <p:grpSpPr>
          <a:xfrm>
            <a:off x="4423320" y="1940496"/>
            <a:ext cx="935946" cy="3757262"/>
            <a:chOff x="4423320" y="1940496"/>
            <a:chExt cx="935946" cy="3757262"/>
          </a:xfrm>
        </p:grpSpPr>
        <p:grpSp>
          <p:nvGrpSpPr>
            <p:cNvPr id="16" name="组合 15"/>
            <p:cNvGrpSpPr/>
            <p:nvPr/>
          </p:nvGrpSpPr>
          <p:grpSpPr>
            <a:xfrm>
              <a:off x="4423320" y="1940496"/>
              <a:ext cx="935946" cy="605720"/>
              <a:chOff x="4423320" y="1940496"/>
              <a:chExt cx="935946" cy="605720"/>
            </a:xfrm>
          </p:grpSpPr>
          <p:cxnSp>
            <p:nvCxnSpPr>
              <p:cNvPr id="378" name="直接连接符 377"/>
              <p:cNvCxnSpPr/>
              <p:nvPr/>
            </p:nvCxnSpPr>
            <p:spPr>
              <a:xfrm>
                <a:off x="4453136" y="2202897"/>
                <a:ext cx="906130" cy="0"/>
              </a:xfrm>
              <a:prstGeom prst="line">
                <a:avLst/>
              </a:prstGeom>
              <a:noFill/>
              <a:ln w="9525" cap="flat" cmpd="sng" algn="ctr">
                <a:solidFill>
                  <a:srgbClr val="FF6600"/>
                </a:solidFill>
                <a:prstDash val="solid"/>
              </a:ln>
              <a:effectLst/>
            </p:spPr>
          </p:cxnSp>
          <p:cxnSp>
            <p:nvCxnSpPr>
              <p:cNvPr id="369" name="直接连接符 368"/>
              <p:cNvCxnSpPr/>
              <p:nvPr/>
            </p:nvCxnSpPr>
            <p:spPr>
              <a:xfrm>
                <a:off x="4457151" y="2282045"/>
                <a:ext cx="902115" cy="0"/>
              </a:xfrm>
              <a:prstGeom prst="line">
                <a:avLst/>
              </a:prstGeom>
              <a:noFill/>
              <a:ln w="25400" cap="flat" cmpd="sng" algn="ctr">
                <a:solidFill>
                  <a:srgbClr val="00B0F0"/>
                </a:solidFill>
                <a:prstDash val="solid"/>
              </a:ln>
              <a:effectLst/>
            </p:spPr>
          </p:cxnSp>
          <p:sp>
            <p:nvSpPr>
              <p:cNvPr id="1053" name="矩形 1052"/>
              <p:cNvSpPr/>
              <p:nvPr/>
            </p:nvSpPr>
            <p:spPr>
              <a:xfrm>
                <a:off x="4429760" y="1940496"/>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rgbClr val="FF6600"/>
                    </a:solidFill>
                    <a:latin typeface="微软雅黑" panose="020B0503020204020204" pitchFamily="34" charset="-122"/>
                    <a:ea typeface="微软雅黑" panose="020B0503020204020204" pitchFamily="34" charset="-122"/>
                  </a:rPr>
                  <a:t>valid</a:t>
                </a:r>
                <a:endParaRPr kumimoji="0" lang="en-US" altLang="zh-CN" sz="1600"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endParaRPr>
              </a:p>
            </p:txBody>
          </p:sp>
          <p:sp>
            <p:nvSpPr>
              <p:cNvPr id="1054" name="矩形 1053"/>
              <p:cNvSpPr/>
              <p:nvPr/>
            </p:nvSpPr>
            <p:spPr>
              <a:xfrm>
                <a:off x="4423320" y="227261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rgbClr val="0099FF"/>
                    </a:solidFill>
                    <a:latin typeface="微软雅黑" panose="020B0503020204020204" pitchFamily="34" charset="-122"/>
                    <a:ea typeface="微软雅黑" panose="020B0503020204020204" pitchFamily="34" charset="-122"/>
                  </a:rPr>
                  <a:t>key</a:t>
                </a:r>
                <a:endParaRPr kumimoji="0" lang="en-US" altLang="zh-CN" sz="1600" b="1" i="0" u="none" strike="noStrike" kern="0" cap="none" spc="0" normalizeH="0" baseline="0" noProof="0" dirty="0">
                  <a:ln>
                    <a:noFill/>
                  </a:ln>
                  <a:solidFill>
                    <a:srgbClr val="0099FF"/>
                  </a:solidFill>
                  <a:effectLst/>
                  <a:uLnTx/>
                  <a:uFillTx/>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453136" y="2690856"/>
              <a:ext cx="906130" cy="3006902"/>
              <a:chOff x="4453136" y="2690856"/>
              <a:chExt cx="906130" cy="3006902"/>
            </a:xfrm>
          </p:grpSpPr>
          <p:cxnSp>
            <p:nvCxnSpPr>
              <p:cNvPr id="548" name="直接连接符 547"/>
              <p:cNvCxnSpPr/>
              <p:nvPr/>
            </p:nvCxnSpPr>
            <p:spPr>
              <a:xfrm>
                <a:off x="4453136" y="2690856"/>
                <a:ext cx="906130" cy="0"/>
              </a:xfrm>
              <a:prstGeom prst="line">
                <a:avLst/>
              </a:prstGeom>
              <a:noFill/>
              <a:ln w="9525" cap="flat" cmpd="sng" algn="ctr">
                <a:solidFill>
                  <a:srgbClr val="FF6600"/>
                </a:solidFill>
                <a:prstDash val="solid"/>
              </a:ln>
              <a:effectLst/>
            </p:spPr>
          </p:cxnSp>
          <p:cxnSp>
            <p:nvCxnSpPr>
              <p:cNvPr id="549" name="直接连接符 548"/>
              <p:cNvCxnSpPr/>
              <p:nvPr/>
            </p:nvCxnSpPr>
            <p:spPr>
              <a:xfrm>
                <a:off x="4457151" y="2770004"/>
                <a:ext cx="902115" cy="0"/>
              </a:xfrm>
              <a:prstGeom prst="line">
                <a:avLst/>
              </a:prstGeom>
              <a:noFill/>
              <a:ln w="25400" cap="flat" cmpd="sng" algn="ctr">
                <a:solidFill>
                  <a:srgbClr val="00B0F0"/>
                </a:solidFill>
                <a:prstDash val="solid"/>
              </a:ln>
              <a:effectLst/>
            </p:spPr>
          </p:cxnSp>
          <p:cxnSp>
            <p:nvCxnSpPr>
              <p:cNvPr id="569" name="直接连接符 568"/>
              <p:cNvCxnSpPr/>
              <p:nvPr/>
            </p:nvCxnSpPr>
            <p:spPr>
              <a:xfrm>
                <a:off x="4453136" y="3178815"/>
                <a:ext cx="906130" cy="0"/>
              </a:xfrm>
              <a:prstGeom prst="line">
                <a:avLst/>
              </a:prstGeom>
              <a:noFill/>
              <a:ln w="9525" cap="flat" cmpd="sng" algn="ctr">
                <a:solidFill>
                  <a:srgbClr val="FF6600"/>
                </a:solidFill>
                <a:prstDash val="solid"/>
              </a:ln>
              <a:effectLst/>
            </p:spPr>
          </p:cxnSp>
          <p:cxnSp>
            <p:nvCxnSpPr>
              <p:cNvPr id="570" name="直接连接符 569"/>
              <p:cNvCxnSpPr/>
              <p:nvPr/>
            </p:nvCxnSpPr>
            <p:spPr>
              <a:xfrm>
                <a:off x="4457151" y="3257963"/>
                <a:ext cx="902115" cy="0"/>
              </a:xfrm>
              <a:prstGeom prst="line">
                <a:avLst/>
              </a:prstGeom>
              <a:noFill/>
              <a:ln w="25400" cap="flat" cmpd="sng" algn="ctr">
                <a:solidFill>
                  <a:srgbClr val="00B0F0"/>
                </a:solidFill>
                <a:prstDash val="solid"/>
              </a:ln>
              <a:effectLst/>
            </p:spPr>
          </p:cxnSp>
          <p:cxnSp>
            <p:nvCxnSpPr>
              <p:cNvPr id="590" name="直接连接符 589"/>
              <p:cNvCxnSpPr/>
              <p:nvPr/>
            </p:nvCxnSpPr>
            <p:spPr>
              <a:xfrm>
                <a:off x="4453136" y="3666774"/>
                <a:ext cx="906130" cy="0"/>
              </a:xfrm>
              <a:prstGeom prst="line">
                <a:avLst/>
              </a:prstGeom>
              <a:noFill/>
              <a:ln w="9525" cap="flat" cmpd="sng" algn="ctr">
                <a:solidFill>
                  <a:srgbClr val="FF6600"/>
                </a:solidFill>
                <a:prstDash val="solid"/>
              </a:ln>
              <a:effectLst/>
            </p:spPr>
          </p:cxnSp>
          <p:cxnSp>
            <p:nvCxnSpPr>
              <p:cNvPr id="591" name="直接连接符 590"/>
              <p:cNvCxnSpPr/>
              <p:nvPr/>
            </p:nvCxnSpPr>
            <p:spPr>
              <a:xfrm>
                <a:off x="4457151" y="3745922"/>
                <a:ext cx="902115" cy="0"/>
              </a:xfrm>
              <a:prstGeom prst="line">
                <a:avLst/>
              </a:prstGeom>
              <a:noFill/>
              <a:ln w="25400" cap="flat" cmpd="sng" algn="ctr">
                <a:solidFill>
                  <a:srgbClr val="00B0F0"/>
                </a:solidFill>
                <a:prstDash val="solid"/>
              </a:ln>
              <a:effectLst/>
            </p:spPr>
          </p:cxnSp>
          <p:cxnSp>
            <p:nvCxnSpPr>
              <p:cNvPr id="611" name="直接连接符 610"/>
              <p:cNvCxnSpPr/>
              <p:nvPr/>
            </p:nvCxnSpPr>
            <p:spPr>
              <a:xfrm>
                <a:off x="4453136" y="4154733"/>
                <a:ext cx="906130" cy="0"/>
              </a:xfrm>
              <a:prstGeom prst="line">
                <a:avLst/>
              </a:prstGeom>
              <a:noFill/>
              <a:ln w="9525" cap="flat" cmpd="sng" algn="ctr">
                <a:solidFill>
                  <a:srgbClr val="FF6600"/>
                </a:solidFill>
                <a:prstDash val="solid"/>
              </a:ln>
              <a:effectLst/>
            </p:spPr>
          </p:cxnSp>
          <p:cxnSp>
            <p:nvCxnSpPr>
              <p:cNvPr id="612" name="直接连接符 611"/>
              <p:cNvCxnSpPr/>
              <p:nvPr/>
            </p:nvCxnSpPr>
            <p:spPr>
              <a:xfrm>
                <a:off x="4457151" y="4233881"/>
                <a:ext cx="902115" cy="0"/>
              </a:xfrm>
              <a:prstGeom prst="line">
                <a:avLst/>
              </a:prstGeom>
              <a:noFill/>
              <a:ln w="25400" cap="flat" cmpd="sng" algn="ctr">
                <a:solidFill>
                  <a:srgbClr val="00B0F0"/>
                </a:solidFill>
                <a:prstDash val="solid"/>
              </a:ln>
              <a:effectLst/>
            </p:spPr>
          </p:cxnSp>
          <p:cxnSp>
            <p:nvCxnSpPr>
              <p:cNvPr id="632" name="直接连接符 631"/>
              <p:cNvCxnSpPr/>
              <p:nvPr/>
            </p:nvCxnSpPr>
            <p:spPr>
              <a:xfrm>
                <a:off x="4453136" y="4642692"/>
                <a:ext cx="906130" cy="0"/>
              </a:xfrm>
              <a:prstGeom prst="line">
                <a:avLst/>
              </a:prstGeom>
              <a:noFill/>
              <a:ln w="9525" cap="flat" cmpd="sng" algn="ctr">
                <a:solidFill>
                  <a:srgbClr val="FF6600"/>
                </a:solidFill>
                <a:prstDash val="solid"/>
              </a:ln>
              <a:effectLst/>
            </p:spPr>
          </p:cxnSp>
          <p:cxnSp>
            <p:nvCxnSpPr>
              <p:cNvPr id="633" name="直接连接符 632"/>
              <p:cNvCxnSpPr/>
              <p:nvPr/>
            </p:nvCxnSpPr>
            <p:spPr>
              <a:xfrm>
                <a:off x="4457151" y="4721840"/>
                <a:ext cx="902115" cy="0"/>
              </a:xfrm>
              <a:prstGeom prst="line">
                <a:avLst/>
              </a:prstGeom>
              <a:noFill/>
              <a:ln w="25400" cap="flat" cmpd="sng" algn="ctr">
                <a:solidFill>
                  <a:srgbClr val="00B0F0"/>
                </a:solidFill>
                <a:prstDash val="solid"/>
              </a:ln>
              <a:effectLst/>
            </p:spPr>
          </p:cxnSp>
          <p:cxnSp>
            <p:nvCxnSpPr>
              <p:cNvPr id="653" name="直接连接符 652"/>
              <p:cNvCxnSpPr/>
              <p:nvPr/>
            </p:nvCxnSpPr>
            <p:spPr>
              <a:xfrm>
                <a:off x="4453136" y="5130651"/>
                <a:ext cx="906130" cy="0"/>
              </a:xfrm>
              <a:prstGeom prst="line">
                <a:avLst/>
              </a:prstGeom>
              <a:noFill/>
              <a:ln w="9525" cap="flat" cmpd="sng" algn="ctr">
                <a:solidFill>
                  <a:srgbClr val="FF6600"/>
                </a:solidFill>
                <a:prstDash val="solid"/>
              </a:ln>
              <a:effectLst/>
            </p:spPr>
          </p:cxnSp>
          <p:cxnSp>
            <p:nvCxnSpPr>
              <p:cNvPr id="654" name="直接连接符 653"/>
              <p:cNvCxnSpPr/>
              <p:nvPr/>
            </p:nvCxnSpPr>
            <p:spPr>
              <a:xfrm>
                <a:off x="4457151" y="5209799"/>
                <a:ext cx="902115" cy="0"/>
              </a:xfrm>
              <a:prstGeom prst="line">
                <a:avLst/>
              </a:prstGeom>
              <a:noFill/>
              <a:ln w="25400" cap="flat" cmpd="sng" algn="ctr">
                <a:solidFill>
                  <a:srgbClr val="00B0F0"/>
                </a:solidFill>
                <a:prstDash val="solid"/>
              </a:ln>
              <a:effectLst/>
            </p:spPr>
          </p:cxnSp>
          <p:cxnSp>
            <p:nvCxnSpPr>
              <p:cNvPr id="674" name="直接连接符 673"/>
              <p:cNvCxnSpPr/>
              <p:nvPr/>
            </p:nvCxnSpPr>
            <p:spPr>
              <a:xfrm>
                <a:off x="4453136" y="5618610"/>
                <a:ext cx="906130" cy="0"/>
              </a:xfrm>
              <a:prstGeom prst="line">
                <a:avLst/>
              </a:prstGeom>
              <a:noFill/>
              <a:ln w="9525" cap="flat" cmpd="sng" algn="ctr">
                <a:solidFill>
                  <a:srgbClr val="FF6600"/>
                </a:solidFill>
                <a:prstDash val="solid"/>
              </a:ln>
              <a:effectLst/>
            </p:spPr>
          </p:cxnSp>
          <p:cxnSp>
            <p:nvCxnSpPr>
              <p:cNvPr id="675" name="直接连接符 674"/>
              <p:cNvCxnSpPr/>
              <p:nvPr/>
            </p:nvCxnSpPr>
            <p:spPr>
              <a:xfrm>
                <a:off x="4457151" y="5697758"/>
                <a:ext cx="902115" cy="0"/>
              </a:xfrm>
              <a:prstGeom prst="line">
                <a:avLst/>
              </a:prstGeom>
              <a:noFill/>
              <a:ln w="25400" cap="flat" cmpd="sng" algn="ctr">
                <a:solidFill>
                  <a:srgbClr val="00B0F0"/>
                </a:solidFill>
                <a:prstDash val="solid"/>
              </a:ln>
              <a:effectLst/>
            </p:spPr>
          </p:cxnSp>
        </p:grpSp>
      </p:grpSp>
      <p:grpSp>
        <p:nvGrpSpPr>
          <p:cNvPr id="25" name="组合 24"/>
          <p:cNvGrpSpPr/>
          <p:nvPr/>
        </p:nvGrpSpPr>
        <p:grpSpPr>
          <a:xfrm>
            <a:off x="5445637" y="1698453"/>
            <a:ext cx="1399802" cy="3990629"/>
            <a:chOff x="5445637" y="1698453"/>
            <a:chExt cx="1399802" cy="3990629"/>
          </a:xfrm>
        </p:grpSpPr>
        <p:sp>
          <p:nvSpPr>
            <p:cNvPr id="537" name="矩形 536"/>
            <p:cNvSpPr/>
            <p:nvPr/>
          </p:nvSpPr>
          <p:spPr>
            <a:xfrm>
              <a:off x="5445637" y="1698453"/>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400" b="1" kern="0" dirty="0">
                  <a:latin typeface="微软雅黑" panose="020B0503020204020204" pitchFamily="34" charset="-122"/>
                  <a:ea typeface="微软雅黑" panose="020B0503020204020204" pitchFamily="34" charset="-122"/>
                </a:rPr>
                <a:t>比较结果</a:t>
              </a:r>
              <a:endPar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826220" y="2015875"/>
              <a:ext cx="410636" cy="3673207"/>
              <a:chOff x="5753111" y="1950558"/>
              <a:chExt cx="410636" cy="3673207"/>
            </a:xfrm>
          </p:grpSpPr>
          <p:sp>
            <p:nvSpPr>
              <p:cNvPr id="692" name="矩形 691"/>
              <p:cNvSpPr/>
              <p:nvPr/>
            </p:nvSpPr>
            <p:spPr>
              <a:xfrm>
                <a:off x="5753111" y="19505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3" name="矩形 692"/>
              <p:cNvSpPr/>
              <p:nvPr/>
            </p:nvSpPr>
            <p:spPr>
              <a:xfrm>
                <a:off x="5753111" y="24396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4" name="矩形 693"/>
              <p:cNvSpPr/>
              <p:nvPr/>
            </p:nvSpPr>
            <p:spPr>
              <a:xfrm>
                <a:off x="5753111" y="29288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5" name="矩形 694"/>
              <p:cNvSpPr/>
              <p:nvPr/>
            </p:nvSpPr>
            <p:spPr>
              <a:xfrm>
                <a:off x="5753111" y="34179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6" name="矩形 695"/>
              <p:cNvSpPr/>
              <p:nvPr/>
            </p:nvSpPr>
            <p:spPr>
              <a:xfrm>
                <a:off x="5753111" y="390705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7" name="矩形 696"/>
              <p:cNvSpPr/>
              <p:nvPr/>
            </p:nvSpPr>
            <p:spPr>
              <a:xfrm>
                <a:off x="5753111" y="439618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8" name="矩形 697"/>
              <p:cNvSpPr/>
              <p:nvPr/>
            </p:nvSpPr>
            <p:spPr>
              <a:xfrm>
                <a:off x="5753111" y="48853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99" name="矩形 698"/>
              <p:cNvSpPr/>
              <p:nvPr/>
            </p:nvSpPr>
            <p:spPr>
              <a:xfrm>
                <a:off x="5753111" y="537443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35" name="组合 34"/>
          <p:cNvGrpSpPr/>
          <p:nvPr/>
        </p:nvGrpSpPr>
        <p:grpSpPr>
          <a:xfrm>
            <a:off x="5740374" y="2400922"/>
            <a:ext cx="1399802" cy="4036336"/>
            <a:chOff x="5740374" y="2400922"/>
            <a:chExt cx="1399802" cy="4036336"/>
          </a:xfrm>
        </p:grpSpPr>
        <p:cxnSp>
          <p:nvCxnSpPr>
            <p:cNvPr id="394" name="直接连接符 393"/>
            <p:cNvCxnSpPr/>
            <p:nvPr/>
          </p:nvCxnSpPr>
          <p:spPr>
            <a:xfrm>
              <a:off x="6332671" y="2400922"/>
              <a:ext cx="0" cy="3760622"/>
            </a:xfrm>
            <a:prstGeom prst="line">
              <a:avLst/>
            </a:prstGeom>
            <a:solidFill>
              <a:schemeClr val="bg1"/>
            </a:solidFill>
            <a:ln w="38100" cap="sq">
              <a:solidFill>
                <a:srgbClr val="1FB965"/>
              </a:solidFill>
              <a:miter lim="800000"/>
              <a:headEnd w="lg" len="med"/>
              <a:tailEnd type="triangle" w="med" len="med"/>
            </a:ln>
          </p:spPr>
        </p:cxnSp>
        <p:sp>
          <p:nvSpPr>
            <p:cNvPr id="700" name="矩形 699"/>
            <p:cNvSpPr/>
            <p:nvPr/>
          </p:nvSpPr>
          <p:spPr>
            <a:xfrm>
              <a:off x="5740374" y="6163661"/>
              <a:ext cx="139980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400" b="1" kern="0">
                  <a:latin typeface="微软雅黑" panose="020B0503020204020204" pitchFamily="34" charset="-122"/>
                  <a:ea typeface="微软雅黑" panose="020B0503020204020204" pitchFamily="34" charset="-122"/>
                </a:rPr>
                <a:t>value</a:t>
              </a:r>
              <a:endPar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2686689" y="1686331"/>
            <a:ext cx="6670196" cy="739443"/>
            <a:chOff x="2686689" y="1686331"/>
            <a:chExt cx="6670196" cy="739443"/>
          </a:xfrm>
        </p:grpSpPr>
        <p:grpSp>
          <p:nvGrpSpPr>
            <p:cNvPr id="11" name="组合 10"/>
            <p:cNvGrpSpPr/>
            <p:nvPr/>
          </p:nvGrpSpPr>
          <p:grpSpPr>
            <a:xfrm>
              <a:off x="2686689" y="2054346"/>
              <a:ext cx="6670196" cy="371428"/>
              <a:chOff x="2742675" y="1989029"/>
              <a:chExt cx="6670196" cy="371428"/>
            </a:xfrm>
          </p:grpSpPr>
          <p:grpSp>
            <p:nvGrpSpPr>
              <p:cNvPr id="48" name="组合 47"/>
              <p:cNvGrpSpPr/>
              <p:nvPr/>
            </p:nvGrpSpPr>
            <p:grpSpPr>
              <a:xfrm>
                <a:off x="2742675" y="1989029"/>
                <a:ext cx="1761876" cy="371346"/>
                <a:chOff x="2169741" y="2036654"/>
                <a:chExt cx="1761876" cy="371346"/>
              </a:xfrm>
            </p:grpSpPr>
            <p:sp>
              <p:nvSpPr>
                <p:cNvPr id="281" name="矩形 280"/>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576967" y="2097354"/>
                  <a:ext cx="1277789" cy="250848"/>
                </a:xfrm>
                <a:prstGeom prst="rect">
                  <a:avLst/>
                </a:prstGeom>
                <a:solidFill>
                  <a:srgbClr val="00B0F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123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9" name="矩形 288"/>
                <p:cNvSpPr/>
                <p:nvPr/>
              </p:nvSpPr>
              <p:spPr>
                <a:xfrm>
                  <a:off x="2248757" y="2099476"/>
                  <a:ext cx="249193" cy="250848"/>
                </a:xfrm>
                <a:prstGeom prst="rect">
                  <a:avLst/>
                </a:prstGeom>
                <a:solidFill>
                  <a:srgbClr val="FF6600"/>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82" name="组合 481"/>
              <p:cNvGrpSpPr/>
              <p:nvPr/>
            </p:nvGrpSpPr>
            <p:grpSpPr>
              <a:xfrm>
                <a:off x="7650995" y="1989111"/>
                <a:ext cx="1761876" cy="371346"/>
                <a:chOff x="2169741" y="2036654"/>
                <a:chExt cx="1761876" cy="371346"/>
              </a:xfrm>
            </p:grpSpPr>
            <p:sp>
              <p:nvSpPr>
                <p:cNvPr id="483" name="矩形 482"/>
                <p:cNvSpPr/>
                <p:nvPr/>
              </p:nvSpPr>
              <p:spPr>
                <a:xfrm>
                  <a:off x="2169741" y="2036654"/>
                  <a:ext cx="1761876" cy="371346"/>
                </a:xfrm>
                <a:prstGeom prst="rect">
                  <a:avLst/>
                </a:prstGeom>
                <a:solidFill>
                  <a:srgbClr val="B2B2B2">
                    <a:lumMod val="40000"/>
                    <a:lumOff val="60000"/>
                  </a:srgbClr>
                </a:solidFill>
                <a:ln w="12700" cap="flat" cmpd="sng" algn="ctr">
                  <a:solidFill>
                    <a:schemeClr val="tx1"/>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4" name="矩形 483"/>
                <p:cNvSpPr/>
                <p:nvPr/>
              </p:nvSpPr>
              <p:spPr>
                <a:xfrm>
                  <a:off x="2240121" y="2097354"/>
                  <a:ext cx="1614636" cy="250848"/>
                </a:xfrm>
                <a:prstGeom prst="rect">
                  <a:avLst/>
                </a:prstGeom>
                <a:solidFill>
                  <a:srgbClr val="1FB965"/>
                </a:solidFill>
                <a:ln w="127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sp>
          <p:nvSpPr>
            <p:cNvPr id="12" name="矩形 11"/>
            <p:cNvSpPr/>
            <p:nvPr/>
          </p:nvSpPr>
          <p:spPr>
            <a:xfrm>
              <a:off x="3253739" y="1686331"/>
              <a:ext cx="60785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anose="020B0604020202020204" pitchFamily="34" charset="0"/>
                  <a:cs typeface="Arial" panose="020B0604020202020204" pitchFamily="34" charset="0"/>
                </a:rPr>
                <a:t>Key</a:t>
              </a:r>
              <a:endParaRPr lang="zh-CN" altLang="en-US" b="1" kern="0" dirty="0">
                <a:solidFill>
                  <a:srgbClr val="000000"/>
                </a:solidFill>
                <a:latin typeface="Arial" panose="020B0604020202020204" pitchFamily="34" charset="0"/>
                <a:cs typeface="Arial" panose="020B0604020202020204" pitchFamily="34" charset="0"/>
              </a:endParaRPr>
            </a:p>
          </p:txBody>
        </p:sp>
        <p:sp>
          <p:nvSpPr>
            <p:cNvPr id="194" name="矩形 193"/>
            <p:cNvSpPr/>
            <p:nvPr/>
          </p:nvSpPr>
          <p:spPr>
            <a:xfrm>
              <a:off x="8096566" y="1698453"/>
              <a:ext cx="800219" cy="369332"/>
            </a:xfrm>
            <a:prstGeom prst="rect">
              <a:avLst/>
            </a:prstGeom>
          </p:spPr>
          <p:txBody>
            <a:bodyPr wrap="none">
              <a:spAutoFit/>
            </a:bodyPr>
            <a:lstStyle/>
            <a:p>
              <a:pPr lvl="0" algn="ctr" fontAlgn="base">
                <a:spcBef>
                  <a:spcPct val="0"/>
                </a:spcBef>
                <a:spcAft>
                  <a:spcPct val="0"/>
                </a:spcAft>
                <a:defRPr/>
              </a:pPr>
              <a:r>
                <a:rPr lang="en-US" altLang="zh-CN" b="1" kern="0" dirty="0">
                  <a:solidFill>
                    <a:srgbClr val="000000"/>
                  </a:solidFill>
                  <a:latin typeface="Arial" panose="020B0604020202020204" pitchFamily="34" charset="0"/>
                  <a:cs typeface="Arial" panose="020B0604020202020204" pitchFamily="34" charset="0"/>
                </a:rPr>
                <a:t>Value</a:t>
              </a:r>
              <a:endParaRPr lang="zh-CN" altLang="en-US" b="1" kern="0" dirty="0">
                <a:solidFill>
                  <a:srgbClr val="000000"/>
                </a:solidFill>
                <a:latin typeface="Arial" panose="020B0604020202020204" pitchFamily="34" charset="0"/>
                <a:cs typeface="Arial" panose="020B0604020202020204" pitchFamily="34" charset="0"/>
              </a:endParaRPr>
            </a:p>
          </p:txBody>
        </p:sp>
      </p:grpSp>
      <p:grpSp>
        <p:nvGrpSpPr>
          <p:cNvPr id="205" name="组合 204"/>
          <p:cNvGrpSpPr/>
          <p:nvPr/>
        </p:nvGrpSpPr>
        <p:grpSpPr>
          <a:xfrm>
            <a:off x="8967971" y="1196171"/>
            <a:ext cx="2803016" cy="451006"/>
            <a:chOff x="747312" y="4732302"/>
            <a:chExt cx="1413294" cy="451006"/>
          </a:xfrm>
        </p:grpSpPr>
        <p:sp>
          <p:nvSpPr>
            <p:cNvPr id="206" name="矩形 205"/>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写逻辑如何实现？</a:t>
              </a:r>
              <a:endParaRPr lang="en-US" altLang="zh-CN" sz="2000" b="1" dirty="0">
                <a:solidFill>
                  <a:srgbClr val="FF0000"/>
                </a:solidFill>
                <a:latin typeface="+mn-ea"/>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68"/>
                                        </p:tgtEl>
                                        <p:attrNameLst>
                                          <p:attrName>style.visibility</p:attrName>
                                        </p:attrNameLst>
                                      </p:cBhvr>
                                      <p:to>
                                        <p:strVal val="visible"/>
                                      </p:to>
                                    </p:set>
                                    <p:animEffect transition="in" filter="barn(inVertical)">
                                      <p:cBhvr>
                                        <p:cTn id="41" dur="500"/>
                                        <p:tgtEl>
                                          <p:spTgt spid="2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righ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right)">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right)">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wipe(right)">
                                      <p:cBhvr>
                                        <p:cTn id="86" dur="500"/>
                                        <p:tgtEl>
                                          <p:spTgt spid="2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ipe(right)">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repeatCount="3000" fill="hold" nodeType="click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wipe(up)">
                                      <p:cBhvr>
                                        <p:cTn id="96" dur="5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05"/>
                                        </p:tgtEl>
                                        <p:attrNameLst>
                                          <p:attrName>style.visibility</p:attrName>
                                        </p:attrNameLst>
                                      </p:cBhvr>
                                      <p:to>
                                        <p:strVal val="visible"/>
                                      </p:to>
                                    </p:set>
                                    <p:animEffect transition="in" filter="wipe(left)">
                                      <p:cBhvr>
                                        <p:cTn id="101"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相联存储器</a:t>
            </a:r>
            <a:endParaRPr lang="zh-CN" altLang="en-US" dirty="0"/>
          </a:p>
        </p:txBody>
      </p:sp>
      <p:sp>
        <p:nvSpPr>
          <p:cNvPr id="3" name="内容占位符 2"/>
          <p:cNvSpPr>
            <a:spLocks noGrp="1"/>
          </p:cNvSpPr>
          <p:nvPr>
            <p:ph idx="1"/>
          </p:nvPr>
        </p:nvSpPr>
        <p:spPr>
          <a:xfrm>
            <a:off x="487822" y="942764"/>
            <a:ext cx="11796419" cy="5637024"/>
          </a:xfrm>
        </p:spPr>
        <p:txBody>
          <a:bodyPr>
            <a:normAutofit/>
          </a:bodyPr>
          <a:lstStyle/>
          <a:p>
            <a:pPr>
              <a:lnSpc>
                <a:spcPct val="150000"/>
              </a:lnSpc>
            </a:pPr>
            <a:r>
              <a:rPr lang="zh-CN" altLang="en-US" b="1" dirty="0"/>
              <a:t>按内容进行访问</a:t>
            </a:r>
            <a:r>
              <a:rPr lang="zh-CN" altLang="en-US" dirty="0"/>
              <a:t>（</a:t>
            </a:r>
            <a:r>
              <a:rPr lang="en-US" altLang="zh-CN" sz="2400" dirty="0">
                <a:solidFill>
                  <a:srgbClr val="7030A0"/>
                </a:solidFill>
              </a:rPr>
              <a:t>Key</a:t>
            </a:r>
            <a:r>
              <a:rPr lang="zh-CN" altLang="en-US" sz="2800" dirty="0"/>
              <a:t>，</a:t>
            </a:r>
            <a:r>
              <a:rPr lang="en-US" altLang="zh-CN" sz="2400" dirty="0">
                <a:solidFill>
                  <a:srgbClr val="00B050"/>
                </a:solidFill>
              </a:rPr>
              <a:t>Value</a:t>
            </a:r>
            <a:r>
              <a:rPr lang="zh-CN" altLang="en-US" dirty="0"/>
              <a:t>）</a:t>
            </a:r>
            <a:endParaRPr lang="zh-CN" altLang="en-US" dirty="0"/>
          </a:p>
          <a:p>
            <a:pPr lvl="1"/>
            <a:r>
              <a:rPr lang="zh-CN" altLang="en-US" sz="2200" dirty="0"/>
              <a:t>以关键字作全局</a:t>
            </a:r>
            <a:r>
              <a:rPr lang="zh-CN" altLang="en-US" sz="2200" b="1" u="sng" dirty="0">
                <a:solidFill>
                  <a:srgbClr val="1387B7"/>
                </a:solidFill>
              </a:rPr>
              <a:t>并发比较</a:t>
            </a:r>
            <a:endParaRPr lang="zh-CN" altLang="en-US" sz="2200" b="1" u="sng" dirty="0">
              <a:solidFill>
                <a:srgbClr val="1387B7"/>
              </a:solidFill>
            </a:endParaRPr>
          </a:p>
          <a:p>
            <a:pPr lvl="1">
              <a:lnSpc>
                <a:spcPct val="150000"/>
              </a:lnSpc>
            </a:pPr>
            <a:r>
              <a:rPr lang="zh-CN" altLang="en-US" sz="2200" dirty="0"/>
              <a:t>硬件成本高  </a:t>
            </a:r>
            <a:r>
              <a:rPr lang="en-US" altLang="zh-CN" sz="2200" dirty="0"/>
              <a:t>( </a:t>
            </a:r>
            <a:r>
              <a:rPr lang="zh-CN" altLang="en-US" sz="2200" dirty="0"/>
              <a:t>比较器多 </a:t>
            </a:r>
            <a:r>
              <a:rPr lang="en-US" altLang="zh-CN" sz="2200" dirty="0"/>
              <a:t>)</a:t>
            </a:r>
            <a:r>
              <a:rPr lang="zh-CN" altLang="en-US" sz="2200" dirty="0"/>
              <a:t>、通常用于存放</a:t>
            </a:r>
            <a:r>
              <a:rPr lang="zh-CN" altLang="en-US" sz="2200" b="1" dirty="0">
                <a:solidFill>
                  <a:srgbClr val="1387B7"/>
                </a:solidFill>
              </a:rPr>
              <a:t>查找表</a:t>
            </a:r>
            <a:r>
              <a:rPr lang="zh-CN" altLang="en-US" sz="2200" dirty="0"/>
              <a:t>或</a:t>
            </a:r>
            <a:r>
              <a:rPr lang="zh-CN" altLang="en-US" sz="2200" b="1" dirty="0">
                <a:solidFill>
                  <a:srgbClr val="1387B7"/>
                </a:solidFill>
              </a:rPr>
              <a:t>全相联</a:t>
            </a:r>
            <a:r>
              <a:rPr lang="en-US" altLang="zh-CN" sz="2200" b="1" dirty="0">
                <a:solidFill>
                  <a:srgbClr val="1387B7"/>
                </a:solidFill>
              </a:rPr>
              <a:t>cache </a:t>
            </a:r>
            <a:endParaRPr lang="en-US" altLang="zh-CN" dirty="0"/>
          </a:p>
          <a:p>
            <a:pPr>
              <a:lnSpc>
                <a:spcPct val="150000"/>
              </a:lnSpc>
            </a:pPr>
            <a:r>
              <a:rPr lang="zh-CN" altLang="en-US" b="1" dirty="0"/>
              <a:t>存储容量 </a:t>
            </a:r>
            <a:r>
              <a:rPr lang="en-US" altLang="zh-CN" b="1" dirty="0"/>
              <a:t>= </a:t>
            </a:r>
            <a:r>
              <a:rPr lang="zh-CN" altLang="en-US" b="1" dirty="0"/>
              <a:t>查找表容量 </a:t>
            </a:r>
            <a:r>
              <a:rPr lang="en-US" altLang="zh-CN" b="1" dirty="0"/>
              <a:t>= </a:t>
            </a:r>
            <a:r>
              <a:rPr lang="zh-CN" altLang="en-US" b="1" dirty="0"/>
              <a:t>表项数 * 表项大小</a:t>
            </a:r>
            <a:endParaRPr lang="zh-CN" altLang="en-US" b="1" dirty="0"/>
          </a:p>
          <a:p>
            <a:pPr lvl="1">
              <a:lnSpc>
                <a:spcPct val="150000"/>
              </a:lnSpc>
            </a:pPr>
            <a:r>
              <a:rPr lang="en-US" altLang="zh-CN" sz="2200" dirty="0"/>
              <a:t>cache</a:t>
            </a:r>
            <a:r>
              <a:rPr lang="zh-CN" altLang="en-US" sz="2200" dirty="0"/>
              <a:t>中用于存放</a:t>
            </a:r>
            <a:r>
              <a:rPr lang="zh-CN" altLang="en-US" sz="2200" b="1" dirty="0"/>
              <a:t>块表</a:t>
            </a:r>
            <a:r>
              <a:rPr lang="zh-CN" altLang="en-US" sz="2200" dirty="0"/>
              <a:t>，虚拟存储器中存放</a:t>
            </a:r>
            <a:r>
              <a:rPr lang="zh-CN" altLang="en-US" sz="2200" b="1" dirty="0"/>
              <a:t>段表、页表</a:t>
            </a:r>
            <a:endParaRPr lang="zh-CN" altLang="en-US" sz="2200" b="1" dirty="0"/>
          </a:p>
          <a:p>
            <a:pPr lvl="2">
              <a:lnSpc>
                <a:spcPct val="150000"/>
              </a:lnSpc>
            </a:pPr>
            <a:r>
              <a:rPr lang="zh-CN" altLang="en-US" sz="2200" dirty="0"/>
              <a:t>（</a:t>
            </a:r>
            <a:r>
              <a:rPr lang="en-US" altLang="zh-CN" sz="2200" dirty="0"/>
              <a:t>valid,	   </a:t>
            </a:r>
            <a:r>
              <a:rPr lang="en-US" altLang="zh-CN" sz="2200" dirty="0">
                <a:solidFill>
                  <a:srgbClr val="7030A0"/>
                </a:solidFill>
              </a:rPr>
              <a:t>Key</a:t>
            </a:r>
            <a:r>
              <a:rPr lang="zh-CN" altLang="en-US" sz="2200" dirty="0"/>
              <a:t>，              </a:t>
            </a:r>
            <a:r>
              <a:rPr lang="en-US" altLang="zh-CN" sz="2200" dirty="0">
                <a:solidFill>
                  <a:srgbClr val="00B050"/>
                </a:solidFill>
              </a:rPr>
              <a:t>Value </a:t>
            </a:r>
            <a:r>
              <a:rPr lang="en-US" altLang="zh-CN" sz="2200" dirty="0">
                <a:solidFill>
                  <a:srgbClr val="33CC33"/>
                </a:solidFill>
              </a:rPr>
              <a:t>        </a:t>
            </a:r>
            <a:r>
              <a:rPr lang="zh-CN" altLang="en-US" sz="2200" dirty="0"/>
              <a:t>）</a:t>
            </a:r>
            <a:endParaRPr lang="zh-CN" altLang="en-US" sz="2200" dirty="0"/>
          </a:p>
          <a:p>
            <a:pPr lvl="2">
              <a:lnSpc>
                <a:spcPct val="150000"/>
              </a:lnSpc>
            </a:pPr>
            <a:r>
              <a:rPr lang="zh-CN" altLang="en-US" sz="2200" dirty="0"/>
              <a:t>  </a:t>
            </a:r>
            <a:r>
              <a:rPr lang="en-US" altLang="zh-CN" sz="2200" dirty="0"/>
              <a:t>(</a:t>
            </a:r>
            <a:r>
              <a:rPr lang="zh-CN" altLang="en-US" sz="2200" dirty="0"/>
              <a:t> 有效位</a:t>
            </a:r>
            <a:r>
              <a:rPr lang="en-US" altLang="zh-CN" sz="2200" dirty="0"/>
              <a:t>,    </a:t>
            </a:r>
            <a:r>
              <a:rPr lang="zh-CN" altLang="en-US" sz="2200" dirty="0">
                <a:solidFill>
                  <a:srgbClr val="7030A0"/>
                </a:solidFill>
              </a:rPr>
              <a:t>主存块地址  </a:t>
            </a:r>
            <a:r>
              <a:rPr lang="zh-CN" altLang="en-US" sz="2200" dirty="0"/>
              <a:t>，  </a:t>
            </a:r>
            <a:r>
              <a:rPr lang="en-US" altLang="zh-CN" sz="2200" dirty="0">
                <a:solidFill>
                  <a:srgbClr val="00B050"/>
                </a:solidFill>
              </a:rPr>
              <a:t>cache</a:t>
            </a:r>
            <a:r>
              <a:rPr lang="zh-CN" altLang="en-US" sz="2200" dirty="0">
                <a:solidFill>
                  <a:srgbClr val="00B050"/>
                </a:solidFill>
              </a:rPr>
              <a:t>块地址</a:t>
            </a:r>
            <a:r>
              <a:rPr lang="zh-CN" altLang="en-US" sz="2200" dirty="0"/>
              <a:t>）</a:t>
            </a:r>
            <a:endParaRPr lang="en-US" altLang="zh-CN" sz="2200" dirty="0"/>
          </a:p>
          <a:p>
            <a:pPr lvl="2">
              <a:lnSpc>
                <a:spcPct val="150000"/>
              </a:lnSpc>
            </a:pPr>
            <a:r>
              <a:rPr lang="zh-CN" altLang="en-US" dirty="0"/>
              <a:t>   </a:t>
            </a:r>
            <a:r>
              <a:rPr lang="en-US" altLang="zh-CN" dirty="0"/>
              <a:t>(</a:t>
            </a:r>
            <a:r>
              <a:rPr lang="zh-CN" altLang="en-US" dirty="0"/>
              <a:t> 有效位</a:t>
            </a:r>
            <a:r>
              <a:rPr lang="en-US" altLang="zh-CN" dirty="0"/>
              <a:t>,         </a:t>
            </a:r>
            <a:r>
              <a:rPr lang="en-US" altLang="zh-CN" dirty="0">
                <a:solidFill>
                  <a:srgbClr val="7030A0"/>
                </a:solidFill>
              </a:rPr>
              <a:t>VPN</a:t>
            </a:r>
            <a:r>
              <a:rPr lang="zh-CN" altLang="en-US" dirty="0">
                <a:solidFill>
                  <a:srgbClr val="7030A0"/>
                </a:solidFill>
              </a:rPr>
              <a:t>  </a:t>
            </a:r>
            <a:r>
              <a:rPr lang="zh-CN" altLang="en-US" dirty="0"/>
              <a:t>，              </a:t>
            </a:r>
            <a:r>
              <a:rPr lang="en-US" altLang="zh-CN" dirty="0">
                <a:solidFill>
                  <a:srgbClr val="00B050"/>
                </a:solidFill>
              </a:rPr>
              <a:t>PPN           </a:t>
            </a:r>
            <a:r>
              <a:rPr lang="zh-CN" altLang="en-US" dirty="0"/>
              <a:t>）</a:t>
            </a:r>
            <a:endParaRPr lang="en-US" altLang="zh-CN" dirty="0"/>
          </a:p>
          <a:p>
            <a:pPr lvl="2">
              <a:lnSpc>
                <a:spcPct val="150000"/>
              </a:lnSpc>
            </a:pP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303"/>
    </mc:Choice>
    <mc:Fallback>
      <p:transition spd="slow" advTm="763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 cache</a:t>
            </a:r>
            <a:r>
              <a:rPr lang="zh-CN" altLang="en-US" dirty="0"/>
              <a:t>基本组织方式</a:t>
            </a:r>
            <a:endParaRPr lang="zh-CN" altLang="en-US" dirty="0"/>
          </a:p>
        </p:txBody>
      </p:sp>
      <p:sp>
        <p:nvSpPr>
          <p:cNvPr id="3" name="内容占位符 2"/>
          <p:cNvSpPr>
            <a:spLocks noGrp="1"/>
          </p:cNvSpPr>
          <p:nvPr>
            <p:ph idx="1"/>
          </p:nvPr>
        </p:nvSpPr>
        <p:spPr/>
        <p:txBody>
          <a:bodyPr>
            <a:normAutofit/>
          </a:bodyPr>
          <a:lstStyle/>
          <a:p>
            <a:r>
              <a:rPr lang="en-US" altLang="zh-CN" dirty="0"/>
              <a:t>CPU cache</a:t>
            </a:r>
            <a:r>
              <a:rPr lang="zh-CN" altLang="en-US" dirty="0"/>
              <a:t>由较快的</a:t>
            </a:r>
            <a:r>
              <a:rPr lang="en-US" altLang="zh-CN" dirty="0"/>
              <a:t>SRAM</a:t>
            </a:r>
            <a:r>
              <a:rPr lang="zh-CN" altLang="en-US" dirty="0"/>
              <a:t>构成</a:t>
            </a:r>
            <a:endParaRPr lang="zh-CN" altLang="en-US" dirty="0"/>
          </a:p>
          <a:p>
            <a:r>
              <a:rPr lang="en-US" altLang="zh-CN" dirty="0"/>
              <a:t>cache</a:t>
            </a:r>
            <a:r>
              <a:rPr lang="zh-CN" altLang="en-US" dirty="0"/>
              <a:t>与主存均分为固定大小的</a:t>
            </a:r>
            <a:r>
              <a:rPr lang="zh-CN" altLang="en-US" b="1" dirty="0">
                <a:solidFill>
                  <a:srgbClr val="1387B7"/>
                </a:solidFill>
              </a:rPr>
              <a:t>数据块</a:t>
            </a:r>
            <a:r>
              <a:rPr lang="zh-CN" altLang="en-US" dirty="0">
                <a:solidFill>
                  <a:srgbClr val="339933"/>
                </a:solidFill>
              </a:rPr>
              <a:t>，</a:t>
            </a:r>
            <a:r>
              <a:rPr lang="zh-CN" altLang="en-US" dirty="0"/>
              <a:t>以</a:t>
            </a:r>
            <a:r>
              <a:rPr lang="zh-CN" altLang="en-US" b="1" u="sng" dirty="0">
                <a:solidFill>
                  <a:srgbClr val="1387B7"/>
                </a:solidFill>
              </a:rPr>
              <a:t>块</a:t>
            </a:r>
            <a:r>
              <a:rPr lang="zh-CN" altLang="en-US" dirty="0"/>
              <a:t>为单位交换数据</a:t>
            </a:r>
            <a:endParaRPr lang="zh-CN" altLang="en-US" dirty="0"/>
          </a:p>
          <a:p>
            <a:r>
              <a:rPr lang="zh-CN" altLang="en-US" dirty="0"/>
              <a:t>相联存储器存放查找表</a:t>
            </a:r>
            <a:r>
              <a:rPr lang="en-US" altLang="zh-CN" dirty="0"/>
              <a:t>/cache</a:t>
            </a:r>
            <a:endParaRPr lang="zh-CN" altLang="en-US" dirty="0"/>
          </a:p>
          <a:p>
            <a:pPr lvl="1"/>
            <a:r>
              <a:rPr lang="zh-CN" altLang="en-US" sz="2200" dirty="0"/>
              <a:t>表项：</a:t>
            </a:r>
            <a:r>
              <a:rPr lang="en-US" altLang="zh-CN" sz="2200" dirty="0"/>
              <a:t>(</a:t>
            </a:r>
            <a:r>
              <a:rPr lang="zh-CN" altLang="en-US" sz="2200" dirty="0"/>
              <a:t>有效位，调入</a:t>
            </a:r>
            <a:r>
              <a:rPr lang="en-US" altLang="zh-CN" sz="2200" dirty="0"/>
              <a:t>cache</a:t>
            </a:r>
            <a:r>
              <a:rPr lang="zh-CN" altLang="en-US" sz="2200" dirty="0"/>
              <a:t>的主存块地址，</a:t>
            </a:r>
            <a:r>
              <a:rPr lang="en-US" altLang="zh-CN" sz="2200" dirty="0">
                <a:solidFill>
                  <a:srgbClr val="1387B7"/>
                </a:solidFill>
              </a:rPr>
              <a:t>cache</a:t>
            </a:r>
            <a:r>
              <a:rPr lang="zh-CN" altLang="en-US" sz="2200" dirty="0">
                <a:solidFill>
                  <a:srgbClr val="1387B7"/>
                </a:solidFill>
              </a:rPr>
              <a:t>块地址</a:t>
            </a:r>
            <a:r>
              <a:rPr lang="en-US" altLang="zh-CN" sz="2200" dirty="0">
                <a:solidFill>
                  <a:srgbClr val="1387B7"/>
                </a:solidFill>
              </a:rPr>
              <a:t>/block data</a:t>
            </a:r>
            <a:r>
              <a:rPr lang="zh-CN" altLang="en-US" sz="2200" dirty="0"/>
              <a:t>）</a:t>
            </a:r>
            <a:endParaRPr lang="zh-CN" altLang="en-US" sz="2200" dirty="0"/>
          </a:p>
          <a:p>
            <a:pPr lvl="1"/>
            <a:r>
              <a:rPr lang="zh-CN" altLang="en-US" sz="2200" dirty="0"/>
              <a:t>容量 </a:t>
            </a:r>
            <a:r>
              <a:rPr lang="en-US" altLang="zh-CN" sz="2200" dirty="0"/>
              <a:t>= cache</a:t>
            </a:r>
            <a:r>
              <a:rPr lang="zh-CN" altLang="en-US" sz="2200" dirty="0"/>
              <a:t>块数 * 表项大小</a:t>
            </a:r>
            <a:endParaRPr lang="zh-CN" altLang="en-US" sz="2200" dirty="0"/>
          </a:p>
          <a:p>
            <a:r>
              <a:rPr lang="en-US" altLang="zh-CN" dirty="0"/>
              <a:t>CPU</a:t>
            </a:r>
            <a:r>
              <a:rPr lang="zh-CN" altLang="en-US" dirty="0"/>
              <a:t>给出的块地址与查找表中某单元相同且有效位为</a:t>
            </a:r>
            <a:r>
              <a:rPr lang="en-US" altLang="zh-CN" dirty="0"/>
              <a:t>1</a:t>
            </a:r>
            <a:r>
              <a:rPr lang="zh-CN" altLang="en-US" dirty="0"/>
              <a:t>表示</a:t>
            </a:r>
            <a:r>
              <a:rPr lang="zh-CN" altLang="en-US" b="1" dirty="0">
                <a:solidFill>
                  <a:srgbClr val="1387B7"/>
                </a:solidFill>
              </a:rPr>
              <a:t>命中</a:t>
            </a:r>
            <a:endParaRPr lang="zh-CN" altLang="en-US" b="1" dirty="0">
              <a:solidFill>
                <a:srgbClr val="1387B7"/>
              </a:solidFill>
            </a:endParaRPr>
          </a:p>
          <a:p>
            <a:pPr lvl="1"/>
            <a:r>
              <a:rPr lang="zh-CN" altLang="en-US" sz="2200" b="1" dirty="0"/>
              <a:t>全相联</a:t>
            </a:r>
            <a:r>
              <a:rPr lang="zh-CN" altLang="en-US" sz="2200" dirty="0"/>
              <a:t>：硬件多路并发比较提升查找速度</a:t>
            </a:r>
            <a:endParaRPr lang="zh-CN" altLang="en-US" sz="2200" dirty="0"/>
          </a:p>
          <a:p>
            <a:pPr lvl="1"/>
            <a:r>
              <a:rPr lang="zh-CN" altLang="en-US" sz="2200" dirty="0"/>
              <a:t>软件</a:t>
            </a:r>
            <a:r>
              <a:rPr lang="en-US" altLang="zh-CN" sz="2200" dirty="0"/>
              <a:t>cache</a:t>
            </a:r>
            <a:r>
              <a:rPr lang="zh-CN" altLang="en-US" sz="2200" dirty="0"/>
              <a:t>如何优化查找速度？</a:t>
            </a:r>
            <a:endParaRPr lang="zh-CN" altLang="en-US" sz="2200" dirty="0"/>
          </a:p>
          <a:p>
            <a:endParaRPr lang="zh-CN" alt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eaLnBrk="1" hangingPunct="1"/>
            <a:r>
              <a:rPr lang="zh-CN" altLang="en-US"/>
              <a:t>块地址与块内地址</a:t>
            </a:r>
            <a:endParaRPr lang="zh-CN" altLang="en-US"/>
          </a:p>
        </p:txBody>
      </p:sp>
      <p:sp>
        <p:nvSpPr>
          <p:cNvPr id="245762" name="Rectangle 3"/>
          <p:cNvSpPr>
            <a:spLocks noChangeArrowheads="1"/>
          </p:cNvSpPr>
          <p:nvPr/>
        </p:nvSpPr>
        <p:spPr bwMode="auto">
          <a:xfrm>
            <a:off x="11513284" y="2642948"/>
            <a:ext cx="184731" cy="369332"/>
          </a:xfrm>
          <a:prstGeom prst="rect">
            <a:avLst/>
          </a:prstGeom>
          <a:noFill/>
          <a:ln w="9525">
            <a:noFill/>
            <a:miter lim="800000"/>
          </a:ln>
        </p:spPr>
        <p:txBody>
          <a:bodyPr wrap="none" anchor="ctr">
            <a:spAutoFit/>
          </a:bodyPr>
          <a:lstStyle/>
          <a:p>
            <a:pPr algn="r"/>
            <a:endParaRPr lang="zh-CN" altLang="en-US"/>
          </a:p>
        </p:txBody>
      </p:sp>
      <p:sp>
        <p:nvSpPr>
          <p:cNvPr id="245763" name="Rectangle 4"/>
          <p:cNvSpPr>
            <a:spLocks noChangeArrowheads="1"/>
          </p:cNvSpPr>
          <p:nvPr/>
        </p:nvSpPr>
        <p:spPr bwMode="auto">
          <a:xfrm>
            <a:off x="11513284" y="2642948"/>
            <a:ext cx="184731" cy="369332"/>
          </a:xfrm>
          <a:prstGeom prst="rect">
            <a:avLst/>
          </a:prstGeom>
          <a:noFill/>
          <a:ln w="9525">
            <a:noFill/>
            <a:miter lim="800000"/>
          </a:ln>
        </p:spPr>
        <p:txBody>
          <a:bodyPr wrap="none" anchor="ctr">
            <a:spAutoFit/>
          </a:bodyPr>
          <a:lstStyle/>
          <a:p>
            <a:pPr algn="r"/>
            <a:endParaRPr lang="zh-CN" altLang="en-US"/>
          </a:p>
        </p:txBody>
      </p:sp>
      <p:sp>
        <p:nvSpPr>
          <p:cNvPr id="245764" name="AutoShape 5"/>
          <p:cNvSpPr/>
          <p:nvPr/>
        </p:nvSpPr>
        <p:spPr bwMode="auto">
          <a:xfrm rot="-5400000">
            <a:off x="6461645" y="343970"/>
            <a:ext cx="185738" cy="4038600"/>
          </a:xfrm>
          <a:prstGeom prst="leftBrace">
            <a:avLst>
              <a:gd name="adj1" fmla="val 49022"/>
              <a:gd name="adj2" fmla="val 50000"/>
            </a:avLst>
          </a:prstGeom>
          <a:noFill/>
          <a:ln w="19050">
            <a:solidFill>
              <a:schemeClr val="tx2"/>
            </a:solidFill>
            <a:round/>
          </a:ln>
        </p:spPr>
        <p:txBody>
          <a:bodyPr/>
          <a:lstStyle/>
          <a:p>
            <a:pPr algn="ctr"/>
            <a:endParaRPr lang="zh-CN" altLang="en-US"/>
          </a:p>
        </p:txBody>
      </p:sp>
      <p:sp>
        <p:nvSpPr>
          <p:cNvPr id="1446918" name="Text Box 6"/>
          <p:cNvSpPr txBox="1">
            <a:spLocks noChangeArrowheads="1"/>
          </p:cNvSpPr>
          <p:nvPr/>
        </p:nvSpPr>
        <p:spPr bwMode="auto">
          <a:xfrm>
            <a:off x="6265589" y="2481539"/>
            <a:ext cx="604838"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11</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19" name="Text Box 7"/>
          <p:cNvSpPr txBox="1">
            <a:spLocks noChangeArrowheads="1"/>
          </p:cNvSpPr>
          <p:nvPr/>
        </p:nvSpPr>
        <p:spPr bwMode="auto">
          <a:xfrm>
            <a:off x="9127852" y="2481539"/>
            <a:ext cx="527050"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4</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20" name="Text Box 8"/>
          <p:cNvSpPr txBox="1">
            <a:spLocks noChangeArrowheads="1"/>
          </p:cNvSpPr>
          <p:nvPr/>
        </p:nvSpPr>
        <p:spPr bwMode="auto">
          <a:xfrm>
            <a:off x="3773215" y="1878289"/>
            <a:ext cx="752475" cy="303212"/>
          </a:xfrm>
          <a:prstGeom prst="rect">
            <a:avLst/>
          </a:prstGeom>
          <a:noFill/>
          <a:ln w="19050">
            <a:noFill/>
            <a:miter lim="800000"/>
          </a:ln>
        </p:spPr>
        <p:txBody>
          <a:bodyPr lIns="0" tIns="0" rIns="0" bIns="0"/>
          <a:lstStyle/>
          <a:p>
            <a:pPr algn="ctr">
              <a:defRPr/>
            </a:pPr>
            <a:r>
              <a:rPr lang="zh-CN" altLang="en-US" sz="2400" dirty="0">
                <a:latin typeface="Arial" panose="020B0604020202020204" pitchFamily="34" charset="0"/>
              </a:rPr>
              <a:t>主存</a:t>
            </a:r>
            <a:endParaRPr lang="zh-CN" altLang="en-US" sz="2400" dirty="0">
              <a:effectLst>
                <a:outerShdw blurRad="38100" dist="38100" dir="2700000" algn="tl">
                  <a:srgbClr val="C0C0C0"/>
                </a:outerShdw>
              </a:effectLst>
              <a:latin typeface="Arial" panose="020B0604020202020204" pitchFamily="34" charset="0"/>
            </a:endParaRPr>
          </a:p>
        </p:txBody>
      </p:sp>
      <p:sp>
        <p:nvSpPr>
          <p:cNvPr id="1446921" name="Text Box 9"/>
          <p:cNvSpPr txBox="1">
            <a:spLocks noChangeArrowheads="1"/>
          </p:cNvSpPr>
          <p:nvPr/>
        </p:nvSpPr>
        <p:spPr bwMode="auto">
          <a:xfrm>
            <a:off x="6783114" y="3916639"/>
            <a:ext cx="604838"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8</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22" name="Text Box 10"/>
          <p:cNvSpPr txBox="1">
            <a:spLocks noChangeArrowheads="1"/>
          </p:cNvSpPr>
          <p:nvPr/>
        </p:nvSpPr>
        <p:spPr bwMode="auto">
          <a:xfrm>
            <a:off x="8826227" y="3916639"/>
            <a:ext cx="527050" cy="315912"/>
          </a:xfrm>
          <a:prstGeom prst="rect">
            <a:avLst/>
          </a:prstGeom>
          <a:noFill/>
          <a:ln w="19050">
            <a:noFill/>
            <a:miter lim="800000"/>
          </a:ln>
        </p:spPr>
        <p:txBody>
          <a:bodyPr lIns="0" tIns="0" rIns="0" bIns="0"/>
          <a:lstStyle/>
          <a:p>
            <a:pPr algn="ctr">
              <a:defRPr/>
            </a:pPr>
            <a:r>
              <a:rPr lang="en-US" altLang="zh-CN">
                <a:latin typeface="Arial" panose="020B0604020202020204" pitchFamily="34" charset="0"/>
              </a:rPr>
              <a:t>4</a:t>
            </a:r>
            <a:r>
              <a:rPr lang="zh-CN" altLang="en-US">
                <a:latin typeface="Arial" panose="020B0604020202020204" pitchFamily="34" charset="0"/>
              </a:rPr>
              <a:t>位</a:t>
            </a:r>
            <a:endParaRPr lang="zh-CN" altLang="en-US">
              <a:effectLst>
                <a:outerShdw blurRad="38100" dist="38100" dir="2700000" algn="tl">
                  <a:srgbClr val="C0C0C0"/>
                </a:outerShdw>
              </a:effectLst>
              <a:latin typeface="Arial" panose="020B0604020202020204" pitchFamily="34" charset="0"/>
            </a:endParaRPr>
          </a:p>
        </p:txBody>
      </p:sp>
      <p:sp>
        <p:nvSpPr>
          <p:cNvPr id="1446923" name="Text Box 11"/>
          <p:cNvSpPr txBox="1">
            <a:spLocks noChangeArrowheads="1"/>
          </p:cNvSpPr>
          <p:nvPr/>
        </p:nvSpPr>
        <p:spPr bwMode="auto">
          <a:xfrm>
            <a:off x="4611415" y="3297515"/>
            <a:ext cx="1019175" cy="325437"/>
          </a:xfrm>
          <a:prstGeom prst="rect">
            <a:avLst/>
          </a:prstGeom>
          <a:noFill/>
          <a:ln w="19050">
            <a:noFill/>
            <a:miter lim="800000"/>
          </a:ln>
        </p:spPr>
        <p:txBody>
          <a:bodyPr lIns="0" tIns="0" rIns="0" bIns="0"/>
          <a:lstStyle/>
          <a:p>
            <a:pPr algn="ctr">
              <a:defRPr/>
            </a:pPr>
            <a:r>
              <a:rPr lang="en-US" altLang="zh-CN" sz="2400" dirty="0">
                <a:latin typeface="Arial" panose="020B0604020202020204" pitchFamily="34" charset="0"/>
              </a:rPr>
              <a:t>cache</a:t>
            </a:r>
            <a:endParaRPr lang="en-US" altLang="zh-CN" sz="2400" dirty="0">
              <a:effectLst>
                <a:outerShdw blurRad="38100" dist="38100" dir="2700000" algn="tl">
                  <a:srgbClr val="C0C0C0"/>
                </a:outerShdw>
              </a:effectLst>
              <a:latin typeface="Arial" panose="020B0604020202020204" pitchFamily="34" charset="0"/>
            </a:endParaRPr>
          </a:p>
        </p:txBody>
      </p:sp>
      <p:sp>
        <p:nvSpPr>
          <p:cNvPr id="1446924" name="Text Box 12"/>
          <p:cNvSpPr txBox="1">
            <a:spLocks noChangeArrowheads="1"/>
          </p:cNvSpPr>
          <p:nvPr/>
        </p:nvSpPr>
        <p:spPr bwMode="auto">
          <a:xfrm>
            <a:off x="5617782" y="2835552"/>
            <a:ext cx="908050" cy="315913"/>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11   </a:t>
            </a:r>
            <a:r>
              <a:rPr lang="en-US" altLang="zh-CN" dirty="0">
                <a:latin typeface="Arial" panose="020B0604020202020204" pitchFamily="34" charset="0"/>
              </a:rPr>
              <a:t>A</a:t>
            </a:r>
            <a:r>
              <a:rPr lang="en-US" altLang="zh-CN" baseline="-25000" dirty="0">
                <a:latin typeface="Arial" panose="020B0604020202020204" pitchFamily="34" charset="0"/>
              </a:rPr>
              <a:t>10</a:t>
            </a:r>
            <a:endParaRPr lang="en-US" altLang="zh-CN" dirty="0">
              <a:effectLst>
                <a:outerShdw blurRad="38100" dist="38100" dir="2700000" algn="tl">
                  <a:srgbClr val="C0C0C0"/>
                </a:outerShdw>
              </a:effectLst>
              <a:latin typeface="Arial" panose="020B0604020202020204" pitchFamily="34" charset="0"/>
            </a:endParaRPr>
          </a:p>
        </p:txBody>
      </p:sp>
      <p:sp>
        <p:nvSpPr>
          <p:cNvPr id="245772" name="Rectangle 13"/>
          <p:cNvSpPr>
            <a:spLocks noChangeArrowheads="1"/>
          </p:cNvSpPr>
          <p:nvPr/>
        </p:nvSpPr>
        <p:spPr bwMode="auto">
          <a:xfrm>
            <a:off x="4532040" y="1776689"/>
            <a:ext cx="4041775" cy="481012"/>
          </a:xfrm>
          <a:prstGeom prst="rect">
            <a:avLst/>
          </a:prstGeom>
          <a:solidFill>
            <a:srgbClr val="0066FF"/>
          </a:solidFill>
          <a:ln w="19050">
            <a:solidFill>
              <a:schemeClr val="tx2"/>
            </a:solidFill>
            <a:miter lim="800000"/>
          </a:ln>
        </p:spPr>
        <p:txBody>
          <a:bodyPr anchor="ctr" anchorCtr="0"/>
          <a:lstStyle/>
          <a:p>
            <a:pPr algn="ctr"/>
            <a:r>
              <a:rPr lang="zh-CN" altLang="en-US" sz="2000" dirty="0">
                <a:solidFill>
                  <a:schemeClr val="bg1"/>
                </a:solidFill>
              </a:rPr>
              <a:t>块地址</a:t>
            </a:r>
            <a:endParaRPr lang="zh-CN" altLang="en-US" sz="2000" dirty="0">
              <a:solidFill>
                <a:schemeClr val="bg1"/>
              </a:solidFill>
            </a:endParaRPr>
          </a:p>
        </p:txBody>
      </p:sp>
      <p:sp>
        <p:nvSpPr>
          <p:cNvPr id="245773" name="AutoShape 14"/>
          <p:cNvSpPr/>
          <p:nvPr/>
        </p:nvSpPr>
        <p:spPr bwMode="auto">
          <a:xfrm rot="-5400000">
            <a:off x="9260410" y="1594919"/>
            <a:ext cx="150812" cy="1524001"/>
          </a:xfrm>
          <a:prstGeom prst="leftBrace">
            <a:avLst>
              <a:gd name="adj1" fmla="val 52739"/>
              <a:gd name="adj2" fmla="val 50000"/>
            </a:avLst>
          </a:prstGeom>
          <a:noFill/>
          <a:ln w="19050">
            <a:solidFill>
              <a:schemeClr val="tx2"/>
            </a:solidFill>
            <a:round/>
          </a:ln>
        </p:spPr>
        <p:txBody>
          <a:bodyPr/>
          <a:lstStyle/>
          <a:p>
            <a:pPr algn="ctr"/>
            <a:endParaRPr lang="zh-CN" altLang="en-US"/>
          </a:p>
        </p:txBody>
      </p:sp>
      <p:sp>
        <p:nvSpPr>
          <p:cNvPr id="1446927" name="Text Box 15"/>
          <p:cNvSpPr txBox="1">
            <a:spLocks noChangeArrowheads="1"/>
          </p:cNvSpPr>
          <p:nvPr/>
        </p:nvSpPr>
        <p:spPr bwMode="auto">
          <a:xfrm>
            <a:off x="4108673" y="1419502"/>
            <a:ext cx="1698625" cy="315913"/>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14   </a:t>
            </a:r>
            <a:r>
              <a:rPr lang="en-US" altLang="zh-CN" dirty="0">
                <a:latin typeface="Arial" panose="020B0604020202020204" pitchFamily="34" charset="0"/>
              </a:rPr>
              <a:t>A</a:t>
            </a:r>
            <a:r>
              <a:rPr lang="en-US" altLang="zh-CN" baseline="-25000" dirty="0">
                <a:latin typeface="Arial" panose="020B0604020202020204" pitchFamily="34" charset="0"/>
              </a:rPr>
              <a:t>13  </a:t>
            </a:r>
            <a:endParaRPr lang="en-US" altLang="zh-CN" dirty="0">
              <a:effectLst>
                <a:outerShdw blurRad="38100" dist="38100" dir="2700000" algn="tl">
                  <a:srgbClr val="C0C0C0"/>
                </a:outerShdw>
              </a:effectLst>
              <a:latin typeface="Arial" panose="020B0604020202020204" pitchFamily="34" charset="0"/>
            </a:endParaRPr>
          </a:p>
        </p:txBody>
      </p:sp>
      <p:sp>
        <p:nvSpPr>
          <p:cNvPr id="1446928" name="Text Box 16"/>
          <p:cNvSpPr txBox="1">
            <a:spLocks noChangeArrowheads="1"/>
          </p:cNvSpPr>
          <p:nvPr/>
        </p:nvSpPr>
        <p:spPr bwMode="auto">
          <a:xfrm>
            <a:off x="8195990" y="1419501"/>
            <a:ext cx="2170113" cy="317500"/>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3   </a:t>
            </a:r>
            <a:r>
              <a:rPr lang="en-US" altLang="zh-CN" dirty="0">
                <a:latin typeface="Arial" panose="020B0604020202020204" pitchFamily="34" charset="0"/>
              </a:rPr>
              <a:t>A</a:t>
            </a:r>
            <a:r>
              <a:rPr lang="en-US" altLang="zh-CN" baseline="-25000" dirty="0">
                <a:latin typeface="Arial" panose="020B0604020202020204" pitchFamily="34" charset="0"/>
              </a:rPr>
              <a:t>2   </a:t>
            </a:r>
            <a:r>
              <a:rPr lang="en-US" altLang="zh-CN" dirty="0">
                <a:latin typeface="Arial" panose="020B0604020202020204" pitchFamily="34" charset="0"/>
              </a:rPr>
              <a:t>A</a:t>
            </a:r>
            <a:r>
              <a:rPr lang="en-US" altLang="zh-CN" baseline="-25000" dirty="0">
                <a:latin typeface="Arial" panose="020B0604020202020204" pitchFamily="34" charset="0"/>
              </a:rPr>
              <a:t>1   </a:t>
            </a:r>
            <a:r>
              <a:rPr lang="en-US" altLang="zh-CN" dirty="0">
                <a:latin typeface="Arial" panose="020B0604020202020204" pitchFamily="34" charset="0"/>
              </a:rPr>
              <a:t>A</a:t>
            </a:r>
            <a:r>
              <a:rPr lang="en-US" altLang="zh-CN" baseline="-25000" dirty="0">
                <a:latin typeface="Arial" panose="020B0604020202020204" pitchFamily="34" charset="0"/>
              </a:rPr>
              <a:t>0</a:t>
            </a:r>
            <a:endParaRPr lang="en-US" altLang="zh-CN" dirty="0">
              <a:effectLst>
                <a:outerShdw blurRad="38100" dist="38100" dir="2700000" algn="tl">
                  <a:srgbClr val="C0C0C0"/>
                </a:outerShdw>
              </a:effectLst>
              <a:latin typeface="Arial" panose="020B0604020202020204" pitchFamily="34" charset="0"/>
            </a:endParaRPr>
          </a:p>
        </p:txBody>
      </p:sp>
      <p:sp>
        <p:nvSpPr>
          <p:cNvPr id="1446929" name="Text Box 17"/>
          <p:cNvSpPr txBox="1">
            <a:spLocks noChangeArrowheads="1"/>
          </p:cNvSpPr>
          <p:nvPr/>
        </p:nvSpPr>
        <p:spPr bwMode="auto">
          <a:xfrm>
            <a:off x="6211614" y="1190901"/>
            <a:ext cx="1219200" cy="381000"/>
          </a:xfrm>
          <a:prstGeom prst="rect">
            <a:avLst/>
          </a:prstGeom>
          <a:noFill/>
          <a:ln w="19050">
            <a:noFill/>
            <a:miter lim="800000"/>
          </a:ln>
        </p:spPr>
        <p:txBody>
          <a:bodyPr lIns="0" tIns="0" rIns="0" bIns="0"/>
          <a:lstStyle/>
          <a:p>
            <a:pPr algn="ctr">
              <a:defRPr/>
            </a:pPr>
            <a:r>
              <a:rPr lang="en-US" altLang="zh-CN" sz="3200">
                <a:latin typeface="Times New Roman" panose="02020603050405020304"/>
              </a:rPr>
              <a:t>…</a:t>
            </a:r>
            <a:endParaRPr lang="en-US" altLang="zh-CN" sz="3200">
              <a:effectLst>
                <a:outerShdw blurRad="38100" dist="38100" dir="2700000" algn="tl">
                  <a:srgbClr val="C0C0C0"/>
                </a:outerShdw>
              </a:effectLst>
              <a:latin typeface="Arial" panose="020B0604020202020204" pitchFamily="34" charset="0"/>
            </a:endParaRPr>
          </a:p>
        </p:txBody>
      </p:sp>
      <p:sp>
        <p:nvSpPr>
          <p:cNvPr id="1446930" name="Text Box 18"/>
          <p:cNvSpPr txBox="1">
            <a:spLocks noChangeArrowheads="1"/>
          </p:cNvSpPr>
          <p:nvPr/>
        </p:nvSpPr>
        <p:spPr bwMode="auto">
          <a:xfrm>
            <a:off x="6027685" y="1306789"/>
            <a:ext cx="917575" cy="315912"/>
          </a:xfrm>
          <a:prstGeom prst="rect">
            <a:avLst/>
          </a:prstGeom>
          <a:noFill/>
          <a:ln w="19050">
            <a:noFill/>
            <a:miter lim="800000"/>
          </a:ln>
        </p:spPr>
        <p:txBody>
          <a:bodyPr lIns="0" tIns="0" rIns="0" bIns="0"/>
          <a:lstStyle/>
          <a:p>
            <a:pPr algn="ctr">
              <a:defRPr/>
            </a:pPr>
            <a:endParaRPr lang="zh-CN" altLang="zh-CN">
              <a:effectLst>
                <a:outerShdw blurRad="38100" dist="38100" dir="2700000" algn="tl">
                  <a:srgbClr val="C0C0C0"/>
                </a:outerShdw>
              </a:effectLst>
              <a:latin typeface="Arial" panose="020B0604020202020204" pitchFamily="34" charset="0"/>
            </a:endParaRPr>
          </a:p>
        </p:txBody>
      </p:sp>
      <p:sp>
        <p:nvSpPr>
          <p:cNvPr id="245778" name="AutoShape 19"/>
          <p:cNvSpPr/>
          <p:nvPr/>
        </p:nvSpPr>
        <p:spPr bwMode="auto">
          <a:xfrm rot="-5400000">
            <a:off x="7029973" y="2356921"/>
            <a:ext cx="184150" cy="2903538"/>
          </a:xfrm>
          <a:prstGeom prst="leftBrace">
            <a:avLst>
              <a:gd name="adj1" fmla="val 35893"/>
              <a:gd name="adj2" fmla="val 50000"/>
            </a:avLst>
          </a:prstGeom>
          <a:noFill/>
          <a:ln w="19050">
            <a:solidFill>
              <a:schemeClr val="tx2"/>
            </a:solidFill>
            <a:round/>
          </a:ln>
        </p:spPr>
        <p:txBody>
          <a:bodyPr/>
          <a:lstStyle/>
          <a:p>
            <a:pPr algn="ctr"/>
            <a:endParaRPr lang="zh-CN" altLang="en-US"/>
          </a:p>
        </p:txBody>
      </p:sp>
      <p:sp>
        <p:nvSpPr>
          <p:cNvPr id="245779" name="Rectangle 20"/>
          <p:cNvSpPr>
            <a:spLocks noChangeArrowheads="1"/>
          </p:cNvSpPr>
          <p:nvPr/>
        </p:nvSpPr>
        <p:spPr bwMode="auto">
          <a:xfrm>
            <a:off x="5663928" y="3221315"/>
            <a:ext cx="2909887" cy="477837"/>
          </a:xfrm>
          <a:prstGeom prst="rect">
            <a:avLst/>
          </a:prstGeom>
          <a:solidFill>
            <a:srgbClr val="66FF33"/>
          </a:solidFill>
          <a:ln w="19050">
            <a:solidFill>
              <a:schemeClr val="tx2"/>
            </a:solidFill>
            <a:miter lim="800000"/>
          </a:ln>
        </p:spPr>
        <p:txBody>
          <a:bodyPr anchor="ctr" anchorCtr="0"/>
          <a:lstStyle/>
          <a:p>
            <a:pPr algn="ctr"/>
            <a:r>
              <a:rPr lang="zh-CN" altLang="en-US" sz="2000" dirty="0">
                <a:solidFill>
                  <a:srgbClr val="0066FF"/>
                </a:solidFill>
              </a:rPr>
              <a:t>块地址</a:t>
            </a:r>
            <a:endParaRPr lang="zh-CN" altLang="en-US" sz="2000" dirty="0">
              <a:solidFill>
                <a:srgbClr val="0066FF"/>
              </a:solidFill>
            </a:endParaRPr>
          </a:p>
        </p:txBody>
      </p:sp>
      <p:sp>
        <p:nvSpPr>
          <p:cNvPr id="245780" name="AutoShape 21"/>
          <p:cNvSpPr/>
          <p:nvPr/>
        </p:nvSpPr>
        <p:spPr bwMode="auto">
          <a:xfrm rot="-5400000">
            <a:off x="9250091" y="3048274"/>
            <a:ext cx="171449" cy="1524001"/>
          </a:xfrm>
          <a:prstGeom prst="leftBrace">
            <a:avLst>
              <a:gd name="adj1" fmla="val 52796"/>
              <a:gd name="adj2" fmla="val 50000"/>
            </a:avLst>
          </a:prstGeom>
          <a:noFill/>
          <a:ln w="19050">
            <a:solidFill>
              <a:schemeClr val="tx2"/>
            </a:solidFill>
            <a:round/>
          </a:ln>
        </p:spPr>
        <p:txBody>
          <a:bodyPr/>
          <a:lstStyle/>
          <a:p>
            <a:pPr algn="ctr"/>
            <a:endParaRPr lang="zh-CN" altLang="en-US"/>
          </a:p>
        </p:txBody>
      </p:sp>
      <p:sp>
        <p:nvSpPr>
          <p:cNvPr id="1446934" name="Text Box 22"/>
          <p:cNvSpPr txBox="1">
            <a:spLocks noChangeArrowheads="1"/>
          </p:cNvSpPr>
          <p:nvPr/>
        </p:nvSpPr>
        <p:spPr bwMode="auto">
          <a:xfrm>
            <a:off x="7641952" y="1422676"/>
            <a:ext cx="1231900" cy="317500"/>
          </a:xfrm>
          <a:prstGeom prst="rect">
            <a:avLst/>
          </a:prstGeom>
          <a:noFill/>
          <a:ln w="19050">
            <a:noFill/>
            <a:miter lim="800000"/>
          </a:ln>
        </p:spPr>
        <p:txBody>
          <a:bodyPr lIns="0" tIns="0" rIns="0" bIns="0"/>
          <a:lstStyle/>
          <a:p>
            <a:pPr algn="ctr">
              <a:spcBef>
                <a:spcPts val="150"/>
              </a:spcBef>
              <a:defRPr/>
            </a:pPr>
            <a:r>
              <a:rPr lang="en-US" altLang="zh-CN">
                <a:latin typeface="Arial" panose="020B0604020202020204" pitchFamily="34" charset="0"/>
              </a:rPr>
              <a:t>A</a:t>
            </a:r>
            <a:r>
              <a:rPr lang="en-US" altLang="zh-CN" baseline="-25000">
                <a:latin typeface="Arial" panose="020B0604020202020204" pitchFamily="34" charset="0"/>
              </a:rPr>
              <a:t>5   </a:t>
            </a:r>
            <a:r>
              <a:rPr lang="en-US" altLang="zh-CN">
                <a:latin typeface="Arial" panose="020B0604020202020204" pitchFamily="34" charset="0"/>
              </a:rPr>
              <a:t>A</a:t>
            </a:r>
            <a:r>
              <a:rPr lang="en-US" altLang="zh-CN" baseline="-25000">
                <a:latin typeface="Arial" panose="020B0604020202020204" pitchFamily="34" charset="0"/>
              </a:rPr>
              <a:t>4</a:t>
            </a:r>
            <a:endParaRPr lang="en-US" altLang="zh-CN">
              <a:effectLst>
                <a:outerShdw blurRad="38100" dist="38100" dir="2700000" algn="tl">
                  <a:srgbClr val="C0C0C0"/>
                </a:outerShdw>
              </a:effectLst>
              <a:latin typeface="Arial" panose="020B0604020202020204" pitchFamily="34" charset="0"/>
            </a:endParaRPr>
          </a:p>
        </p:txBody>
      </p:sp>
      <p:sp>
        <p:nvSpPr>
          <p:cNvPr id="1446935" name="Text Box 23"/>
          <p:cNvSpPr txBox="1">
            <a:spLocks noChangeArrowheads="1"/>
          </p:cNvSpPr>
          <p:nvPr/>
        </p:nvSpPr>
        <p:spPr bwMode="auto">
          <a:xfrm>
            <a:off x="8269015" y="2846664"/>
            <a:ext cx="2170113" cy="315912"/>
          </a:xfrm>
          <a:prstGeom prst="rect">
            <a:avLst/>
          </a:prstGeom>
          <a:noFill/>
          <a:ln w="19050">
            <a:noFill/>
            <a:miter lim="800000"/>
          </a:ln>
        </p:spPr>
        <p:txBody>
          <a:bodyPr lIns="0" tIns="0" rIns="0" bIns="0"/>
          <a:lstStyle/>
          <a:p>
            <a:pPr algn="ctr">
              <a:spcBef>
                <a:spcPts val="150"/>
              </a:spcBef>
              <a:defRPr/>
            </a:pPr>
            <a:r>
              <a:rPr lang="en-US" altLang="zh-CN" dirty="0">
                <a:latin typeface="Arial" panose="020B0604020202020204" pitchFamily="34" charset="0"/>
              </a:rPr>
              <a:t>A</a:t>
            </a:r>
            <a:r>
              <a:rPr lang="en-US" altLang="zh-CN" baseline="-25000" dirty="0">
                <a:latin typeface="Arial" panose="020B0604020202020204" pitchFamily="34" charset="0"/>
              </a:rPr>
              <a:t>3   </a:t>
            </a:r>
            <a:r>
              <a:rPr lang="en-US" altLang="zh-CN" dirty="0">
                <a:latin typeface="Arial" panose="020B0604020202020204" pitchFamily="34" charset="0"/>
              </a:rPr>
              <a:t>A</a:t>
            </a:r>
            <a:r>
              <a:rPr lang="en-US" altLang="zh-CN" baseline="-25000" dirty="0">
                <a:latin typeface="Arial" panose="020B0604020202020204" pitchFamily="34" charset="0"/>
              </a:rPr>
              <a:t>2   </a:t>
            </a:r>
            <a:r>
              <a:rPr lang="en-US" altLang="zh-CN" dirty="0">
                <a:latin typeface="Arial" panose="020B0604020202020204" pitchFamily="34" charset="0"/>
              </a:rPr>
              <a:t>A</a:t>
            </a:r>
            <a:r>
              <a:rPr lang="en-US" altLang="zh-CN" baseline="-25000" dirty="0">
                <a:latin typeface="Arial" panose="020B0604020202020204" pitchFamily="34" charset="0"/>
              </a:rPr>
              <a:t>1   </a:t>
            </a:r>
            <a:r>
              <a:rPr lang="en-US" altLang="zh-CN" dirty="0">
                <a:latin typeface="Arial" panose="020B0604020202020204" pitchFamily="34" charset="0"/>
              </a:rPr>
              <a:t>A</a:t>
            </a:r>
            <a:r>
              <a:rPr lang="en-US" altLang="zh-CN" baseline="-25000" dirty="0">
                <a:latin typeface="Arial" panose="020B0604020202020204" pitchFamily="34" charset="0"/>
              </a:rPr>
              <a:t>0</a:t>
            </a:r>
            <a:endParaRPr lang="en-US" altLang="zh-CN" dirty="0">
              <a:effectLst>
                <a:outerShdw blurRad="38100" dist="38100" dir="2700000" algn="tl">
                  <a:srgbClr val="C0C0C0"/>
                </a:outerShdw>
              </a:effectLst>
              <a:latin typeface="Arial" panose="020B0604020202020204" pitchFamily="34" charset="0"/>
            </a:endParaRPr>
          </a:p>
        </p:txBody>
      </p:sp>
      <p:sp>
        <p:nvSpPr>
          <p:cNvPr id="1446936" name="Text Box 24"/>
          <p:cNvSpPr txBox="1">
            <a:spLocks noChangeArrowheads="1"/>
          </p:cNvSpPr>
          <p:nvPr/>
        </p:nvSpPr>
        <p:spPr bwMode="auto">
          <a:xfrm>
            <a:off x="7641952" y="2846664"/>
            <a:ext cx="1231900" cy="315912"/>
          </a:xfrm>
          <a:prstGeom prst="rect">
            <a:avLst/>
          </a:prstGeom>
          <a:noFill/>
          <a:ln w="19050">
            <a:noFill/>
            <a:miter lim="800000"/>
          </a:ln>
        </p:spPr>
        <p:txBody>
          <a:bodyPr lIns="0" tIns="0" rIns="0" bIns="0"/>
          <a:lstStyle/>
          <a:p>
            <a:pPr algn="ctr">
              <a:spcBef>
                <a:spcPts val="150"/>
              </a:spcBef>
              <a:defRPr/>
            </a:pPr>
            <a:r>
              <a:rPr lang="en-US" altLang="zh-CN">
                <a:latin typeface="Arial" panose="020B0604020202020204" pitchFamily="34" charset="0"/>
              </a:rPr>
              <a:t>A</a:t>
            </a:r>
            <a:r>
              <a:rPr lang="en-US" altLang="zh-CN" baseline="-25000">
                <a:latin typeface="Arial" panose="020B0604020202020204" pitchFamily="34" charset="0"/>
              </a:rPr>
              <a:t>5   </a:t>
            </a:r>
            <a:r>
              <a:rPr lang="en-US" altLang="zh-CN">
                <a:latin typeface="Arial" panose="020B0604020202020204" pitchFamily="34" charset="0"/>
              </a:rPr>
              <a:t>A</a:t>
            </a:r>
            <a:r>
              <a:rPr lang="en-US" altLang="zh-CN" baseline="-25000">
                <a:latin typeface="Arial" panose="020B0604020202020204" pitchFamily="34" charset="0"/>
              </a:rPr>
              <a:t>4</a:t>
            </a:r>
            <a:endParaRPr lang="en-US" altLang="zh-CN">
              <a:effectLst>
                <a:outerShdw blurRad="38100" dist="38100" dir="2700000" algn="tl">
                  <a:srgbClr val="C0C0C0"/>
                </a:outerShdw>
              </a:effectLst>
              <a:latin typeface="Arial" panose="020B0604020202020204" pitchFamily="34" charset="0"/>
            </a:endParaRPr>
          </a:p>
        </p:txBody>
      </p:sp>
      <p:sp>
        <p:nvSpPr>
          <p:cNvPr id="245784" name="Rectangle 25"/>
          <p:cNvSpPr>
            <a:spLocks noChangeArrowheads="1"/>
          </p:cNvSpPr>
          <p:nvPr/>
        </p:nvSpPr>
        <p:spPr bwMode="auto">
          <a:xfrm>
            <a:off x="8573814" y="3221315"/>
            <a:ext cx="1524000" cy="477837"/>
          </a:xfrm>
          <a:prstGeom prst="rect">
            <a:avLst/>
          </a:prstGeom>
          <a:solidFill>
            <a:srgbClr val="FFFF00"/>
          </a:solidFill>
          <a:ln w="19050">
            <a:solidFill>
              <a:schemeClr val="tx2"/>
            </a:solidFill>
            <a:miter lim="800000"/>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245785" name="Rectangle 26"/>
          <p:cNvSpPr>
            <a:spLocks noChangeArrowheads="1"/>
          </p:cNvSpPr>
          <p:nvPr/>
        </p:nvSpPr>
        <p:spPr bwMode="auto">
          <a:xfrm>
            <a:off x="8573814" y="1776689"/>
            <a:ext cx="1524000" cy="481013"/>
          </a:xfrm>
          <a:prstGeom prst="rect">
            <a:avLst/>
          </a:prstGeom>
          <a:solidFill>
            <a:srgbClr val="FFFF00"/>
          </a:solidFill>
          <a:ln w="19050">
            <a:solidFill>
              <a:schemeClr val="tx2"/>
            </a:solidFill>
            <a:miter lim="800000"/>
          </a:ln>
        </p:spPr>
        <p:txBody>
          <a:bodyPr anchor="ctr" anchorCtr="0"/>
          <a:lstStyle/>
          <a:p>
            <a:pPr algn="ctr"/>
            <a:r>
              <a:rPr lang="zh-CN" altLang="en-US" sz="2000">
                <a:solidFill>
                  <a:srgbClr val="0066FF"/>
                </a:solidFill>
              </a:rPr>
              <a:t>块内偏移</a:t>
            </a:r>
            <a:endParaRPr lang="zh-CN" altLang="en-US" sz="2000" dirty="0">
              <a:solidFill>
                <a:srgbClr val="0066FF"/>
              </a:solidFill>
            </a:endParaRPr>
          </a:p>
        </p:txBody>
      </p:sp>
      <p:sp>
        <p:nvSpPr>
          <p:cNvPr id="1446939" name="Text Box 27"/>
          <p:cNvSpPr txBox="1">
            <a:spLocks noChangeArrowheads="1"/>
          </p:cNvSpPr>
          <p:nvPr/>
        </p:nvSpPr>
        <p:spPr bwMode="auto">
          <a:xfrm>
            <a:off x="6668814" y="2632351"/>
            <a:ext cx="1219200" cy="381000"/>
          </a:xfrm>
          <a:prstGeom prst="rect">
            <a:avLst/>
          </a:prstGeom>
          <a:noFill/>
          <a:ln w="19050">
            <a:noFill/>
            <a:miter lim="800000"/>
          </a:ln>
        </p:spPr>
        <p:txBody>
          <a:bodyPr lIns="0" tIns="0" rIns="0" bIns="0"/>
          <a:lstStyle/>
          <a:p>
            <a:pPr algn="ctr">
              <a:defRPr/>
            </a:pPr>
            <a:r>
              <a:rPr lang="en-US" altLang="zh-CN" sz="3200">
                <a:latin typeface="Times New Roman" panose="02020603050405020304"/>
              </a:rPr>
              <a:t>…</a:t>
            </a:r>
            <a:endParaRPr lang="en-US" altLang="zh-CN" sz="3200">
              <a:effectLst>
                <a:outerShdw blurRad="38100" dist="38100" dir="2700000" algn="tl">
                  <a:srgbClr val="C0C0C0"/>
                </a:outerShdw>
              </a:effectLst>
              <a:latin typeface="Arial" panose="020B0604020202020204" pitchFamily="34" charset="0"/>
            </a:endParaRPr>
          </a:p>
        </p:txBody>
      </p:sp>
      <p:sp>
        <p:nvSpPr>
          <p:cNvPr id="245787" name="Rectangle 28"/>
          <p:cNvSpPr>
            <a:spLocks noGrp="1" noChangeArrowheads="1"/>
          </p:cNvSpPr>
          <p:nvPr>
            <p:ph type="body" idx="1"/>
          </p:nvPr>
        </p:nvSpPr>
        <p:spPr>
          <a:xfrm>
            <a:off x="1109445" y="3126062"/>
            <a:ext cx="3665481" cy="598488"/>
          </a:xfrm>
        </p:spPr>
        <p:txBody>
          <a:bodyPr>
            <a:normAutofit lnSpcReduction="10000"/>
          </a:bodyPr>
          <a:lstStyle/>
          <a:p>
            <a:pPr algn="ctr" eaLnBrk="1" hangingPunct="1">
              <a:buFont typeface="Wingdings" panose="05000000000000000000" pitchFamily="2" charset="2"/>
              <a:buNone/>
            </a:pPr>
            <a:r>
              <a:rPr b="1" dirty="0">
                <a:solidFill>
                  <a:srgbClr val="1387B7"/>
                </a:solidFill>
              </a:rPr>
              <a:t>相联存储器容量？</a:t>
            </a:r>
            <a:endParaRPr b="1" dirty="0">
              <a:solidFill>
                <a:srgbClr val="1387B7"/>
              </a:solidFill>
            </a:endParaRPr>
          </a:p>
        </p:txBody>
      </p:sp>
      <p:sp>
        <p:nvSpPr>
          <p:cNvPr id="29" name="Rectangle 28"/>
          <p:cNvSpPr txBox="1">
            <a:spLocks noChangeArrowheads="1"/>
          </p:cNvSpPr>
          <p:nvPr/>
        </p:nvSpPr>
        <p:spPr bwMode="auto">
          <a:xfrm>
            <a:off x="2575632" y="4590265"/>
            <a:ext cx="7367215" cy="1584325"/>
          </a:xfrm>
          <a:prstGeom prst="rect">
            <a:avLst/>
          </a:prstGeom>
          <a:noFill/>
          <a:ln w="9525">
            <a:noFill/>
            <a:miter lim="800000"/>
          </a:ln>
        </p:spPr>
        <p:txBody>
          <a:bodyPr/>
          <a:lstStyle/>
          <a:p>
            <a:pPr marL="342900" indent="-342900" algn="ctr">
              <a:lnSpc>
                <a:spcPct val="150000"/>
              </a:lnSpc>
              <a:spcBef>
                <a:spcPct val="20000"/>
              </a:spcBef>
              <a:buClr>
                <a:srgbClr val="FFC000"/>
              </a:buClr>
            </a:pPr>
            <a:r>
              <a:rPr lang="zh-CN" altLang="en-US" sz="2400" dirty="0">
                <a:latin typeface="微软雅黑" panose="020B0503020204020204" pitchFamily="34" charset="-122"/>
                <a:ea typeface="微软雅黑" panose="020B0503020204020204" pitchFamily="34" charset="-122"/>
              </a:rPr>
              <a:t>查找表表项内容（</a:t>
            </a:r>
            <a:r>
              <a:rPr lang="en-US" altLang="zh-CN" sz="2400" dirty="0">
                <a:latin typeface="微软雅黑" panose="020B0503020204020204" pitchFamily="34" charset="-122"/>
                <a:ea typeface="微软雅黑" panose="020B0503020204020204" pitchFamily="34" charset="-122"/>
              </a:rPr>
              <a:t>valid</a:t>
            </a:r>
            <a:r>
              <a:rPr lang="zh-CN" altLang="en-US" sz="2400" dirty="0">
                <a:latin typeface="微软雅黑" panose="020B0503020204020204" pitchFamily="34" charset="-122"/>
                <a:ea typeface="微软雅黑" panose="020B0503020204020204" pitchFamily="34" charset="-122"/>
              </a:rPr>
              <a:t>，主存块地址，</a:t>
            </a:r>
            <a:r>
              <a:rPr lang="en-US" altLang="zh-CN" sz="2400" dirty="0">
                <a:latin typeface="微软雅黑" panose="020B0503020204020204" pitchFamily="34" charset="-122"/>
                <a:ea typeface="微软雅黑" panose="020B0503020204020204" pitchFamily="34" charset="-122"/>
              </a:rPr>
              <a:t>cache</a:t>
            </a:r>
            <a:r>
              <a:rPr lang="zh-CN" altLang="en-US" sz="2400" dirty="0">
                <a:latin typeface="微软雅黑" panose="020B0503020204020204" pitchFamily="34" charset="-122"/>
                <a:ea typeface="微软雅黑" panose="020B0503020204020204" pitchFamily="34" charset="-122"/>
              </a:rPr>
              <a:t>块地址）</a:t>
            </a:r>
            <a:endParaRPr lang="en-US" altLang="zh-CN" sz="2400" dirty="0">
              <a:latin typeface="微软雅黑" panose="020B0503020204020204" pitchFamily="34" charset="-122"/>
              <a:ea typeface="微软雅黑" panose="020B0503020204020204" pitchFamily="34" charset="-122"/>
            </a:endParaRPr>
          </a:p>
          <a:p>
            <a:pPr marL="342900" indent="-342900" algn="ctr">
              <a:lnSpc>
                <a:spcPct val="150000"/>
              </a:lnSpc>
              <a:spcBef>
                <a:spcPct val="20000"/>
              </a:spcBef>
              <a:buClr>
                <a:srgbClr val="FFC000"/>
              </a:buClr>
            </a:pPr>
            <a:r>
              <a:rPr lang="zh-CN" altLang="en-US" sz="2400" dirty="0">
                <a:latin typeface="微软雅黑" panose="020B0503020204020204" pitchFamily="34" charset="-122"/>
                <a:ea typeface="微软雅黑" panose="020B0503020204020204" pitchFamily="34" charset="-122"/>
              </a:rPr>
              <a:t>查找表表项数目 </a:t>
            </a:r>
            <a:r>
              <a:rPr lang="en-US" altLang="zh-CN" sz="2400" dirty="0">
                <a:latin typeface="微软雅黑" panose="020B0503020204020204" pitchFamily="34" charset="-122"/>
                <a:ea typeface="微软雅黑" panose="020B0503020204020204" pitchFamily="34" charset="-122"/>
              </a:rPr>
              <a:t>= cache</a:t>
            </a:r>
            <a:r>
              <a:rPr lang="zh-CN" altLang="en-US" sz="2400" dirty="0">
                <a:latin typeface="微软雅黑" panose="020B0503020204020204" pitchFamily="34" charset="-122"/>
                <a:ea typeface="微软雅黑" panose="020B0503020204020204" pitchFamily="34" charset="-122"/>
              </a:rPr>
              <a:t>块数</a:t>
            </a:r>
            <a:endParaRPr lang="en-US" altLang="zh-CN" sz="2400" dirty="0">
              <a:latin typeface="微软雅黑" panose="020B0503020204020204" pitchFamily="34" charset="-122"/>
              <a:ea typeface="微软雅黑" panose="020B0503020204020204" pitchFamily="34" charset="-122"/>
            </a:endParaRPr>
          </a:p>
          <a:p>
            <a:pPr marL="342900" indent="-342900" algn="ctr">
              <a:lnSpc>
                <a:spcPct val="150000"/>
              </a:lnSpc>
              <a:spcBef>
                <a:spcPct val="20000"/>
              </a:spcBef>
              <a:buClr>
                <a:srgbClr val="FFC000"/>
              </a:buClr>
            </a:pPr>
            <a:r>
              <a:rPr lang="zh-CN" altLang="en-US" sz="2400" dirty="0">
                <a:latin typeface="微软雅黑" panose="020B0503020204020204" pitchFamily="34" charset="-122"/>
                <a:ea typeface="微软雅黑" panose="020B0503020204020204" pitchFamily="34" charset="-122"/>
              </a:rPr>
              <a:t>总容量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1+11+8</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en-US" altLang="zh-CN" sz="2400" baseline="30000" dirty="0">
                <a:latin typeface="微软雅黑" panose="020B0503020204020204" pitchFamily="34" charset="-122"/>
                <a:ea typeface="微软雅黑" panose="020B0503020204020204" pitchFamily="34" charset="-122"/>
              </a:rPr>
              <a:t>8  </a:t>
            </a:r>
            <a:endParaRPr lang="zh-CN" altLang="en-US" sz="2400" baseline="30000"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wipe(left)">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wipe(left)">
                                      <p:cBhvr>
                                        <p:cTn id="1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endParaRPr lang="zh-CN" altLang="en-US" dirty="0"/>
          </a:p>
        </p:txBody>
      </p:sp>
      <p:sp>
        <p:nvSpPr>
          <p:cNvPr id="3" name="内容占位符 2"/>
          <p:cNvSpPr>
            <a:spLocks noGrp="1"/>
          </p:cNvSpPr>
          <p:nvPr>
            <p:ph idx="1"/>
          </p:nvPr>
        </p:nvSpPr>
        <p:spPr/>
        <p:txBody>
          <a:bodyPr>
            <a:normAutofit/>
          </a:bodyPr>
          <a:lstStyle/>
          <a:p>
            <a:r>
              <a:rPr lang="zh-CN" altLang="en-US" b="1" dirty="0">
                <a:latin typeface="华文新魏" panose="02010800040101010101" pitchFamily="2" charset="-122"/>
              </a:rPr>
              <a:t>数据查找     </a:t>
            </a:r>
            <a:r>
              <a:rPr lang="en-US" altLang="zh-CN" b="1" dirty="0">
                <a:latin typeface="Courier New" panose="02070309020205020404" pitchFamily="49" charset="0"/>
                <a:cs typeface="Courier New" panose="02070309020205020404" pitchFamily="49" charset="0"/>
              </a:rPr>
              <a:t>Data Identification</a:t>
            </a:r>
            <a:endParaRPr lang="en-US" altLang="zh-CN" b="1" dirty="0">
              <a:latin typeface="Courier New" panose="02070309020205020404" pitchFamily="49" charset="0"/>
              <a:cs typeface="Courier New" panose="02070309020205020404" pitchFamily="49" charset="0"/>
            </a:endParaRPr>
          </a:p>
          <a:p>
            <a:pPr lvl="1"/>
            <a:r>
              <a:rPr lang="zh-CN" altLang="en-US" sz="2200" dirty="0">
                <a:solidFill>
                  <a:schemeClr val="tx1"/>
                </a:solidFill>
                <a:latin typeface="华文新魏" panose="02010800040101010101" pitchFamily="2" charset="-122"/>
              </a:rPr>
              <a:t>如何判断数据在</a:t>
            </a:r>
            <a:r>
              <a:rPr lang="en-US" altLang="zh-CN" sz="2200" dirty="0">
                <a:solidFill>
                  <a:schemeClr val="tx1"/>
                </a:solidFill>
                <a:latin typeface="华文新魏" panose="02010800040101010101" pitchFamily="2" charset="-122"/>
              </a:rPr>
              <a:t>cache</a:t>
            </a:r>
            <a:r>
              <a:rPr lang="zh-CN" altLang="en-US" sz="2200" dirty="0">
                <a:solidFill>
                  <a:schemeClr val="tx1"/>
                </a:solidFill>
                <a:latin typeface="华文新魏" panose="02010800040101010101" pitchFamily="2" charset="-122"/>
              </a:rPr>
              <a:t>中</a:t>
            </a:r>
            <a:endParaRPr lang="zh-CN" altLang="en-US" sz="2200" dirty="0">
              <a:solidFill>
                <a:schemeClr val="tx1"/>
              </a:solidFill>
              <a:latin typeface="华文新魏" panose="02010800040101010101" pitchFamily="2" charset="-122"/>
            </a:endParaRPr>
          </a:p>
          <a:p>
            <a:r>
              <a:rPr lang="zh-CN" altLang="en-US" b="1" dirty="0">
                <a:solidFill>
                  <a:srgbClr val="C00000"/>
                </a:solidFill>
                <a:latin typeface="华文新魏" panose="02010800040101010101" pitchFamily="2" charset="-122"/>
              </a:rPr>
              <a:t>地址映射</a:t>
            </a:r>
            <a:r>
              <a:rPr lang="zh-CN" altLang="en-US" dirty="0">
                <a:solidFill>
                  <a:srgbClr val="C00000"/>
                </a:solidFill>
                <a:latin typeface="华文新魏" panose="02010800040101010101" pitchFamily="2" charset="-122"/>
              </a:rPr>
              <a:t>    </a:t>
            </a:r>
            <a:r>
              <a:rPr lang="en-US" altLang="zh-CN" b="1" dirty="0">
                <a:solidFill>
                  <a:srgbClr val="C00000"/>
                </a:solidFill>
                <a:latin typeface="Courier New" panose="02070309020205020404" pitchFamily="49" charset="0"/>
                <a:cs typeface="Courier New" panose="02070309020205020404" pitchFamily="49" charset="0"/>
              </a:rPr>
              <a:t>Address Mapping</a:t>
            </a:r>
            <a:endParaRPr lang="en-US" altLang="zh-CN" b="1" dirty="0">
              <a:solidFill>
                <a:srgbClr val="C00000"/>
              </a:solidFill>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主存数据如何放置到</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行</a:t>
            </a:r>
            <a:r>
              <a:rPr lang="en-US" altLang="zh-CN" dirty="0">
                <a:solidFill>
                  <a:schemeClr val="tx1"/>
                </a:solidFill>
                <a:latin typeface="华文新魏" panose="02010800040101010101" pitchFamily="2" charset="-122"/>
              </a:rPr>
              <a:t>/</a:t>
            </a:r>
            <a:r>
              <a:rPr lang="zh-CN" altLang="en-US" dirty="0">
                <a:solidFill>
                  <a:schemeClr val="tx1"/>
                </a:solidFill>
                <a:latin typeface="华文新魏" panose="02010800040101010101" pitchFamily="2" charset="-122"/>
              </a:rPr>
              <a:t>槽中</a:t>
            </a:r>
            <a:endParaRPr lang="zh-CN" altLang="en-US" dirty="0">
              <a:solidFill>
                <a:schemeClr val="tx1"/>
              </a:solidFill>
              <a:latin typeface="华文新魏" panose="02010800040101010101" pitchFamily="2" charset="-122"/>
            </a:endParaRPr>
          </a:p>
          <a:p>
            <a:r>
              <a:rPr lang="zh-CN" altLang="en-US" b="1" dirty="0">
                <a:latin typeface="华文新魏" panose="02010800040101010101" pitchFamily="2" charset="-122"/>
              </a:rPr>
              <a:t>替换策略</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Placement Policy</a:t>
            </a:r>
            <a:endParaRPr lang="en-US" altLang="zh-CN" b="1" dirty="0">
              <a:latin typeface="Courier New" panose="02070309020205020404" pitchFamily="49" charset="0"/>
              <a:cs typeface="Courier New" panose="02070309020205020404" pitchFamily="49" charset="0"/>
            </a:endParaRPr>
          </a:p>
          <a:p>
            <a:pPr lvl="1"/>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满后如何处理</a:t>
            </a:r>
            <a:endParaRPr lang="zh-CN" altLang="en-US" dirty="0">
              <a:solidFill>
                <a:schemeClr val="tx1"/>
              </a:solidFill>
              <a:latin typeface="华文新魏" panose="02010800040101010101" pitchFamily="2" charset="-122"/>
            </a:endParaRPr>
          </a:p>
          <a:p>
            <a:r>
              <a:rPr lang="zh-CN" altLang="en-US" b="1" dirty="0">
                <a:latin typeface="华文新魏" panose="02010800040101010101" pitchFamily="2" charset="-122"/>
              </a:rPr>
              <a:t>写入策略   </a:t>
            </a:r>
            <a:r>
              <a:rPr lang="en-US" altLang="zh-CN" b="1" dirty="0">
                <a:latin typeface="Courier New" panose="02070309020205020404" pitchFamily="49" charset="0"/>
                <a:cs typeface="Courier New" panose="02070309020205020404" pitchFamily="49" charset="0"/>
              </a:rPr>
              <a:t>Write Policy</a:t>
            </a:r>
            <a:endParaRPr lang="en-US" altLang="zh-CN" b="1" dirty="0">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如何保证</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与</a:t>
            </a:r>
            <a:r>
              <a:rPr lang="en-US" altLang="zh-CN" dirty="0">
                <a:solidFill>
                  <a:schemeClr val="tx1"/>
                </a:solidFill>
                <a:latin typeface="华文新魏" panose="02010800040101010101" pitchFamily="2" charset="-122"/>
              </a:rPr>
              <a:t>memory</a:t>
            </a:r>
            <a:r>
              <a:rPr lang="zh-CN" altLang="en-US" dirty="0">
                <a:solidFill>
                  <a:schemeClr val="tx1"/>
                </a:solidFill>
                <a:latin typeface="华文新魏" panose="02010800040101010101" pitchFamily="2" charset="-122"/>
              </a:rPr>
              <a:t>的一致性</a:t>
            </a:r>
            <a:endParaRPr lang="zh-CN" altLang="en-US" dirty="0">
              <a:solidFill>
                <a:schemeClr val="tx1"/>
              </a:solidFill>
              <a:latin typeface="华文新魏" panose="02010800040101010101" pitchFamily="2" charset="-122"/>
            </a:endParaRPr>
          </a:p>
          <a:p>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主存与</a:t>
            </a:r>
            <a:r>
              <a:rPr lang="en-US" altLang="zh-CN" dirty="0"/>
              <a:t>cache</a:t>
            </a:r>
            <a:r>
              <a:rPr lang="zh-CN" altLang="en-US" dirty="0"/>
              <a:t>地址映射关系</a:t>
            </a:r>
            <a:endParaRPr lang="zh-CN" altLang="en-US" dirty="0"/>
          </a:p>
        </p:txBody>
      </p:sp>
      <p:sp>
        <p:nvSpPr>
          <p:cNvPr id="3" name="内容占位符 2"/>
          <p:cNvSpPr>
            <a:spLocks noGrp="1"/>
          </p:cNvSpPr>
          <p:nvPr>
            <p:ph idx="1"/>
          </p:nvPr>
        </p:nvSpPr>
        <p:spPr/>
        <p:txBody>
          <a:bodyPr/>
          <a:lstStyle/>
          <a:p>
            <a:r>
              <a:rPr lang="zh-CN" altLang="en-US" dirty="0"/>
              <a:t>利用某种方法或规则将主存块定位到</a:t>
            </a:r>
            <a:r>
              <a:rPr lang="en-US" altLang="zh-CN" dirty="0"/>
              <a:t>cache</a:t>
            </a:r>
            <a:r>
              <a:rPr lang="zh-CN" altLang="en-US" dirty="0"/>
              <a:t>称为</a:t>
            </a:r>
            <a:r>
              <a:rPr lang="zh-CN" altLang="en-US" b="1" dirty="0">
                <a:solidFill>
                  <a:srgbClr val="1387B7"/>
                </a:solidFill>
              </a:rPr>
              <a:t>地址映射</a:t>
            </a:r>
            <a:endParaRPr lang="zh-CN" altLang="en-US" b="1" dirty="0">
              <a:solidFill>
                <a:srgbClr val="1387B7"/>
              </a:solidFill>
            </a:endParaRPr>
          </a:p>
          <a:p>
            <a:pPr lvl="1"/>
            <a:r>
              <a:rPr lang="zh-CN" altLang="en-US" sz="2400" dirty="0"/>
              <a:t>直接相联 </a:t>
            </a:r>
            <a:r>
              <a:rPr lang="en-US" altLang="zh-CN" sz="2400" dirty="0"/>
              <a:t>(direct mapped)</a:t>
            </a:r>
            <a:endParaRPr lang="en-US" altLang="zh-CN" sz="2400" dirty="0"/>
          </a:p>
          <a:p>
            <a:pPr lvl="1"/>
            <a:r>
              <a:rPr lang="zh-CN" altLang="en-US" sz="2400" dirty="0"/>
              <a:t>全相联   </a:t>
            </a:r>
            <a:r>
              <a:rPr lang="en-US" altLang="zh-CN" sz="2400" dirty="0"/>
              <a:t>(fully-associated)</a:t>
            </a:r>
            <a:endParaRPr lang="en-US" altLang="zh-CN" sz="2400" dirty="0"/>
          </a:p>
          <a:p>
            <a:pPr lvl="1"/>
            <a:r>
              <a:rPr lang="zh-CN" altLang="en-US" sz="2400" dirty="0"/>
              <a:t>组相联   </a:t>
            </a:r>
            <a:r>
              <a:rPr lang="en-US" altLang="zh-CN" sz="2400" dirty="0"/>
              <a:t>(set-associated)</a:t>
            </a:r>
            <a:endParaRPr lang="en-US" altLang="zh-CN" sz="2400" dirty="0"/>
          </a:p>
          <a:p>
            <a:endParaRPr lang="en-US" altLang="zh-CN" i="1" dirty="0">
              <a:solidFill>
                <a:schemeClr val="accent2"/>
              </a:solidFill>
            </a:endParaRPr>
          </a:p>
          <a:p>
            <a:endParaRPr lang="zh-CN" altLang="en-US" dirty="0"/>
          </a:p>
        </p:txBody>
      </p:sp>
      <p:sp>
        <p:nvSpPr>
          <p:cNvPr id="10" name="Rectangle 4"/>
          <p:cNvSpPr>
            <a:spLocks noChangeArrowheads="1"/>
          </p:cNvSpPr>
          <p:nvPr/>
        </p:nvSpPr>
        <p:spPr bwMode="auto">
          <a:xfrm>
            <a:off x="9258300" y="2701838"/>
            <a:ext cx="1714500" cy="3665452"/>
          </a:xfrm>
          <a:prstGeom prst="rect">
            <a:avLst/>
          </a:prstGeom>
          <a:solidFill>
            <a:srgbClr val="FF0000"/>
          </a:solidFill>
          <a:ln w="381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endParaRPr lang="zh-CN" altLang="en-US" sz="1600">
              <a:solidFill>
                <a:srgbClr val="003300"/>
              </a:solidFill>
              <a:latin typeface="+mn-ea"/>
            </a:endParaRPr>
          </a:p>
        </p:txBody>
      </p:sp>
      <p:sp>
        <p:nvSpPr>
          <p:cNvPr id="11" name="Line 5"/>
          <p:cNvSpPr>
            <a:spLocks noChangeShapeType="1"/>
          </p:cNvSpPr>
          <p:nvPr/>
        </p:nvSpPr>
        <p:spPr bwMode="auto">
          <a:xfrm flipV="1">
            <a:off x="7353300" y="2765338"/>
            <a:ext cx="1905000" cy="1219200"/>
          </a:xfrm>
          <a:prstGeom prst="line">
            <a:avLst/>
          </a:prstGeom>
          <a:noFill/>
          <a:ln w="3175">
            <a:solidFill>
              <a:srgbClr val="66FF33"/>
            </a:solidFill>
            <a:round/>
            <a:headEnd type="triangle" w="med" len="med"/>
          </a:ln>
        </p:spPr>
        <p:txBody>
          <a:bodyPr/>
          <a:lstStyle/>
          <a:p>
            <a:endParaRPr lang="zh-CN" altLang="en-US">
              <a:latin typeface="+mn-ea"/>
            </a:endParaRPr>
          </a:p>
        </p:txBody>
      </p:sp>
      <p:sp>
        <p:nvSpPr>
          <p:cNvPr id="12" name="Line 6"/>
          <p:cNvSpPr>
            <a:spLocks noChangeShapeType="1"/>
          </p:cNvSpPr>
          <p:nvPr/>
        </p:nvSpPr>
        <p:spPr bwMode="auto">
          <a:xfrm flipV="1">
            <a:off x="7353300" y="2765338"/>
            <a:ext cx="1905000" cy="990600"/>
          </a:xfrm>
          <a:prstGeom prst="line">
            <a:avLst/>
          </a:prstGeom>
          <a:noFill/>
          <a:ln w="3175">
            <a:solidFill>
              <a:srgbClr val="00CCFF"/>
            </a:solidFill>
            <a:round/>
            <a:headEnd type="triangle" w="med" len="med"/>
          </a:ln>
        </p:spPr>
        <p:txBody>
          <a:bodyPr/>
          <a:lstStyle/>
          <a:p>
            <a:endParaRPr lang="zh-CN" altLang="en-US">
              <a:latin typeface="+mn-ea"/>
            </a:endParaRPr>
          </a:p>
        </p:txBody>
      </p:sp>
      <p:sp>
        <p:nvSpPr>
          <p:cNvPr id="13" name="Rectangle 7"/>
          <p:cNvSpPr>
            <a:spLocks noChangeArrowheads="1"/>
          </p:cNvSpPr>
          <p:nvPr/>
        </p:nvSpPr>
        <p:spPr bwMode="auto">
          <a:xfrm>
            <a:off x="9258300" y="2689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endParaRPr lang="zh-CN" altLang="en-US" sz="1600">
              <a:solidFill>
                <a:srgbClr val="003300"/>
              </a:solidFill>
              <a:latin typeface="+mn-ea"/>
            </a:endParaRPr>
          </a:p>
        </p:txBody>
      </p:sp>
      <p:sp>
        <p:nvSpPr>
          <p:cNvPr id="14" name="Rectangle 8"/>
          <p:cNvSpPr>
            <a:spLocks noChangeArrowheads="1"/>
          </p:cNvSpPr>
          <p:nvPr/>
        </p:nvSpPr>
        <p:spPr bwMode="auto">
          <a:xfrm>
            <a:off x="9258300" y="2917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块</a:t>
            </a:r>
            <a:endParaRPr lang="zh-CN" altLang="en-US" sz="1600">
              <a:solidFill>
                <a:srgbClr val="003300"/>
              </a:solidFill>
              <a:latin typeface="+mn-ea"/>
            </a:endParaRPr>
          </a:p>
        </p:txBody>
      </p:sp>
      <p:sp>
        <p:nvSpPr>
          <p:cNvPr id="15" name="Rectangle 9"/>
          <p:cNvSpPr>
            <a:spLocks noChangeArrowheads="1"/>
          </p:cNvSpPr>
          <p:nvPr/>
        </p:nvSpPr>
        <p:spPr bwMode="auto">
          <a:xfrm>
            <a:off x="9258300" y="3146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16" name="Rectangle 10"/>
          <p:cNvSpPr>
            <a:spLocks noChangeArrowheads="1"/>
          </p:cNvSpPr>
          <p:nvPr/>
        </p:nvSpPr>
        <p:spPr bwMode="auto">
          <a:xfrm>
            <a:off x="9258300" y="3374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块</a:t>
            </a:r>
            <a:endParaRPr lang="zh-CN" altLang="en-US" sz="1600">
              <a:solidFill>
                <a:srgbClr val="003300"/>
              </a:solidFill>
              <a:latin typeface="+mn-ea"/>
            </a:endParaRPr>
          </a:p>
        </p:txBody>
      </p:sp>
      <p:sp>
        <p:nvSpPr>
          <p:cNvPr id="17" name="Rectangle 11"/>
          <p:cNvSpPr>
            <a:spLocks noChangeArrowheads="1"/>
          </p:cNvSpPr>
          <p:nvPr/>
        </p:nvSpPr>
        <p:spPr bwMode="auto">
          <a:xfrm>
            <a:off x="9258300" y="3603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18" name="Rectangle 13"/>
          <p:cNvSpPr>
            <a:spLocks noChangeArrowheads="1"/>
          </p:cNvSpPr>
          <p:nvPr/>
        </p:nvSpPr>
        <p:spPr bwMode="auto">
          <a:xfrm>
            <a:off x="9258300" y="3832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19" name="Rectangle 14"/>
          <p:cNvSpPr>
            <a:spLocks noChangeArrowheads="1"/>
          </p:cNvSpPr>
          <p:nvPr/>
        </p:nvSpPr>
        <p:spPr bwMode="auto">
          <a:xfrm>
            <a:off x="9258300" y="40607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0" name="Rectangle 15"/>
          <p:cNvSpPr>
            <a:spLocks noChangeArrowheads="1"/>
          </p:cNvSpPr>
          <p:nvPr/>
        </p:nvSpPr>
        <p:spPr bwMode="auto">
          <a:xfrm>
            <a:off x="9258300" y="42893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1" name="Rectangle 16"/>
          <p:cNvSpPr>
            <a:spLocks noChangeArrowheads="1"/>
          </p:cNvSpPr>
          <p:nvPr/>
        </p:nvSpPr>
        <p:spPr bwMode="auto">
          <a:xfrm>
            <a:off x="9258300" y="45179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22" name="Rectangle 17"/>
          <p:cNvSpPr>
            <a:spLocks noChangeArrowheads="1"/>
          </p:cNvSpPr>
          <p:nvPr/>
        </p:nvSpPr>
        <p:spPr bwMode="auto">
          <a:xfrm>
            <a:off x="9258300" y="47465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23" name="Rectangle 18"/>
          <p:cNvSpPr>
            <a:spLocks noChangeArrowheads="1"/>
          </p:cNvSpPr>
          <p:nvPr/>
        </p:nvSpPr>
        <p:spPr bwMode="auto">
          <a:xfrm>
            <a:off x="9258300" y="4975138"/>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4" name="Rectangle 19"/>
          <p:cNvSpPr>
            <a:spLocks noChangeArrowheads="1"/>
          </p:cNvSpPr>
          <p:nvPr/>
        </p:nvSpPr>
        <p:spPr bwMode="auto">
          <a:xfrm>
            <a:off x="9258300" y="54386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5" name="Rectangle 20"/>
          <p:cNvSpPr>
            <a:spLocks noChangeArrowheads="1"/>
          </p:cNvSpPr>
          <p:nvPr/>
        </p:nvSpPr>
        <p:spPr bwMode="auto">
          <a:xfrm>
            <a:off x="9258300" y="56672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6" name="Rectangle 21"/>
          <p:cNvSpPr>
            <a:spLocks noChangeArrowheads="1"/>
          </p:cNvSpPr>
          <p:nvPr/>
        </p:nvSpPr>
        <p:spPr bwMode="auto">
          <a:xfrm>
            <a:off x="9258300" y="58958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27" name="Rectangle 22"/>
          <p:cNvSpPr>
            <a:spLocks noChangeArrowheads="1"/>
          </p:cNvSpPr>
          <p:nvPr/>
        </p:nvSpPr>
        <p:spPr bwMode="auto">
          <a:xfrm>
            <a:off x="9258300" y="6138690"/>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m-1</a:t>
            </a:r>
            <a:r>
              <a:rPr lang="zh-CN" altLang="en-US" sz="1600">
                <a:solidFill>
                  <a:srgbClr val="003300"/>
                </a:solidFill>
                <a:latin typeface="+mn-ea"/>
              </a:rPr>
              <a:t>块</a:t>
            </a:r>
            <a:endParaRPr lang="zh-CN" altLang="en-US" sz="1600">
              <a:solidFill>
                <a:srgbClr val="003300"/>
              </a:solidFill>
              <a:latin typeface="+mn-ea"/>
            </a:endParaRPr>
          </a:p>
        </p:txBody>
      </p:sp>
      <p:sp>
        <p:nvSpPr>
          <p:cNvPr id="28" name="Rectangle 23"/>
          <p:cNvSpPr>
            <a:spLocks noChangeArrowheads="1"/>
          </p:cNvSpPr>
          <p:nvPr/>
        </p:nvSpPr>
        <p:spPr bwMode="auto">
          <a:xfrm>
            <a:off x="6096000" y="36035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29" name="Rectangle 25"/>
          <p:cNvSpPr>
            <a:spLocks noChangeArrowheads="1"/>
          </p:cNvSpPr>
          <p:nvPr/>
        </p:nvSpPr>
        <p:spPr bwMode="auto">
          <a:xfrm>
            <a:off x="6096000" y="38321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0" name="Rectangle 27"/>
          <p:cNvSpPr>
            <a:spLocks noChangeArrowheads="1"/>
          </p:cNvSpPr>
          <p:nvPr/>
        </p:nvSpPr>
        <p:spPr bwMode="auto">
          <a:xfrm>
            <a:off x="6096000" y="40607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1" name="Rectangle 29"/>
          <p:cNvSpPr>
            <a:spLocks noChangeArrowheads="1"/>
          </p:cNvSpPr>
          <p:nvPr/>
        </p:nvSpPr>
        <p:spPr bwMode="auto">
          <a:xfrm>
            <a:off x="6096000" y="4289338"/>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a:solidFill>
                <a:srgbClr val="003300"/>
              </a:solidFill>
              <a:latin typeface="+mn-ea"/>
            </a:endParaRPr>
          </a:p>
        </p:txBody>
      </p:sp>
      <p:sp>
        <p:nvSpPr>
          <p:cNvPr id="32" name="Text Box 31"/>
          <p:cNvSpPr txBox="1">
            <a:spLocks noChangeArrowheads="1"/>
          </p:cNvSpPr>
          <p:nvPr/>
        </p:nvSpPr>
        <p:spPr bwMode="auto">
          <a:xfrm>
            <a:off x="6267450" y="3190789"/>
            <a:ext cx="914400" cy="366713"/>
          </a:xfrm>
          <a:prstGeom prst="rect">
            <a:avLst/>
          </a:prstGeom>
          <a:noFill/>
          <a:ln w="9525">
            <a:noFill/>
            <a:miter lim="800000"/>
          </a:ln>
        </p:spPr>
        <p:txBody>
          <a:bodyPr>
            <a:spAutoFit/>
          </a:bodyPr>
          <a:lstStyle/>
          <a:p>
            <a:pPr algn="ctr"/>
            <a:r>
              <a:rPr lang="en-US" altLang="zh-CN" b="1" dirty="0">
                <a:latin typeface="+mn-ea"/>
              </a:rPr>
              <a:t>Cache</a:t>
            </a:r>
            <a:endParaRPr lang="en-US" altLang="zh-CN" b="1" dirty="0">
              <a:latin typeface="+mn-ea"/>
            </a:endParaRPr>
          </a:p>
        </p:txBody>
      </p:sp>
      <p:sp>
        <p:nvSpPr>
          <p:cNvPr id="33" name="Text Box 32"/>
          <p:cNvSpPr txBox="1">
            <a:spLocks noChangeArrowheads="1"/>
          </p:cNvSpPr>
          <p:nvPr/>
        </p:nvSpPr>
        <p:spPr bwMode="auto">
          <a:xfrm>
            <a:off x="9677400" y="2308139"/>
            <a:ext cx="914400" cy="366713"/>
          </a:xfrm>
          <a:prstGeom prst="rect">
            <a:avLst/>
          </a:prstGeom>
          <a:noFill/>
          <a:ln w="9525">
            <a:noFill/>
            <a:miter lim="800000"/>
          </a:ln>
        </p:spPr>
        <p:txBody>
          <a:bodyPr>
            <a:spAutoFit/>
          </a:bodyPr>
          <a:lstStyle/>
          <a:p>
            <a:pPr algn="ctr"/>
            <a:r>
              <a:rPr lang="zh-CN" altLang="en-US" b="1" dirty="0">
                <a:latin typeface="+mn-ea"/>
              </a:rPr>
              <a:t>主存</a:t>
            </a:r>
            <a:endParaRPr lang="zh-CN" altLang="en-US" b="1" dirty="0">
              <a:latin typeface="+mn-ea"/>
            </a:endParaRPr>
          </a:p>
        </p:txBody>
      </p:sp>
      <p:sp>
        <p:nvSpPr>
          <p:cNvPr id="36" name="Rectangle 35"/>
          <p:cNvSpPr>
            <a:spLocks noChangeArrowheads="1"/>
          </p:cNvSpPr>
          <p:nvPr/>
        </p:nvSpPr>
        <p:spPr bwMode="auto">
          <a:xfrm>
            <a:off x="9258300" y="5210002"/>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7" name="Line 36"/>
          <p:cNvSpPr>
            <a:spLocks noChangeShapeType="1"/>
          </p:cNvSpPr>
          <p:nvPr/>
        </p:nvSpPr>
        <p:spPr bwMode="auto">
          <a:xfrm flipV="1">
            <a:off x="7353300" y="2765338"/>
            <a:ext cx="1905000" cy="1447800"/>
          </a:xfrm>
          <a:prstGeom prst="line">
            <a:avLst/>
          </a:prstGeom>
          <a:noFill/>
          <a:ln w="3175">
            <a:solidFill>
              <a:schemeClr val="accent2"/>
            </a:solidFill>
            <a:round/>
            <a:headEnd type="triangle" w="med" len="med"/>
          </a:ln>
        </p:spPr>
        <p:txBody>
          <a:bodyPr/>
          <a:lstStyle/>
          <a:p>
            <a:endParaRPr lang="zh-CN" altLang="en-US">
              <a:latin typeface="+mn-ea"/>
            </a:endParaRPr>
          </a:p>
        </p:txBody>
      </p:sp>
      <p:sp>
        <p:nvSpPr>
          <p:cNvPr id="38" name="Line 37"/>
          <p:cNvSpPr>
            <a:spLocks noChangeShapeType="1"/>
          </p:cNvSpPr>
          <p:nvPr/>
        </p:nvSpPr>
        <p:spPr bwMode="auto">
          <a:xfrm flipV="1">
            <a:off x="7353300" y="2765338"/>
            <a:ext cx="1905000" cy="1676400"/>
          </a:xfrm>
          <a:prstGeom prst="line">
            <a:avLst/>
          </a:prstGeom>
          <a:noFill/>
          <a:ln w="3175">
            <a:solidFill>
              <a:srgbClr val="FF00FF"/>
            </a:solidFill>
            <a:round/>
            <a:headEnd type="triangle" w="med" len="med"/>
          </a:ln>
        </p:spPr>
        <p:txBody>
          <a:bodyPr/>
          <a:lstStyle/>
          <a:p>
            <a:endParaRPr lang="zh-CN" altLang="en-US">
              <a:latin typeface="+mn-ea"/>
            </a:endParaRPr>
          </a:p>
        </p:txBody>
      </p:sp>
      <p:sp>
        <p:nvSpPr>
          <p:cNvPr id="39" name="AutoShape 38"/>
          <p:cNvSpPr>
            <a:spLocks noChangeArrowheads="1"/>
          </p:cNvSpPr>
          <p:nvPr/>
        </p:nvSpPr>
        <p:spPr bwMode="auto">
          <a:xfrm>
            <a:off x="3704529" y="5251006"/>
            <a:ext cx="4320540" cy="832392"/>
          </a:xfrm>
          <a:prstGeom prst="wedgeEllipseCallout">
            <a:avLst>
              <a:gd name="adj1" fmla="val 31639"/>
              <a:gd name="adj2" fmla="val -87146"/>
            </a:avLst>
          </a:prstGeom>
          <a:solidFill>
            <a:srgbClr val="66FFCC"/>
          </a:solidFill>
          <a:ln w="9525" algn="ctr">
            <a:solidFill>
              <a:schemeClr val="tx1"/>
            </a:solidFill>
            <a:miter lim="800000"/>
          </a:ln>
        </p:spPr>
        <p:txBody>
          <a:bodyPr anchor="ctr" anchorCtr="0"/>
          <a:lstStyle/>
          <a:p>
            <a:pPr algn="ctr"/>
            <a:r>
              <a:rPr lang="en-US" altLang="zh-CN" sz="2000" dirty="0">
                <a:latin typeface="+mn-ea"/>
              </a:rPr>
              <a:t> </a:t>
            </a:r>
            <a:r>
              <a:rPr lang="zh-CN" altLang="en-US" sz="2400" b="1" dirty="0">
                <a:latin typeface="+mn-ea"/>
              </a:rPr>
              <a:t>如何进行地址映射</a:t>
            </a:r>
            <a:r>
              <a:rPr lang="en-US" altLang="zh-CN" sz="2400" b="1" dirty="0">
                <a:latin typeface="+mn-ea"/>
              </a:rPr>
              <a:t>???</a:t>
            </a:r>
            <a:endParaRPr lang="en-US" altLang="zh-CN" sz="24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2" repeatCount="300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4000" fill="hold" grpId="0" nodeType="clickEffect">
                                  <p:stCondLst>
                                    <p:cond delay="0"/>
                                  </p:stCondLst>
                                  <p:childTnLst>
                                    <p:anim calcmode="discrete" valueType="str">
                                      <p:cBhvr>
                                        <p:cTn id="15"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repeatCount="300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5000" fill="hold" grpId="0" nodeType="clickEffect">
                                  <p:stCondLst>
                                    <p:cond delay="0"/>
                                  </p:stCondLst>
                                  <p:childTnLst>
                                    <p:anim calcmode="discrete" valueType="str">
                                      <p:cBhvr>
                                        <p:cTn id="24" dur="10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repeatCount="300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35" presetClass="emph" presetSubtype="0" repeatCount="5000" fill="hold" grpId="0" nodeType="clickEffect">
                                  <p:stCondLst>
                                    <p:cond delay="0"/>
                                  </p:stCondLst>
                                  <p:childTnLst>
                                    <p:anim calcmode="discrete" valueType="str">
                                      <p:cBhvr>
                                        <p:cTn id="33" dur="1000" fill="hold"/>
                                        <p:tgtEl>
                                          <p:spTgt spid="30"/>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repeatCount="300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31"/>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wipe(left)">
                                      <p:cBhvr>
                                        <p:cTn id="53" dur="500"/>
                                        <p:tgtEl>
                                          <p:spTgt spid="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wipe(left)">
                                      <p:cBhvr>
                                        <p:cTn id="58" dur="500"/>
                                        <p:tgtEl>
                                          <p:spTgt spid="3">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
                                            <p:txEl>
                                              <p:pRg st="2" end="2"/>
                                            </p:txEl>
                                          </p:spTgt>
                                        </p:tgtEl>
                                        <p:attrNameLst>
                                          <p:attrName>style.visibility</p:attrName>
                                        </p:attrNameLst>
                                      </p:cBhvr>
                                      <p:to>
                                        <p:strVal val="visible"/>
                                      </p:to>
                                    </p:set>
                                    <p:animEffect transition="in" filter="wipe(left)">
                                      <p:cBhvr>
                                        <p:cTn id="63" dur="500"/>
                                        <p:tgtEl>
                                          <p:spTgt spid="3">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animBg="1"/>
      <p:bldP spid="13" grpId="0" animBg="1"/>
      <p:bldP spid="28" grpId="0" animBg="1"/>
      <p:bldP spid="29" grpId="0" animBg="1"/>
      <p:bldP spid="30" grpId="0" animBg="1"/>
      <p:bldP spid="31" grpId="0" animBg="1"/>
      <p:bldP spid="37" grpId="0" animBg="1"/>
      <p:bldP spid="38" grpId="0" animBg="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kern="0" dirty="0"/>
              <a:t>主存中</a:t>
            </a:r>
            <a:r>
              <a:rPr lang="zh-CN" altLang="en-US" kern="0"/>
              <a:t>的数据组织（</a:t>
            </a:r>
            <a:r>
              <a:rPr lang="en-US" altLang="zh-CN" kern="0"/>
              <a:t>32</a:t>
            </a:r>
            <a:r>
              <a:rPr lang="zh-CN" altLang="en-US" kern="0"/>
              <a:t>位计算机）</a:t>
            </a:r>
            <a:endParaRPr lang="zh-CN" altLang="en-US" dirty="0"/>
          </a:p>
        </p:txBody>
      </p:sp>
      <p:sp>
        <p:nvSpPr>
          <p:cNvPr id="3" name="内容占位符 2"/>
          <p:cNvSpPr>
            <a:spLocks noGrp="1"/>
          </p:cNvSpPr>
          <p:nvPr>
            <p:ph idx="1"/>
          </p:nvPr>
        </p:nvSpPr>
        <p:spPr>
          <a:xfrm>
            <a:off x="487822" y="942763"/>
            <a:ext cx="10515599" cy="3038687"/>
          </a:xfrm>
        </p:spPr>
        <p:txBody>
          <a:bodyPr>
            <a:normAutofit fontScale="92500" lnSpcReduction="10000"/>
          </a:bodyPr>
          <a:lstStyle/>
          <a:p>
            <a:r>
              <a:rPr lang="zh-CN" altLang="en-US" sz="2800" dirty="0"/>
              <a:t>按</a:t>
            </a:r>
            <a:r>
              <a:rPr lang="zh-CN" altLang="en-US" sz="2800" b="1" dirty="0">
                <a:solidFill>
                  <a:srgbClr val="1387B7"/>
                </a:solidFill>
              </a:rPr>
              <a:t>边界对齐</a:t>
            </a:r>
            <a:r>
              <a:rPr lang="zh-CN" altLang="en-US" sz="2800" dirty="0"/>
              <a:t>方式</a:t>
            </a:r>
            <a:r>
              <a:rPr lang="zh-CN" altLang="en-US" sz="2800" b="1" dirty="0">
                <a:solidFill>
                  <a:srgbClr val="1387B7"/>
                </a:solidFill>
              </a:rPr>
              <a:t>存储数据</a:t>
            </a:r>
            <a:endParaRPr lang="en-US" altLang="zh-CN" sz="2800" b="1" dirty="0">
              <a:solidFill>
                <a:srgbClr val="1387B7"/>
              </a:solidFill>
            </a:endParaRPr>
          </a:p>
          <a:p>
            <a:r>
              <a:rPr lang="en-US" altLang="zh-CN" sz="2800" i="1" dirty="0">
                <a:latin typeface="Consolas" panose="020B0609020204030204" pitchFamily="49" charset="0"/>
              </a:rPr>
              <a:t>int </a:t>
            </a:r>
            <a:r>
              <a:rPr lang="en-US" altLang="zh-CN" sz="2800" i="1" dirty="0" err="1">
                <a:solidFill>
                  <a:srgbClr val="7030A0"/>
                </a:solidFill>
                <a:latin typeface="Consolas" panose="020B0609020204030204" pitchFamily="49" charset="0"/>
              </a:rPr>
              <a:t>i</a:t>
            </a:r>
            <a:r>
              <a:rPr lang="en-US" altLang="zh-CN" sz="2800" i="1" dirty="0">
                <a:latin typeface="Consolas" panose="020B0609020204030204" pitchFamily="49" charset="0"/>
              </a:rPr>
              <a:t>, short k, double x, char c, short j  </a:t>
            </a:r>
            <a:endParaRPr lang="en-US" altLang="zh-CN" sz="2800" i="1" dirty="0">
              <a:latin typeface="Consolas" panose="020B0609020204030204" pitchFamily="49" charset="0"/>
            </a:endParaRPr>
          </a:p>
          <a:p>
            <a:pPr lvl="1">
              <a:lnSpc>
                <a:spcPct val="150000"/>
              </a:lnSpc>
            </a:pPr>
            <a:r>
              <a:rPr lang="en-US" altLang="zh-CN" dirty="0"/>
              <a:t>int (4</a:t>
            </a:r>
            <a:r>
              <a:rPr lang="zh-CN" altLang="en-US" dirty="0"/>
              <a:t>字节） </a:t>
            </a:r>
            <a:r>
              <a:rPr lang="en-US" altLang="zh-CN" dirty="0"/>
              <a:t>short (2</a:t>
            </a:r>
            <a:r>
              <a:rPr lang="zh-CN" altLang="en-US" dirty="0"/>
              <a:t>字节） </a:t>
            </a:r>
            <a:r>
              <a:rPr lang="en-US" altLang="zh-CN" dirty="0"/>
              <a:t>double (8</a:t>
            </a:r>
            <a:r>
              <a:rPr lang="zh-CN" altLang="en-US" dirty="0"/>
              <a:t>字节） </a:t>
            </a:r>
            <a:r>
              <a:rPr lang="en-US" altLang="zh-CN" dirty="0"/>
              <a:t>char (1</a:t>
            </a:r>
            <a:r>
              <a:rPr lang="zh-CN" altLang="en-US" dirty="0"/>
              <a:t>字节</a:t>
            </a:r>
            <a:r>
              <a:rPr lang="en-US" altLang="zh-CN" dirty="0"/>
              <a:t>)</a:t>
            </a:r>
            <a:endParaRPr lang="en-US" altLang="zh-CN" dirty="0"/>
          </a:p>
          <a:p>
            <a:pPr lvl="1"/>
            <a:r>
              <a:rPr lang="en-US" altLang="zh-CN" dirty="0"/>
              <a:t>short</a:t>
            </a:r>
            <a:r>
              <a:rPr lang="zh-CN" altLang="en-US" dirty="0"/>
              <a:t>按</a:t>
            </a:r>
            <a:r>
              <a:rPr lang="en-US" altLang="zh-CN" dirty="0"/>
              <a:t>16</a:t>
            </a:r>
            <a:r>
              <a:rPr lang="zh-CN" altLang="en-US" dirty="0"/>
              <a:t>位对齐， </a:t>
            </a:r>
            <a:r>
              <a:rPr lang="en-US" altLang="zh-CN" dirty="0"/>
              <a:t>int</a:t>
            </a:r>
            <a:r>
              <a:rPr lang="zh-CN" altLang="en-US" dirty="0"/>
              <a:t>按</a:t>
            </a:r>
            <a:r>
              <a:rPr lang="en-US" altLang="zh-CN" dirty="0"/>
              <a:t>32</a:t>
            </a:r>
            <a:r>
              <a:rPr lang="zh-CN" altLang="en-US" dirty="0"/>
              <a:t>位对齐，</a:t>
            </a:r>
            <a:r>
              <a:rPr lang="en-US" altLang="zh-CN" dirty="0"/>
              <a:t>double</a:t>
            </a:r>
            <a:r>
              <a:rPr lang="zh-CN" altLang="en-US" dirty="0"/>
              <a:t>按</a:t>
            </a:r>
            <a:r>
              <a:rPr lang="en-US" altLang="zh-CN" dirty="0"/>
              <a:t>32</a:t>
            </a:r>
            <a:r>
              <a:rPr lang="zh-CN" altLang="en-US" dirty="0"/>
              <a:t>位对齐，</a:t>
            </a:r>
            <a:r>
              <a:rPr lang="en-US" altLang="zh-CN" dirty="0"/>
              <a:t>64</a:t>
            </a:r>
            <a:r>
              <a:rPr lang="zh-CN" altLang="en-US" dirty="0"/>
              <a:t>位机按</a:t>
            </a:r>
            <a:r>
              <a:rPr lang="en-US" altLang="zh-CN" dirty="0"/>
              <a:t>64</a:t>
            </a:r>
            <a:r>
              <a:rPr lang="zh-CN" altLang="en-US" dirty="0"/>
              <a:t>位对齐</a:t>
            </a:r>
            <a:endParaRPr lang="en-US" altLang="zh-CN" dirty="0"/>
          </a:p>
          <a:p>
            <a:pPr>
              <a:lnSpc>
                <a:spcPct val="150000"/>
              </a:lnSpc>
            </a:pPr>
            <a:r>
              <a:rPr lang="zh-CN" altLang="en-US" b="1" dirty="0"/>
              <a:t>对齐：访问速度高</a:t>
            </a:r>
            <a:endParaRPr lang="en-US" altLang="zh-CN" b="1" dirty="0"/>
          </a:p>
          <a:p>
            <a:endParaRPr lang="zh-CN" altLang="en-US" sz="2800" dirty="0"/>
          </a:p>
          <a:p>
            <a:endParaRPr lang="zh-CN" altLang="en-US" dirty="0"/>
          </a:p>
        </p:txBody>
      </p:sp>
      <p:sp>
        <p:nvSpPr>
          <p:cNvPr id="89" name="Text Box 62"/>
          <p:cNvSpPr txBox="1">
            <a:spLocks noChangeArrowheads="1"/>
          </p:cNvSpPr>
          <p:nvPr/>
        </p:nvSpPr>
        <p:spPr bwMode="auto">
          <a:xfrm>
            <a:off x="4977524" y="7622299"/>
            <a:ext cx="5888037"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dirty="0">
                <a:solidFill>
                  <a:schemeClr val="accent2"/>
                </a:solidFill>
              </a:rPr>
              <a:t> </a:t>
            </a:r>
            <a:r>
              <a:rPr lang="zh-CN" altLang="en-US" sz="2200" b="1" dirty="0">
                <a:solidFill>
                  <a:schemeClr val="accent2"/>
                </a:solidFill>
              </a:rPr>
              <a:t>则： </a:t>
            </a:r>
            <a:r>
              <a:rPr lang="en-US" altLang="zh-CN" sz="2200" b="1" dirty="0">
                <a:solidFill>
                  <a:schemeClr val="accent2"/>
                </a:solidFill>
              </a:rPr>
              <a:t>&amp;</a:t>
            </a:r>
            <a:r>
              <a:rPr lang="en-US" altLang="zh-CN" sz="2200" b="1" dirty="0" err="1">
                <a:solidFill>
                  <a:schemeClr val="accent2"/>
                </a:solidFill>
              </a:rPr>
              <a:t>i</a:t>
            </a:r>
            <a:r>
              <a:rPr lang="en-US" altLang="zh-CN" sz="2200" b="1" dirty="0">
                <a:solidFill>
                  <a:schemeClr val="accent2"/>
                </a:solidFill>
              </a:rPr>
              <a:t>=0; &amp;k=4; &amp;x=6; &amp;c=14; &amp;j=15;……</a:t>
            </a:r>
            <a:endParaRPr lang="zh-CN" altLang="en-US" sz="2200" b="1" dirty="0">
              <a:solidFill>
                <a:schemeClr val="accent2"/>
              </a:solidFill>
            </a:endParaRPr>
          </a:p>
        </p:txBody>
      </p:sp>
      <p:grpSp>
        <p:nvGrpSpPr>
          <p:cNvPr id="92" name="组合 91"/>
          <p:cNvGrpSpPr/>
          <p:nvPr/>
        </p:nvGrpSpPr>
        <p:grpSpPr>
          <a:xfrm>
            <a:off x="1013699" y="4109821"/>
            <a:ext cx="4470401" cy="2522784"/>
            <a:chOff x="805383" y="3843121"/>
            <a:chExt cx="4470401" cy="2522784"/>
          </a:xfrm>
        </p:grpSpPr>
        <p:grpSp>
          <p:nvGrpSpPr>
            <p:cNvPr id="32" name="Group 3"/>
            <p:cNvGrpSpPr/>
            <p:nvPr/>
          </p:nvGrpSpPr>
          <p:grpSpPr bwMode="auto">
            <a:xfrm>
              <a:off x="805383" y="3843121"/>
              <a:ext cx="4470401" cy="1990727"/>
              <a:chOff x="1497" y="996"/>
              <a:chExt cx="2816" cy="1254"/>
            </a:xfrm>
          </p:grpSpPr>
          <p:sp>
            <p:nvSpPr>
              <p:cNvPr id="33" name="Rectangle 4"/>
              <p:cNvSpPr>
                <a:spLocks noChangeArrowheads="1"/>
              </p:cNvSpPr>
              <p:nvPr/>
            </p:nvSpPr>
            <p:spPr bwMode="auto">
              <a:xfrm>
                <a:off x="1881" y="1231"/>
                <a:ext cx="2400" cy="9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a:latin typeface="Times New Roman" panose="02020603050405020304" pitchFamily="18" charset="0"/>
                </a:endParaRPr>
              </a:p>
            </p:txBody>
          </p:sp>
          <p:sp>
            <p:nvSpPr>
              <p:cNvPr id="34" name="Line 5"/>
              <p:cNvSpPr>
                <a:spLocks noChangeShapeType="1"/>
              </p:cNvSpPr>
              <p:nvPr/>
            </p:nvSpPr>
            <p:spPr bwMode="auto">
              <a:xfrm>
                <a:off x="1881" y="1423"/>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6"/>
              <p:cNvSpPr>
                <a:spLocks noChangeShapeType="1"/>
              </p:cNvSpPr>
              <p:nvPr/>
            </p:nvSpPr>
            <p:spPr bwMode="auto">
              <a:xfrm>
                <a:off x="1881" y="1615"/>
                <a:ext cx="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7"/>
              <p:cNvSpPr>
                <a:spLocks noChangeShapeType="1"/>
              </p:cNvSpPr>
              <p:nvPr/>
            </p:nvSpPr>
            <p:spPr bwMode="auto">
              <a:xfrm>
                <a:off x="1881" y="1615"/>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8"/>
              <p:cNvSpPr>
                <a:spLocks noChangeShapeType="1"/>
              </p:cNvSpPr>
              <p:nvPr/>
            </p:nvSpPr>
            <p:spPr bwMode="auto">
              <a:xfrm>
                <a:off x="1881" y="1807"/>
                <a:ext cx="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9"/>
              <p:cNvSpPr>
                <a:spLocks noChangeShapeType="1"/>
              </p:cNvSpPr>
              <p:nvPr/>
            </p:nvSpPr>
            <p:spPr bwMode="auto">
              <a:xfrm>
                <a:off x="1881" y="1999"/>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0"/>
              <p:cNvSpPr>
                <a:spLocks noChangeShapeType="1"/>
              </p:cNvSpPr>
              <p:nvPr/>
            </p:nvSpPr>
            <p:spPr bwMode="auto">
              <a:xfrm>
                <a:off x="3033"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1"/>
              <p:cNvSpPr>
                <a:spLocks noChangeShapeType="1"/>
              </p:cNvSpPr>
              <p:nvPr/>
            </p:nvSpPr>
            <p:spPr bwMode="auto">
              <a:xfrm>
                <a:off x="2457"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12"/>
              <p:cNvSpPr>
                <a:spLocks noChangeShapeType="1"/>
              </p:cNvSpPr>
              <p:nvPr/>
            </p:nvSpPr>
            <p:spPr bwMode="auto">
              <a:xfrm>
                <a:off x="3657" y="1231"/>
                <a:ext cx="0" cy="96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3"/>
              <p:cNvSpPr>
                <a:spLocks noChangeShapeType="1"/>
              </p:cNvSpPr>
              <p:nvPr/>
            </p:nvSpPr>
            <p:spPr bwMode="auto">
              <a:xfrm>
                <a:off x="2457" y="1231"/>
                <a:ext cx="0" cy="768"/>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4"/>
              <p:cNvSpPr>
                <a:spLocks noChangeShapeType="1"/>
              </p:cNvSpPr>
              <p:nvPr/>
            </p:nvSpPr>
            <p:spPr bwMode="auto">
              <a:xfrm>
                <a:off x="1881" y="1807"/>
                <a:ext cx="2400" cy="0"/>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5"/>
              <p:cNvSpPr>
                <a:spLocks noChangeShapeType="1"/>
              </p:cNvSpPr>
              <p:nvPr/>
            </p:nvSpPr>
            <p:spPr bwMode="auto">
              <a:xfrm>
                <a:off x="3033" y="1231"/>
                <a:ext cx="0" cy="192"/>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6"/>
              <p:cNvSpPr>
                <a:spLocks noChangeShapeType="1"/>
              </p:cNvSpPr>
              <p:nvPr/>
            </p:nvSpPr>
            <p:spPr bwMode="auto">
              <a:xfrm>
                <a:off x="3657" y="1231"/>
                <a:ext cx="0" cy="192"/>
              </a:xfrm>
              <a:prstGeom prst="line">
                <a:avLst/>
              </a:prstGeom>
              <a:noFill/>
              <a:ln w="2857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7"/>
              <p:cNvSpPr>
                <a:spLocks noChangeShapeType="1"/>
              </p:cNvSpPr>
              <p:nvPr/>
            </p:nvSpPr>
            <p:spPr bwMode="auto">
              <a:xfrm>
                <a:off x="1881" y="2191"/>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Text Box 18" descr="新闻纸"/>
              <p:cNvSpPr txBox="1">
                <a:spLocks noChangeArrowheads="1"/>
              </p:cNvSpPr>
              <p:nvPr/>
            </p:nvSpPr>
            <p:spPr bwMode="auto">
              <a:xfrm>
                <a:off x="1881" y="1231"/>
                <a:ext cx="2400" cy="192"/>
              </a:xfrm>
              <a:prstGeom prst="rect">
                <a:avLst/>
              </a:prstGeom>
              <a:solidFill>
                <a:srgbClr val="FF99FF"/>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err="1">
                    <a:solidFill>
                      <a:schemeClr val="tx1"/>
                    </a:solidFill>
                  </a:rPr>
                  <a:t>int</a:t>
                </a:r>
                <a:r>
                  <a:rPr lang="en-US" altLang="zh-CN" sz="2200" b="1" i="1" dirty="0">
                    <a:solidFill>
                      <a:schemeClr val="tx1"/>
                    </a:solidFill>
                  </a:rPr>
                  <a:t> </a:t>
                </a:r>
                <a:r>
                  <a:rPr lang="en-US" altLang="zh-CN" sz="2200" b="1" i="1" dirty="0" err="1">
                    <a:solidFill>
                      <a:schemeClr val="tx1"/>
                    </a:solidFill>
                  </a:rPr>
                  <a:t>i</a:t>
                </a:r>
                <a:endParaRPr lang="zh-CN" altLang="en-US" sz="2200" b="1" i="1" dirty="0">
                  <a:solidFill>
                    <a:schemeClr val="tx1"/>
                  </a:solidFill>
                </a:endParaRPr>
              </a:p>
            </p:txBody>
          </p:sp>
          <p:sp>
            <p:nvSpPr>
              <p:cNvPr id="48" name="Text Box 19" descr="宽上对角线"/>
              <p:cNvSpPr txBox="1">
                <a:spLocks noChangeArrowheads="1"/>
              </p:cNvSpPr>
              <p:nvPr/>
            </p:nvSpPr>
            <p:spPr bwMode="auto">
              <a:xfrm>
                <a:off x="1881" y="1423"/>
                <a:ext cx="1152" cy="192"/>
              </a:xfrm>
              <a:prstGeom prst="rect">
                <a:avLst/>
              </a:prstGeom>
              <a:solidFill>
                <a:srgbClr val="86BC64"/>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49" name="Text Box 20" descr="信纸"/>
              <p:cNvSpPr txBox="1">
                <a:spLocks noChangeArrowheads="1"/>
              </p:cNvSpPr>
              <p:nvPr/>
            </p:nvSpPr>
            <p:spPr bwMode="auto">
              <a:xfrm>
                <a:off x="1881" y="1615"/>
                <a:ext cx="2400" cy="384"/>
              </a:xfrm>
              <a:prstGeom prst="rect">
                <a:avLst/>
              </a:prstGeom>
              <a:solidFill>
                <a:srgbClr val="FFFF00"/>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double x</a:t>
                </a:r>
                <a:endParaRPr lang="zh-CN" altLang="en-US" b="1" i="1" dirty="0">
                  <a:solidFill>
                    <a:schemeClr val="tx1"/>
                  </a:solidFill>
                </a:endParaRPr>
              </a:p>
            </p:txBody>
          </p:sp>
          <p:sp>
            <p:nvSpPr>
              <p:cNvPr id="50" name="Text Box 21" descr="宽上对角线"/>
              <p:cNvSpPr txBox="1">
                <a:spLocks noChangeArrowheads="1"/>
              </p:cNvSpPr>
              <p:nvPr/>
            </p:nvSpPr>
            <p:spPr bwMode="auto">
              <a:xfrm>
                <a:off x="3033" y="1999"/>
                <a:ext cx="1248" cy="192"/>
              </a:xfrm>
              <a:prstGeom prst="rect">
                <a:avLst/>
              </a:prstGeom>
              <a:solidFill>
                <a:srgbClr val="86BC64"/>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short j</a:t>
                </a:r>
                <a:endParaRPr lang="zh-CN" altLang="en-US" sz="2200" b="1" i="1" dirty="0">
                  <a:solidFill>
                    <a:schemeClr val="tx1"/>
                  </a:solidFill>
                </a:endParaRPr>
              </a:p>
            </p:txBody>
          </p:sp>
          <p:sp>
            <p:nvSpPr>
              <p:cNvPr id="51" name="Text Box 22"/>
              <p:cNvSpPr txBox="1">
                <a:spLocks noChangeArrowheads="1"/>
              </p:cNvSpPr>
              <p:nvPr/>
            </p:nvSpPr>
            <p:spPr bwMode="auto">
              <a:xfrm>
                <a:off x="1881" y="1999"/>
                <a:ext cx="576" cy="192"/>
              </a:xfrm>
              <a:prstGeom prst="rect">
                <a:avLst/>
              </a:prstGeom>
              <a:solidFill>
                <a:srgbClr val="FF9999"/>
              </a:solidFill>
              <a:ln w="38100">
                <a:solidFill>
                  <a:schemeClr val="tx1"/>
                </a:solidFill>
                <a:miter lim="800000"/>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200" b="1" i="1" dirty="0">
                    <a:solidFill>
                      <a:schemeClr val="tx1"/>
                    </a:solidFill>
                  </a:rPr>
                  <a:t>char c</a:t>
                </a:r>
                <a:endParaRPr lang="zh-CN" altLang="en-US" sz="2200" b="1" i="1" dirty="0">
                  <a:solidFill>
                    <a:schemeClr val="tx1"/>
                  </a:solidFill>
                </a:endParaRPr>
              </a:p>
            </p:txBody>
          </p:sp>
          <p:sp>
            <p:nvSpPr>
              <p:cNvPr id="52" name="Text Box 23"/>
              <p:cNvSpPr txBox="1">
                <a:spLocks noChangeArrowheads="1"/>
              </p:cNvSpPr>
              <p:nvPr/>
            </p:nvSpPr>
            <p:spPr bwMode="auto">
              <a:xfrm>
                <a:off x="1497" y="1261"/>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endParaRPr kumimoji="1" lang="en-US" altLang="zh-CN" sz="2400" i="1" dirty="0">
                  <a:latin typeface="Consolas" panose="020B0609020204030204" pitchFamily="49" charset="0"/>
                </a:endParaRPr>
              </a:p>
            </p:txBody>
          </p:sp>
          <p:sp>
            <p:nvSpPr>
              <p:cNvPr id="53" name="Text Box 24"/>
              <p:cNvSpPr txBox="1">
                <a:spLocks noChangeArrowheads="1"/>
              </p:cNvSpPr>
              <p:nvPr/>
            </p:nvSpPr>
            <p:spPr bwMode="auto">
              <a:xfrm>
                <a:off x="1833" y="996"/>
                <a:ext cx="24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微软雅黑" panose="020B0503020204020204" pitchFamily="34" charset="-122"/>
                    <a:ea typeface="微软雅黑" panose="020B0503020204020204" pitchFamily="34" charset="-122"/>
                  </a:rPr>
                  <a:t>0</a:t>
                </a:r>
                <a:r>
                  <a:rPr kumimoji="1" lang="zh-CN" altLang="zh-CN" dirty="0">
                    <a:latin typeface="微软雅黑" panose="020B0503020204020204" pitchFamily="34" charset="-122"/>
                    <a:ea typeface="微软雅黑" panose="020B0503020204020204" pitchFamily="34" charset="-122"/>
                  </a:rPr>
                  <a:t> 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1字节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2字节</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3字节</a:t>
                </a:r>
                <a:endParaRPr kumimoji="1" lang="zh-CN" altLang="en-US" sz="2000" dirty="0">
                  <a:latin typeface="微软雅黑" panose="020B0503020204020204" pitchFamily="34" charset="-122"/>
                  <a:ea typeface="微软雅黑" panose="020B0503020204020204" pitchFamily="34" charset="-122"/>
                </a:endParaRPr>
              </a:p>
            </p:txBody>
          </p:sp>
          <p:sp>
            <p:nvSpPr>
              <p:cNvPr id="54" name="Line 25"/>
              <p:cNvSpPr>
                <a:spLocks noChangeShapeType="1"/>
              </p:cNvSpPr>
              <p:nvPr/>
            </p:nvSpPr>
            <p:spPr bwMode="auto">
              <a:xfrm>
                <a:off x="2457" y="1231"/>
                <a:ext cx="0" cy="768"/>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6"/>
              <p:cNvSpPr>
                <a:spLocks noChangeShapeType="1"/>
              </p:cNvSpPr>
              <p:nvPr/>
            </p:nvSpPr>
            <p:spPr bwMode="auto">
              <a:xfrm>
                <a:off x="3033" y="1231"/>
                <a:ext cx="0" cy="192"/>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7"/>
              <p:cNvSpPr>
                <a:spLocks noChangeShapeType="1"/>
              </p:cNvSpPr>
              <p:nvPr/>
            </p:nvSpPr>
            <p:spPr bwMode="auto">
              <a:xfrm>
                <a:off x="3033" y="1615"/>
                <a:ext cx="0" cy="384"/>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8"/>
              <p:cNvSpPr>
                <a:spLocks noChangeShapeType="1"/>
              </p:cNvSpPr>
              <p:nvPr/>
            </p:nvSpPr>
            <p:spPr bwMode="auto">
              <a:xfrm>
                <a:off x="3657" y="1615"/>
                <a:ext cx="0" cy="384"/>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9"/>
              <p:cNvSpPr>
                <a:spLocks noChangeShapeType="1"/>
              </p:cNvSpPr>
              <p:nvPr/>
            </p:nvSpPr>
            <p:spPr bwMode="auto">
              <a:xfrm>
                <a:off x="3657" y="1231"/>
                <a:ext cx="0" cy="192"/>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 name="Line 30"/>
              <p:cNvSpPr>
                <a:spLocks noChangeShapeType="1"/>
              </p:cNvSpPr>
              <p:nvPr/>
            </p:nvSpPr>
            <p:spPr bwMode="auto">
              <a:xfrm>
                <a:off x="1881" y="1807"/>
                <a:ext cx="2400"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0" name="矩形 89"/>
            <p:cNvSpPr/>
            <p:nvPr/>
          </p:nvSpPr>
          <p:spPr>
            <a:xfrm>
              <a:off x="2638489" y="5965795"/>
              <a:ext cx="121058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对齐存放</a:t>
              </a:r>
              <a:endParaRPr lang="zh-CN" altLang="en-US" sz="2000" b="1" dirty="0">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6412952" y="4124892"/>
            <a:ext cx="4489450" cy="2518251"/>
            <a:chOff x="6265991" y="3858192"/>
            <a:chExt cx="4489450" cy="2518251"/>
          </a:xfrm>
        </p:grpSpPr>
        <p:grpSp>
          <p:nvGrpSpPr>
            <p:cNvPr id="60" name="Group 31"/>
            <p:cNvGrpSpPr/>
            <p:nvPr/>
          </p:nvGrpSpPr>
          <p:grpSpPr bwMode="auto">
            <a:xfrm>
              <a:off x="6265991" y="3858192"/>
              <a:ext cx="4489450" cy="2024064"/>
              <a:chOff x="1488" y="2606"/>
              <a:chExt cx="2784" cy="1275"/>
            </a:xfrm>
          </p:grpSpPr>
          <p:sp>
            <p:nvSpPr>
              <p:cNvPr id="61" name="Text Box 38"/>
              <p:cNvSpPr txBox="1">
                <a:spLocks noChangeArrowheads="1"/>
              </p:cNvSpPr>
              <p:nvPr/>
            </p:nvSpPr>
            <p:spPr bwMode="auto">
              <a:xfrm>
                <a:off x="1817" y="2606"/>
                <a:ext cx="2400"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dirty="0">
                    <a:latin typeface="微软雅黑" panose="020B0503020204020204" pitchFamily="34" charset="-122"/>
                    <a:ea typeface="微软雅黑" panose="020B0503020204020204" pitchFamily="34" charset="-122"/>
                  </a:rPr>
                  <a:t>0</a:t>
                </a:r>
                <a:r>
                  <a:rPr kumimoji="1" lang="zh-CN" altLang="zh-CN" dirty="0">
                    <a:latin typeface="微软雅黑" panose="020B0503020204020204" pitchFamily="34" charset="-122"/>
                    <a:ea typeface="微软雅黑" panose="020B0503020204020204" pitchFamily="34" charset="-122"/>
                  </a:rPr>
                  <a:t> 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1字节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2字节 </a:t>
                </a:r>
                <a:r>
                  <a:rPr kumimoji="1" lang="en-US" altLang="zh-CN" dirty="0">
                    <a:latin typeface="微软雅黑" panose="020B0503020204020204" pitchFamily="34" charset="-122"/>
                    <a:ea typeface="微软雅黑" panose="020B0503020204020204" pitchFamily="34" charset="-122"/>
                  </a:rPr>
                  <a:t> </a:t>
                </a:r>
                <a:r>
                  <a:rPr kumimoji="1" lang="zh-CN" altLang="zh-CN" dirty="0">
                    <a:latin typeface="微软雅黑" panose="020B0503020204020204" pitchFamily="34" charset="-122"/>
                    <a:ea typeface="微软雅黑" panose="020B0503020204020204" pitchFamily="34" charset="-122"/>
                  </a:rPr>
                  <a:t>    3字节</a:t>
                </a:r>
                <a:endParaRPr kumimoji="1" lang="zh-CN" altLang="en-US" sz="2000" dirty="0">
                  <a:latin typeface="微软雅黑" panose="020B0503020204020204" pitchFamily="34" charset="-122"/>
                  <a:ea typeface="微软雅黑" panose="020B0503020204020204" pitchFamily="34" charset="-122"/>
                </a:endParaRPr>
              </a:p>
              <a:p>
                <a:pPr eaLnBrk="1" hangingPunct="1">
                  <a:spcBef>
                    <a:spcPct val="50000"/>
                  </a:spcBef>
                </a:pPr>
                <a:endParaRPr kumimoji="1" lang="zh-CN" altLang="en-US" dirty="0">
                  <a:latin typeface="微软雅黑" panose="020B0503020204020204" pitchFamily="34" charset="-122"/>
                  <a:ea typeface="微软雅黑" panose="020B0503020204020204" pitchFamily="34" charset="-122"/>
                </a:endParaRPr>
              </a:p>
            </p:txBody>
          </p:sp>
          <p:sp>
            <p:nvSpPr>
              <p:cNvPr id="62" name="Text Box 32"/>
              <p:cNvSpPr txBox="1">
                <a:spLocks noChangeArrowheads="1"/>
              </p:cNvSpPr>
              <p:nvPr/>
            </p:nvSpPr>
            <p:spPr bwMode="auto">
              <a:xfrm>
                <a:off x="1488" y="2892"/>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i="1" dirty="0">
                    <a:latin typeface="Consolas" panose="020B0609020204030204" pitchFamily="49" charset="0"/>
                  </a:rPr>
                  <a:t>0004081216</a:t>
                </a:r>
                <a:endParaRPr kumimoji="1" lang="en-US" altLang="zh-CN" sz="2400" i="1" dirty="0">
                  <a:latin typeface="Consolas" panose="020B0609020204030204" pitchFamily="49" charset="0"/>
                </a:endParaRPr>
              </a:p>
            </p:txBody>
          </p:sp>
          <p:sp>
            <p:nvSpPr>
              <p:cNvPr id="63" name="Line 33"/>
              <p:cNvSpPr>
                <a:spLocks noChangeShapeType="1"/>
              </p:cNvSpPr>
              <p:nvPr/>
            </p:nvSpPr>
            <p:spPr bwMode="auto">
              <a:xfrm>
                <a:off x="1872" y="3822"/>
                <a:ext cx="24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 name="Text Box 34" descr="新闻纸"/>
              <p:cNvSpPr txBox="1">
                <a:spLocks noChangeArrowheads="1"/>
              </p:cNvSpPr>
              <p:nvPr/>
            </p:nvSpPr>
            <p:spPr bwMode="auto">
              <a:xfrm>
                <a:off x="1872" y="2862"/>
                <a:ext cx="2400" cy="192"/>
              </a:xfrm>
              <a:prstGeom prst="rect">
                <a:avLst/>
              </a:prstGeom>
              <a:solidFill>
                <a:srgbClr val="FF99FF"/>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err="1">
                    <a:latin typeface="Times New Roman" panose="02020603050405020304" pitchFamily="18" charset="0"/>
                  </a:rPr>
                  <a:t>int</a:t>
                </a:r>
                <a:r>
                  <a:rPr kumimoji="1" lang="en-US" altLang="zh-CN" sz="2200" b="1" i="1" dirty="0">
                    <a:latin typeface="Times New Roman" panose="02020603050405020304" pitchFamily="18" charset="0"/>
                  </a:rPr>
                  <a:t> </a:t>
                </a:r>
                <a:r>
                  <a:rPr kumimoji="1" lang="en-US" altLang="zh-CN" sz="2200" b="1" i="1" dirty="0" err="1">
                    <a:latin typeface="Times New Roman" panose="02020603050405020304" pitchFamily="18" charset="0"/>
                  </a:rPr>
                  <a:t>i</a:t>
                </a:r>
                <a:endParaRPr kumimoji="1" lang="zh-CN" altLang="en-US" sz="2200" b="1" i="1" dirty="0">
                  <a:latin typeface="Times New Roman" panose="02020603050405020304" pitchFamily="18" charset="0"/>
                </a:endParaRPr>
              </a:p>
            </p:txBody>
          </p:sp>
          <p:sp>
            <p:nvSpPr>
              <p:cNvPr id="65" name="Text Box 35" descr="宽上对角线"/>
              <p:cNvSpPr txBox="1">
                <a:spLocks noChangeArrowheads="1"/>
              </p:cNvSpPr>
              <p:nvPr/>
            </p:nvSpPr>
            <p:spPr bwMode="auto">
              <a:xfrm>
                <a:off x="1872" y="3054"/>
                <a:ext cx="1152" cy="192"/>
              </a:xfrm>
              <a:prstGeom prst="rect">
                <a:avLst/>
              </a:prstGeom>
              <a:solidFill>
                <a:srgbClr val="86BC64"/>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k</a:t>
                </a:r>
                <a:endParaRPr kumimoji="1" lang="zh-CN" altLang="en-US" sz="2200" b="1" i="1" dirty="0">
                  <a:latin typeface="Times New Roman" panose="02020603050405020304" pitchFamily="18" charset="0"/>
                </a:endParaRPr>
              </a:p>
            </p:txBody>
          </p:sp>
          <p:sp>
            <p:nvSpPr>
              <p:cNvPr id="66" name="Text Box 36" descr="信纸"/>
              <p:cNvSpPr txBox="1">
                <a:spLocks noChangeArrowheads="1"/>
              </p:cNvSpPr>
              <p:nvPr/>
            </p:nvSpPr>
            <p:spPr bwMode="auto">
              <a:xfrm>
                <a:off x="1872" y="3246"/>
                <a:ext cx="2400"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dirty="0">
                    <a:latin typeface="Times New Roman" panose="02020603050405020304" pitchFamily="18" charset="0"/>
                  </a:rPr>
                  <a:t>double x</a:t>
                </a:r>
                <a:endParaRPr kumimoji="1" lang="zh-CN" altLang="en-US" sz="2400" b="1" i="1" dirty="0">
                  <a:latin typeface="Times New Roman" panose="02020603050405020304" pitchFamily="18" charset="0"/>
                </a:endParaRPr>
              </a:p>
            </p:txBody>
          </p:sp>
          <p:sp>
            <p:nvSpPr>
              <p:cNvPr id="67" name="Text Box 37" descr="宽上对角线"/>
              <p:cNvSpPr txBox="1">
                <a:spLocks noChangeArrowheads="1"/>
              </p:cNvSpPr>
              <p:nvPr/>
            </p:nvSpPr>
            <p:spPr bwMode="auto">
              <a:xfrm>
                <a:off x="3648" y="3438"/>
                <a:ext cx="624" cy="192"/>
              </a:xfrm>
              <a:prstGeom prst="rect">
                <a:avLst/>
              </a:prstGeom>
              <a:solidFill>
                <a:srgbClr val="86BC64"/>
              </a:solidFill>
              <a:ln w="38100">
                <a:solidFill>
                  <a:schemeClr val="tx1"/>
                </a:solidFill>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00" b="1" i="1" dirty="0">
                    <a:latin typeface="Times New Roman" panose="02020603050405020304" pitchFamily="18" charset="0"/>
                  </a:rPr>
                  <a:t>short j</a:t>
                </a:r>
                <a:endParaRPr kumimoji="1" lang="zh-CN" altLang="en-US" sz="2200" b="1" i="1" dirty="0">
                  <a:latin typeface="Times New Roman" panose="02020603050405020304" pitchFamily="18" charset="0"/>
                </a:endParaRPr>
              </a:p>
            </p:txBody>
          </p:sp>
          <p:sp>
            <p:nvSpPr>
              <p:cNvPr id="68" name="Rectangle 39"/>
              <p:cNvSpPr>
                <a:spLocks noChangeArrowheads="1"/>
              </p:cNvSpPr>
              <p:nvPr/>
            </p:nvSpPr>
            <p:spPr bwMode="auto">
              <a:xfrm>
                <a:off x="1872" y="2862"/>
                <a:ext cx="2400" cy="9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i="1">
                  <a:latin typeface="Times New Roman" panose="02020603050405020304" pitchFamily="18" charset="0"/>
                </a:endParaRPr>
              </a:p>
            </p:txBody>
          </p:sp>
          <p:sp>
            <p:nvSpPr>
              <p:cNvPr id="69" name="Line 40"/>
              <p:cNvSpPr>
                <a:spLocks noChangeShapeType="1"/>
              </p:cNvSpPr>
              <p:nvPr/>
            </p:nvSpPr>
            <p:spPr bwMode="auto">
              <a:xfrm>
                <a:off x="3024" y="2862"/>
                <a:ext cx="0" cy="192"/>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1"/>
              <p:cNvSpPr>
                <a:spLocks noChangeShapeType="1"/>
              </p:cNvSpPr>
              <p:nvPr/>
            </p:nvSpPr>
            <p:spPr bwMode="auto">
              <a:xfrm>
                <a:off x="3024" y="3246"/>
                <a:ext cx="0" cy="384"/>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2"/>
              <p:cNvSpPr>
                <a:spLocks noChangeShapeType="1"/>
              </p:cNvSpPr>
              <p:nvPr/>
            </p:nvSpPr>
            <p:spPr bwMode="auto">
              <a:xfrm>
                <a:off x="1872" y="3438"/>
                <a:ext cx="2400"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Text Box 43" descr="信纸"/>
              <p:cNvSpPr txBox="1">
                <a:spLocks noChangeArrowheads="1"/>
              </p:cNvSpPr>
              <p:nvPr/>
            </p:nvSpPr>
            <p:spPr bwMode="auto">
              <a:xfrm>
                <a:off x="3024" y="3054"/>
                <a:ext cx="1248" cy="192"/>
              </a:xfrm>
              <a:prstGeom prst="rect">
                <a:avLst/>
              </a:prstGeom>
              <a:solidFill>
                <a:srgbClr val="FFFF00"/>
              </a:solidFill>
              <a:ln w="12700">
                <a:solidFill>
                  <a:schemeClr val="tx1"/>
                </a:solidFill>
                <a:prstDash val="sysDot"/>
                <a:miter lim="800000"/>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en-US" sz="2400" dirty="0">
                  <a:latin typeface="Times New Roman" panose="02020603050405020304" pitchFamily="18" charset="0"/>
                </a:endParaRPr>
              </a:p>
            </p:txBody>
          </p:sp>
          <p:sp>
            <p:nvSpPr>
              <p:cNvPr id="73" name="Text Box 44" descr="信纸"/>
              <p:cNvSpPr txBox="1">
                <a:spLocks noChangeArrowheads="1"/>
              </p:cNvSpPr>
              <p:nvPr/>
            </p:nvSpPr>
            <p:spPr bwMode="auto">
              <a:xfrm>
                <a:off x="1872" y="3438"/>
                <a:ext cx="1152"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a:latin typeface="Times New Roman" panose="02020603050405020304" pitchFamily="18" charset="0"/>
                </a:endParaRPr>
              </a:p>
            </p:txBody>
          </p:sp>
          <p:sp>
            <p:nvSpPr>
              <p:cNvPr id="74" name="Line 45"/>
              <p:cNvSpPr>
                <a:spLocks noChangeShapeType="1"/>
              </p:cNvSpPr>
              <p:nvPr/>
            </p:nvSpPr>
            <p:spPr bwMode="auto">
              <a:xfrm>
                <a:off x="3024" y="3054"/>
                <a:ext cx="12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5" name="Line 46"/>
              <p:cNvSpPr>
                <a:spLocks noChangeShapeType="1"/>
              </p:cNvSpPr>
              <p:nvPr/>
            </p:nvSpPr>
            <p:spPr bwMode="auto">
              <a:xfrm>
                <a:off x="3024" y="3054"/>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6" name="Line 47"/>
              <p:cNvSpPr>
                <a:spLocks noChangeShapeType="1"/>
              </p:cNvSpPr>
              <p:nvPr/>
            </p:nvSpPr>
            <p:spPr bwMode="auto">
              <a:xfrm>
                <a:off x="3024" y="3438"/>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 name="Line 48"/>
              <p:cNvSpPr>
                <a:spLocks noChangeShapeType="1"/>
              </p:cNvSpPr>
              <p:nvPr/>
            </p:nvSpPr>
            <p:spPr bwMode="auto">
              <a:xfrm>
                <a:off x="1872" y="3438"/>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49"/>
              <p:cNvSpPr>
                <a:spLocks noChangeShapeType="1"/>
              </p:cNvSpPr>
              <p:nvPr/>
            </p:nvSpPr>
            <p:spPr bwMode="auto">
              <a:xfrm>
                <a:off x="3024" y="3438"/>
                <a:ext cx="12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sz="2200"/>
              </a:p>
            </p:txBody>
          </p:sp>
          <p:sp>
            <p:nvSpPr>
              <p:cNvPr id="79" name="Line 50"/>
              <p:cNvSpPr>
                <a:spLocks noChangeShapeType="1"/>
              </p:cNvSpPr>
              <p:nvPr/>
            </p:nvSpPr>
            <p:spPr bwMode="auto">
              <a:xfrm>
                <a:off x="4272" y="3054"/>
                <a:ext cx="0"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Line 51"/>
              <p:cNvSpPr>
                <a:spLocks noChangeShapeType="1"/>
              </p:cNvSpPr>
              <p:nvPr/>
            </p:nvSpPr>
            <p:spPr bwMode="auto">
              <a:xfrm>
                <a:off x="1872" y="3246"/>
                <a:ext cx="11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 name="Line 52"/>
              <p:cNvSpPr>
                <a:spLocks noChangeShapeType="1"/>
              </p:cNvSpPr>
              <p:nvPr/>
            </p:nvSpPr>
            <p:spPr bwMode="auto">
              <a:xfrm>
                <a:off x="1872" y="3630"/>
                <a:ext cx="115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 name="Line 53"/>
              <p:cNvSpPr>
                <a:spLocks noChangeShapeType="1"/>
              </p:cNvSpPr>
              <p:nvPr/>
            </p:nvSpPr>
            <p:spPr bwMode="auto">
              <a:xfrm>
                <a:off x="2448" y="2862"/>
                <a:ext cx="0" cy="768"/>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 name="Line 54"/>
              <p:cNvSpPr>
                <a:spLocks noChangeShapeType="1"/>
              </p:cNvSpPr>
              <p:nvPr/>
            </p:nvSpPr>
            <p:spPr bwMode="auto">
              <a:xfrm>
                <a:off x="3648" y="2862"/>
                <a:ext cx="0" cy="768"/>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 name="Line 55"/>
              <p:cNvSpPr>
                <a:spLocks noChangeShapeType="1"/>
              </p:cNvSpPr>
              <p:nvPr/>
            </p:nvSpPr>
            <p:spPr bwMode="auto">
              <a:xfrm>
                <a:off x="1872" y="3438"/>
                <a:ext cx="1152"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Text Box 56"/>
              <p:cNvSpPr txBox="1">
                <a:spLocks noChangeArrowheads="1"/>
              </p:cNvSpPr>
              <p:nvPr/>
            </p:nvSpPr>
            <p:spPr bwMode="auto">
              <a:xfrm>
                <a:off x="3024" y="3438"/>
                <a:ext cx="624" cy="192"/>
              </a:xfrm>
              <a:prstGeom prst="rect">
                <a:avLst/>
              </a:prstGeom>
              <a:solidFill>
                <a:srgbClr val="FF9999"/>
              </a:solidFill>
              <a:ln w="38100">
                <a:solidFill>
                  <a:schemeClr val="tx1"/>
                </a:solidFill>
                <a:miter lim="800000"/>
              </a:ln>
              <a:effectLst/>
            </p:spPr>
            <p:txBody>
              <a:bodyPr anchor="ctr" anchorCtr="0"/>
              <a:lstStyle/>
              <a:p>
                <a:pPr algn="ctr">
                  <a:spcBef>
                    <a:spcPct val="50000"/>
                  </a:spcBef>
                  <a:defRPr/>
                </a:pPr>
                <a:r>
                  <a:rPr kumimoji="1" lang="en-US" altLang="zh-CN" sz="2200" b="1" i="1" dirty="0">
                    <a:latin typeface="Times New Roman" panose="02020603050405020304" pitchFamily="18" charset="0"/>
                  </a:rPr>
                  <a:t>char c</a:t>
                </a:r>
                <a:endParaRPr kumimoji="1" lang="zh-CN" altLang="en-US" sz="2200" b="1" i="1" dirty="0">
                  <a:latin typeface="Times New Roman" panose="02020603050405020304" pitchFamily="18" charset="0"/>
                </a:endParaRPr>
              </a:p>
            </p:txBody>
          </p:sp>
          <p:sp>
            <p:nvSpPr>
              <p:cNvPr id="86" name="Text Box 57" descr="宽上对角线"/>
              <p:cNvSpPr txBox="1">
                <a:spLocks noChangeArrowheads="1"/>
              </p:cNvSpPr>
              <p:nvPr/>
            </p:nvSpPr>
            <p:spPr bwMode="auto">
              <a:xfrm>
                <a:off x="1872" y="3630"/>
                <a:ext cx="576" cy="192"/>
              </a:xfrm>
              <a:prstGeom prst="rect">
                <a:avLst/>
              </a:prstGeom>
              <a:solidFill>
                <a:srgbClr val="86BC64"/>
              </a:solidFill>
              <a:ln w="38100">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dirty="0">
                  <a:latin typeface="Times New Roman" panose="02020603050405020304" pitchFamily="18" charset="0"/>
                </a:endParaRPr>
              </a:p>
            </p:txBody>
          </p:sp>
          <p:sp>
            <p:nvSpPr>
              <p:cNvPr id="87" name="Line 58"/>
              <p:cNvSpPr>
                <a:spLocks noChangeShapeType="1"/>
              </p:cNvSpPr>
              <p:nvPr/>
            </p:nvSpPr>
            <p:spPr bwMode="auto">
              <a:xfrm>
                <a:off x="3024" y="3246"/>
                <a:ext cx="1248"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1" name="矩形 90"/>
            <p:cNvSpPr/>
            <p:nvPr/>
          </p:nvSpPr>
          <p:spPr>
            <a:xfrm>
              <a:off x="8086799" y="5976333"/>
              <a:ext cx="146706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未对齐存放</a:t>
              </a:r>
              <a:endParaRPr lang="zh-CN" altLang="en-US" sz="2000" b="1" dirty="0">
                <a:latin typeface="微软雅黑" panose="020B0503020204020204" pitchFamily="34" charset="-122"/>
                <a:ea typeface="微软雅黑" panose="020B0503020204020204" pitchFamily="34" charset="-122"/>
              </a:endParaRPr>
            </a:p>
          </p:txBody>
        </p:sp>
      </p:grpSp>
      <p:sp>
        <p:nvSpPr>
          <p:cNvPr id="4" name="矩形 3"/>
          <p:cNvSpPr/>
          <p:nvPr/>
        </p:nvSpPr>
        <p:spPr>
          <a:xfrm>
            <a:off x="3917087" y="3332955"/>
            <a:ext cx="3262432" cy="461665"/>
          </a:xfrm>
          <a:prstGeom prst="rect">
            <a:avLst/>
          </a:prstGeom>
        </p:spPr>
        <p:txBody>
          <a:bodyPr wrap="none">
            <a:spAutoFit/>
          </a:bodyPr>
          <a:lstStyle/>
          <a:p>
            <a:r>
              <a:rPr lang="zh-CN" altLang="en-US" sz="2400" b="1" dirty="0">
                <a:solidFill>
                  <a:srgbClr val="1387B7"/>
                </a:solidFill>
                <a:latin typeface="微软雅黑" panose="020B0503020204020204" pitchFamily="34" charset="-122"/>
                <a:ea typeface="微软雅黑" panose="020B0503020204020204" pitchFamily="34" charset="-122"/>
              </a:rPr>
              <a:t>不对齐：节约存储空间</a:t>
            </a:r>
            <a:endParaRPr lang="zh-CN" altLang="en-US" sz="2400" b="1" dirty="0">
              <a:solidFill>
                <a:srgbClr val="1387B7"/>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6979"/>
    </mc:Choice>
    <mc:Fallback>
      <p:transition spd="slow" advTm="1569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down)">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500"/>
                                        <p:tgtEl>
                                          <p:spTgt spid="9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全相联映射</a:t>
            </a:r>
            <a:endParaRPr lang="zh-CN" altLang="en-US"/>
          </a:p>
        </p:txBody>
      </p:sp>
      <p:grpSp>
        <p:nvGrpSpPr>
          <p:cNvPr id="11" name="组合 10"/>
          <p:cNvGrpSpPr/>
          <p:nvPr/>
        </p:nvGrpSpPr>
        <p:grpSpPr>
          <a:xfrm>
            <a:off x="3333656" y="3070816"/>
            <a:ext cx="440788" cy="2426613"/>
            <a:chOff x="4573332" y="2595988"/>
            <a:chExt cx="440788" cy="2292032"/>
          </a:xfrm>
        </p:grpSpPr>
        <p:cxnSp>
          <p:nvCxnSpPr>
            <p:cNvPr id="12" name="直接箭头连接符 11"/>
            <p:cNvCxnSpPr/>
            <p:nvPr/>
          </p:nvCxnSpPr>
          <p:spPr>
            <a:xfrm flipV="1">
              <a:off x="4867190" y="2595988"/>
              <a:ext cx="0" cy="106487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 name="直接箭头连接符 12"/>
            <p:cNvCxnSpPr/>
            <p:nvPr/>
          </p:nvCxnSpPr>
          <p:spPr>
            <a:xfrm flipV="1">
              <a:off x="4720261" y="2595989"/>
              <a:ext cx="0" cy="168385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直接箭头连接符 13"/>
            <p:cNvCxnSpPr/>
            <p:nvPr/>
          </p:nvCxnSpPr>
          <p:spPr>
            <a:xfrm flipV="1">
              <a:off x="4573332" y="2595988"/>
              <a:ext cx="0" cy="229203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5" name="直接箭头连接符 14"/>
            <p:cNvCxnSpPr/>
            <p:nvPr/>
          </p:nvCxnSpPr>
          <p:spPr>
            <a:xfrm flipV="1">
              <a:off x="5014120" y="2595990"/>
              <a:ext cx="0" cy="453097"/>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164259" y="3070818"/>
            <a:ext cx="697963" cy="2430640"/>
            <a:chOff x="4573332" y="2595988"/>
            <a:chExt cx="697963" cy="2303888"/>
          </a:xfrm>
        </p:grpSpPr>
        <p:cxnSp>
          <p:nvCxnSpPr>
            <p:cNvPr id="17" name="直接箭头连接符 16"/>
            <p:cNvCxnSpPr/>
            <p:nvPr/>
          </p:nvCxnSpPr>
          <p:spPr>
            <a:xfrm flipV="1">
              <a:off x="4573332" y="2595988"/>
              <a:ext cx="0" cy="2303888"/>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直接箭头连接符 17"/>
            <p:cNvCxnSpPr/>
            <p:nvPr/>
          </p:nvCxnSpPr>
          <p:spPr>
            <a:xfrm flipV="1">
              <a:off x="4805986" y="2595988"/>
              <a:ext cx="0" cy="1682536"/>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直接箭头连接符 18"/>
            <p:cNvCxnSpPr/>
            <p:nvPr/>
          </p:nvCxnSpPr>
          <p:spPr>
            <a:xfrm flipV="1">
              <a:off x="5271295" y="2595989"/>
              <a:ext cx="0" cy="454687"/>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直接箭头连接符 19"/>
            <p:cNvCxnSpPr/>
            <p:nvPr/>
          </p:nvCxnSpPr>
          <p:spPr>
            <a:xfrm flipV="1">
              <a:off x="5038640" y="2595988"/>
              <a:ext cx="0" cy="1068612"/>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组合 21"/>
          <p:cNvGrpSpPr/>
          <p:nvPr/>
        </p:nvGrpSpPr>
        <p:grpSpPr bwMode="auto">
          <a:xfrm>
            <a:off x="2047087" y="1908716"/>
            <a:ext cx="4881013" cy="717869"/>
            <a:chOff x="13183" y="5280379"/>
            <a:chExt cx="4951058" cy="717847"/>
          </a:xfrm>
        </p:grpSpPr>
        <p:grpSp>
          <p:nvGrpSpPr>
            <p:cNvPr id="23" name="组合 183"/>
            <p:cNvGrpSpPr/>
            <p:nvPr/>
          </p:nvGrpSpPr>
          <p:grpSpPr bwMode="auto">
            <a:xfrm>
              <a:off x="1105461" y="5280379"/>
              <a:ext cx="3858780" cy="717847"/>
              <a:chOff x="1447796" y="5551488"/>
              <a:chExt cx="6927546" cy="1071611"/>
            </a:xfrm>
          </p:grpSpPr>
          <p:sp>
            <p:nvSpPr>
              <p:cNvPr id="25" name="Text Box 3"/>
              <p:cNvSpPr txBox="1">
                <a:spLocks noChangeArrowheads="1"/>
              </p:cNvSpPr>
              <p:nvPr/>
            </p:nvSpPr>
            <p:spPr bwMode="auto">
              <a:xfrm>
                <a:off x="6604084" y="6307919"/>
                <a:ext cx="951838" cy="315180"/>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w</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26" name="AutoShape 6"/>
              <p:cNvSpPr/>
              <p:nvPr/>
            </p:nvSpPr>
            <p:spPr bwMode="auto">
              <a:xfrm rot="16200000">
                <a:off x="7007934" y="4912464"/>
                <a:ext cx="169183" cy="2515569"/>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Rectangle 9"/>
              <p:cNvSpPr>
                <a:spLocks noChangeArrowheads="1"/>
              </p:cNvSpPr>
              <p:nvPr/>
            </p:nvSpPr>
            <p:spPr bwMode="auto">
              <a:xfrm>
                <a:off x="1447796" y="5551488"/>
                <a:ext cx="4389805" cy="533400"/>
              </a:xfrm>
              <a:prstGeom prst="rect">
                <a:avLst/>
              </a:prstGeom>
              <a:solidFill>
                <a:srgbClr val="00B0F0"/>
              </a:solidFill>
              <a:ln w="22225">
                <a:solidFill>
                  <a:srgbClr val="000000"/>
                </a:solidFill>
                <a:miter lim="800000"/>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主存</a:t>
                </a: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块地址 </a:t>
                </a:r>
                <a:r>
                  <a:rPr kumimoji="0" lang="en-US" altLang="zh-CN" sz="1400" b="1" i="0"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kumimoji="0" lang="en-US" altLang="zh-CN" sz="1400" b="1" i="0" u="none" strike="noStrike" kern="0" cap="none" spc="0" normalizeH="0" baseline="0" noProof="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Rectangle 11"/>
              <p:cNvSpPr>
                <a:spLocks noChangeArrowheads="1"/>
              </p:cNvSpPr>
              <p:nvPr/>
            </p:nvSpPr>
            <p:spPr bwMode="auto">
              <a:xfrm>
                <a:off x="5834743" y="5551488"/>
                <a:ext cx="2540599" cy="533400"/>
              </a:xfrm>
              <a:prstGeom prst="rect">
                <a:avLst/>
              </a:prstGeom>
              <a:solidFill>
                <a:schemeClr val="accent4">
                  <a:lumMod val="20000"/>
                  <a:lumOff val="80000"/>
                </a:schemeClr>
              </a:solidFill>
              <a:ln w="22225">
                <a:solidFill>
                  <a:srgbClr val="000000"/>
                </a:solidFill>
                <a:miter lim="800000"/>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块内偏移</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Text Box 13"/>
              <p:cNvSpPr txBox="1">
                <a:spLocks noChangeArrowheads="1"/>
              </p:cNvSpPr>
              <p:nvPr/>
            </p:nvSpPr>
            <p:spPr bwMode="auto">
              <a:xfrm>
                <a:off x="3654574" y="6281196"/>
                <a:ext cx="914788" cy="315180"/>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30" name="AutoShape 14"/>
              <p:cNvSpPr/>
              <p:nvPr/>
            </p:nvSpPr>
            <p:spPr bwMode="auto">
              <a:xfrm rot="16200000">
                <a:off x="3544609" y="4002106"/>
                <a:ext cx="193321" cy="4386938"/>
              </a:xfrm>
              <a:prstGeom prst="leftBrace">
                <a:avLst>
                  <a:gd name="adj1" fmla="val 47244"/>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24" name="Text Box 52"/>
            <p:cNvSpPr txBox="1">
              <a:spLocks noChangeArrowheads="1"/>
            </p:cNvSpPr>
            <p:nvPr/>
          </p:nvSpPr>
          <p:spPr bwMode="auto">
            <a:xfrm>
              <a:off x="13183" y="5339187"/>
              <a:ext cx="1260140" cy="307768"/>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6906127" y="2204346"/>
            <a:ext cx="1584846" cy="3445483"/>
            <a:chOff x="6906127" y="2204346"/>
            <a:chExt cx="1584846" cy="3445483"/>
          </a:xfrm>
        </p:grpSpPr>
        <p:sp>
          <p:nvSpPr>
            <p:cNvPr id="21" name="Line 16"/>
            <p:cNvSpPr>
              <a:spLocks noChangeShapeType="1"/>
            </p:cNvSpPr>
            <p:nvPr/>
          </p:nvSpPr>
          <p:spPr bwMode="auto">
            <a:xfrm flipV="1">
              <a:off x="6919873" y="2204346"/>
              <a:ext cx="1571099" cy="1496245"/>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1" name="Line 16"/>
            <p:cNvSpPr>
              <a:spLocks noChangeShapeType="1"/>
            </p:cNvSpPr>
            <p:nvPr/>
          </p:nvSpPr>
          <p:spPr bwMode="auto">
            <a:xfrm flipV="1">
              <a:off x="6921366" y="2210885"/>
              <a:ext cx="1569607" cy="2132113"/>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2" name="Line 16"/>
            <p:cNvSpPr>
              <a:spLocks noChangeShapeType="1"/>
            </p:cNvSpPr>
            <p:nvPr/>
          </p:nvSpPr>
          <p:spPr bwMode="auto">
            <a:xfrm flipV="1">
              <a:off x="6921367" y="2210885"/>
              <a:ext cx="1567900" cy="2764574"/>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3" name="Line 16"/>
            <p:cNvSpPr>
              <a:spLocks noChangeShapeType="1"/>
            </p:cNvSpPr>
            <p:nvPr/>
          </p:nvSpPr>
          <p:spPr bwMode="auto">
            <a:xfrm flipV="1">
              <a:off x="6906127" y="2210888"/>
              <a:ext cx="1583140" cy="3438941"/>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grpSp>
        <p:nvGrpSpPr>
          <p:cNvPr id="109" name="组合 108"/>
          <p:cNvGrpSpPr/>
          <p:nvPr/>
        </p:nvGrpSpPr>
        <p:grpSpPr>
          <a:xfrm>
            <a:off x="6898507" y="3763880"/>
            <a:ext cx="1595120" cy="1943099"/>
            <a:chOff x="6898507" y="3763880"/>
            <a:chExt cx="1595120" cy="1943099"/>
          </a:xfrm>
        </p:grpSpPr>
        <p:sp>
          <p:nvSpPr>
            <p:cNvPr id="44" name="Line 16"/>
            <p:cNvSpPr>
              <a:spLocks noChangeShapeType="1"/>
            </p:cNvSpPr>
            <p:nvPr/>
          </p:nvSpPr>
          <p:spPr bwMode="auto">
            <a:xfrm>
              <a:off x="6912477" y="3763880"/>
              <a:ext cx="1574800" cy="130810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5" name="Line 16"/>
            <p:cNvSpPr>
              <a:spLocks noChangeShapeType="1"/>
            </p:cNvSpPr>
            <p:nvPr/>
          </p:nvSpPr>
          <p:spPr bwMode="auto">
            <a:xfrm>
              <a:off x="6921367" y="4419199"/>
              <a:ext cx="1569085" cy="65278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6" name="Line 16"/>
            <p:cNvSpPr>
              <a:spLocks noChangeShapeType="1"/>
            </p:cNvSpPr>
            <p:nvPr/>
          </p:nvSpPr>
          <p:spPr bwMode="auto">
            <a:xfrm>
              <a:off x="6913747" y="5021179"/>
              <a:ext cx="1579880" cy="53975"/>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sp>
          <p:nvSpPr>
            <p:cNvPr id="47" name="Line 16"/>
            <p:cNvSpPr>
              <a:spLocks noChangeShapeType="1"/>
            </p:cNvSpPr>
            <p:nvPr/>
          </p:nvSpPr>
          <p:spPr bwMode="auto">
            <a:xfrm flipV="1">
              <a:off x="6898507" y="5071979"/>
              <a:ext cx="1591945" cy="63500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i="1">
                <a:solidFill>
                  <a:srgbClr val="000000"/>
                </a:solidFill>
                <a:latin typeface="Arial" panose="020B0604020202020204" pitchFamily="34" charset="0"/>
                <a:ea typeface="华文细黑" panose="02010600040101010101" pitchFamily="2" charset="-122"/>
              </a:endParaRPr>
            </a:p>
          </p:txBody>
        </p:sp>
      </p:grpSp>
      <p:sp>
        <p:nvSpPr>
          <p:cNvPr id="48" name="矩形 47"/>
          <p:cNvSpPr/>
          <p:nvPr/>
        </p:nvSpPr>
        <p:spPr>
          <a:xfrm>
            <a:off x="3118862" y="2739420"/>
            <a:ext cx="1939970"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i="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 </a:t>
            </a:r>
            <a:r>
              <a:rPr lang="zh-CN" altLang="en-US" sz="1400" b="1">
                <a:solidFill>
                  <a:schemeClr val="tx1"/>
                </a:solidFill>
                <a:latin typeface="微软雅黑" panose="020B0503020204020204" pitchFamily="34" charset="-122"/>
                <a:ea typeface="微软雅黑" panose="020B0503020204020204" pitchFamily="34" charset="-122"/>
              </a:rPr>
              <a:t>路并发比较</a:t>
            </a: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49" name="直接箭头连接符 48"/>
          <p:cNvCxnSpPr/>
          <p:nvPr/>
        </p:nvCxnSpPr>
        <p:spPr>
          <a:xfrm>
            <a:off x="4331417" y="2445619"/>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1" name="组合 110"/>
          <p:cNvGrpSpPr/>
          <p:nvPr/>
        </p:nvGrpSpPr>
        <p:grpSpPr>
          <a:xfrm>
            <a:off x="2295397" y="2757195"/>
            <a:ext cx="805325" cy="307777"/>
            <a:chOff x="2303017" y="2741955"/>
            <a:chExt cx="805325" cy="307777"/>
          </a:xfrm>
        </p:grpSpPr>
        <p:cxnSp>
          <p:nvCxnSpPr>
            <p:cNvPr id="50" name="直接箭头连接符 49"/>
            <p:cNvCxnSpPr/>
            <p:nvPr/>
          </p:nvCxnSpPr>
          <p:spPr>
            <a:xfrm flipH="1">
              <a:off x="2794017" y="2902292"/>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1" name="TextBox 132"/>
            <p:cNvSpPr txBox="1">
              <a:spLocks noChangeArrowheads="1"/>
            </p:cNvSpPr>
            <p:nvPr/>
          </p:nvSpPr>
          <p:spPr bwMode="auto">
            <a:xfrm>
              <a:off x="2303017" y="2741955"/>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52" name="Text Box 52"/>
          <p:cNvSpPr txBox="1">
            <a:spLocks noChangeArrowheads="1"/>
          </p:cNvSpPr>
          <p:nvPr/>
        </p:nvSpPr>
        <p:spPr bwMode="auto">
          <a:xfrm>
            <a:off x="5296611" y="3136755"/>
            <a:ext cx="1611661" cy="307777"/>
          </a:xfrm>
          <a:prstGeom prst="rect">
            <a:avLst/>
          </a:prstGeom>
          <a:noFill/>
          <a:ln w="12700">
            <a:noFill/>
            <a:miter lim="800000"/>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5" name="组合 54"/>
          <p:cNvGrpSpPr/>
          <p:nvPr/>
        </p:nvGrpSpPr>
        <p:grpSpPr>
          <a:xfrm>
            <a:off x="8494786" y="1776053"/>
            <a:ext cx="1627913" cy="4127879"/>
            <a:chOff x="8903859" y="1174474"/>
            <a:chExt cx="1627913" cy="4127879"/>
          </a:xfrm>
        </p:grpSpPr>
        <p:sp>
          <p:nvSpPr>
            <p:cNvPr id="56" name="Text Box 52"/>
            <p:cNvSpPr txBox="1">
              <a:spLocks noChangeArrowheads="1"/>
            </p:cNvSpPr>
            <p:nvPr/>
          </p:nvSpPr>
          <p:spPr bwMode="auto">
            <a:xfrm>
              <a:off x="9092846" y="1174474"/>
              <a:ext cx="1242312" cy="307777"/>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DRAM</a:t>
              </a:r>
              <a:r>
                <a:rPr kumimoji="0" lang="zh-CN" altLang="en-US" sz="1400" b="1" i="0" u="none" strike="noStrike" kern="0" cap="none" spc="0" normalizeH="0" baseline="0" noProof="0">
                  <a:ln>
                    <a:noFill/>
                  </a:ln>
                  <a:solidFill>
                    <a:schemeClr val="bg2">
                      <a:lumMod val="50000"/>
                    </a:schemeClr>
                  </a:solidFill>
                  <a:effectLst/>
                  <a:uLnTx/>
                  <a:uFillTx/>
                  <a:latin typeface="+mn-ea"/>
                </a:rPr>
                <a:t>主存</a:t>
              </a:r>
              <a:endParaRPr kumimoji="0" lang="zh-CN" altLang="en-US" sz="1400" b="1" i="0" u="none" strike="noStrike" kern="0" cap="none" spc="0" normalizeH="0" baseline="0" noProof="0">
                <a:ln>
                  <a:noFill/>
                </a:ln>
                <a:solidFill>
                  <a:schemeClr val="bg2">
                    <a:lumMod val="50000"/>
                  </a:schemeClr>
                </a:solidFill>
                <a:effectLst/>
                <a:uLnTx/>
                <a:uFillTx/>
                <a:latin typeface="+mn-ea"/>
              </a:endParaRPr>
            </a:p>
          </p:txBody>
        </p:sp>
        <p:grpSp>
          <p:nvGrpSpPr>
            <p:cNvPr id="57" name="组合 56"/>
            <p:cNvGrpSpPr/>
            <p:nvPr/>
          </p:nvGrpSpPr>
          <p:grpSpPr>
            <a:xfrm>
              <a:off x="8903859" y="1486390"/>
              <a:ext cx="1627913" cy="3815963"/>
              <a:chOff x="8903859" y="1486390"/>
              <a:chExt cx="1627913" cy="4057929"/>
            </a:xfrm>
          </p:grpSpPr>
          <p:sp>
            <p:nvSpPr>
              <p:cNvPr id="58" name="矩形 57"/>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rPr>
                  <a:t>0</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59" name="矩形 58"/>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0" name="矩形 59"/>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1" name="矩形 60"/>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2" name="矩形 61"/>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63" name="矩形 62"/>
              <p:cNvSpPr/>
              <p:nvPr/>
            </p:nvSpPr>
            <p:spPr>
              <a:xfrm>
                <a:off x="8903863" y="250105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n</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4" name="矩形 63"/>
              <p:cNvSpPr/>
              <p:nvPr/>
            </p:nvSpPr>
            <p:spPr>
              <a:xfrm>
                <a:off x="8903861" y="2755737"/>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rPr>
                  <a:t>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5" name="矩形 64"/>
              <p:cNvSpPr/>
              <p:nvPr/>
            </p:nvSpPr>
            <p:spPr>
              <a:xfrm>
                <a:off x="8903863" y="301030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6" name="矩形 65"/>
              <p:cNvSpPr/>
              <p:nvPr/>
            </p:nvSpPr>
            <p:spPr>
              <a:xfrm>
                <a:off x="8903861" y="3264988"/>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2n-1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67" name="矩形 66"/>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68" name="矩形 67"/>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69" name="矩形 68"/>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70" name="矩形 69"/>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1" name="矩形 70"/>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kern="0">
                    <a:solidFill>
                      <a:schemeClr val="bg2">
                        <a:lumMod val="50000"/>
                      </a:schemeClr>
                    </a:solidFill>
                    <a:latin typeface="+mn-ea"/>
                    <a:cs typeface="Times New Roman" panose="02020603050405020304" pitchFamily="18" charset="0"/>
                  </a:rPr>
                  <a:t>⸱⸱⸱</a:t>
                </a:r>
                <a:endParaRPr lang="zh-CN" altLang="en-US" sz="1400" kern="0" baseline="-25000" dirty="0">
                  <a:solidFill>
                    <a:schemeClr val="bg2">
                      <a:lumMod val="50000"/>
                    </a:schemeClr>
                  </a:solidFill>
                  <a:latin typeface="+mn-ea"/>
                  <a:cs typeface="Times New Roman" panose="02020603050405020304" pitchFamily="18" charset="0"/>
                </a:endParaRPr>
              </a:p>
            </p:txBody>
          </p:sp>
          <p:sp>
            <p:nvSpPr>
              <p:cNvPr id="72" name="矩形 71"/>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sp>
            <p:nvSpPr>
              <p:cNvPr id="73" name="矩形 72"/>
              <p:cNvSpPr/>
              <p:nvPr/>
            </p:nvSpPr>
            <p:spPr>
              <a:xfrm>
                <a:off x="8903861" y="452437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mn-n</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4" name="矩形 73"/>
              <p:cNvSpPr/>
              <p:nvPr/>
            </p:nvSpPr>
            <p:spPr>
              <a:xfrm>
                <a:off x="8903859" y="4779055"/>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5" name="矩形 74"/>
              <p:cNvSpPr/>
              <p:nvPr/>
            </p:nvSpPr>
            <p:spPr>
              <a:xfrm>
                <a:off x="8903861" y="503362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kern="0">
                    <a:solidFill>
                      <a:schemeClr val="bg2">
                        <a:lumMod val="50000"/>
                      </a:schemeClr>
                    </a:solidFill>
                    <a:latin typeface="+mn-ea"/>
                    <a:cs typeface="Times New Roman" panose="02020603050405020304" pitchFamily="18" charset="0"/>
                  </a:rPr>
                  <a:t>⸱⸱⸱</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6" name="矩形 75"/>
              <p:cNvSpPr/>
              <p:nvPr/>
            </p:nvSpPr>
            <p:spPr>
              <a:xfrm>
                <a:off x="8903859" y="5288306"/>
                <a:ext cx="1627907" cy="256013"/>
              </a:xfrm>
              <a:prstGeom prst="rect">
                <a:avLst/>
              </a:prstGeom>
              <a:solidFill>
                <a:schemeClr val="accent4">
                  <a:lumMod val="40000"/>
                  <a:lumOff val="60000"/>
                </a:schemeClr>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chemeClr val="bg2">
                        <a:lumMod val="50000"/>
                      </a:schemeClr>
                    </a:solidFill>
                    <a:effectLst/>
                    <a:uLnTx/>
                    <a:uFillTx/>
                    <a:latin typeface="+mn-ea"/>
                    <a:cs typeface="Times New Roman" panose="02020603050405020304" pitchFamily="18" charset="0"/>
                  </a:rPr>
                  <a:t>B</a:t>
                </a:r>
                <a:r>
                  <a:rPr kumimoji="0" lang="en-US" altLang="zh-CN" sz="1400" b="0" i="0" u="none" strike="noStrike" kern="0" cap="none" spc="0" normalizeH="0" baseline="-25000" noProof="0">
                    <a:ln>
                      <a:noFill/>
                    </a:ln>
                    <a:solidFill>
                      <a:schemeClr val="bg2">
                        <a:lumMod val="50000"/>
                      </a:schemeClr>
                    </a:solidFill>
                    <a:effectLst/>
                    <a:uLnTx/>
                    <a:uFillTx/>
                    <a:latin typeface="+mn-ea"/>
                    <a:cs typeface="Times New Roman" panose="02020603050405020304" pitchFamily="18" charset="0"/>
                  </a:rPr>
                  <a:t>mn-1</a:t>
                </a:r>
                <a:endParaRPr kumimoji="0" lang="zh-CN" altLang="en-US" sz="1400" b="0" i="0" u="none" strike="noStrike" kern="0" cap="none" spc="0" normalizeH="0" baseline="-25000" noProof="0" dirty="0">
                  <a:ln>
                    <a:noFill/>
                  </a:ln>
                  <a:solidFill>
                    <a:schemeClr val="bg2">
                      <a:lumMod val="50000"/>
                    </a:schemeClr>
                  </a:solidFill>
                  <a:effectLst/>
                  <a:uLnTx/>
                  <a:uFillTx/>
                  <a:latin typeface="+mn-ea"/>
                  <a:cs typeface="Times New Roman" panose="02020603050405020304" pitchFamily="18" charset="0"/>
                </a:endParaRPr>
              </a:p>
            </p:txBody>
          </p:sp>
          <p:sp>
            <p:nvSpPr>
              <p:cNvPr id="77" name="矩形 76"/>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kern="0">
                  <a:solidFill>
                    <a:schemeClr val="bg2">
                      <a:lumMod val="50000"/>
                    </a:schemeClr>
                  </a:solidFill>
                  <a:latin typeface="+mn-ea"/>
                  <a:cs typeface="Times New Roman" panose="02020603050405020304" pitchFamily="18" charset="0"/>
                </a:endParaRPr>
              </a:p>
            </p:txBody>
          </p:sp>
        </p:grpSp>
      </p:grpSp>
      <p:grpSp>
        <p:nvGrpSpPr>
          <p:cNvPr id="110" name="组合 109"/>
          <p:cNvGrpSpPr/>
          <p:nvPr/>
        </p:nvGrpSpPr>
        <p:grpSpPr>
          <a:xfrm>
            <a:off x="3051604" y="2363576"/>
            <a:ext cx="511616" cy="370759"/>
            <a:chOff x="3051604" y="2371196"/>
            <a:chExt cx="511616" cy="370759"/>
          </a:xfrm>
        </p:grpSpPr>
        <p:cxnSp>
          <p:nvCxnSpPr>
            <p:cNvPr id="53" name="直接箭头连接符 52"/>
            <p:cNvCxnSpPr/>
            <p:nvPr/>
          </p:nvCxnSpPr>
          <p:spPr>
            <a:xfrm>
              <a:off x="3563220" y="2524217"/>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4" name="TextBox 132"/>
            <p:cNvSpPr txBox="1">
              <a:spLocks noChangeArrowheads="1"/>
            </p:cNvSpPr>
            <p:nvPr/>
          </p:nvSpPr>
          <p:spPr bwMode="auto">
            <a:xfrm>
              <a:off x="3051604" y="2371196"/>
              <a:ext cx="438020" cy="307777"/>
            </a:xfrm>
            <a:prstGeom prst="rect">
              <a:avLst/>
            </a:prstGeom>
            <a:noFill/>
            <a:ln w="12700">
              <a:noFill/>
              <a:miter lim="800000"/>
            </a:ln>
          </p:spPr>
          <p:txBody>
            <a:bodyPr wrap="square">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78" name="直接连接符 77"/>
            <p:cNvCxnSpPr/>
            <p:nvPr/>
          </p:nvCxnSpPr>
          <p:spPr>
            <a:xfrm flipH="1">
              <a:off x="3271799" y="2524217"/>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2503054" y="3551712"/>
            <a:ext cx="707176" cy="2257519"/>
            <a:chOff x="2503054" y="3551712"/>
            <a:chExt cx="707176" cy="2257519"/>
          </a:xfrm>
        </p:grpSpPr>
        <p:sp>
          <p:nvSpPr>
            <p:cNvPr id="4" name="TextBox 132"/>
            <p:cNvSpPr txBox="1">
              <a:spLocks noChangeArrowheads="1"/>
            </p:cNvSpPr>
            <p:nvPr/>
          </p:nvSpPr>
          <p:spPr bwMode="auto">
            <a:xfrm>
              <a:off x="2585933" y="4851540"/>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10" name="TextBox 132"/>
            <p:cNvSpPr txBox="1">
              <a:spLocks noChangeArrowheads="1"/>
            </p:cNvSpPr>
            <p:nvPr/>
          </p:nvSpPr>
          <p:spPr bwMode="auto">
            <a:xfrm>
              <a:off x="2503054" y="5501454"/>
              <a:ext cx="707176" cy="307777"/>
            </a:xfrm>
            <a:prstGeom prst="rect">
              <a:avLst/>
            </a:prstGeom>
            <a:noFill/>
            <a:ln w="12700">
              <a:noFill/>
              <a:miter lim="800000"/>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行</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79" name="TextBox 132"/>
            <p:cNvSpPr txBox="1">
              <a:spLocks noChangeArrowheads="1"/>
            </p:cNvSpPr>
            <p:nvPr/>
          </p:nvSpPr>
          <p:spPr bwMode="auto">
            <a:xfrm>
              <a:off x="2555892" y="4201626"/>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0" name="TextBox 132"/>
            <p:cNvSpPr txBox="1">
              <a:spLocks noChangeArrowheads="1"/>
            </p:cNvSpPr>
            <p:nvPr/>
          </p:nvSpPr>
          <p:spPr bwMode="auto">
            <a:xfrm>
              <a:off x="2557601" y="3551712"/>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3118861" y="3455820"/>
            <a:ext cx="3778806" cy="2448112"/>
            <a:chOff x="3118861" y="3455820"/>
            <a:chExt cx="3778806" cy="2448112"/>
          </a:xfrm>
        </p:grpSpPr>
        <p:sp>
          <p:nvSpPr>
            <p:cNvPr id="6" name="矩形 5"/>
            <p:cNvSpPr/>
            <p:nvPr/>
          </p:nvSpPr>
          <p:spPr>
            <a:xfrm>
              <a:off x="3118861" y="5405562"/>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3123988" y="3455820"/>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3122279" y="4105734"/>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82" name="矩形 81"/>
            <p:cNvSpPr/>
            <p:nvPr/>
          </p:nvSpPr>
          <p:spPr>
            <a:xfrm>
              <a:off x="3120570" y="4755648"/>
              <a:ext cx="3773679" cy="498370"/>
            </a:xfrm>
            <a:prstGeom prst="rect">
              <a:avLst/>
            </a:prstGeom>
            <a:solidFill>
              <a:schemeClr val="accent6">
                <a:lumMod val="20000"/>
                <a:lumOff val="80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1135040" y="3472696"/>
            <a:ext cx="5764214" cy="475903"/>
            <a:chOff x="487822" y="3242616"/>
            <a:chExt cx="6141581" cy="559743"/>
          </a:xfrm>
        </p:grpSpPr>
        <p:sp>
          <p:nvSpPr>
            <p:cNvPr id="87" name="矩形 86"/>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487822" y="3242616"/>
              <a:ext cx="6141581" cy="5597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526758" y="3316360"/>
              <a:ext cx="1178825" cy="434397"/>
            </a:xfrm>
            <a:prstGeom prst="rect">
              <a:avLst/>
            </a:prstGeom>
            <a:noFill/>
          </p:spPr>
          <p:txBody>
            <a:bodyPr wrap="none" rtlCol="0">
              <a:spAutoFit/>
            </a:bodyPr>
            <a:lstStyle/>
            <a:p>
              <a:r>
                <a:rPr lang="en-US" altLang="zh-CN" b="1">
                  <a:solidFill>
                    <a:schemeClr val="bg1"/>
                  </a:solidFill>
                  <a:latin typeface="微软雅黑" panose="020B0503020204020204" pitchFamily="34" charset="-122"/>
                  <a:ea typeface="微软雅黑" panose="020B0503020204020204" pitchFamily="34" charset="-122"/>
                </a:rPr>
                <a:t>cache</a:t>
              </a:r>
              <a:r>
                <a:rPr lang="zh-CN" altLang="en-US" b="1">
                  <a:solidFill>
                    <a:schemeClr val="bg1"/>
                  </a:solidFill>
                  <a:latin typeface="微软雅黑" panose="020B0503020204020204" pitchFamily="34" charset="-122"/>
                  <a:ea typeface="微软雅黑" panose="020B0503020204020204" pitchFamily="34" charset="-122"/>
                </a:rPr>
                <a:t>行</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90" name="Text Box 66"/>
          <p:cNvSpPr txBox="1">
            <a:spLocks noChangeArrowheads="1"/>
          </p:cNvSpPr>
          <p:nvPr/>
        </p:nvSpPr>
        <p:spPr bwMode="auto">
          <a:xfrm>
            <a:off x="2547396" y="1181434"/>
            <a:ext cx="5607051" cy="461665"/>
          </a:xfrm>
          <a:prstGeom prst="rect">
            <a:avLst/>
          </a:prstGeom>
          <a:noFill/>
          <a:ln w="9525">
            <a:noFill/>
            <a:miter lim="800000"/>
          </a:ln>
        </p:spPr>
        <p:txBody>
          <a:bodyPr>
            <a:spAutoFit/>
          </a:bodyPr>
          <a:lstStyle/>
          <a:p>
            <a:pPr algn="ctr" fontAlgn="base">
              <a:spcBef>
                <a:spcPct val="0"/>
              </a:spcBef>
              <a:spcAft>
                <a:spcPct val="0"/>
              </a:spcAft>
            </a:pPr>
            <a:r>
              <a:rPr kumimoji="1"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主存块可放置在任意</a:t>
            </a:r>
            <a:r>
              <a:rPr kumimoji="1"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rPr>
              <a:t>cache</a:t>
            </a:r>
            <a:r>
              <a:rPr kumimoji="1"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行</a:t>
            </a:r>
            <a:endParaRPr kumimoji="1"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1" name="矩形 90"/>
          <p:cNvSpPr/>
          <p:nvPr/>
        </p:nvSpPr>
        <p:spPr bwMode="auto">
          <a:xfrm>
            <a:off x="5172962" y="4851540"/>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2" name="矩形 91"/>
          <p:cNvSpPr/>
          <p:nvPr/>
        </p:nvSpPr>
        <p:spPr bwMode="auto">
          <a:xfrm>
            <a:off x="5171253" y="5501454"/>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3" name="矩形 92"/>
          <p:cNvSpPr/>
          <p:nvPr/>
        </p:nvSpPr>
        <p:spPr bwMode="auto">
          <a:xfrm>
            <a:off x="5174671" y="4201626"/>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94" name="矩形 93"/>
          <p:cNvSpPr/>
          <p:nvPr/>
        </p:nvSpPr>
        <p:spPr bwMode="auto">
          <a:xfrm>
            <a:off x="5176380" y="3551712"/>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3979314" y="3551712"/>
            <a:ext cx="1084644" cy="2261391"/>
            <a:chOff x="3979314" y="3551712"/>
            <a:chExt cx="1084644" cy="2261391"/>
          </a:xfrm>
        </p:grpSpPr>
        <p:sp>
          <p:nvSpPr>
            <p:cNvPr id="95" name="矩形 94"/>
            <p:cNvSpPr/>
            <p:nvPr/>
          </p:nvSpPr>
          <p:spPr bwMode="auto">
            <a:xfrm>
              <a:off x="3984441" y="3551712"/>
              <a:ext cx="1079517" cy="311649"/>
            </a:xfrm>
            <a:prstGeom prst="rect">
              <a:avLst/>
            </a:prstGeom>
            <a:solidFill>
              <a:srgbClr val="00B0F0"/>
            </a:solidFill>
            <a:ln w="12700" cap="flat" cmpd="sng" algn="ctr">
              <a:solidFill>
                <a:schemeClr val="tx1"/>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6" name="矩形 95"/>
            <p:cNvSpPr/>
            <p:nvPr/>
          </p:nvSpPr>
          <p:spPr bwMode="auto">
            <a:xfrm>
              <a:off x="3982732" y="4201626"/>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7" name="矩形 96"/>
            <p:cNvSpPr/>
            <p:nvPr/>
          </p:nvSpPr>
          <p:spPr bwMode="auto">
            <a:xfrm>
              <a:off x="3981023" y="485154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8" name="矩形 97"/>
            <p:cNvSpPr/>
            <p:nvPr/>
          </p:nvSpPr>
          <p:spPr bwMode="auto">
            <a:xfrm>
              <a:off x="3979314" y="5501454"/>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主存块</a:t>
              </a:r>
              <a:r>
                <a:rPr lang="zh-CN" altLang="en-US" sz="1400" b="1" kern="0">
                  <a:solidFill>
                    <a:schemeClr val="bg1"/>
                  </a:solidFill>
                  <a:latin typeface="微软雅黑" panose="020B0503020204020204" pitchFamily="34" charset="-122"/>
                  <a:ea typeface="微软雅黑" panose="020B0503020204020204" pitchFamily="34" charset="-122"/>
                </a:rPr>
                <a:t>地址</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3210230" y="3551712"/>
            <a:ext cx="675355" cy="2261391"/>
            <a:chOff x="3210230" y="3551712"/>
            <a:chExt cx="675355" cy="2261391"/>
          </a:xfrm>
        </p:grpSpPr>
        <p:sp>
          <p:nvSpPr>
            <p:cNvPr id="101" name="矩形 100"/>
            <p:cNvSpPr/>
            <p:nvPr/>
          </p:nvSpPr>
          <p:spPr bwMode="auto">
            <a:xfrm>
              <a:off x="3211939" y="485154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p:cNvSpPr/>
            <p:nvPr/>
          </p:nvSpPr>
          <p:spPr bwMode="auto">
            <a:xfrm>
              <a:off x="3210230" y="5501454"/>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bwMode="auto">
            <a:xfrm>
              <a:off x="3213648" y="4201626"/>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矩形 103"/>
            <p:cNvSpPr/>
            <p:nvPr/>
          </p:nvSpPr>
          <p:spPr bwMode="auto">
            <a:xfrm>
              <a:off x="3215357" y="3551712"/>
              <a:ext cx="670228" cy="311649"/>
            </a:xfrm>
            <a:prstGeom prst="rect">
              <a:avLst/>
            </a:prstGeom>
            <a:solidFill>
              <a:srgbClr val="FF0000"/>
            </a:solidFill>
            <a:ln w="12700" cap="flat" cmpd="sng" algn="ctr">
              <a:solidFill>
                <a:schemeClr val="tx1"/>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9643"/>
    </mc:Choice>
    <mc:Fallback>
      <p:transition spd="slow" advTm="129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par>
                                <p:cTn id="8" presetID="22" presetClass="entr" presetSubtype="2"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wipe(right)">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wipe(right)">
                                      <p:cBhvr>
                                        <p:cTn id="15" dur="500"/>
                                        <p:tgtEl>
                                          <p:spTgt spid="10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wipe(up)">
                                      <p:cBhvr>
                                        <p:cTn id="20" dur="500"/>
                                        <p:tgtEl>
                                          <p:spTgt spid="1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up)">
                                      <p:cBhvr>
                                        <p:cTn id="25" dur="500"/>
                                        <p:tgtEl>
                                          <p:spTgt spid="10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wipe(left)">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500"/>
                                        <p:tgtEl>
                                          <p:spTgt spid="8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wipe(up)">
                                      <p:cBhvr>
                                        <p:cTn id="40" dur="500"/>
                                        <p:tgtEl>
                                          <p:spTgt spid="10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1" presetClass="exit" presetSubtype="0" fill="hold" grpId="1" nodeType="withEffect">
                                  <p:stCondLst>
                                    <p:cond delay="3000"/>
                                  </p:stCondLst>
                                  <p:childTnLst>
                                    <p:set>
                                      <p:cBhvr>
                                        <p:cTn id="47" dur="1" fill="hold">
                                          <p:stCondLst>
                                            <p:cond delay="0"/>
                                          </p:stCondLst>
                                        </p:cTn>
                                        <p:tgtEl>
                                          <p:spTgt spid="9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up)">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down)">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10"/>
                                        </p:tgtEl>
                                        <p:attrNameLst>
                                          <p:attrName>style.visibility</p:attrName>
                                        </p:attrNameLst>
                                      </p:cBhvr>
                                      <p:to>
                                        <p:strVal val="visible"/>
                                      </p:to>
                                    </p:set>
                                    <p:animEffect transition="in" filter="wipe(left)">
                                      <p:cBhvr>
                                        <p:cTn id="72" dur="500"/>
                                        <p:tgtEl>
                                          <p:spTgt spid="11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111"/>
                                        </p:tgtEl>
                                        <p:attrNameLst>
                                          <p:attrName>style.visibility</p:attrName>
                                        </p:attrNameLst>
                                      </p:cBhvr>
                                      <p:to>
                                        <p:strVal val="visible"/>
                                      </p:to>
                                    </p:set>
                                    <p:animEffect transition="in" filter="wipe(right)">
                                      <p:cBhvr>
                                        <p:cTn id="7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90" grpId="0"/>
      <p:bldP spid="90" grpId="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直接连接符 232"/>
          <p:cNvCxnSpPr/>
          <p:nvPr/>
        </p:nvCxnSpPr>
        <p:spPr>
          <a:xfrm>
            <a:off x="10323587" y="4503833"/>
            <a:ext cx="0" cy="1282911"/>
          </a:xfrm>
          <a:prstGeom prst="line">
            <a:avLst/>
          </a:prstGeom>
          <a:noFill/>
          <a:ln w="25400" cap="sq" cmpd="sng" algn="ctr">
            <a:solidFill>
              <a:srgbClr val="333333">
                <a:shade val="95000"/>
                <a:satMod val="105000"/>
              </a:srgbClr>
            </a:solidFill>
            <a:prstDash val="solid"/>
            <a:miter lim="800000"/>
            <a:tailEnd type="none"/>
          </a:ln>
          <a:effectLst/>
        </p:spPr>
      </p:cxnSp>
      <p:sp>
        <p:nvSpPr>
          <p:cNvPr id="2" name="标题 1"/>
          <p:cNvSpPr>
            <a:spLocks noGrp="1"/>
          </p:cNvSpPr>
          <p:nvPr>
            <p:ph type="title"/>
          </p:nvPr>
        </p:nvSpPr>
        <p:spPr/>
        <p:txBody>
          <a:bodyPr/>
          <a:lstStyle/>
          <a:p>
            <a:r>
              <a:rPr lang="zh-CN" altLang="en-US" dirty="0"/>
              <a:t>全相联映射逻辑</a:t>
            </a:r>
            <a:r>
              <a:rPr lang="zh-CN" altLang="en-US"/>
              <a:t>实现 </a:t>
            </a:r>
            <a:r>
              <a:rPr lang="en-US" altLang="zh-CN"/>
              <a:t>(</a:t>
            </a:r>
            <a:r>
              <a:rPr lang="zh-CN" altLang="en-US"/>
              <a:t>构造观</a:t>
            </a:r>
            <a:r>
              <a:rPr lang="en-US" altLang="zh-CN" dirty="0"/>
              <a:t>)</a:t>
            </a:r>
            <a:endParaRPr lang="zh-CN" altLang="en-US" dirty="0"/>
          </a:p>
        </p:txBody>
      </p:sp>
      <p:cxnSp>
        <p:nvCxnSpPr>
          <p:cNvPr id="262" name="直接连接符 261"/>
          <p:cNvCxnSpPr/>
          <p:nvPr/>
        </p:nvCxnSpPr>
        <p:spPr>
          <a:xfrm>
            <a:off x="4363899" y="5786744"/>
            <a:ext cx="5951676" cy="0"/>
          </a:xfrm>
          <a:prstGeom prst="line">
            <a:avLst/>
          </a:prstGeom>
          <a:noFill/>
          <a:ln w="28575" cap="sq" cmpd="sng" algn="ctr">
            <a:solidFill>
              <a:srgbClr val="333333">
                <a:shade val="95000"/>
                <a:satMod val="105000"/>
              </a:srgbClr>
            </a:solidFill>
            <a:prstDash val="solid"/>
            <a:miter lim="800000"/>
          </a:ln>
          <a:effectLst/>
        </p:spPr>
      </p:cxnSp>
      <p:cxnSp>
        <p:nvCxnSpPr>
          <p:cNvPr id="275" name="直接连接符 274"/>
          <p:cNvCxnSpPr>
            <a:stCxn id="269" idx="3"/>
          </p:cNvCxnSpPr>
          <p:nvPr/>
        </p:nvCxnSpPr>
        <p:spPr>
          <a:xfrm>
            <a:off x="6013709" y="1320639"/>
            <a:ext cx="4300353" cy="0"/>
          </a:xfrm>
          <a:prstGeom prst="line">
            <a:avLst/>
          </a:prstGeom>
          <a:noFill/>
          <a:ln w="25400" cap="sq" cmpd="sng" algn="ctr">
            <a:solidFill>
              <a:srgbClr val="FFC000"/>
            </a:solidFill>
            <a:prstDash val="solid"/>
            <a:miter lim="800000"/>
          </a:ln>
          <a:effectLst/>
        </p:spPr>
      </p:cxnSp>
      <p:cxnSp>
        <p:nvCxnSpPr>
          <p:cNvPr id="276" name="直接连接符 275"/>
          <p:cNvCxnSpPr/>
          <p:nvPr/>
        </p:nvCxnSpPr>
        <p:spPr>
          <a:xfrm>
            <a:off x="10333112" y="1320640"/>
            <a:ext cx="0" cy="2778738"/>
          </a:xfrm>
          <a:prstGeom prst="line">
            <a:avLst/>
          </a:prstGeom>
          <a:noFill/>
          <a:ln w="25400" cap="sq" cmpd="sng" algn="ctr">
            <a:solidFill>
              <a:srgbClr val="FFC000"/>
            </a:solidFill>
            <a:prstDash val="solid"/>
            <a:miter lim="800000"/>
          </a:ln>
          <a:effectLst/>
        </p:spPr>
      </p:cxnSp>
      <p:grpSp>
        <p:nvGrpSpPr>
          <p:cNvPr id="4" name="组合 3"/>
          <p:cNvGrpSpPr/>
          <p:nvPr/>
        </p:nvGrpSpPr>
        <p:grpSpPr>
          <a:xfrm>
            <a:off x="3619283" y="899610"/>
            <a:ext cx="2394426" cy="546453"/>
            <a:chOff x="3619283" y="899610"/>
            <a:chExt cx="2394426" cy="546453"/>
          </a:xfrm>
        </p:grpSpPr>
        <p:grpSp>
          <p:nvGrpSpPr>
            <p:cNvPr id="267" name="组合 266"/>
            <p:cNvGrpSpPr/>
            <p:nvPr/>
          </p:nvGrpSpPr>
          <p:grpSpPr>
            <a:xfrm>
              <a:off x="3619283" y="1195215"/>
              <a:ext cx="2394426" cy="250848"/>
              <a:chOff x="2861077" y="969828"/>
              <a:chExt cx="2182065" cy="228600"/>
            </a:xfrm>
          </p:grpSpPr>
          <p:sp>
            <p:nvSpPr>
              <p:cNvPr id="268" name="矩形 267"/>
              <p:cNvSpPr/>
              <p:nvPr/>
            </p:nvSpPr>
            <p:spPr>
              <a:xfrm>
                <a:off x="2861077" y="969828"/>
                <a:ext cx="1451394"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   (</a:t>
                </a:r>
                <a:r>
                  <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块地址</a:t>
                </a: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9" name="矩形 26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280" name="矩形 279"/>
            <p:cNvSpPr/>
            <p:nvPr/>
          </p:nvSpPr>
          <p:spPr>
            <a:xfrm>
              <a:off x="4523111" y="899610"/>
              <a:ext cx="1174534"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主存地址</a:t>
              </a:r>
              <a:endPar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 name="组合 4"/>
          <p:cNvGrpSpPr/>
          <p:nvPr/>
        </p:nvGrpSpPr>
        <p:grpSpPr>
          <a:xfrm>
            <a:off x="5450933" y="1756884"/>
            <a:ext cx="3476700" cy="3672579"/>
            <a:chOff x="5450933" y="1756884"/>
            <a:chExt cx="3476700" cy="3672579"/>
          </a:xfrm>
        </p:grpSpPr>
        <p:sp>
          <p:nvSpPr>
            <p:cNvPr id="266" name="矩形 265"/>
            <p:cNvSpPr/>
            <p:nvPr/>
          </p:nvSpPr>
          <p:spPr>
            <a:xfrm>
              <a:off x="6226570" y="1756884"/>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82" name="组合 281"/>
            <p:cNvGrpSpPr/>
            <p:nvPr/>
          </p:nvGrpSpPr>
          <p:grpSpPr>
            <a:xfrm>
              <a:off x="5450933" y="2031782"/>
              <a:ext cx="3476700" cy="371346"/>
              <a:chOff x="4355976" y="2130352"/>
              <a:chExt cx="3168352" cy="338412"/>
            </a:xfrm>
          </p:grpSpPr>
          <p:sp>
            <p:nvSpPr>
              <p:cNvPr id="283" name="矩形 28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4" name="矩形 28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5" name="矩形 28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6" name="矩形 28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2</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87" name="矩形 28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3" name="组合 292"/>
            <p:cNvGrpSpPr/>
            <p:nvPr/>
          </p:nvGrpSpPr>
          <p:grpSpPr>
            <a:xfrm>
              <a:off x="5450933" y="2456835"/>
              <a:ext cx="3476700" cy="371346"/>
              <a:chOff x="4355976" y="2130352"/>
              <a:chExt cx="3168352" cy="338412"/>
            </a:xfrm>
          </p:grpSpPr>
          <p:sp>
            <p:nvSpPr>
              <p:cNvPr id="294" name="矩形 29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5" name="矩形 294"/>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6" name="矩形 295"/>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7" name="矩形 29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8" name="矩形 297"/>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2" name="组合 301"/>
            <p:cNvGrpSpPr/>
            <p:nvPr/>
          </p:nvGrpSpPr>
          <p:grpSpPr>
            <a:xfrm>
              <a:off x="5450933" y="2881889"/>
              <a:ext cx="3476700" cy="371346"/>
              <a:chOff x="4355976" y="2130352"/>
              <a:chExt cx="3168352" cy="338412"/>
            </a:xfrm>
          </p:grpSpPr>
          <p:sp>
            <p:nvSpPr>
              <p:cNvPr id="303" name="矩形 30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4" name="矩形 30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6" name="矩形 30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7" name="矩形 306"/>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1" name="组合 310"/>
            <p:cNvGrpSpPr/>
            <p:nvPr/>
          </p:nvGrpSpPr>
          <p:grpSpPr>
            <a:xfrm>
              <a:off x="5450933" y="3306943"/>
              <a:ext cx="3476700" cy="371346"/>
              <a:chOff x="4355976" y="2130352"/>
              <a:chExt cx="3168352" cy="338412"/>
            </a:xfrm>
          </p:grpSpPr>
          <p:sp>
            <p:nvSpPr>
              <p:cNvPr id="312" name="矩形 311"/>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3" name="矩形 312"/>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5" name="矩形 314"/>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6" name="矩形 315"/>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0" name="组合 319"/>
            <p:cNvGrpSpPr/>
            <p:nvPr/>
          </p:nvGrpSpPr>
          <p:grpSpPr>
            <a:xfrm>
              <a:off x="5450933" y="3782956"/>
              <a:ext cx="3476700" cy="371346"/>
              <a:chOff x="4355976" y="2130352"/>
              <a:chExt cx="3168352" cy="338412"/>
            </a:xfrm>
          </p:grpSpPr>
          <p:sp>
            <p:nvSpPr>
              <p:cNvPr id="321" name="矩形 32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2" name="矩形 32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3" name="矩形 322"/>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5" name="矩形 324"/>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9" name="组合 328"/>
            <p:cNvGrpSpPr/>
            <p:nvPr/>
          </p:nvGrpSpPr>
          <p:grpSpPr>
            <a:xfrm>
              <a:off x="5450933" y="4208010"/>
              <a:ext cx="3476700" cy="371346"/>
              <a:chOff x="4355976" y="2130352"/>
              <a:chExt cx="3168352" cy="338412"/>
            </a:xfrm>
          </p:grpSpPr>
          <p:sp>
            <p:nvSpPr>
              <p:cNvPr id="330" name="矩形 32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1" name="矩形 33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2" name="矩形 331"/>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3" name="矩形 33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8" name="组合 337"/>
            <p:cNvGrpSpPr/>
            <p:nvPr/>
          </p:nvGrpSpPr>
          <p:grpSpPr>
            <a:xfrm>
              <a:off x="5450933" y="4633064"/>
              <a:ext cx="3476700" cy="371346"/>
              <a:chOff x="4355976" y="2130352"/>
              <a:chExt cx="3168352" cy="338412"/>
            </a:xfrm>
          </p:grpSpPr>
          <p:sp>
            <p:nvSpPr>
              <p:cNvPr id="339" name="矩形 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0" name="矩形 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1" name="矩形 340"/>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2" name="矩形 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3" name="矩形 342"/>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7" name="组合 346"/>
            <p:cNvGrpSpPr/>
            <p:nvPr/>
          </p:nvGrpSpPr>
          <p:grpSpPr>
            <a:xfrm>
              <a:off x="5450933" y="5058117"/>
              <a:ext cx="3476700" cy="371346"/>
              <a:chOff x="4355976" y="2130352"/>
              <a:chExt cx="3168352" cy="338412"/>
            </a:xfrm>
          </p:grpSpPr>
          <p:sp>
            <p:nvSpPr>
              <p:cNvPr id="348" name="矩形 347"/>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9" name="矩形 348"/>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0" name="矩形 349"/>
              <p:cNvSpPr/>
              <p:nvPr/>
            </p:nvSpPr>
            <p:spPr>
              <a:xfrm>
                <a:off x="522227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1" name="矩形 350"/>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2" name="矩形 351"/>
              <p:cNvSpPr/>
              <p:nvPr/>
            </p:nvSpPr>
            <p:spPr>
              <a:xfrm>
                <a:off x="6731595" y="2194894"/>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7" name="组合 6"/>
          <p:cNvGrpSpPr/>
          <p:nvPr/>
        </p:nvGrpSpPr>
        <p:grpSpPr>
          <a:xfrm>
            <a:off x="4465578" y="2232827"/>
            <a:ext cx="1117900" cy="3018061"/>
            <a:chOff x="4465578" y="2232827"/>
            <a:chExt cx="1117900" cy="3018061"/>
          </a:xfrm>
        </p:grpSpPr>
        <p:grpSp>
          <p:nvGrpSpPr>
            <p:cNvPr id="355" name="组合 354"/>
            <p:cNvGrpSpPr/>
            <p:nvPr/>
          </p:nvGrpSpPr>
          <p:grpSpPr>
            <a:xfrm>
              <a:off x="4465578" y="2232827"/>
              <a:ext cx="1117900" cy="3018061"/>
              <a:chOff x="3580155" y="2316072"/>
              <a:chExt cx="875589" cy="2750391"/>
            </a:xfrm>
          </p:grpSpPr>
          <p:cxnSp>
            <p:nvCxnSpPr>
              <p:cNvPr id="356" name="直接连接符 355"/>
              <p:cNvCxnSpPr/>
              <p:nvPr/>
            </p:nvCxnSpPr>
            <p:spPr>
              <a:xfrm>
                <a:off x="3585946" y="2316072"/>
                <a:ext cx="862337" cy="0"/>
              </a:xfrm>
              <a:prstGeom prst="line">
                <a:avLst/>
              </a:prstGeom>
              <a:noFill/>
              <a:ln w="12700" cap="flat" cmpd="sng" algn="ctr">
                <a:solidFill>
                  <a:schemeClr val="tx1"/>
                </a:solidFill>
                <a:prstDash val="solid"/>
              </a:ln>
              <a:effectLst/>
            </p:spPr>
          </p:cxnSp>
          <p:cxnSp>
            <p:nvCxnSpPr>
              <p:cNvPr id="357" name="直接连接符 356"/>
              <p:cNvCxnSpPr/>
              <p:nvPr/>
            </p:nvCxnSpPr>
            <p:spPr>
              <a:xfrm>
                <a:off x="3584567" y="2695966"/>
                <a:ext cx="862337" cy="0"/>
              </a:xfrm>
              <a:prstGeom prst="line">
                <a:avLst/>
              </a:prstGeom>
              <a:noFill/>
              <a:ln w="9525" cap="flat" cmpd="sng" algn="ctr">
                <a:solidFill>
                  <a:srgbClr val="333333">
                    <a:shade val="95000"/>
                    <a:satMod val="105000"/>
                  </a:srgbClr>
                </a:solidFill>
                <a:prstDash val="solid"/>
              </a:ln>
              <a:effectLst/>
            </p:spPr>
          </p:cxnSp>
          <p:cxnSp>
            <p:nvCxnSpPr>
              <p:cNvPr id="358" name="直接连接符 357"/>
              <p:cNvCxnSpPr/>
              <p:nvPr/>
            </p:nvCxnSpPr>
            <p:spPr>
              <a:xfrm>
                <a:off x="3593407" y="3084537"/>
                <a:ext cx="862337" cy="0"/>
              </a:xfrm>
              <a:prstGeom prst="line">
                <a:avLst/>
              </a:prstGeom>
              <a:noFill/>
              <a:ln w="9525" cap="flat" cmpd="sng" algn="ctr">
                <a:solidFill>
                  <a:srgbClr val="333333">
                    <a:shade val="95000"/>
                    <a:satMod val="105000"/>
                  </a:srgbClr>
                </a:solidFill>
                <a:prstDash val="solid"/>
              </a:ln>
              <a:effectLst/>
            </p:spPr>
          </p:cxnSp>
          <p:cxnSp>
            <p:nvCxnSpPr>
              <p:cNvPr id="359" name="直接连接符 358"/>
              <p:cNvCxnSpPr/>
              <p:nvPr/>
            </p:nvCxnSpPr>
            <p:spPr>
              <a:xfrm>
                <a:off x="3593407" y="3473111"/>
                <a:ext cx="862337" cy="0"/>
              </a:xfrm>
              <a:prstGeom prst="line">
                <a:avLst/>
              </a:prstGeom>
              <a:noFill/>
              <a:ln w="9525" cap="flat" cmpd="sng" algn="ctr">
                <a:solidFill>
                  <a:srgbClr val="333333">
                    <a:shade val="95000"/>
                    <a:satMod val="105000"/>
                  </a:srgbClr>
                </a:solidFill>
                <a:prstDash val="solid"/>
              </a:ln>
              <a:effectLst/>
            </p:spPr>
          </p:cxnSp>
          <p:cxnSp>
            <p:nvCxnSpPr>
              <p:cNvPr id="360" name="直接连接符 359"/>
              <p:cNvCxnSpPr/>
              <p:nvPr/>
            </p:nvCxnSpPr>
            <p:spPr>
              <a:xfrm>
                <a:off x="3580155" y="3905088"/>
                <a:ext cx="862337" cy="0"/>
              </a:xfrm>
              <a:prstGeom prst="line">
                <a:avLst/>
              </a:prstGeom>
              <a:noFill/>
              <a:ln w="9525" cap="flat" cmpd="sng" algn="ctr">
                <a:solidFill>
                  <a:srgbClr val="333333">
                    <a:shade val="95000"/>
                    <a:satMod val="105000"/>
                  </a:srgbClr>
                </a:solidFill>
                <a:prstDash val="solid"/>
              </a:ln>
              <a:effectLst/>
            </p:spPr>
          </p:cxnSp>
          <p:cxnSp>
            <p:nvCxnSpPr>
              <p:cNvPr id="361" name="直接连接符 360"/>
              <p:cNvCxnSpPr/>
              <p:nvPr/>
            </p:nvCxnSpPr>
            <p:spPr>
              <a:xfrm>
                <a:off x="3580155" y="4302342"/>
                <a:ext cx="862337" cy="0"/>
              </a:xfrm>
              <a:prstGeom prst="line">
                <a:avLst/>
              </a:prstGeom>
              <a:noFill/>
              <a:ln w="9525" cap="flat" cmpd="sng" algn="ctr">
                <a:solidFill>
                  <a:srgbClr val="333333">
                    <a:shade val="95000"/>
                    <a:satMod val="105000"/>
                  </a:srgbClr>
                </a:solidFill>
                <a:prstDash val="solid"/>
              </a:ln>
              <a:effectLst/>
            </p:spPr>
          </p:cxnSp>
          <p:cxnSp>
            <p:nvCxnSpPr>
              <p:cNvPr id="362" name="直接连接符 361"/>
              <p:cNvCxnSpPr/>
              <p:nvPr/>
            </p:nvCxnSpPr>
            <p:spPr>
              <a:xfrm>
                <a:off x="3585945" y="4690914"/>
                <a:ext cx="862337" cy="0"/>
              </a:xfrm>
              <a:prstGeom prst="line">
                <a:avLst/>
              </a:prstGeom>
              <a:noFill/>
              <a:ln w="9525" cap="flat" cmpd="sng" algn="ctr">
                <a:solidFill>
                  <a:srgbClr val="333333">
                    <a:shade val="95000"/>
                    <a:satMod val="105000"/>
                  </a:srgbClr>
                </a:solidFill>
                <a:prstDash val="solid"/>
              </a:ln>
              <a:effectLst/>
            </p:spPr>
          </p:cxnSp>
          <p:cxnSp>
            <p:nvCxnSpPr>
              <p:cNvPr id="363" name="直接连接符 362"/>
              <p:cNvCxnSpPr/>
              <p:nvPr/>
            </p:nvCxnSpPr>
            <p:spPr>
              <a:xfrm>
                <a:off x="3580155" y="5066463"/>
                <a:ext cx="862337" cy="0"/>
              </a:xfrm>
              <a:prstGeom prst="line">
                <a:avLst/>
              </a:prstGeom>
              <a:noFill/>
              <a:ln w="9525" cap="flat" cmpd="sng" algn="ctr">
                <a:solidFill>
                  <a:srgbClr val="333333">
                    <a:shade val="95000"/>
                    <a:satMod val="105000"/>
                  </a:srgbClr>
                </a:solidFill>
                <a:prstDash val="solid"/>
              </a:ln>
              <a:effectLst/>
            </p:spPr>
          </p:cxnSp>
        </p:grpSp>
        <p:sp>
          <p:nvSpPr>
            <p:cNvPr id="367" name="矩形 366"/>
            <p:cNvSpPr/>
            <p:nvPr/>
          </p:nvSpPr>
          <p:spPr>
            <a:xfrm>
              <a:off x="4623121" y="2396562"/>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比较结果</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组合 7"/>
          <p:cNvGrpSpPr/>
          <p:nvPr/>
        </p:nvGrpSpPr>
        <p:grpSpPr>
          <a:xfrm>
            <a:off x="3766648" y="2189814"/>
            <a:ext cx="452357" cy="3097077"/>
            <a:chOff x="3766648" y="2189814"/>
            <a:chExt cx="452357" cy="3097077"/>
          </a:xfrm>
        </p:grpSpPr>
        <p:grpSp>
          <p:nvGrpSpPr>
            <p:cNvPr id="377" name="组合 376"/>
            <p:cNvGrpSpPr/>
            <p:nvPr/>
          </p:nvGrpSpPr>
          <p:grpSpPr>
            <a:xfrm>
              <a:off x="3781914" y="2189814"/>
              <a:ext cx="413397" cy="3018061"/>
              <a:chOff x="2064779" y="2334793"/>
              <a:chExt cx="280781" cy="2750391"/>
            </a:xfrm>
          </p:grpSpPr>
          <p:cxnSp>
            <p:nvCxnSpPr>
              <p:cNvPr id="378" name="直接连接符 377"/>
              <p:cNvCxnSpPr/>
              <p:nvPr/>
            </p:nvCxnSpPr>
            <p:spPr>
              <a:xfrm>
                <a:off x="2064779" y="2334793"/>
                <a:ext cx="274311" cy="0"/>
              </a:xfrm>
              <a:prstGeom prst="line">
                <a:avLst/>
              </a:prstGeom>
              <a:noFill/>
              <a:ln w="9525" cap="flat" cmpd="sng" algn="ctr">
                <a:solidFill>
                  <a:srgbClr val="FF6600"/>
                </a:solidFill>
                <a:prstDash val="solid"/>
              </a:ln>
              <a:effectLst/>
            </p:spPr>
          </p:cxnSp>
          <p:cxnSp>
            <p:nvCxnSpPr>
              <p:cNvPr id="379" name="直接连接符 378"/>
              <p:cNvCxnSpPr/>
              <p:nvPr/>
            </p:nvCxnSpPr>
            <p:spPr>
              <a:xfrm>
                <a:off x="2071130" y="2727706"/>
                <a:ext cx="274311" cy="0"/>
              </a:xfrm>
              <a:prstGeom prst="line">
                <a:avLst/>
              </a:prstGeom>
              <a:noFill/>
              <a:ln w="9525" cap="flat" cmpd="sng" algn="ctr">
                <a:solidFill>
                  <a:srgbClr val="FF6600"/>
                </a:solidFill>
                <a:prstDash val="solid"/>
              </a:ln>
              <a:effectLst/>
            </p:spPr>
          </p:cxnSp>
          <p:cxnSp>
            <p:nvCxnSpPr>
              <p:cNvPr id="380" name="直接连接符 379"/>
              <p:cNvCxnSpPr/>
              <p:nvPr/>
            </p:nvCxnSpPr>
            <p:spPr>
              <a:xfrm>
                <a:off x="2068014" y="3120619"/>
                <a:ext cx="274311" cy="0"/>
              </a:xfrm>
              <a:prstGeom prst="line">
                <a:avLst/>
              </a:prstGeom>
              <a:noFill/>
              <a:ln w="9525" cap="flat" cmpd="sng" algn="ctr">
                <a:solidFill>
                  <a:srgbClr val="FF6600"/>
                </a:solidFill>
                <a:prstDash val="solid"/>
              </a:ln>
              <a:effectLst/>
            </p:spPr>
          </p:cxnSp>
          <p:cxnSp>
            <p:nvCxnSpPr>
              <p:cNvPr id="381" name="直接连接符 380"/>
              <p:cNvCxnSpPr/>
              <p:nvPr/>
            </p:nvCxnSpPr>
            <p:spPr>
              <a:xfrm>
                <a:off x="2071249" y="3513532"/>
                <a:ext cx="274311" cy="0"/>
              </a:xfrm>
              <a:prstGeom prst="line">
                <a:avLst/>
              </a:prstGeom>
              <a:noFill/>
              <a:ln w="9525" cap="flat" cmpd="sng" algn="ctr">
                <a:solidFill>
                  <a:srgbClr val="FF6600"/>
                </a:solidFill>
                <a:prstDash val="solid"/>
              </a:ln>
              <a:effectLst/>
            </p:spPr>
          </p:cxnSp>
          <p:cxnSp>
            <p:nvCxnSpPr>
              <p:cNvPr id="382" name="直接连接符 381"/>
              <p:cNvCxnSpPr/>
              <p:nvPr/>
            </p:nvCxnSpPr>
            <p:spPr>
              <a:xfrm>
                <a:off x="2071249" y="3906445"/>
                <a:ext cx="274311" cy="0"/>
              </a:xfrm>
              <a:prstGeom prst="line">
                <a:avLst/>
              </a:prstGeom>
              <a:noFill/>
              <a:ln w="9525" cap="flat" cmpd="sng" algn="ctr">
                <a:solidFill>
                  <a:srgbClr val="FF6600"/>
                </a:solidFill>
                <a:prstDash val="solid"/>
              </a:ln>
              <a:effectLst/>
            </p:spPr>
          </p:cxnSp>
          <p:cxnSp>
            <p:nvCxnSpPr>
              <p:cNvPr id="383" name="直接连接符 382"/>
              <p:cNvCxnSpPr/>
              <p:nvPr/>
            </p:nvCxnSpPr>
            <p:spPr>
              <a:xfrm>
                <a:off x="2067895" y="4299358"/>
                <a:ext cx="274311" cy="0"/>
              </a:xfrm>
              <a:prstGeom prst="line">
                <a:avLst/>
              </a:prstGeom>
              <a:noFill/>
              <a:ln w="9525" cap="flat" cmpd="sng" algn="ctr">
                <a:solidFill>
                  <a:srgbClr val="FF6600"/>
                </a:solidFill>
                <a:prstDash val="solid"/>
              </a:ln>
              <a:effectLst/>
            </p:spPr>
          </p:cxnSp>
          <p:cxnSp>
            <p:nvCxnSpPr>
              <p:cNvPr id="384" name="直接连接符 383"/>
              <p:cNvCxnSpPr/>
              <p:nvPr/>
            </p:nvCxnSpPr>
            <p:spPr>
              <a:xfrm>
                <a:off x="2068014" y="4692271"/>
                <a:ext cx="274311" cy="0"/>
              </a:xfrm>
              <a:prstGeom prst="line">
                <a:avLst/>
              </a:prstGeom>
              <a:noFill/>
              <a:ln w="9525" cap="flat" cmpd="sng" algn="ctr">
                <a:solidFill>
                  <a:srgbClr val="FF6600"/>
                </a:solidFill>
                <a:prstDash val="solid"/>
              </a:ln>
              <a:effectLst/>
            </p:spPr>
          </p:cxnSp>
          <p:cxnSp>
            <p:nvCxnSpPr>
              <p:cNvPr id="385" name="直接连接符 384"/>
              <p:cNvCxnSpPr/>
              <p:nvPr/>
            </p:nvCxnSpPr>
            <p:spPr>
              <a:xfrm>
                <a:off x="2067895" y="5085184"/>
                <a:ext cx="274311" cy="0"/>
              </a:xfrm>
              <a:prstGeom prst="line">
                <a:avLst/>
              </a:prstGeom>
              <a:noFill/>
              <a:ln w="9525" cap="flat" cmpd="sng" algn="ctr">
                <a:solidFill>
                  <a:srgbClr val="FF6600"/>
                </a:solidFill>
                <a:prstDash val="solid"/>
              </a:ln>
              <a:effectLst/>
            </p:spPr>
          </p:cxnSp>
        </p:grpSp>
        <p:grpSp>
          <p:nvGrpSpPr>
            <p:cNvPr id="368" name="组合 367"/>
            <p:cNvGrpSpPr/>
            <p:nvPr/>
          </p:nvGrpSpPr>
          <p:grpSpPr>
            <a:xfrm>
              <a:off x="3766648" y="2268830"/>
              <a:ext cx="452357" cy="3018061"/>
              <a:chOff x="3572693" y="2333436"/>
              <a:chExt cx="883051" cy="2750391"/>
            </a:xfrm>
          </p:grpSpPr>
          <p:cxnSp>
            <p:nvCxnSpPr>
              <p:cNvPr id="369" name="直接连接符 368"/>
              <p:cNvCxnSpPr/>
              <p:nvPr/>
            </p:nvCxnSpPr>
            <p:spPr>
              <a:xfrm>
                <a:off x="3593407" y="2333436"/>
                <a:ext cx="862337" cy="0"/>
              </a:xfrm>
              <a:prstGeom prst="line">
                <a:avLst/>
              </a:prstGeom>
              <a:noFill/>
              <a:ln w="25400" cap="flat" cmpd="sng" algn="ctr">
                <a:solidFill>
                  <a:srgbClr val="00B0F0"/>
                </a:solidFill>
                <a:prstDash val="solid"/>
              </a:ln>
              <a:effectLst/>
            </p:spPr>
          </p:cxnSp>
          <p:cxnSp>
            <p:nvCxnSpPr>
              <p:cNvPr id="370" name="直接连接符 369"/>
              <p:cNvCxnSpPr/>
              <p:nvPr/>
            </p:nvCxnSpPr>
            <p:spPr>
              <a:xfrm>
                <a:off x="3584567" y="2726349"/>
                <a:ext cx="862337" cy="0"/>
              </a:xfrm>
              <a:prstGeom prst="line">
                <a:avLst/>
              </a:prstGeom>
              <a:noFill/>
              <a:ln w="25400" cap="flat" cmpd="sng" algn="ctr">
                <a:solidFill>
                  <a:srgbClr val="00B0F0"/>
                </a:solidFill>
                <a:prstDash val="solid"/>
              </a:ln>
              <a:effectLst/>
            </p:spPr>
          </p:cxnSp>
          <p:cxnSp>
            <p:nvCxnSpPr>
              <p:cNvPr id="371" name="直接连接符 370"/>
              <p:cNvCxnSpPr/>
              <p:nvPr/>
            </p:nvCxnSpPr>
            <p:spPr>
              <a:xfrm>
                <a:off x="3593407" y="3119262"/>
                <a:ext cx="862337" cy="0"/>
              </a:xfrm>
              <a:prstGeom prst="line">
                <a:avLst/>
              </a:prstGeom>
              <a:noFill/>
              <a:ln w="25400" cap="flat" cmpd="sng" algn="ctr">
                <a:solidFill>
                  <a:srgbClr val="00B0F0"/>
                </a:solidFill>
                <a:prstDash val="solid"/>
              </a:ln>
              <a:effectLst/>
            </p:spPr>
          </p:cxnSp>
          <p:cxnSp>
            <p:nvCxnSpPr>
              <p:cNvPr id="372" name="直接连接符 371"/>
              <p:cNvCxnSpPr/>
              <p:nvPr/>
            </p:nvCxnSpPr>
            <p:spPr>
              <a:xfrm>
                <a:off x="3593407" y="3512175"/>
                <a:ext cx="862337" cy="0"/>
              </a:xfrm>
              <a:prstGeom prst="line">
                <a:avLst/>
              </a:prstGeom>
              <a:noFill/>
              <a:ln w="25400" cap="flat" cmpd="sng" algn="ctr">
                <a:solidFill>
                  <a:srgbClr val="00B0F0"/>
                </a:solidFill>
                <a:prstDash val="solid"/>
              </a:ln>
              <a:effectLst/>
            </p:spPr>
          </p:cxnSp>
          <p:cxnSp>
            <p:nvCxnSpPr>
              <p:cNvPr id="373" name="直接连接符 372"/>
              <p:cNvCxnSpPr/>
              <p:nvPr/>
            </p:nvCxnSpPr>
            <p:spPr>
              <a:xfrm>
                <a:off x="3572693" y="3905088"/>
                <a:ext cx="862337" cy="0"/>
              </a:xfrm>
              <a:prstGeom prst="line">
                <a:avLst/>
              </a:prstGeom>
              <a:noFill/>
              <a:ln w="25400" cap="flat" cmpd="sng" algn="ctr">
                <a:solidFill>
                  <a:srgbClr val="00B0F0"/>
                </a:solidFill>
                <a:prstDash val="solid"/>
              </a:ln>
              <a:effectLst/>
            </p:spPr>
          </p:cxnSp>
          <p:cxnSp>
            <p:nvCxnSpPr>
              <p:cNvPr id="374" name="直接连接符 373"/>
              <p:cNvCxnSpPr/>
              <p:nvPr/>
            </p:nvCxnSpPr>
            <p:spPr>
              <a:xfrm>
                <a:off x="3572693" y="4298001"/>
                <a:ext cx="862337" cy="0"/>
              </a:xfrm>
              <a:prstGeom prst="line">
                <a:avLst/>
              </a:prstGeom>
              <a:noFill/>
              <a:ln w="25400" cap="flat" cmpd="sng" algn="ctr">
                <a:solidFill>
                  <a:srgbClr val="00B0F0"/>
                </a:solidFill>
                <a:prstDash val="solid"/>
              </a:ln>
              <a:effectLst/>
            </p:spPr>
          </p:cxnSp>
          <p:cxnSp>
            <p:nvCxnSpPr>
              <p:cNvPr id="375" name="直接连接符 374"/>
              <p:cNvCxnSpPr/>
              <p:nvPr/>
            </p:nvCxnSpPr>
            <p:spPr>
              <a:xfrm>
                <a:off x="3593407" y="4690914"/>
                <a:ext cx="862337" cy="0"/>
              </a:xfrm>
              <a:prstGeom prst="line">
                <a:avLst/>
              </a:prstGeom>
              <a:noFill/>
              <a:ln w="25400" cap="flat" cmpd="sng" algn="ctr">
                <a:solidFill>
                  <a:srgbClr val="00B0F0"/>
                </a:solidFill>
                <a:prstDash val="solid"/>
              </a:ln>
              <a:effectLst/>
            </p:spPr>
          </p:cxnSp>
          <p:cxnSp>
            <p:nvCxnSpPr>
              <p:cNvPr id="376" name="直接连接符 375"/>
              <p:cNvCxnSpPr/>
              <p:nvPr/>
            </p:nvCxnSpPr>
            <p:spPr>
              <a:xfrm>
                <a:off x="3572693" y="5083827"/>
                <a:ext cx="862337" cy="0"/>
              </a:xfrm>
              <a:prstGeom prst="line">
                <a:avLst/>
              </a:prstGeom>
              <a:noFill/>
              <a:ln w="25400" cap="flat" cmpd="sng" algn="ctr">
                <a:solidFill>
                  <a:srgbClr val="00B0F0"/>
                </a:solidFill>
                <a:prstDash val="solid"/>
              </a:ln>
              <a:effectLst/>
            </p:spPr>
          </p:cxnSp>
        </p:grpSp>
      </p:grpSp>
      <p:grpSp>
        <p:nvGrpSpPr>
          <p:cNvPr id="6" name="组合 5"/>
          <p:cNvGrpSpPr/>
          <p:nvPr/>
        </p:nvGrpSpPr>
        <p:grpSpPr>
          <a:xfrm>
            <a:off x="4058507" y="1455174"/>
            <a:ext cx="350760" cy="573861"/>
            <a:chOff x="4058507" y="1455174"/>
            <a:chExt cx="350760" cy="573861"/>
          </a:xfrm>
        </p:grpSpPr>
        <p:sp>
          <p:nvSpPr>
            <p:cNvPr id="273" name="文本框 272"/>
            <p:cNvSpPr txBox="1"/>
            <p:nvPr/>
          </p:nvSpPr>
          <p:spPr>
            <a:xfrm>
              <a:off x="4058507" y="1646044"/>
              <a:ext cx="284053"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1</a:t>
              </a:r>
              <a:endParaRPr lang="zh-CN" altLang="en-US" sz="1400" i="1" dirty="0">
                <a:solidFill>
                  <a:srgbClr val="000000"/>
                </a:solidFill>
                <a:latin typeface="Arial" panose="020B0604020202020204" pitchFamily="34" charset="0"/>
                <a:ea typeface="华文细黑" panose="02010600040101010101" pitchFamily="2" charset="-122"/>
              </a:endParaRPr>
            </a:p>
          </p:txBody>
        </p:sp>
        <p:cxnSp>
          <p:nvCxnSpPr>
            <p:cNvPr id="386" name="直接连接符 385"/>
            <p:cNvCxnSpPr/>
            <p:nvPr/>
          </p:nvCxnSpPr>
          <p:spPr>
            <a:xfrm>
              <a:off x="4275358" y="1756885"/>
              <a:ext cx="0" cy="272150"/>
            </a:xfrm>
            <a:prstGeom prst="line">
              <a:avLst/>
            </a:prstGeom>
            <a:noFill/>
            <a:ln w="9525" cap="flat" cmpd="sng" algn="ctr">
              <a:solidFill>
                <a:srgbClr val="FF6600"/>
              </a:solidFill>
              <a:prstDash val="solid"/>
            </a:ln>
            <a:effectLst/>
          </p:spPr>
        </p:cxnSp>
        <p:cxnSp>
          <p:nvCxnSpPr>
            <p:cNvPr id="387" name="直接连接符 386"/>
            <p:cNvCxnSpPr/>
            <p:nvPr/>
          </p:nvCxnSpPr>
          <p:spPr>
            <a:xfrm>
              <a:off x="4409267" y="1455174"/>
              <a:ext cx="0" cy="550817"/>
            </a:xfrm>
            <a:prstGeom prst="line">
              <a:avLst/>
            </a:prstGeom>
            <a:noFill/>
            <a:ln w="25400" cap="flat" cmpd="sng" algn="ctr">
              <a:solidFill>
                <a:srgbClr val="00B0F0"/>
              </a:solidFill>
              <a:prstDash val="solid"/>
            </a:ln>
            <a:effectLst/>
          </p:spPr>
        </p:cxnSp>
      </p:grpSp>
      <p:sp>
        <p:nvSpPr>
          <p:cNvPr id="388" name="矩形 387"/>
          <p:cNvSpPr/>
          <p:nvPr/>
        </p:nvSpPr>
        <p:spPr>
          <a:xfrm>
            <a:off x="4196342" y="2015100"/>
            <a:ext cx="303763" cy="3411617"/>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多路并发比较电路</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p:nvGrpSpPr>
        <p:grpSpPr>
          <a:xfrm>
            <a:off x="8851993" y="1928019"/>
            <a:ext cx="1488472" cy="3418732"/>
            <a:chOff x="8840270" y="1928019"/>
            <a:chExt cx="1488472" cy="3418732"/>
          </a:xfrm>
        </p:grpSpPr>
        <p:cxnSp>
          <p:nvCxnSpPr>
            <p:cNvPr id="145" name="直接连接符 144"/>
            <p:cNvCxnSpPr/>
            <p:nvPr/>
          </p:nvCxnSpPr>
          <p:spPr>
            <a:xfrm flipH="1">
              <a:off x="9486440" y="3760694"/>
              <a:ext cx="316538" cy="0"/>
            </a:xfrm>
            <a:prstGeom prst="line">
              <a:avLst/>
            </a:prstGeom>
            <a:solidFill>
              <a:schemeClr val="bg1"/>
            </a:solidFill>
            <a:ln w="19050" cap="sq">
              <a:solidFill>
                <a:schemeClr val="accent1"/>
              </a:solidFill>
              <a:miter lim="800000"/>
              <a:tailEnd type="none" w="lg" len="lg"/>
            </a:ln>
          </p:spPr>
        </p:cxnSp>
        <p:grpSp>
          <p:nvGrpSpPr>
            <p:cNvPr id="12" name="组合 11"/>
            <p:cNvGrpSpPr/>
            <p:nvPr/>
          </p:nvGrpSpPr>
          <p:grpSpPr>
            <a:xfrm>
              <a:off x="8840270" y="1928019"/>
              <a:ext cx="1488472" cy="3418732"/>
              <a:chOff x="8840270" y="1928019"/>
              <a:chExt cx="1488472" cy="3418732"/>
            </a:xfrm>
          </p:grpSpPr>
          <p:sp>
            <p:nvSpPr>
              <p:cNvPr id="152" name="矩形 151"/>
              <p:cNvSpPr/>
              <p:nvPr/>
            </p:nvSpPr>
            <p:spPr>
              <a:xfrm>
                <a:off x="9241319" y="4610726"/>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0" name="组合 9"/>
              <p:cNvGrpSpPr/>
              <p:nvPr/>
            </p:nvGrpSpPr>
            <p:grpSpPr>
              <a:xfrm>
                <a:off x="8840270" y="1928019"/>
                <a:ext cx="669619" cy="3418732"/>
                <a:chOff x="8840270" y="1928019"/>
                <a:chExt cx="669619" cy="3418732"/>
              </a:xfrm>
            </p:grpSpPr>
            <p:grpSp>
              <p:nvGrpSpPr>
                <p:cNvPr id="134" name="组合 133"/>
                <p:cNvGrpSpPr/>
                <p:nvPr/>
              </p:nvGrpSpPr>
              <p:grpSpPr>
                <a:xfrm>
                  <a:off x="8840270" y="1928019"/>
                  <a:ext cx="669619" cy="417176"/>
                  <a:chOff x="6944101" y="2283225"/>
                  <a:chExt cx="607552" cy="378508"/>
                </a:xfrm>
              </p:grpSpPr>
              <p:sp>
                <p:nvSpPr>
                  <p:cNvPr id="225" name="等腰三角形 22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26" name="直接连接符 225"/>
                  <p:cNvCxnSpPr>
                    <a:endCxn id="22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27" name="直接连接符 226"/>
                  <p:cNvCxnSpPr>
                    <a:stCxn id="22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28" name="直接连接符 22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29" name="文本框 22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37" name="组合 136"/>
                <p:cNvGrpSpPr/>
                <p:nvPr/>
              </p:nvGrpSpPr>
              <p:grpSpPr>
                <a:xfrm>
                  <a:off x="8840270" y="2343840"/>
                  <a:ext cx="669619" cy="417176"/>
                  <a:chOff x="6944101" y="2283225"/>
                  <a:chExt cx="607552" cy="378508"/>
                </a:xfrm>
              </p:grpSpPr>
              <p:sp>
                <p:nvSpPr>
                  <p:cNvPr id="220" name="等腰三角形 21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21" name="直接连接符 220"/>
                  <p:cNvCxnSpPr>
                    <a:endCxn id="22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22" name="直接连接符 221"/>
                  <p:cNvCxnSpPr>
                    <a:stCxn id="22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23" name="直接连接符 22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24" name="文本框 22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a:xfrm>
                  <a:off x="8840270" y="2774665"/>
                  <a:ext cx="669619" cy="417176"/>
                  <a:chOff x="6944101" y="2283225"/>
                  <a:chExt cx="607552" cy="378508"/>
                </a:xfrm>
              </p:grpSpPr>
              <p:sp>
                <p:nvSpPr>
                  <p:cNvPr id="215" name="等腰三角形 21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16" name="直接连接符 215"/>
                  <p:cNvCxnSpPr>
                    <a:endCxn id="21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17" name="直接连接符 216"/>
                  <p:cNvCxnSpPr>
                    <a:stCxn id="21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18" name="直接连接符 21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19" name="文本框 21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39" name="组合 138"/>
                <p:cNvGrpSpPr/>
                <p:nvPr/>
              </p:nvGrpSpPr>
              <p:grpSpPr>
                <a:xfrm>
                  <a:off x="8840270" y="3210824"/>
                  <a:ext cx="669619" cy="417176"/>
                  <a:chOff x="6944101" y="2283225"/>
                  <a:chExt cx="607552" cy="378508"/>
                </a:xfrm>
              </p:grpSpPr>
              <p:sp>
                <p:nvSpPr>
                  <p:cNvPr id="210" name="等腰三角形 20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11" name="直接连接符 210"/>
                  <p:cNvCxnSpPr>
                    <a:endCxn id="21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12" name="直接连接符 211"/>
                  <p:cNvCxnSpPr>
                    <a:stCxn id="21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13" name="直接连接符 21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14" name="文本框 21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0" name="组合 139"/>
                <p:cNvGrpSpPr/>
                <p:nvPr/>
              </p:nvGrpSpPr>
              <p:grpSpPr>
                <a:xfrm>
                  <a:off x="8840270" y="3642688"/>
                  <a:ext cx="669619" cy="417176"/>
                  <a:chOff x="6944101" y="2283225"/>
                  <a:chExt cx="607552" cy="378508"/>
                </a:xfrm>
              </p:grpSpPr>
              <p:sp>
                <p:nvSpPr>
                  <p:cNvPr id="205" name="等腰三角形 20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06" name="直接连接符 205"/>
                  <p:cNvCxnSpPr>
                    <a:endCxn id="20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07" name="直接连接符 206"/>
                  <p:cNvCxnSpPr>
                    <a:stCxn id="20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08" name="直接连接符 20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09" name="文本框 20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1" name="组合 140"/>
                <p:cNvGrpSpPr/>
                <p:nvPr/>
              </p:nvGrpSpPr>
              <p:grpSpPr>
                <a:xfrm>
                  <a:off x="8840270" y="4057482"/>
                  <a:ext cx="669619" cy="417176"/>
                  <a:chOff x="6944101" y="2283225"/>
                  <a:chExt cx="607552" cy="378508"/>
                </a:xfrm>
              </p:grpSpPr>
              <p:sp>
                <p:nvSpPr>
                  <p:cNvPr id="200" name="等腰三角形 19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01" name="直接连接符 200"/>
                  <p:cNvCxnSpPr>
                    <a:endCxn id="20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02" name="直接连接符 201"/>
                  <p:cNvCxnSpPr>
                    <a:stCxn id="20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03" name="直接连接符 20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04" name="文本框 20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2" name="组合 141"/>
                <p:cNvGrpSpPr/>
                <p:nvPr/>
              </p:nvGrpSpPr>
              <p:grpSpPr>
                <a:xfrm>
                  <a:off x="8840270" y="4503833"/>
                  <a:ext cx="669619" cy="417176"/>
                  <a:chOff x="6944101" y="2283225"/>
                  <a:chExt cx="607552" cy="378508"/>
                </a:xfrm>
              </p:grpSpPr>
              <p:sp>
                <p:nvSpPr>
                  <p:cNvPr id="195" name="等腰三角形 19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96" name="直接连接符 195"/>
                  <p:cNvCxnSpPr>
                    <a:endCxn id="19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97" name="直接连接符 196"/>
                  <p:cNvCxnSpPr>
                    <a:stCxn id="19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98" name="直接连接符 19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99" name="文本框 19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3" name="组合 142"/>
                <p:cNvGrpSpPr/>
                <p:nvPr/>
              </p:nvGrpSpPr>
              <p:grpSpPr>
                <a:xfrm>
                  <a:off x="8840270" y="4929575"/>
                  <a:ext cx="669619" cy="417176"/>
                  <a:chOff x="6944101" y="2283225"/>
                  <a:chExt cx="607552" cy="378508"/>
                </a:xfrm>
              </p:grpSpPr>
              <p:sp>
                <p:nvSpPr>
                  <p:cNvPr id="190" name="等腰三角形 18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91" name="直接连接符 190"/>
                  <p:cNvCxnSpPr>
                    <a:endCxn id="19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92" name="直接连接符 191"/>
                  <p:cNvCxnSpPr>
                    <a:stCxn id="19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93" name="直接连接符 19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94" name="文本框 1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44" name="直接连接符 143"/>
                <p:cNvCxnSpPr/>
                <p:nvPr/>
              </p:nvCxnSpPr>
              <p:spPr>
                <a:xfrm>
                  <a:off x="9488974" y="2259917"/>
                  <a:ext cx="0" cy="3001557"/>
                </a:xfrm>
                <a:prstGeom prst="line">
                  <a:avLst/>
                </a:prstGeom>
                <a:solidFill>
                  <a:schemeClr val="bg1"/>
                </a:solidFill>
                <a:ln w="19050" cap="sq">
                  <a:solidFill>
                    <a:schemeClr val="accent1"/>
                  </a:solidFill>
                  <a:miter lim="800000"/>
                  <a:tailEnd type="none" w="lg" len="lg"/>
                </a:ln>
              </p:spPr>
            </p:cxnSp>
          </p:grpSp>
        </p:grpSp>
      </p:grpSp>
      <p:grpSp>
        <p:nvGrpSpPr>
          <p:cNvPr id="11" name="组合 10"/>
          <p:cNvGrpSpPr/>
          <p:nvPr/>
        </p:nvGrpSpPr>
        <p:grpSpPr>
          <a:xfrm>
            <a:off x="9732392" y="2868869"/>
            <a:ext cx="1271031" cy="1748398"/>
            <a:chOff x="9732392" y="2868869"/>
            <a:chExt cx="1271031" cy="1748398"/>
          </a:xfrm>
        </p:grpSpPr>
        <p:cxnSp>
          <p:nvCxnSpPr>
            <p:cNvPr id="135" name="直接连接符 134"/>
            <p:cNvCxnSpPr/>
            <p:nvPr/>
          </p:nvCxnSpPr>
          <p:spPr>
            <a:xfrm rot="16200000">
              <a:off x="10569332" y="3616415"/>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46" name="组合 145"/>
            <p:cNvGrpSpPr/>
            <p:nvPr/>
          </p:nvGrpSpPr>
          <p:grpSpPr>
            <a:xfrm>
              <a:off x="9814701" y="3248737"/>
              <a:ext cx="330665" cy="995546"/>
              <a:chOff x="7766536" y="3451012"/>
              <a:chExt cx="300016" cy="903269"/>
            </a:xfrm>
          </p:grpSpPr>
          <p:cxnSp>
            <p:nvCxnSpPr>
              <p:cNvPr id="185" name="直接连接符 184"/>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86" name="直接连接符 185"/>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87" name="直接连接符 186"/>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88" name="直接连接符 187"/>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89" name="直接连接符 188"/>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151" name="文本框 150"/>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153" name="矩形 152"/>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4" name="矩形 153"/>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5" name="矩形 154"/>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 name="矩形 155"/>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10143408" y="2868869"/>
              <a:ext cx="407560" cy="1748398"/>
              <a:chOff x="8088601" y="3262692"/>
              <a:chExt cx="324657" cy="1288723"/>
            </a:xfrm>
          </p:grpSpPr>
          <p:sp>
            <p:nvSpPr>
              <p:cNvPr id="163" name="梯形 162"/>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164" name="文本框 163"/>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162" name="矩形 161"/>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9" name="组合 8"/>
          <p:cNvGrpSpPr/>
          <p:nvPr/>
        </p:nvGrpSpPr>
        <p:grpSpPr>
          <a:xfrm>
            <a:off x="4431437" y="2015376"/>
            <a:ext cx="963027" cy="3518120"/>
            <a:chOff x="4431437" y="2015376"/>
            <a:chExt cx="963027" cy="3518120"/>
          </a:xfrm>
        </p:grpSpPr>
        <p:sp>
          <p:nvSpPr>
            <p:cNvPr id="390" name="矩形 389"/>
            <p:cNvSpPr/>
            <p:nvPr/>
          </p:nvSpPr>
          <p:spPr>
            <a:xfrm>
              <a:off x="4536642" y="5259899"/>
              <a:ext cx="857822" cy="273597"/>
            </a:xfrm>
            <a:prstGeom prst="rect">
              <a:avLst/>
            </a:prstGeom>
            <a:no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译码信号</a:t>
              </a:r>
              <a:endParaRPr kumimoji="0" lang="en-US" altLang="zh-CN" sz="12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37" name="矩形 236"/>
            <p:cNvSpPr/>
            <p:nvPr/>
          </p:nvSpPr>
          <p:spPr>
            <a:xfrm>
              <a:off x="4433297" y="201537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8" name="矩形 237"/>
            <p:cNvSpPr/>
            <p:nvPr/>
          </p:nvSpPr>
          <p:spPr>
            <a:xfrm>
              <a:off x="4432627" y="24246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9" name="矩形 238"/>
            <p:cNvSpPr/>
            <p:nvPr/>
          </p:nvSpPr>
          <p:spPr>
            <a:xfrm>
              <a:off x="4434071" y="28600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0" name="矩形 239"/>
            <p:cNvSpPr/>
            <p:nvPr/>
          </p:nvSpPr>
          <p:spPr>
            <a:xfrm>
              <a:off x="4433297" y="327500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1" name="矩形 240"/>
            <p:cNvSpPr/>
            <p:nvPr/>
          </p:nvSpPr>
          <p:spPr>
            <a:xfrm>
              <a:off x="4433297" y="374661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2" name="矩形 241"/>
            <p:cNvSpPr/>
            <p:nvPr/>
          </p:nvSpPr>
          <p:spPr>
            <a:xfrm>
              <a:off x="4433297" y="417890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3" name="矩形 242"/>
            <p:cNvSpPr/>
            <p:nvPr/>
          </p:nvSpPr>
          <p:spPr>
            <a:xfrm>
              <a:off x="4431437" y="460594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44" name="矩形 243"/>
            <p:cNvSpPr/>
            <p:nvPr/>
          </p:nvSpPr>
          <p:spPr>
            <a:xfrm>
              <a:off x="4434071" y="50207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45" name="组合 244"/>
          <p:cNvGrpSpPr/>
          <p:nvPr/>
        </p:nvGrpSpPr>
        <p:grpSpPr>
          <a:xfrm>
            <a:off x="4288594" y="2168453"/>
            <a:ext cx="128522" cy="3157949"/>
            <a:chOff x="3491880" y="2228006"/>
            <a:chExt cx="144016" cy="2930726"/>
          </a:xfrm>
        </p:grpSpPr>
        <p:sp>
          <p:nvSpPr>
            <p:cNvPr id="246" name="矩形 245"/>
            <p:cNvSpPr/>
            <p:nvPr/>
          </p:nvSpPr>
          <p:spPr>
            <a:xfrm>
              <a:off x="3491880" y="22280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7" name="矩形 246"/>
            <p:cNvSpPr/>
            <p:nvPr/>
          </p:nvSpPr>
          <p:spPr>
            <a:xfrm>
              <a:off x="3491880" y="2625771"/>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8" name="矩形 247"/>
            <p:cNvSpPr/>
            <p:nvPr/>
          </p:nvSpPr>
          <p:spPr>
            <a:xfrm>
              <a:off x="3491880" y="3011138"/>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49" name="矩形 248"/>
            <p:cNvSpPr/>
            <p:nvPr/>
          </p:nvSpPr>
          <p:spPr>
            <a:xfrm>
              <a:off x="3491880" y="3396505"/>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0" name="矩形 249"/>
            <p:cNvSpPr/>
            <p:nvPr/>
          </p:nvSpPr>
          <p:spPr>
            <a:xfrm>
              <a:off x="3491880" y="3781872"/>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1" name="矩形 250"/>
            <p:cNvSpPr/>
            <p:nvPr/>
          </p:nvSpPr>
          <p:spPr>
            <a:xfrm>
              <a:off x="3491880" y="4167239"/>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2" name="矩形 251"/>
            <p:cNvSpPr/>
            <p:nvPr/>
          </p:nvSpPr>
          <p:spPr>
            <a:xfrm>
              <a:off x="3491880" y="4552606"/>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253" name="矩形 252"/>
            <p:cNvSpPr/>
            <p:nvPr/>
          </p:nvSpPr>
          <p:spPr>
            <a:xfrm>
              <a:off x="3491880" y="4937973"/>
              <a:ext cx="144016" cy="220759"/>
            </a:xfrm>
            <a:prstGeom prst="rect">
              <a:avLst/>
            </a:prstGeom>
            <a:solidFill>
              <a:srgbClr val="FFC000"/>
            </a:solidFill>
            <a:ln w="12700">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3" name="组合 2"/>
          <p:cNvGrpSpPr/>
          <p:nvPr/>
        </p:nvGrpSpPr>
        <p:grpSpPr>
          <a:xfrm>
            <a:off x="1755257" y="1760912"/>
            <a:ext cx="2328227" cy="3980704"/>
            <a:chOff x="1755257" y="1760912"/>
            <a:chExt cx="2328227" cy="3980704"/>
          </a:xfrm>
        </p:grpSpPr>
        <p:sp>
          <p:nvSpPr>
            <p:cNvPr id="264" name="矩形 263"/>
            <p:cNvSpPr/>
            <p:nvPr/>
          </p:nvSpPr>
          <p:spPr>
            <a:xfrm>
              <a:off x="1755257" y="1760912"/>
              <a:ext cx="868386" cy="238654"/>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chemeClr val="accent2">
                      <a:lumMod val="75000"/>
                    </a:scheme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600" b="0" i="0" u="none" strike="noStrike" kern="0" cap="none" spc="0" normalizeH="0" baseline="0" noProof="0" dirty="0">
                <a:ln>
                  <a:noFill/>
                </a:ln>
                <a:solidFill>
                  <a:schemeClr val="accent2">
                    <a:lumMod val="75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5" name="矩形 264"/>
            <p:cNvSpPr/>
            <p:nvPr/>
          </p:nvSpPr>
          <p:spPr>
            <a:xfrm>
              <a:off x="2375043" y="1765994"/>
              <a:ext cx="1708441" cy="24358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5D9C"/>
                  </a:solidFill>
                  <a:effectLst/>
                  <a:uLnTx/>
                  <a:uFillTx/>
                  <a:latin typeface="Arial" panose="020B0604020202020204" pitchFamily="34" charset="0"/>
                  <a:ea typeface="微软雅黑" panose="020B0503020204020204" pitchFamily="34" charset="-122"/>
                  <a:cs typeface="Arial" panose="020B0604020202020204" pitchFamily="34" charset="0"/>
                </a:rPr>
                <a:t>TAG</a:t>
              </a:r>
              <a:r>
                <a:rPr kumimoji="0" lang="zh-CN" altLang="en-US" sz="1600" b="0" i="0" u="none" strike="noStrike" kern="0" cap="none" spc="0" normalizeH="0" baseline="0" noProof="0" dirty="0">
                  <a:ln>
                    <a:noFill/>
                  </a:ln>
                  <a:solidFill>
                    <a:srgbClr val="005D9C"/>
                  </a:solidFill>
                  <a:effectLst/>
                  <a:uLnTx/>
                  <a:uFillTx/>
                  <a:latin typeface="Arial" panose="020B0604020202020204" pitchFamily="34" charset="0"/>
                  <a:ea typeface="微软雅黑" panose="020B0503020204020204" pitchFamily="34" charset="-122"/>
                  <a:cs typeface="Arial" panose="020B0604020202020204" pitchFamily="34" charset="0"/>
                </a:rPr>
                <a:t>主存块地址</a:t>
              </a:r>
              <a:endParaRPr kumimoji="0" lang="zh-CN" altLang="en-US" sz="1600" b="0" i="0" u="none" strike="noStrike" kern="0" cap="none" spc="0" normalizeH="0" baseline="0" noProof="0" dirty="0">
                <a:ln>
                  <a:noFill/>
                </a:ln>
                <a:solidFill>
                  <a:srgbClr val="005D9C"/>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1" name="矩形 280"/>
            <p:cNvSpPr/>
            <p:nvPr/>
          </p:nvSpPr>
          <p:spPr>
            <a:xfrm>
              <a:off x="2084016" y="2029034"/>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491242" y="2097354"/>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9" name="矩形 288"/>
            <p:cNvSpPr/>
            <p:nvPr/>
          </p:nvSpPr>
          <p:spPr>
            <a:xfrm>
              <a:off x="2163032" y="2099476"/>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2" name="矩形 291"/>
            <p:cNvSpPr/>
            <p:nvPr/>
          </p:nvSpPr>
          <p:spPr>
            <a:xfrm>
              <a:off x="2084016" y="2454088"/>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9" name="矩形 298"/>
            <p:cNvSpPr/>
            <p:nvPr/>
          </p:nvSpPr>
          <p:spPr>
            <a:xfrm>
              <a:off x="2491242" y="2522408"/>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0" name="矩形 299"/>
            <p:cNvSpPr/>
            <p:nvPr/>
          </p:nvSpPr>
          <p:spPr>
            <a:xfrm>
              <a:off x="2163032" y="2524530"/>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1" name="矩形 300"/>
            <p:cNvSpPr/>
            <p:nvPr/>
          </p:nvSpPr>
          <p:spPr>
            <a:xfrm>
              <a:off x="2084016" y="2879141"/>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8" name="矩形 307"/>
            <p:cNvSpPr/>
            <p:nvPr/>
          </p:nvSpPr>
          <p:spPr>
            <a:xfrm>
              <a:off x="2491242" y="2947462"/>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9" name="矩形 308"/>
            <p:cNvSpPr/>
            <p:nvPr/>
          </p:nvSpPr>
          <p:spPr>
            <a:xfrm>
              <a:off x="2163032" y="2949584"/>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0" name="矩形 309"/>
            <p:cNvSpPr/>
            <p:nvPr/>
          </p:nvSpPr>
          <p:spPr>
            <a:xfrm>
              <a:off x="2084016" y="3304195"/>
              <a:ext cx="1761876"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2491242" y="3372515"/>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8" name="矩形 317"/>
            <p:cNvSpPr/>
            <p:nvPr/>
          </p:nvSpPr>
          <p:spPr>
            <a:xfrm>
              <a:off x="2163032" y="3374638"/>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9" name="矩形 318"/>
            <p:cNvSpPr/>
            <p:nvPr/>
          </p:nvSpPr>
          <p:spPr>
            <a:xfrm>
              <a:off x="2084017" y="3780209"/>
              <a:ext cx="1756777"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6" name="矩形 325"/>
            <p:cNvSpPr/>
            <p:nvPr/>
          </p:nvSpPr>
          <p:spPr>
            <a:xfrm>
              <a:off x="2491242" y="3848529"/>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7" name="矩形 326"/>
            <p:cNvSpPr/>
            <p:nvPr/>
          </p:nvSpPr>
          <p:spPr>
            <a:xfrm>
              <a:off x="2163032" y="3850651"/>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8" name="矩形 327"/>
            <p:cNvSpPr/>
            <p:nvPr/>
          </p:nvSpPr>
          <p:spPr>
            <a:xfrm>
              <a:off x="2084017" y="4205262"/>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5" name="矩形 334"/>
            <p:cNvSpPr/>
            <p:nvPr/>
          </p:nvSpPr>
          <p:spPr>
            <a:xfrm>
              <a:off x="2491242" y="4273583"/>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6" name="矩形 335"/>
            <p:cNvSpPr/>
            <p:nvPr/>
          </p:nvSpPr>
          <p:spPr>
            <a:xfrm>
              <a:off x="2163032" y="4275705"/>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7" name="矩形 336"/>
            <p:cNvSpPr/>
            <p:nvPr/>
          </p:nvSpPr>
          <p:spPr>
            <a:xfrm>
              <a:off x="2084017" y="4630316"/>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4" name="矩形 343"/>
            <p:cNvSpPr/>
            <p:nvPr/>
          </p:nvSpPr>
          <p:spPr>
            <a:xfrm>
              <a:off x="2491242" y="4698636"/>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5" name="矩形 344"/>
            <p:cNvSpPr/>
            <p:nvPr/>
          </p:nvSpPr>
          <p:spPr>
            <a:xfrm>
              <a:off x="2163032" y="4700759"/>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6" name="矩形 345"/>
            <p:cNvSpPr/>
            <p:nvPr/>
          </p:nvSpPr>
          <p:spPr>
            <a:xfrm>
              <a:off x="2084017" y="5055370"/>
              <a:ext cx="1771900" cy="37134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3" name="矩形 352"/>
            <p:cNvSpPr/>
            <p:nvPr/>
          </p:nvSpPr>
          <p:spPr>
            <a:xfrm>
              <a:off x="2491242" y="5123690"/>
              <a:ext cx="1277789" cy="250848"/>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4" name="矩形 353"/>
            <p:cNvSpPr/>
            <p:nvPr/>
          </p:nvSpPr>
          <p:spPr>
            <a:xfrm>
              <a:off x="2163032" y="5125812"/>
              <a:ext cx="249193" cy="250848"/>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54" name="矩形 253"/>
            <p:cNvSpPr/>
            <p:nvPr/>
          </p:nvSpPr>
          <p:spPr>
            <a:xfrm>
              <a:off x="2014365" y="5492511"/>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查找表</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270" name="直接连接符 269"/>
          <p:cNvCxnSpPr/>
          <p:nvPr/>
        </p:nvCxnSpPr>
        <p:spPr>
          <a:xfrm flipH="1">
            <a:off x="9508962" y="3755608"/>
            <a:ext cx="294939" cy="0"/>
          </a:xfrm>
          <a:prstGeom prst="line">
            <a:avLst/>
          </a:prstGeom>
          <a:solidFill>
            <a:schemeClr val="bg1"/>
          </a:solidFill>
          <a:ln w="38100" cap="sq">
            <a:solidFill>
              <a:srgbClr val="1FB965"/>
            </a:solidFill>
            <a:miter lim="800000"/>
            <a:tailEnd type="none" w="lg" len="lg"/>
          </a:ln>
        </p:spPr>
      </p:cxnSp>
      <p:grpSp>
        <p:nvGrpSpPr>
          <p:cNvPr id="277" name="组合 276"/>
          <p:cNvGrpSpPr/>
          <p:nvPr/>
        </p:nvGrpSpPr>
        <p:grpSpPr>
          <a:xfrm>
            <a:off x="8850991" y="1922933"/>
            <a:ext cx="639505" cy="417176"/>
            <a:chOff x="6944101" y="2283225"/>
            <a:chExt cx="580229" cy="378508"/>
          </a:xfrm>
        </p:grpSpPr>
        <p:sp>
          <p:nvSpPr>
            <p:cNvPr id="430" name="等腰三角形 429"/>
            <p:cNvSpPr/>
            <p:nvPr/>
          </p:nvSpPr>
          <p:spPr>
            <a:xfrm rot="5400000" flipH="1">
              <a:off x="7160855" y="2515786"/>
              <a:ext cx="150880" cy="141013"/>
            </a:xfrm>
            <a:prstGeom prst="triangle">
              <a:avLst/>
            </a:prstGeom>
            <a:solidFill>
              <a:schemeClr val="bg1"/>
            </a:solidFill>
            <a:ln w="38100">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31" name="直接连接符 430"/>
            <p:cNvCxnSpPr>
              <a:endCxn id="430" idx="3"/>
            </p:cNvCxnSpPr>
            <p:nvPr/>
          </p:nvCxnSpPr>
          <p:spPr>
            <a:xfrm>
              <a:off x="6944101" y="2584359"/>
              <a:ext cx="221688" cy="1934"/>
            </a:xfrm>
            <a:prstGeom prst="line">
              <a:avLst/>
            </a:prstGeom>
            <a:solidFill>
              <a:schemeClr val="bg1"/>
            </a:solidFill>
            <a:ln w="38100">
              <a:solidFill>
                <a:srgbClr val="1FB965"/>
              </a:solidFill>
              <a:round/>
              <a:tailEnd type="none" w="lg" len="lg"/>
            </a:ln>
          </p:spPr>
        </p:cxnSp>
        <p:cxnSp>
          <p:nvCxnSpPr>
            <p:cNvPr id="432" name="直接连接符 431"/>
            <p:cNvCxnSpPr>
              <a:stCxn id="430" idx="5"/>
            </p:cNvCxnSpPr>
            <p:nvPr/>
          </p:nvCxnSpPr>
          <p:spPr>
            <a:xfrm flipV="1">
              <a:off x="7236295" y="2386797"/>
              <a:ext cx="0" cy="161776"/>
            </a:xfrm>
            <a:prstGeom prst="line">
              <a:avLst/>
            </a:prstGeom>
            <a:solidFill>
              <a:schemeClr val="bg1"/>
            </a:solidFill>
            <a:ln w="38100">
              <a:solidFill>
                <a:srgbClr val="1FB965"/>
              </a:solidFill>
              <a:round/>
              <a:tailEnd type="none" w="lg" len="lg"/>
            </a:ln>
          </p:spPr>
        </p:cxnSp>
        <p:cxnSp>
          <p:nvCxnSpPr>
            <p:cNvPr id="433" name="直接连接符 432"/>
            <p:cNvCxnSpPr/>
            <p:nvPr/>
          </p:nvCxnSpPr>
          <p:spPr>
            <a:xfrm>
              <a:off x="7302642" y="2584359"/>
              <a:ext cx="221688" cy="1934"/>
            </a:xfrm>
            <a:prstGeom prst="line">
              <a:avLst/>
            </a:prstGeom>
            <a:solidFill>
              <a:schemeClr val="bg1"/>
            </a:solidFill>
            <a:ln w="38100" cap="sq">
              <a:solidFill>
                <a:srgbClr val="1FB965"/>
              </a:solidFill>
              <a:miter lim="800000"/>
              <a:tailEnd type="none" w="lg" len="lg"/>
            </a:ln>
          </p:spPr>
        </p:cxnSp>
        <p:sp>
          <p:nvSpPr>
            <p:cNvPr id="434" name="文本框 433"/>
            <p:cNvSpPr txBox="1"/>
            <p:nvPr/>
          </p:nvSpPr>
          <p:spPr>
            <a:xfrm>
              <a:off x="7211495" y="2283225"/>
              <a:ext cx="308629" cy="237361"/>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panose="020B0503020204020204" pitchFamily="34" charset="-122"/>
                  <a:ea typeface="微软雅黑" panose="020B0503020204020204" pitchFamily="34" charset="-122"/>
                </a:rPr>
                <a:t>L0</a:t>
              </a:r>
              <a:endParaRPr lang="zh-CN" altLang="en-US" sz="1100" dirty="0">
                <a:solidFill>
                  <a:srgbClr val="1FB965"/>
                </a:solidFill>
                <a:latin typeface="微软雅黑" panose="020B0503020204020204" pitchFamily="34" charset="-122"/>
                <a:ea typeface="微软雅黑" panose="020B0503020204020204" pitchFamily="34" charset="-122"/>
              </a:endParaRPr>
            </a:p>
          </p:txBody>
        </p:sp>
      </p:grpSp>
      <p:cxnSp>
        <p:nvCxnSpPr>
          <p:cNvPr id="394" name="直接连接符 393"/>
          <p:cNvCxnSpPr/>
          <p:nvPr/>
        </p:nvCxnSpPr>
        <p:spPr>
          <a:xfrm>
            <a:off x="9499691" y="2254831"/>
            <a:ext cx="0" cy="1500777"/>
          </a:xfrm>
          <a:prstGeom prst="line">
            <a:avLst/>
          </a:prstGeom>
          <a:solidFill>
            <a:schemeClr val="bg1"/>
          </a:solidFill>
          <a:ln w="38100" cap="sq">
            <a:solidFill>
              <a:srgbClr val="1FB965"/>
            </a:solidFill>
            <a:miter lim="800000"/>
            <a:tailEnd type="none" w="lg" len="lg"/>
          </a:ln>
        </p:spPr>
      </p:cxnSp>
      <p:grpSp>
        <p:nvGrpSpPr>
          <p:cNvPr id="26" name="组合 25"/>
          <p:cNvGrpSpPr/>
          <p:nvPr/>
        </p:nvGrpSpPr>
        <p:grpSpPr>
          <a:xfrm>
            <a:off x="4435789" y="2015708"/>
            <a:ext cx="1141896" cy="249332"/>
            <a:chOff x="4426674" y="2039432"/>
            <a:chExt cx="1141896" cy="249332"/>
          </a:xfrm>
        </p:grpSpPr>
        <p:cxnSp>
          <p:nvCxnSpPr>
            <p:cNvPr id="256" name="直接连接符 255"/>
            <p:cNvCxnSpPr/>
            <p:nvPr/>
          </p:nvCxnSpPr>
          <p:spPr>
            <a:xfrm>
              <a:off x="4500105" y="2248332"/>
              <a:ext cx="1068465" cy="0"/>
            </a:xfrm>
            <a:prstGeom prst="line">
              <a:avLst/>
            </a:prstGeom>
            <a:noFill/>
            <a:ln w="38100" cap="flat" cmpd="sng" algn="ctr">
              <a:solidFill>
                <a:srgbClr val="1FB965"/>
              </a:solidFill>
              <a:prstDash val="solid"/>
            </a:ln>
            <a:effectLst/>
          </p:spPr>
        </p:cxnSp>
        <p:sp>
          <p:nvSpPr>
            <p:cNvPr id="436" name="矩形 435"/>
            <p:cNvSpPr/>
            <p:nvPr/>
          </p:nvSpPr>
          <p:spPr>
            <a:xfrm>
              <a:off x="4426674" y="20394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1FB965"/>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1FB965"/>
                </a:solidFill>
                <a:effectLst/>
                <a:uLnTx/>
                <a:uFillTx/>
                <a:latin typeface="微软雅黑" panose="020B0503020204020204" pitchFamily="34" charset="-122"/>
                <a:ea typeface="微软雅黑" panose="020B0503020204020204" pitchFamily="34" charset="-122"/>
                <a:cs typeface="+mn-cs"/>
              </a:endParaRPr>
            </a:p>
          </p:txBody>
        </p:sp>
      </p:grpSp>
      <p:sp>
        <p:nvSpPr>
          <p:cNvPr id="257" name="矩形 256"/>
          <p:cNvSpPr/>
          <p:nvPr/>
        </p:nvSpPr>
        <p:spPr>
          <a:xfrm>
            <a:off x="7233909" y="2104943"/>
            <a:ext cx="790867" cy="250847"/>
          </a:xfrm>
          <a:prstGeom prst="rect">
            <a:avLst/>
          </a:prstGeom>
          <a:solidFill>
            <a:srgbClr val="1FB965"/>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2</a:t>
            </a:r>
            <a:endParaRPr lang="zh-CN" altLang="en-US" sz="1600"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3" name="组合 12"/>
          <p:cNvGrpSpPr/>
          <p:nvPr/>
        </p:nvGrpSpPr>
        <p:grpSpPr>
          <a:xfrm>
            <a:off x="3615216" y="1195215"/>
            <a:ext cx="2400227" cy="250903"/>
            <a:chOff x="3615216" y="1195215"/>
            <a:chExt cx="2400227" cy="250903"/>
          </a:xfrm>
        </p:grpSpPr>
        <p:sp>
          <p:nvSpPr>
            <p:cNvPr id="258" name="矩形 257"/>
            <p:cNvSpPr/>
            <p:nvPr/>
          </p:nvSpPr>
          <p:spPr>
            <a:xfrm>
              <a:off x="5213663" y="1195270"/>
              <a:ext cx="801780" cy="250848"/>
            </a:xfrm>
            <a:prstGeom prst="rect">
              <a:avLst/>
            </a:prstGeom>
            <a:solidFill>
              <a:schemeClr val="accent4">
                <a:lumMod val="20000"/>
                <a:lumOff val="80000"/>
              </a:schemeClr>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0" name="矩形 259"/>
            <p:cNvSpPr/>
            <p:nvPr/>
          </p:nvSpPr>
          <p:spPr>
            <a:xfrm>
              <a:off x="3615216" y="1195215"/>
              <a:ext cx="1592645" cy="250848"/>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b="1" kern="0" dirty="0">
                  <a:solidFill>
                    <a:schemeClr val="bg1"/>
                  </a:solidFill>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6" name="组合 15"/>
          <p:cNvGrpSpPr/>
          <p:nvPr/>
        </p:nvGrpSpPr>
        <p:grpSpPr>
          <a:xfrm>
            <a:off x="4354374" y="5429465"/>
            <a:ext cx="948650" cy="1041195"/>
            <a:chOff x="4354374" y="5429465"/>
            <a:chExt cx="948650" cy="1041195"/>
          </a:xfrm>
        </p:grpSpPr>
        <p:sp>
          <p:nvSpPr>
            <p:cNvPr id="290" name="文本框 289"/>
            <p:cNvSpPr txBox="1"/>
            <p:nvPr/>
          </p:nvSpPr>
          <p:spPr>
            <a:xfrm>
              <a:off x="4421051" y="6162883"/>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panose="020B0604020202020204" pitchFamily="34" charset="0"/>
                  <a:ea typeface="华文细黑" panose="02010600040101010101" pitchFamily="2" charset="-122"/>
                </a:rPr>
                <a:t>Hit/miss</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255" name="直接连接符 254"/>
            <p:cNvCxnSpPr/>
            <p:nvPr/>
          </p:nvCxnSpPr>
          <p:spPr>
            <a:xfrm>
              <a:off x="4354374" y="5429465"/>
              <a:ext cx="0" cy="947009"/>
            </a:xfrm>
            <a:prstGeom prst="line">
              <a:avLst/>
            </a:prstGeom>
            <a:noFill/>
            <a:ln w="12700" cap="flat" cmpd="sng" algn="ctr">
              <a:solidFill>
                <a:srgbClr val="333333">
                  <a:shade val="95000"/>
                  <a:satMod val="105000"/>
                </a:srgbClr>
              </a:solidFill>
              <a:prstDash val="solid"/>
              <a:tailEnd type="triangle"/>
            </a:ln>
            <a:effectLst/>
          </p:spPr>
        </p:cxnSp>
      </p:grpSp>
      <p:grpSp>
        <p:nvGrpSpPr>
          <p:cNvPr id="437" name="组合 436"/>
          <p:cNvGrpSpPr/>
          <p:nvPr/>
        </p:nvGrpSpPr>
        <p:grpSpPr>
          <a:xfrm>
            <a:off x="9732392" y="2868869"/>
            <a:ext cx="1271031" cy="1748398"/>
            <a:chOff x="9732392" y="2868869"/>
            <a:chExt cx="1271031" cy="1748398"/>
          </a:xfrm>
        </p:grpSpPr>
        <p:cxnSp>
          <p:nvCxnSpPr>
            <p:cNvPr id="438" name="直接连接符 437"/>
            <p:cNvCxnSpPr/>
            <p:nvPr/>
          </p:nvCxnSpPr>
          <p:spPr>
            <a:xfrm rot="16200000">
              <a:off x="10569332" y="3616415"/>
              <a:ext cx="0" cy="292376"/>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39" name="组合 438"/>
            <p:cNvGrpSpPr/>
            <p:nvPr/>
          </p:nvGrpSpPr>
          <p:grpSpPr>
            <a:xfrm>
              <a:off x="9814714" y="3755603"/>
              <a:ext cx="316538" cy="156470"/>
              <a:chOff x="7766536" y="3910901"/>
              <a:chExt cx="287198" cy="141967"/>
            </a:xfrm>
          </p:grpSpPr>
          <p:cxnSp>
            <p:nvCxnSpPr>
              <p:cNvPr id="449" name="直接连接符 448"/>
              <p:cNvCxnSpPr/>
              <p:nvPr/>
            </p:nvCxnSpPr>
            <p:spPr>
              <a:xfrm>
                <a:off x="7766536" y="3910901"/>
                <a:ext cx="0" cy="141967"/>
              </a:xfrm>
              <a:prstGeom prst="line">
                <a:avLst/>
              </a:prstGeom>
              <a:solidFill>
                <a:schemeClr val="bg1"/>
              </a:solidFill>
              <a:ln w="38100" cap="sq">
                <a:solidFill>
                  <a:srgbClr val="1FB965"/>
                </a:solidFill>
                <a:miter lim="800000"/>
                <a:tailEnd type="none" w="lg" len="lg"/>
              </a:ln>
            </p:spPr>
          </p:cxnSp>
          <p:cxnSp>
            <p:nvCxnSpPr>
              <p:cNvPr id="452" name="直接连接符 451"/>
              <p:cNvCxnSpPr/>
              <p:nvPr/>
            </p:nvCxnSpPr>
            <p:spPr>
              <a:xfrm flipH="1">
                <a:off x="7766536" y="4052868"/>
                <a:ext cx="287198" cy="0"/>
              </a:xfrm>
              <a:prstGeom prst="line">
                <a:avLst/>
              </a:prstGeom>
              <a:solidFill>
                <a:schemeClr val="bg1"/>
              </a:solidFill>
              <a:ln w="38100" cap="sq">
                <a:solidFill>
                  <a:srgbClr val="1FB965"/>
                </a:solidFill>
                <a:miter lim="800000"/>
                <a:tailEnd type="none" w="lg" len="lg"/>
              </a:ln>
            </p:spPr>
          </p:cxnSp>
        </p:grpSp>
        <p:sp>
          <p:nvSpPr>
            <p:cNvPr id="440" name="文本框 439"/>
            <p:cNvSpPr txBox="1"/>
            <p:nvPr/>
          </p:nvSpPr>
          <p:spPr>
            <a:xfrm rot="16200000">
              <a:off x="10485248" y="3670774"/>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441" name="矩形 440"/>
            <p:cNvSpPr/>
            <p:nvPr/>
          </p:nvSpPr>
          <p:spPr>
            <a:xfrm>
              <a:off x="9732392" y="3016213"/>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2" name="矩形 441"/>
            <p:cNvSpPr/>
            <p:nvPr/>
          </p:nvSpPr>
          <p:spPr>
            <a:xfrm>
              <a:off x="9741950" y="3361277"/>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3" name="矩形 442"/>
            <p:cNvSpPr/>
            <p:nvPr/>
          </p:nvSpPr>
          <p:spPr>
            <a:xfrm>
              <a:off x="9743250" y="3687634"/>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4" name="矩形 443"/>
            <p:cNvSpPr/>
            <p:nvPr/>
          </p:nvSpPr>
          <p:spPr>
            <a:xfrm>
              <a:off x="9743909" y="4011952"/>
              <a:ext cx="452586" cy="2748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445" name="组合 444"/>
            <p:cNvGrpSpPr/>
            <p:nvPr/>
          </p:nvGrpSpPr>
          <p:grpSpPr>
            <a:xfrm>
              <a:off x="10143408" y="2868869"/>
              <a:ext cx="407560" cy="1748398"/>
              <a:chOff x="8088601" y="3262692"/>
              <a:chExt cx="324657" cy="1288723"/>
            </a:xfrm>
          </p:grpSpPr>
          <p:sp>
            <p:nvSpPr>
              <p:cNvPr id="447" name="梯形 446"/>
              <p:cNvSpPr/>
              <p:nvPr/>
            </p:nvSpPr>
            <p:spPr>
              <a:xfrm rot="5400000">
                <a:off x="7570153" y="3781140"/>
                <a:ext cx="1288723" cy="251827"/>
              </a:xfrm>
              <a:prstGeom prst="trapezoid">
                <a:avLst>
                  <a:gd name="adj" fmla="val 72150"/>
                </a:avLst>
              </a:prstGeom>
              <a:solidFill>
                <a:schemeClr val="accent4">
                  <a:lumMod val="20000"/>
                  <a:lumOff val="80000"/>
                </a:schemeClr>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48" name="文本框 4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46" name="矩形 445"/>
            <p:cNvSpPr/>
            <p:nvPr/>
          </p:nvSpPr>
          <p:spPr>
            <a:xfrm>
              <a:off x="9994569" y="4208096"/>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53584">
        <p15:prstTrans prst="pageCurlDouble"/>
      </p:transition>
    </mc:Choice>
    <mc:Fallback>
      <p:transition spd="slow" advTm="2535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88"/>
                                        </p:tgtEl>
                                        <p:attrNameLst>
                                          <p:attrName>style.visibility</p:attrName>
                                        </p:attrNameLst>
                                      </p:cBhvr>
                                      <p:to>
                                        <p:strVal val="visible"/>
                                      </p:to>
                                    </p:set>
                                    <p:animEffect transition="in" filter="wipe(up)">
                                      <p:cBhvr>
                                        <p:cTn id="22" dur="500"/>
                                        <p:tgtEl>
                                          <p:spTgt spid="3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45"/>
                                        </p:tgtEl>
                                        <p:attrNameLst>
                                          <p:attrName>style.visibility</p:attrName>
                                        </p:attrNameLst>
                                      </p:cBhvr>
                                      <p:to>
                                        <p:strVal val="visible"/>
                                      </p:to>
                                    </p:set>
                                    <p:animEffect transition="in" filter="wipe(down)">
                                      <p:cBhvr>
                                        <p:cTn id="37" dur="500"/>
                                        <p:tgtEl>
                                          <p:spTgt spid="24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4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75"/>
                                        </p:tgtEl>
                                        <p:attrNameLst>
                                          <p:attrName>style.visibility</p:attrName>
                                        </p:attrNameLst>
                                      </p:cBhvr>
                                      <p:to>
                                        <p:strVal val="visible"/>
                                      </p:to>
                                    </p:set>
                                    <p:animEffect transition="in" filter="wipe(left)">
                                      <p:cBhvr>
                                        <p:cTn id="69" dur="500"/>
                                        <p:tgtEl>
                                          <p:spTgt spid="27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76"/>
                                        </p:tgtEl>
                                        <p:attrNameLst>
                                          <p:attrName>style.visibility</p:attrName>
                                        </p:attrNameLst>
                                      </p:cBhvr>
                                      <p:to>
                                        <p:strVal val="visible"/>
                                      </p:to>
                                    </p:set>
                                    <p:animEffect transition="in" filter="wipe(up)">
                                      <p:cBhvr>
                                        <p:cTn id="73" dur="500"/>
                                        <p:tgtEl>
                                          <p:spTgt spid="27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62"/>
                                        </p:tgtEl>
                                        <p:attrNameLst>
                                          <p:attrName>style.visibility</p:attrName>
                                        </p:attrNameLst>
                                      </p:cBhvr>
                                      <p:to>
                                        <p:strVal val="visible"/>
                                      </p:to>
                                    </p:set>
                                    <p:animEffect transition="in" filter="wipe(left)">
                                      <p:cBhvr>
                                        <p:cTn id="78" dur="500"/>
                                        <p:tgtEl>
                                          <p:spTgt spid="262"/>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wipe(down)">
                                      <p:cBhvr>
                                        <p:cTn id="82" dur="500"/>
                                        <p:tgtEl>
                                          <p:spTgt spid="2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left)">
                                      <p:cBhvr>
                                        <p:cTn id="87" dur="500"/>
                                        <p:tgtEl>
                                          <p:spTgt spid="1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wipe(left)">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57"/>
                                        </p:tgtEl>
                                        <p:attrNameLst>
                                          <p:attrName>style.visibility</p:attrName>
                                        </p:attrNameLst>
                                      </p:cBhvr>
                                      <p:to>
                                        <p:strVal val="visible"/>
                                      </p:to>
                                    </p:set>
                                    <p:animEffect transition="in" filter="wipe(left)">
                                      <p:cBhvr>
                                        <p:cTn id="97" dur="500"/>
                                        <p:tgtEl>
                                          <p:spTgt spid="25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left)">
                                      <p:cBhvr>
                                        <p:cTn id="102" dur="500"/>
                                        <p:tgtEl>
                                          <p:spTgt spid="277"/>
                                        </p:tgtEl>
                                      </p:cBhvr>
                                    </p:animEffect>
                                  </p:childTnLst>
                                </p:cTn>
                              </p:par>
                            </p:childTnLst>
                          </p:cTn>
                        </p:par>
                        <p:par>
                          <p:cTn id="103" fill="hold">
                            <p:stCondLst>
                              <p:cond delay="500"/>
                            </p:stCondLst>
                            <p:childTnLst>
                              <p:par>
                                <p:cTn id="104" presetID="22" presetClass="entr" presetSubtype="1" fill="hold" nodeType="afterEffect">
                                  <p:stCondLst>
                                    <p:cond delay="0"/>
                                  </p:stCondLst>
                                  <p:childTnLst>
                                    <p:set>
                                      <p:cBhvr>
                                        <p:cTn id="105" dur="1" fill="hold">
                                          <p:stCondLst>
                                            <p:cond delay="0"/>
                                          </p:stCondLst>
                                        </p:cTn>
                                        <p:tgtEl>
                                          <p:spTgt spid="394"/>
                                        </p:tgtEl>
                                        <p:attrNameLst>
                                          <p:attrName>style.visibility</p:attrName>
                                        </p:attrNameLst>
                                      </p:cBhvr>
                                      <p:to>
                                        <p:strVal val="visible"/>
                                      </p:to>
                                    </p:set>
                                    <p:animEffect transition="in" filter="wipe(up)">
                                      <p:cBhvr>
                                        <p:cTn id="106" dur="500"/>
                                        <p:tgtEl>
                                          <p:spTgt spid="394"/>
                                        </p:tgtEl>
                                      </p:cBhvr>
                                    </p:animEffect>
                                  </p:childTnLst>
                                </p:cTn>
                              </p:par>
                            </p:childTnLst>
                          </p:cTn>
                        </p:par>
                        <p:par>
                          <p:cTn id="107" fill="hold">
                            <p:stCondLst>
                              <p:cond delay="1000"/>
                            </p:stCondLst>
                            <p:childTnLst>
                              <p:par>
                                <p:cTn id="108" presetID="22" presetClass="entr" presetSubtype="8" fill="hold" nodeType="afterEffect">
                                  <p:stCondLst>
                                    <p:cond delay="0"/>
                                  </p:stCondLst>
                                  <p:childTnLst>
                                    <p:set>
                                      <p:cBhvr>
                                        <p:cTn id="109" dur="1" fill="hold">
                                          <p:stCondLst>
                                            <p:cond delay="0"/>
                                          </p:stCondLst>
                                        </p:cTn>
                                        <p:tgtEl>
                                          <p:spTgt spid="270"/>
                                        </p:tgtEl>
                                        <p:attrNameLst>
                                          <p:attrName>style.visibility</p:attrName>
                                        </p:attrNameLst>
                                      </p:cBhvr>
                                      <p:to>
                                        <p:strVal val="visible"/>
                                      </p:to>
                                    </p:set>
                                    <p:animEffect transition="in" filter="wipe(left)">
                                      <p:cBhvr>
                                        <p:cTn id="110" dur="500"/>
                                        <p:tgtEl>
                                          <p:spTgt spid="270"/>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437"/>
                                        </p:tgtEl>
                                        <p:attrNameLst>
                                          <p:attrName>style.visibility</p:attrName>
                                        </p:attrNameLst>
                                      </p:cBhvr>
                                      <p:to>
                                        <p:strVal val="visible"/>
                                      </p:to>
                                    </p:set>
                                    <p:animEffect transition="in" filter="wipe(left)">
                                      <p:cBhvr>
                                        <p:cTn id="115" dur="5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0" animBg="1"/>
      <p:bldP spid="25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相</a:t>
            </a:r>
            <a:r>
              <a:rPr lang="zh-CN" altLang="en-US" dirty="0"/>
              <a:t>联存储器容量</a:t>
            </a:r>
            <a:endParaRPr lang="zh-CN" altLang="en-US" dirty="0"/>
          </a:p>
        </p:txBody>
      </p:sp>
      <p:sp>
        <p:nvSpPr>
          <p:cNvPr id="3" name="内容占位符 2"/>
          <p:cNvSpPr>
            <a:spLocks noGrp="1"/>
          </p:cNvSpPr>
          <p:nvPr>
            <p:ph idx="1"/>
          </p:nvPr>
        </p:nvSpPr>
        <p:spPr>
          <a:xfrm>
            <a:off x="487822" y="942764"/>
            <a:ext cx="12175992" cy="5637024"/>
          </a:xfrm>
          <a:ln>
            <a:noFill/>
          </a:ln>
        </p:spPr>
        <p:txBody>
          <a:bodyPr>
            <a:normAutofit/>
          </a:bodyPr>
          <a:lstStyle/>
          <a:p>
            <a:pPr>
              <a:lnSpc>
                <a:spcPct val="150000"/>
              </a:lnSpc>
            </a:pPr>
            <a:r>
              <a:rPr lang="zh-CN" altLang="en-US" sz="2800" b="1" dirty="0"/>
              <a:t>查找表和缓存副本一体</a:t>
            </a:r>
            <a:r>
              <a:rPr lang="zh-CN" altLang="en-US" sz="2800" dirty="0"/>
              <a:t>（</a:t>
            </a:r>
            <a:r>
              <a:rPr lang="en-US" altLang="zh-CN" sz="2800" dirty="0"/>
              <a:t>CPU</a:t>
            </a:r>
            <a:r>
              <a:rPr lang="zh-CN" altLang="en-US" sz="2800" dirty="0"/>
              <a:t>片内缓存）</a:t>
            </a:r>
            <a:endParaRPr lang="en-US" altLang="zh-CN" sz="2800" dirty="0"/>
          </a:p>
          <a:p>
            <a:pPr lvl="1">
              <a:lnSpc>
                <a:spcPct val="150000"/>
              </a:lnSpc>
            </a:pPr>
            <a:r>
              <a:rPr lang="zh-CN" altLang="en-US" sz="2400" dirty="0"/>
              <a:t>存放</a:t>
            </a:r>
            <a:r>
              <a:rPr lang="en-US" altLang="zh-CN" sz="2400" dirty="0"/>
              <a:t>cache</a:t>
            </a:r>
            <a:r>
              <a:rPr lang="zh-CN" altLang="en-US" sz="2400" dirty="0"/>
              <a:t>行</a:t>
            </a:r>
            <a:endParaRPr lang="en-US" altLang="zh-CN" sz="2400" dirty="0"/>
          </a:p>
          <a:p>
            <a:pPr lvl="1">
              <a:lnSpc>
                <a:spcPct val="150000"/>
              </a:lnSpc>
            </a:pPr>
            <a:r>
              <a:rPr lang="zh-CN" altLang="en-US" sz="2400" dirty="0"/>
              <a:t>有效位，主存块地址，</a:t>
            </a:r>
            <a:r>
              <a:rPr lang="zh-CN" altLang="en-US" sz="2400" b="1" dirty="0">
                <a:solidFill>
                  <a:srgbClr val="1387B7"/>
                </a:solidFill>
                <a:latin typeface="微软雅黑" panose="020B0503020204020204" pitchFamily="34" charset="-122"/>
                <a:ea typeface="微软雅黑" panose="020B0503020204020204" pitchFamily="34" charset="-122"/>
              </a:rPr>
              <a:t>数据块副本</a:t>
            </a:r>
            <a:r>
              <a:rPr lang="zh-CN" altLang="en-US" sz="2400" dirty="0"/>
              <a:t>，标志位（</a:t>
            </a:r>
            <a:r>
              <a:rPr lang="en-US" altLang="zh-CN" sz="2400" dirty="0"/>
              <a:t>Dirty bit</a:t>
            </a:r>
            <a:r>
              <a:rPr lang="zh-CN" altLang="en-US" sz="2400" dirty="0"/>
              <a:t>），置换标记</a:t>
            </a:r>
            <a:endParaRPr lang="en-US" altLang="zh-CN" sz="2400" dirty="0"/>
          </a:p>
          <a:p>
            <a:pPr lvl="1">
              <a:lnSpc>
                <a:spcPct val="150000"/>
              </a:lnSpc>
            </a:pPr>
            <a:r>
              <a:rPr lang="zh-CN" altLang="en-US" sz="2400" dirty="0"/>
              <a:t>存储容量＝ </a:t>
            </a:r>
            <a:r>
              <a:rPr lang="en-US" altLang="zh-CN" sz="2400" dirty="0"/>
              <a:t>cache</a:t>
            </a:r>
            <a:r>
              <a:rPr lang="zh-CN" altLang="en-US" sz="2400" dirty="0"/>
              <a:t>行大小 </a:t>
            </a:r>
            <a:r>
              <a:rPr lang="en-US" altLang="zh-CN" sz="2400" dirty="0"/>
              <a:t>× </a:t>
            </a:r>
            <a:r>
              <a:rPr lang="zh-CN" altLang="en-US" sz="2400" dirty="0"/>
              <a:t>行数</a:t>
            </a:r>
            <a:endParaRPr lang="en-US" altLang="zh-CN" sz="2400" dirty="0"/>
          </a:p>
          <a:p>
            <a:pPr>
              <a:lnSpc>
                <a:spcPct val="150000"/>
              </a:lnSpc>
            </a:pPr>
            <a:r>
              <a:rPr lang="zh-CN" altLang="en-US" sz="2800" b="1" dirty="0"/>
              <a:t>查找表和缓存副本分离</a:t>
            </a:r>
            <a:r>
              <a:rPr lang="zh-CN" altLang="en-US" sz="2800" dirty="0"/>
              <a:t>（片内查找表，片外缓存）</a:t>
            </a:r>
            <a:endParaRPr lang="en-US" altLang="zh-CN" sz="2800" dirty="0"/>
          </a:p>
          <a:p>
            <a:pPr lvl="1">
              <a:lnSpc>
                <a:spcPct val="150000"/>
              </a:lnSpc>
            </a:pPr>
            <a:r>
              <a:rPr lang="zh-CN" altLang="en-US" sz="2400" dirty="0"/>
              <a:t>存放查找信息</a:t>
            </a:r>
            <a:endParaRPr lang="en-US" altLang="zh-CN" sz="2400" dirty="0"/>
          </a:p>
          <a:p>
            <a:pPr lvl="1">
              <a:lnSpc>
                <a:spcPct val="150000"/>
              </a:lnSpc>
            </a:pPr>
            <a:r>
              <a:rPr lang="zh-CN" altLang="en-US" sz="2400" dirty="0"/>
              <a:t>有效位，主存块地址，</a:t>
            </a:r>
            <a:r>
              <a:rPr lang="en-US" altLang="zh-CN" sz="2400" dirty="0">
                <a:solidFill>
                  <a:srgbClr val="00B050"/>
                </a:solidFill>
                <a:latin typeface="微软雅黑" panose="020B0503020204020204" pitchFamily="34" charset="-122"/>
                <a:ea typeface="微软雅黑" panose="020B0503020204020204" pitchFamily="34" charset="-122"/>
              </a:rPr>
              <a:t> </a:t>
            </a:r>
            <a:r>
              <a:rPr lang="en-US" altLang="zh-CN" sz="2400" b="1" dirty="0">
                <a:solidFill>
                  <a:srgbClr val="1387B7"/>
                </a:solidFill>
                <a:latin typeface="微软雅黑" panose="020B0503020204020204" pitchFamily="34" charset="-122"/>
                <a:ea typeface="微软雅黑" panose="020B0503020204020204" pitchFamily="34" charset="-122"/>
              </a:rPr>
              <a:t>cache</a:t>
            </a:r>
            <a:r>
              <a:rPr lang="zh-CN" altLang="en-US" sz="2400" b="1" dirty="0">
                <a:solidFill>
                  <a:srgbClr val="1387B7"/>
                </a:solidFill>
                <a:latin typeface="微软雅黑" panose="020B0503020204020204" pitchFamily="34" charset="-122"/>
                <a:ea typeface="微软雅黑" panose="020B0503020204020204" pitchFamily="34" charset="-122"/>
              </a:rPr>
              <a:t>块地址</a:t>
            </a:r>
            <a:r>
              <a:rPr lang="zh-CN" altLang="en-US" sz="2400" dirty="0"/>
              <a:t>，标志位（</a:t>
            </a:r>
            <a:r>
              <a:rPr lang="en-US" altLang="zh-CN" sz="2400" dirty="0"/>
              <a:t>Dirty bit</a:t>
            </a:r>
            <a:r>
              <a:rPr lang="zh-CN" altLang="en-US" sz="2400" dirty="0"/>
              <a:t>），置换标记</a:t>
            </a:r>
            <a:endParaRPr lang="en-US" altLang="zh-CN" sz="2400" dirty="0"/>
          </a:p>
          <a:p>
            <a:pPr lvl="1">
              <a:lnSpc>
                <a:spcPct val="150000"/>
              </a:lnSpc>
            </a:pPr>
            <a:r>
              <a:rPr lang="zh-CN" altLang="en-US" sz="2400" dirty="0"/>
              <a:t>存储容量＝查找表表项大小 </a:t>
            </a:r>
            <a:r>
              <a:rPr lang="en-US" altLang="zh-CN" sz="2400" dirty="0"/>
              <a:t>× </a:t>
            </a:r>
            <a:r>
              <a:rPr lang="zh-CN" altLang="en-US" sz="2400" dirty="0"/>
              <a:t>行数</a:t>
            </a:r>
            <a:endParaRPr lang="en-US" altLang="zh-CN" sz="2400" dirty="0"/>
          </a:p>
          <a:p>
            <a:pPr marL="457200" lvl="1" indent="0">
              <a:lnSpc>
                <a:spcPct val="150000"/>
              </a:lnSpc>
              <a:buNone/>
            </a:pPr>
            <a:endParaRPr lang="zh-CN" altLang="en-US" baseline="30000"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997"/>
    </mc:Choice>
    <mc:Fallback>
      <p:transition spd="slow" advTm="649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left)">
                                      <p:cBhvr>
                                        <p:cTn id="7" dur="500"/>
                                        <p:tgtEl>
                                          <p:spTgt spid="3">
                                            <p:txEl>
                                              <p:pRg st="4" end="4"/>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wipe(left)">
                                      <p:cBhvr>
                                        <p:cTn id="10" dur="500"/>
                                        <p:tgtEl>
                                          <p:spTgt spid="3">
                                            <p:txEl>
                                              <p:pRg st="5" end="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wipe(left)">
                                      <p:cBhvr>
                                        <p:cTn id="13" dur="500"/>
                                        <p:tgtEl>
                                          <p:spTgt spid="3">
                                            <p:txEl>
                                              <p:pRg st="6" end="6"/>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left)">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矩形 321"/>
          <p:cNvSpPr/>
          <p:nvPr/>
        </p:nvSpPr>
        <p:spPr>
          <a:xfrm>
            <a:off x="2385366" y="2462631"/>
            <a:ext cx="1881557" cy="3295758"/>
          </a:xfrm>
          <a:prstGeom prst="rect">
            <a:avLst/>
          </a:prstGeom>
          <a:solidFill>
            <a:srgbClr val="33CC33">
              <a:alpha val="21000"/>
            </a:srgbClr>
          </a:soli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4800"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83" name="矩形 82"/>
          <p:cNvSpPr/>
          <p:nvPr/>
        </p:nvSpPr>
        <p:spPr>
          <a:xfrm>
            <a:off x="4543" y="6484748"/>
            <a:ext cx="12192000" cy="401219"/>
          </a:xfrm>
          <a:prstGeom prst="rect">
            <a:avLst/>
          </a:prstGeom>
          <a:solidFill>
            <a:srgbClr val="38A5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8485545" y="2434862"/>
            <a:ext cx="607552" cy="378508"/>
            <a:chOff x="6944101" y="2283225"/>
            <a:chExt cx="607552" cy="378508"/>
          </a:xfrm>
        </p:grpSpPr>
        <p:sp>
          <p:nvSpPr>
            <p:cNvPr id="263" name="等腰三角形 26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4" name="直接连接符 23"/>
            <p:cNvCxnSpPr>
              <a:endCxn id="26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4" name="直接连接符 33"/>
            <p:cNvCxnSpPr>
              <a:stCxn id="26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66" name="直接连接符 26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6" name="文本框 3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全相联映射动态载入过程</a:t>
            </a:r>
            <a:endParaRPr lang="zh-CN" altLang="en-US" dirty="0"/>
          </a:p>
        </p:txBody>
      </p:sp>
      <p:sp>
        <p:nvSpPr>
          <p:cNvPr id="35" name="矩形 34"/>
          <p:cNvSpPr/>
          <p:nvPr/>
        </p:nvSpPr>
        <p:spPr>
          <a:xfrm>
            <a:off x="2327997" y="2317549"/>
            <a:ext cx="791369"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有效位</a:t>
            </a:r>
            <a:endPar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矩形 40"/>
          <p:cNvSpPr/>
          <p:nvPr/>
        </p:nvSpPr>
        <p:spPr>
          <a:xfrm>
            <a:off x="3120084" y="2313500"/>
            <a:ext cx="55891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TAG</a:t>
            </a:r>
            <a:endPar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矩形 98"/>
          <p:cNvSpPr/>
          <p:nvPr/>
        </p:nvSpPr>
        <p:spPr>
          <a:xfrm>
            <a:off x="6025768" y="2305198"/>
            <a:ext cx="1678225"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数据块副本缓冲区</a:t>
            </a:r>
            <a:endPar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5831784" y="1900505"/>
            <a:ext cx="3975080" cy="1635644"/>
            <a:chOff x="5508104" y="1477646"/>
            <a:chExt cx="2952328" cy="1564138"/>
          </a:xfrm>
        </p:grpSpPr>
        <p:cxnSp>
          <p:nvCxnSpPr>
            <p:cNvPr id="330" name="直接连接符 329"/>
            <p:cNvCxnSpPr/>
            <p:nvPr/>
          </p:nvCxnSpPr>
          <p:spPr>
            <a:xfrm>
              <a:off x="5508104" y="1477646"/>
              <a:ext cx="29523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460432" y="1484784"/>
              <a:ext cx="0" cy="1557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矩形 99"/>
          <p:cNvSpPr/>
          <p:nvPr/>
        </p:nvSpPr>
        <p:spPr>
          <a:xfrm>
            <a:off x="2491244" y="2553211"/>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5" name="组合 4"/>
          <p:cNvGrpSpPr/>
          <p:nvPr/>
        </p:nvGrpSpPr>
        <p:grpSpPr>
          <a:xfrm>
            <a:off x="5318922" y="2555715"/>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02" name="矩形 101"/>
          <p:cNvSpPr/>
          <p:nvPr/>
        </p:nvSpPr>
        <p:spPr>
          <a:xfrm>
            <a:off x="2862353" y="261547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03" name="矩形 102"/>
          <p:cNvSpPr/>
          <p:nvPr/>
        </p:nvSpPr>
        <p:spPr>
          <a:xfrm>
            <a:off x="2563252" y="261740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46" name="矩形 145"/>
          <p:cNvSpPr/>
          <p:nvPr/>
        </p:nvSpPr>
        <p:spPr>
          <a:xfrm>
            <a:off x="2491244" y="2940567"/>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47" name="组合 146"/>
          <p:cNvGrpSpPr/>
          <p:nvPr/>
        </p:nvGrpSpPr>
        <p:grpSpPr>
          <a:xfrm>
            <a:off x="5318922" y="2943071"/>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48" name="矩形 147"/>
          <p:cNvSpPr/>
          <p:nvPr/>
        </p:nvSpPr>
        <p:spPr>
          <a:xfrm>
            <a:off x="2862353" y="300282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49" name="矩形 148"/>
          <p:cNvSpPr/>
          <p:nvPr/>
        </p:nvSpPr>
        <p:spPr>
          <a:xfrm>
            <a:off x="2563252" y="300476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0" name="矩形 169"/>
          <p:cNvSpPr/>
          <p:nvPr/>
        </p:nvSpPr>
        <p:spPr>
          <a:xfrm>
            <a:off x="2491244" y="3339026"/>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71" name="组合 170"/>
          <p:cNvGrpSpPr/>
          <p:nvPr/>
        </p:nvGrpSpPr>
        <p:grpSpPr>
          <a:xfrm>
            <a:off x="5318922" y="3330427"/>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72" name="矩形 171"/>
          <p:cNvSpPr/>
          <p:nvPr/>
        </p:nvSpPr>
        <p:spPr>
          <a:xfrm>
            <a:off x="2862353" y="3401287"/>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73" name="矩形 172"/>
          <p:cNvSpPr/>
          <p:nvPr/>
        </p:nvSpPr>
        <p:spPr>
          <a:xfrm>
            <a:off x="2563252" y="3403221"/>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1" name="矩形 180"/>
          <p:cNvSpPr/>
          <p:nvPr/>
        </p:nvSpPr>
        <p:spPr>
          <a:xfrm>
            <a:off x="2498989" y="3743053"/>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82" name="组合 181"/>
          <p:cNvGrpSpPr/>
          <p:nvPr/>
        </p:nvGrpSpPr>
        <p:grpSpPr>
          <a:xfrm>
            <a:off x="5318922" y="3717783"/>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83" name="矩形 182"/>
          <p:cNvSpPr/>
          <p:nvPr/>
        </p:nvSpPr>
        <p:spPr>
          <a:xfrm>
            <a:off x="2870098" y="380531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4" name="矩形 183"/>
          <p:cNvSpPr/>
          <p:nvPr/>
        </p:nvSpPr>
        <p:spPr>
          <a:xfrm>
            <a:off x="2570997" y="380724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2" name="矩形 191"/>
          <p:cNvSpPr/>
          <p:nvPr/>
        </p:nvSpPr>
        <p:spPr>
          <a:xfrm>
            <a:off x="2491245" y="4149075"/>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93" name="组合 192"/>
          <p:cNvGrpSpPr/>
          <p:nvPr/>
        </p:nvGrpSpPr>
        <p:grpSpPr>
          <a:xfrm>
            <a:off x="5318922" y="4114216"/>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94" name="矩形 193"/>
          <p:cNvSpPr/>
          <p:nvPr/>
        </p:nvSpPr>
        <p:spPr>
          <a:xfrm>
            <a:off x="2862353" y="4211336"/>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95" name="矩形 194"/>
          <p:cNvSpPr/>
          <p:nvPr/>
        </p:nvSpPr>
        <p:spPr>
          <a:xfrm>
            <a:off x="2563252" y="4213270"/>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3" name="矩形 202"/>
          <p:cNvSpPr/>
          <p:nvPr/>
        </p:nvSpPr>
        <p:spPr>
          <a:xfrm>
            <a:off x="2491245" y="4536431"/>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04" name="组合 203"/>
          <p:cNvGrpSpPr/>
          <p:nvPr/>
        </p:nvGrpSpPr>
        <p:grpSpPr>
          <a:xfrm>
            <a:off x="5318922" y="4501572"/>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05" name="矩形 204"/>
          <p:cNvSpPr/>
          <p:nvPr/>
        </p:nvSpPr>
        <p:spPr>
          <a:xfrm>
            <a:off x="2862353" y="459869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06" name="矩形 205"/>
          <p:cNvSpPr/>
          <p:nvPr/>
        </p:nvSpPr>
        <p:spPr>
          <a:xfrm>
            <a:off x="2563252" y="460062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4" name="矩形 213"/>
          <p:cNvSpPr/>
          <p:nvPr/>
        </p:nvSpPr>
        <p:spPr>
          <a:xfrm>
            <a:off x="2491245" y="4923787"/>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5" name="组合 214"/>
          <p:cNvGrpSpPr/>
          <p:nvPr/>
        </p:nvGrpSpPr>
        <p:grpSpPr>
          <a:xfrm>
            <a:off x="5318922" y="4888928"/>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16" name="矩形 215"/>
          <p:cNvSpPr/>
          <p:nvPr/>
        </p:nvSpPr>
        <p:spPr>
          <a:xfrm>
            <a:off x="2862353" y="498604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17" name="矩形 216"/>
          <p:cNvSpPr/>
          <p:nvPr/>
        </p:nvSpPr>
        <p:spPr>
          <a:xfrm>
            <a:off x="2563252" y="498798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5" name="矩形 224"/>
          <p:cNvSpPr/>
          <p:nvPr/>
        </p:nvSpPr>
        <p:spPr>
          <a:xfrm>
            <a:off x="2491245" y="5311143"/>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26" name="组合 225"/>
          <p:cNvGrpSpPr/>
          <p:nvPr/>
        </p:nvGrpSpPr>
        <p:grpSpPr>
          <a:xfrm>
            <a:off x="5318922" y="5276284"/>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2</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W</a:t>
              </a:r>
              <a:r>
                <a:rPr lang="en-US" altLang="zh-CN"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rPr>
                <a:t>3</a:t>
              </a:r>
              <a:endParaRPr lang="zh-CN" altLang="en-US" sz="1400" baseline="-250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27" name="矩形 226"/>
          <p:cNvSpPr/>
          <p:nvPr/>
        </p:nvSpPr>
        <p:spPr>
          <a:xfrm>
            <a:off x="2862353" y="537340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28" name="矩形 227"/>
          <p:cNvSpPr/>
          <p:nvPr/>
        </p:nvSpPr>
        <p:spPr>
          <a:xfrm>
            <a:off x="2563252" y="537533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2" name="组合 11"/>
          <p:cNvGrpSpPr/>
          <p:nvPr/>
        </p:nvGrpSpPr>
        <p:grpSpPr>
          <a:xfrm>
            <a:off x="4680628" y="2756295"/>
            <a:ext cx="747230" cy="2703044"/>
            <a:chOff x="3582256" y="2333436"/>
            <a:chExt cx="873488" cy="2703044"/>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8647" y="26904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88647" y="308371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8647" y="348377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82256" y="386887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88647" y="4241437"/>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88647" y="4650200"/>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82256" y="5036480"/>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021038" y="2699732"/>
            <a:ext cx="415846" cy="2822399"/>
            <a:chOff x="3456730" y="2276872"/>
            <a:chExt cx="415846" cy="2822399"/>
          </a:xfrm>
        </p:grpSpPr>
        <p:grpSp>
          <p:nvGrpSpPr>
            <p:cNvPr id="150" name="组合 149"/>
            <p:cNvGrpSpPr/>
            <p:nvPr/>
          </p:nvGrpSpPr>
          <p:grpSpPr>
            <a:xfrm>
              <a:off x="3460335" y="2348880"/>
              <a:ext cx="412238"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9" name="直接连接符 118"/>
            <p:cNvCxnSpPr/>
            <p:nvPr/>
          </p:nvCxnSpPr>
          <p:spPr>
            <a:xfrm>
              <a:off x="3465571" y="2276872"/>
              <a:ext cx="39733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56730" y="2669785"/>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465571" y="3062698"/>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465571" y="3455611"/>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465571" y="3848524"/>
              <a:ext cx="386352"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456730" y="4241437"/>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465571" y="4634350"/>
              <a:ext cx="40700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56730" y="5027263"/>
              <a:ext cx="39519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290619" y="2030245"/>
            <a:ext cx="319651" cy="522966"/>
            <a:chOff x="3726310" y="1607386"/>
            <a:chExt cx="319651" cy="522966"/>
          </a:xfrm>
        </p:grpSpPr>
        <p:grpSp>
          <p:nvGrpSpPr>
            <p:cNvPr id="16" name="组合 15"/>
            <p:cNvGrpSpPr/>
            <p:nvPr/>
          </p:nvGrpSpPr>
          <p:grpSpPr>
            <a:xfrm>
              <a:off x="3726310" y="1781328"/>
              <a:ext cx="269626" cy="349024"/>
              <a:chOff x="3726310" y="1781328"/>
              <a:chExt cx="269626" cy="349024"/>
            </a:xfrm>
          </p:grpSpPr>
          <p:sp>
            <p:nvSpPr>
              <p:cNvPr id="321" name="文本框 320"/>
              <p:cNvSpPr txBox="1"/>
              <p:nvPr/>
            </p:nvSpPr>
            <p:spPr>
              <a:xfrm>
                <a:off x="3726310" y="1781328"/>
                <a:ext cx="269626" cy="276999"/>
              </a:xfrm>
              <a:prstGeom prst="rect">
                <a:avLst/>
              </a:prstGeom>
              <a:noFill/>
            </p:spPr>
            <p:txBody>
              <a:bodyPr wrap="none" rtlCol="0">
                <a:spAutoFit/>
              </a:bodyPr>
              <a:lstStyle/>
              <a:p>
                <a:pPr fontAlgn="base">
                  <a:spcBef>
                    <a:spcPct val="0"/>
                  </a:spcBef>
                  <a:spcAft>
                    <a:spcPct val="0"/>
                  </a:spcAft>
                  <a:defRPr/>
                </a:pPr>
                <a:r>
                  <a:rPr lang="en-US" altLang="zh-CN" sz="1200" i="1" dirty="0">
                    <a:solidFill>
                      <a:srgbClr val="000000"/>
                    </a:solidFill>
                    <a:latin typeface="Arial" panose="020B0604020202020204" pitchFamily="34" charset="0"/>
                    <a:ea typeface="华文细黑" panose="02010600040101010101" pitchFamily="2" charset="-122"/>
                  </a:rPr>
                  <a:t>1</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191" name="直接连接符 190"/>
              <p:cNvCxnSpPr/>
              <p:nvPr/>
            </p:nvCxnSpPr>
            <p:spPr>
              <a:xfrm>
                <a:off x="3923928" y="1882339"/>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045961" y="1607386"/>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0" name="矩形 139"/>
          <p:cNvSpPr/>
          <p:nvPr/>
        </p:nvSpPr>
        <p:spPr>
          <a:xfrm>
            <a:off x="413200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1F</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41" name="矩形 140"/>
          <p:cNvSpPr/>
          <p:nvPr/>
        </p:nvSpPr>
        <p:spPr>
          <a:xfrm>
            <a:off x="480773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185" name="矩形 184"/>
          <p:cNvSpPr/>
          <p:nvPr/>
        </p:nvSpPr>
        <p:spPr>
          <a:xfrm>
            <a:off x="548346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39" name="矩形 238"/>
          <p:cNvSpPr/>
          <p:nvPr/>
        </p:nvSpPr>
        <p:spPr>
          <a:xfrm>
            <a:off x="615919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1E</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4" name="矩形 243"/>
          <p:cNvSpPr/>
          <p:nvPr/>
        </p:nvSpPr>
        <p:spPr>
          <a:xfrm>
            <a:off x="683492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48</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7" name="矩形 246"/>
          <p:cNvSpPr/>
          <p:nvPr/>
        </p:nvSpPr>
        <p:spPr>
          <a:xfrm>
            <a:off x="751065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8" name="矩形 247"/>
          <p:cNvSpPr/>
          <p:nvPr/>
        </p:nvSpPr>
        <p:spPr>
          <a:xfrm>
            <a:off x="8186381" y="6522026"/>
            <a:ext cx="602941"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49" name="矩形 248"/>
          <p:cNvSpPr/>
          <p:nvPr/>
        </p:nvSpPr>
        <p:spPr>
          <a:xfrm>
            <a:off x="3118266" y="6560899"/>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访问序列</a:t>
            </a:r>
            <a:endParaRPr lang="zh-CN" altLang="en-US" sz="14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53" name="组合 252"/>
          <p:cNvGrpSpPr/>
          <p:nvPr/>
        </p:nvGrpSpPr>
        <p:grpSpPr>
          <a:xfrm>
            <a:off x="4249906" y="1501615"/>
            <a:ext cx="1805818" cy="235955"/>
            <a:chOff x="3065708" y="979389"/>
            <a:chExt cx="1805818" cy="235955"/>
          </a:xfrm>
          <a:solidFill>
            <a:schemeClr val="bg1"/>
          </a:solidFill>
        </p:grpSpPr>
        <p:sp>
          <p:nvSpPr>
            <p:cNvPr id="254" name="矩形 253"/>
            <p:cNvSpPr/>
            <p:nvPr/>
          </p:nvSpPr>
          <p:spPr>
            <a:xfrm>
              <a:off x="3065708" y="979389"/>
              <a:ext cx="720725"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tag</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56" name="矩形 255"/>
            <p:cNvSpPr/>
            <p:nvPr/>
          </p:nvSpPr>
          <p:spPr>
            <a:xfrm>
              <a:off x="4140856" y="986744"/>
              <a:ext cx="730670" cy="228600"/>
            </a:xfrm>
            <a:prstGeom prst="rect">
              <a:avLst/>
            </a:prstGeom>
            <a:no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offset</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 name="组合 5"/>
          <p:cNvGrpSpPr/>
          <p:nvPr/>
        </p:nvGrpSpPr>
        <p:grpSpPr>
          <a:xfrm>
            <a:off x="2560640" y="2611673"/>
            <a:ext cx="1463563" cy="230534"/>
            <a:chOff x="-1462786" y="1200410"/>
            <a:chExt cx="1463563" cy="230534"/>
          </a:xfrm>
        </p:grpSpPr>
        <p:sp>
          <p:nvSpPr>
            <p:cNvPr id="313" name="矩形 312"/>
            <p:cNvSpPr/>
            <p:nvPr/>
          </p:nvSpPr>
          <p:spPr>
            <a:xfrm>
              <a:off x="-1163685" y="120041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0000111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1462786" y="120234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 name="组合 2"/>
          <p:cNvGrpSpPr/>
          <p:nvPr/>
        </p:nvGrpSpPr>
        <p:grpSpPr>
          <a:xfrm>
            <a:off x="2560640" y="2999029"/>
            <a:ext cx="5858333" cy="235080"/>
            <a:chOff x="2560640" y="2999029"/>
            <a:chExt cx="5858333" cy="235080"/>
          </a:xfrm>
        </p:grpSpPr>
        <p:grpSp>
          <p:nvGrpSpPr>
            <p:cNvPr id="7" name="组合 6"/>
            <p:cNvGrpSpPr/>
            <p:nvPr/>
          </p:nvGrpSpPr>
          <p:grpSpPr>
            <a:xfrm>
              <a:off x="2560640" y="2999029"/>
              <a:ext cx="1463563" cy="230534"/>
              <a:chOff x="-1462786" y="1587766"/>
              <a:chExt cx="1463563" cy="230534"/>
            </a:xfrm>
          </p:grpSpPr>
          <p:sp>
            <p:nvSpPr>
              <p:cNvPr id="316" name="矩形 315"/>
              <p:cNvSpPr/>
              <p:nvPr/>
            </p:nvSpPr>
            <p:spPr>
              <a:xfrm>
                <a:off x="-1163685" y="1587766"/>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1462786" y="158970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7" name="组合 346"/>
            <p:cNvGrpSpPr/>
            <p:nvPr/>
          </p:nvGrpSpPr>
          <p:grpSpPr>
            <a:xfrm>
              <a:off x="5434268" y="3005509"/>
              <a:ext cx="2984705" cy="228600"/>
              <a:chOff x="5112580" y="1043086"/>
              <a:chExt cx="2984705" cy="228600"/>
            </a:xfrm>
            <a:solidFill>
              <a:srgbClr val="99FF66"/>
            </a:solidFill>
          </p:grpSpPr>
          <p:sp>
            <p:nvSpPr>
              <p:cNvPr id="348" name="矩形 34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0" name="矩形 34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1" name="矩形 35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22</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2" name="矩形 35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23</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4" name="组合 3"/>
          <p:cNvGrpSpPr/>
          <p:nvPr/>
        </p:nvGrpSpPr>
        <p:grpSpPr>
          <a:xfrm>
            <a:off x="2560640" y="3390490"/>
            <a:ext cx="5851018" cy="237532"/>
            <a:chOff x="2560640" y="3390490"/>
            <a:chExt cx="5851018" cy="237532"/>
          </a:xfrm>
        </p:grpSpPr>
        <p:grpSp>
          <p:nvGrpSpPr>
            <p:cNvPr id="14" name="组合 13"/>
            <p:cNvGrpSpPr/>
            <p:nvPr/>
          </p:nvGrpSpPr>
          <p:grpSpPr>
            <a:xfrm>
              <a:off x="2560640" y="3397488"/>
              <a:ext cx="1463563" cy="230534"/>
              <a:chOff x="-1462786" y="1986225"/>
              <a:chExt cx="1463563" cy="230534"/>
            </a:xfrm>
          </p:grpSpPr>
          <p:sp>
            <p:nvSpPr>
              <p:cNvPr id="319" name="矩形 318"/>
              <p:cNvSpPr/>
              <p:nvPr/>
            </p:nvSpPr>
            <p:spPr>
              <a:xfrm>
                <a:off x="-1163685" y="19862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0" name="矩形 319"/>
              <p:cNvSpPr/>
              <p:nvPr/>
            </p:nvSpPr>
            <p:spPr>
              <a:xfrm>
                <a:off x="-1462786" y="19881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3" name="组合 352"/>
            <p:cNvGrpSpPr/>
            <p:nvPr/>
          </p:nvGrpSpPr>
          <p:grpSpPr>
            <a:xfrm>
              <a:off x="5426953" y="3390490"/>
              <a:ext cx="2984705" cy="228600"/>
              <a:chOff x="5112580" y="1043086"/>
              <a:chExt cx="2984705" cy="228600"/>
            </a:xfrm>
            <a:solidFill>
              <a:srgbClr val="99FF66"/>
            </a:solidFill>
          </p:grpSpPr>
          <p:sp>
            <p:nvSpPr>
              <p:cNvPr id="354" name="矩形 35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5" name="矩形 35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25</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6" name="矩形 35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26</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57" name="矩形 356"/>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27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3" name="组合 12"/>
          <p:cNvGrpSpPr/>
          <p:nvPr/>
        </p:nvGrpSpPr>
        <p:grpSpPr>
          <a:xfrm>
            <a:off x="2568385" y="3785981"/>
            <a:ext cx="5843273" cy="246068"/>
            <a:chOff x="2568385" y="3785981"/>
            <a:chExt cx="5843273" cy="246068"/>
          </a:xfrm>
        </p:grpSpPr>
        <p:grpSp>
          <p:nvGrpSpPr>
            <p:cNvPr id="8" name="组合 7"/>
            <p:cNvGrpSpPr/>
            <p:nvPr/>
          </p:nvGrpSpPr>
          <p:grpSpPr>
            <a:xfrm>
              <a:off x="2568385" y="3801515"/>
              <a:ext cx="1463563" cy="230534"/>
              <a:chOff x="-1455041" y="2390252"/>
              <a:chExt cx="1463563" cy="230534"/>
            </a:xfrm>
          </p:grpSpPr>
          <p:sp>
            <p:nvSpPr>
              <p:cNvPr id="323" name="矩形 322"/>
              <p:cNvSpPr/>
              <p:nvPr/>
            </p:nvSpPr>
            <p:spPr>
              <a:xfrm>
                <a:off x="-1155940" y="2390252"/>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0010010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1455041" y="2392186"/>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8" name="组合 357"/>
            <p:cNvGrpSpPr/>
            <p:nvPr/>
          </p:nvGrpSpPr>
          <p:grpSpPr>
            <a:xfrm>
              <a:off x="5426953" y="3785981"/>
              <a:ext cx="2984705" cy="228600"/>
              <a:chOff x="5112580" y="1043086"/>
              <a:chExt cx="2984705" cy="228600"/>
            </a:xfrm>
          </p:grpSpPr>
          <p:sp>
            <p:nvSpPr>
              <p:cNvPr id="359" name="矩形 358"/>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48</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0" name="矩形 359"/>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49</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1" name="矩形 360"/>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4A</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2" name="矩形 361"/>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4B</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8" name="组合 17"/>
          <p:cNvGrpSpPr/>
          <p:nvPr/>
        </p:nvGrpSpPr>
        <p:grpSpPr>
          <a:xfrm>
            <a:off x="2560640" y="4563035"/>
            <a:ext cx="5851018" cy="262392"/>
            <a:chOff x="2560640" y="4563035"/>
            <a:chExt cx="5851018" cy="262392"/>
          </a:xfrm>
        </p:grpSpPr>
        <p:grpSp>
          <p:nvGrpSpPr>
            <p:cNvPr id="10" name="组合 9"/>
            <p:cNvGrpSpPr/>
            <p:nvPr/>
          </p:nvGrpSpPr>
          <p:grpSpPr>
            <a:xfrm>
              <a:off x="2560640" y="4594893"/>
              <a:ext cx="1463563" cy="230534"/>
              <a:chOff x="-1462786" y="3183630"/>
              <a:chExt cx="1463563" cy="230534"/>
            </a:xfrm>
          </p:grpSpPr>
          <p:sp>
            <p:nvSpPr>
              <p:cNvPr id="331" name="矩形 330"/>
              <p:cNvSpPr/>
              <p:nvPr/>
            </p:nvSpPr>
            <p:spPr>
              <a:xfrm>
                <a:off x="-1163685" y="318363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1000001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1462786" y="318556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3" name="组合 362"/>
            <p:cNvGrpSpPr/>
            <p:nvPr/>
          </p:nvGrpSpPr>
          <p:grpSpPr>
            <a:xfrm>
              <a:off x="5426953" y="4563035"/>
              <a:ext cx="2984705" cy="228829"/>
              <a:chOff x="5112580" y="1042857"/>
              <a:chExt cx="2984705" cy="228829"/>
            </a:xfrm>
            <a:solidFill>
              <a:srgbClr val="99FF66"/>
            </a:solidFill>
          </p:grpSpPr>
          <p:sp>
            <p:nvSpPr>
              <p:cNvPr id="364" name="矩形 36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5" name="矩形 36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105</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6" name="矩形 36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106</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67" name="矩形 366"/>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2" name="组合 21"/>
          <p:cNvGrpSpPr/>
          <p:nvPr/>
        </p:nvGrpSpPr>
        <p:grpSpPr>
          <a:xfrm>
            <a:off x="2560640" y="4169571"/>
            <a:ext cx="5851018" cy="268500"/>
            <a:chOff x="2560640" y="4169571"/>
            <a:chExt cx="5851018" cy="268500"/>
          </a:xfrm>
        </p:grpSpPr>
        <p:grpSp>
          <p:nvGrpSpPr>
            <p:cNvPr id="9" name="组合 8"/>
            <p:cNvGrpSpPr/>
            <p:nvPr/>
          </p:nvGrpSpPr>
          <p:grpSpPr>
            <a:xfrm>
              <a:off x="2560640" y="4207537"/>
              <a:ext cx="1463563" cy="230534"/>
              <a:chOff x="-1462786" y="2796274"/>
              <a:chExt cx="1463563" cy="230534"/>
            </a:xfrm>
          </p:grpSpPr>
          <p:sp>
            <p:nvSpPr>
              <p:cNvPr id="327" name="矩形 326"/>
              <p:cNvSpPr/>
              <p:nvPr/>
            </p:nvSpPr>
            <p:spPr>
              <a:xfrm>
                <a:off x="-1163685" y="2796274"/>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0010101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8" name="矩形 327"/>
              <p:cNvSpPr/>
              <p:nvPr/>
            </p:nvSpPr>
            <p:spPr>
              <a:xfrm>
                <a:off x="-1462786" y="2798208"/>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8" name="组合 367"/>
            <p:cNvGrpSpPr/>
            <p:nvPr/>
          </p:nvGrpSpPr>
          <p:grpSpPr>
            <a:xfrm>
              <a:off x="5426953" y="4169571"/>
              <a:ext cx="2984705" cy="228600"/>
              <a:chOff x="5112580" y="1043086"/>
              <a:chExt cx="2984705" cy="228600"/>
            </a:xfrm>
            <a:solidFill>
              <a:srgbClr val="99FF66"/>
            </a:solidFill>
          </p:grpSpPr>
          <p:sp>
            <p:nvSpPr>
              <p:cNvPr id="369" name="矩形 36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54</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70" name="矩形 36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55</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71" name="矩形 37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56</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72" name="矩形 37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57</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78" name="组合 377"/>
          <p:cNvGrpSpPr/>
          <p:nvPr/>
        </p:nvGrpSpPr>
        <p:grpSpPr>
          <a:xfrm>
            <a:off x="5426953" y="2612411"/>
            <a:ext cx="2984705" cy="228600"/>
            <a:chOff x="5112580" y="1043086"/>
            <a:chExt cx="2984705" cy="228600"/>
          </a:xfrm>
          <a:solidFill>
            <a:srgbClr val="99FF66"/>
          </a:solidFill>
        </p:grpSpPr>
        <p:sp>
          <p:nvSpPr>
            <p:cNvPr id="379" name="矩形 37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1C</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80" name="矩形 37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1D</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81" name="矩形 38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1E</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82" name="矩形 38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1F</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84" name="文本框 383"/>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grpSp>
        <p:nvGrpSpPr>
          <p:cNvPr id="20" name="组合 19"/>
          <p:cNvGrpSpPr/>
          <p:nvPr/>
        </p:nvGrpSpPr>
        <p:grpSpPr>
          <a:xfrm>
            <a:off x="4560245" y="4605449"/>
            <a:ext cx="5246620" cy="1639485"/>
            <a:chOff x="3995936" y="4182589"/>
            <a:chExt cx="1274467" cy="1639485"/>
          </a:xfrm>
        </p:grpSpPr>
        <p:cxnSp>
          <p:nvCxnSpPr>
            <p:cNvPr id="143" name="直接连接符 142"/>
            <p:cNvCxnSpPr/>
            <p:nvPr/>
          </p:nvCxnSpPr>
          <p:spPr>
            <a:xfrm>
              <a:off x="3995936" y="5229200"/>
              <a:ext cx="0" cy="592874"/>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3996807" y="5620139"/>
              <a:ext cx="127359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4" name="直接连接符 413"/>
            <p:cNvCxnSpPr/>
            <p:nvPr/>
          </p:nvCxnSpPr>
          <p:spPr>
            <a:xfrm>
              <a:off x="5270403" y="4182589"/>
              <a:ext cx="0" cy="1437550"/>
            </a:xfrm>
            <a:prstGeom prst="line">
              <a:avLst/>
            </a:prstGeom>
            <a:ln w="28575" cap="sq"/>
          </p:spPr>
          <p:style>
            <a:lnRef idx="1">
              <a:schemeClr val="accent1"/>
            </a:lnRef>
            <a:fillRef idx="0">
              <a:schemeClr val="accent1"/>
            </a:fillRef>
            <a:effectRef idx="0">
              <a:schemeClr val="accent1"/>
            </a:effectRef>
            <a:fontRef idx="minor">
              <a:schemeClr val="tx1"/>
            </a:fontRef>
          </p:style>
        </p:cxnSp>
      </p:grpSp>
      <p:sp>
        <p:nvSpPr>
          <p:cNvPr id="252" name="Text Box 51"/>
          <p:cNvSpPr txBox="1">
            <a:spLocks noChangeArrowheads="1"/>
          </p:cNvSpPr>
          <p:nvPr/>
        </p:nvSpPr>
        <p:spPr bwMode="auto">
          <a:xfrm>
            <a:off x="0" y="892457"/>
            <a:ext cx="12192000" cy="409728"/>
          </a:xfrm>
          <a:prstGeom prst="rect">
            <a:avLst/>
          </a:prstGeom>
          <a:solidFill>
            <a:schemeClr val="bg1">
              <a:lumMod val="85000"/>
            </a:schemeClr>
          </a:solidFill>
          <a:ln w="9525">
            <a:noFill/>
            <a:miter lim="800000"/>
          </a:ln>
        </p:spPr>
        <p:txBody>
          <a:bodyPr wrap="square" anchor="ctr" anchorCtr="1">
            <a:spAutoFit/>
          </a:bodyPr>
          <a:lstStyle/>
          <a:p>
            <a:pPr algn="ctr" fontAlgn="base">
              <a:lnSpc>
                <a:spcPct val="170000"/>
              </a:lnSpc>
              <a:spcBef>
                <a:spcPct val="0"/>
              </a:spcBef>
              <a:spcAft>
                <a:spcPct val="0"/>
              </a:spcAft>
              <a:defRPr/>
            </a:pPr>
            <a:r>
              <a:rPr lang="en-US" altLang="zh-CN" sz="1400" b="1" dirty="0">
                <a:solidFill>
                  <a:srgbClr val="000000"/>
                </a:solidFill>
                <a:latin typeface="微软雅黑" panose="020B0503020204020204" pitchFamily="34" charset="-122"/>
                <a:ea typeface="微软雅黑" panose="020B0503020204020204" pitchFamily="34" charset="-122"/>
              </a:rPr>
              <a:t>cache 8</a:t>
            </a:r>
            <a:r>
              <a:rPr lang="zh-CN" altLang="en-US" sz="1400" b="1" dirty="0">
                <a:solidFill>
                  <a:srgbClr val="000000"/>
                </a:solidFill>
                <a:latin typeface="微软雅黑" panose="020B0503020204020204" pitchFamily="34" charset="-122"/>
                <a:ea typeface="微软雅黑" panose="020B0503020204020204" pitchFamily="34" charset="-122"/>
              </a:rPr>
              <a:t>行，块大小</a:t>
            </a:r>
            <a:r>
              <a:rPr lang="en-US" altLang="zh-CN" sz="1400" b="1" dirty="0">
                <a:solidFill>
                  <a:srgbClr val="000000"/>
                </a:solidFill>
                <a:latin typeface="微软雅黑" panose="020B0503020204020204" pitchFamily="34" charset="-122"/>
                <a:ea typeface="微软雅黑" panose="020B0503020204020204" pitchFamily="34" charset="-122"/>
              </a:rPr>
              <a:t>4W</a:t>
            </a:r>
            <a:r>
              <a:rPr lang="zh-CN" altLang="en-US" sz="1400" b="1" dirty="0">
                <a:solidFill>
                  <a:srgbClr val="000000"/>
                </a:solidFill>
                <a:latin typeface="微软雅黑" panose="020B0503020204020204" pitchFamily="34" charset="-122"/>
                <a:ea typeface="微软雅黑" panose="020B0503020204020204" pitchFamily="34" charset="-122"/>
              </a:rPr>
              <a:t>，主存</a:t>
            </a:r>
            <a:r>
              <a:rPr lang="en-US" altLang="zh-CN" sz="1400" b="1" dirty="0">
                <a:solidFill>
                  <a:srgbClr val="000000"/>
                </a:solidFill>
                <a:latin typeface="微软雅黑" panose="020B0503020204020204" pitchFamily="34" charset="-122"/>
                <a:ea typeface="微软雅黑" panose="020B0503020204020204" pitchFamily="34" charset="-122"/>
              </a:rPr>
              <a:t>2</a:t>
            </a:r>
            <a:r>
              <a:rPr lang="en-US" altLang="zh-CN" sz="1400" b="1" baseline="30000" dirty="0">
                <a:solidFill>
                  <a:srgbClr val="000000"/>
                </a:solidFill>
                <a:latin typeface="微软雅黑" panose="020B0503020204020204" pitchFamily="34" charset="-122"/>
                <a:ea typeface="微软雅黑" panose="020B0503020204020204" pitchFamily="34" charset="-122"/>
              </a:rPr>
              <a:t>9  </a:t>
            </a:r>
            <a:r>
              <a:rPr lang="en-US" altLang="zh-CN" sz="1400" b="1" dirty="0">
                <a:solidFill>
                  <a:srgbClr val="000000"/>
                </a:solidFill>
                <a:latin typeface="微软雅黑" panose="020B0503020204020204" pitchFamily="34" charset="-122"/>
                <a:ea typeface="微软雅黑" panose="020B0503020204020204" pitchFamily="34" charset="-122"/>
              </a:rPr>
              <a:t>W    cache</a:t>
            </a:r>
            <a:r>
              <a:rPr lang="zh-CN" altLang="en-US" sz="1400" b="1" dirty="0">
                <a:solidFill>
                  <a:srgbClr val="000000"/>
                </a:solidFill>
                <a:latin typeface="微软雅黑" panose="020B0503020204020204" pitchFamily="34" charset="-122"/>
                <a:ea typeface="微软雅黑" panose="020B0503020204020204" pitchFamily="34" charset="-122"/>
              </a:rPr>
              <a:t>总容量</a:t>
            </a:r>
            <a:r>
              <a:rPr lang="en-US" altLang="zh-CN" sz="1400" b="1" dirty="0">
                <a:solidFill>
                  <a:srgbClr val="000000"/>
                </a:solidFill>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000000"/>
                </a:solidFill>
                <a:latin typeface="微软雅黑" panose="020B0503020204020204" pitchFamily="34" charset="-122"/>
                <a:ea typeface="微软雅黑" panose="020B0503020204020204" pitchFamily="34" charset="-122"/>
              </a:rPr>
              <a:t>valid</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0070C0"/>
                </a:solidFill>
                <a:latin typeface="微软雅黑" panose="020B0503020204020204" pitchFamily="34" charset="-122"/>
                <a:ea typeface="微软雅黑" panose="020B0503020204020204" pitchFamily="34" charset="-122"/>
              </a:rPr>
              <a:t>查找标记</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000000"/>
                </a:solidFill>
                <a:latin typeface="微软雅黑" panose="020B0503020204020204" pitchFamily="34" charset="-122"/>
                <a:ea typeface="微软雅黑" panose="020B0503020204020204" pitchFamily="34" charset="-122"/>
              </a:rPr>
              <a:t>脏位</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置换标记位</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339933"/>
                </a:solidFill>
                <a:latin typeface="微软雅黑" panose="020B0503020204020204" pitchFamily="34" charset="-122"/>
                <a:ea typeface="微软雅黑" panose="020B0503020204020204" pitchFamily="34" charset="-122"/>
              </a:rPr>
              <a:t>副本容量</a:t>
            </a:r>
            <a:r>
              <a:rPr lang="zh-CN" altLang="en-US"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000000"/>
                </a:solidFill>
                <a:latin typeface="微软雅黑" panose="020B0503020204020204" pitchFamily="34" charset="-122"/>
                <a:ea typeface="微软雅黑" panose="020B0503020204020204" pitchFamily="34" charset="-122"/>
              </a:rPr>
              <a:t>总行数</a:t>
            </a:r>
            <a:endParaRPr lang="en-US" altLang="zh-CN" sz="1400" b="1" dirty="0">
              <a:solidFill>
                <a:srgbClr val="000000"/>
              </a:solidFill>
              <a:latin typeface="微软雅黑" panose="020B0503020204020204" pitchFamily="34" charset="-122"/>
              <a:ea typeface="微软雅黑" panose="020B0503020204020204" pitchFamily="34" charset="-122"/>
            </a:endParaRPr>
          </a:p>
        </p:txBody>
      </p:sp>
      <p:sp>
        <p:nvSpPr>
          <p:cNvPr id="255" name="矩形 254"/>
          <p:cNvSpPr/>
          <p:nvPr/>
        </p:nvSpPr>
        <p:spPr>
          <a:xfrm>
            <a:off x="4612926" y="5475583"/>
            <a:ext cx="781742"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zh-CN" altLang="en-US" sz="1100" dirty="0">
                <a:solidFill>
                  <a:srgbClr val="000000"/>
                </a:solidFill>
                <a:latin typeface="微软雅黑" panose="020B0503020204020204" pitchFamily="34" charset="-122"/>
                <a:ea typeface="微软雅黑" panose="020B0503020204020204" pitchFamily="34" charset="-122"/>
              </a:rPr>
              <a:t>比较结果</a:t>
            </a:r>
            <a:endParaRPr lang="en-US" altLang="zh-CN" sz="1100" dirty="0">
              <a:solidFill>
                <a:srgbClr val="000000"/>
              </a:solidFill>
              <a:latin typeface="微软雅黑" panose="020B0503020204020204" pitchFamily="34" charset="-122"/>
              <a:ea typeface="微软雅黑" panose="020B0503020204020204" pitchFamily="34" charset="-122"/>
            </a:endParaRPr>
          </a:p>
        </p:txBody>
      </p:sp>
      <p:cxnSp>
        <p:nvCxnSpPr>
          <p:cNvPr id="224" name="直接连接符 223"/>
          <p:cNvCxnSpPr/>
          <p:nvPr/>
        </p:nvCxnSpPr>
        <p:spPr>
          <a:xfrm>
            <a:off x="4680629"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Hit</a:t>
            </a:r>
            <a:endParaRPr lang="zh-CN" altLang="en-US" sz="1200" b="1" i="1" dirty="0">
              <a:solidFill>
                <a:srgbClr val="000000"/>
              </a:solidFill>
              <a:latin typeface="Arial" panose="020B0604020202020204" pitchFamily="34" charset="0"/>
              <a:ea typeface="华文细黑" panose="02010600040101010101" pitchFamily="2" charset="-122"/>
            </a:endParaRPr>
          </a:p>
        </p:txBody>
      </p:sp>
      <p:sp>
        <p:nvSpPr>
          <p:cNvPr id="235" name="矩形 234"/>
          <p:cNvSpPr/>
          <p:nvPr/>
        </p:nvSpPr>
        <p:spPr>
          <a:xfrm>
            <a:off x="7697547" y="2609463"/>
            <a:ext cx="720725" cy="228600"/>
          </a:xfrm>
          <a:prstGeom prst="rect">
            <a:avLst/>
          </a:prstGeom>
          <a:solidFill>
            <a:srgbClr val="00B050"/>
          </a:solidFill>
          <a:ln w="3175">
            <a:solidFill>
              <a:srgbClr val="339933"/>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1F</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42" name="组合 241"/>
          <p:cNvGrpSpPr/>
          <p:nvPr/>
        </p:nvGrpSpPr>
        <p:grpSpPr>
          <a:xfrm>
            <a:off x="5853525" y="1887600"/>
            <a:ext cx="3953338" cy="1642544"/>
            <a:chOff x="5512474" y="1477646"/>
            <a:chExt cx="2952328" cy="1642544"/>
          </a:xfrm>
        </p:grpSpPr>
        <p:cxnSp>
          <p:nvCxnSpPr>
            <p:cNvPr id="258" name="直接连接符 257"/>
            <p:cNvCxnSpPr/>
            <p:nvPr/>
          </p:nvCxnSpPr>
          <p:spPr>
            <a:xfrm>
              <a:off x="5512474" y="1490551"/>
              <a:ext cx="295232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8464802" y="1477646"/>
              <a:ext cx="0" cy="1642544"/>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grpSp>
      <p:cxnSp>
        <p:nvCxnSpPr>
          <p:cNvPr id="262" name="直接连接符 261"/>
          <p:cNvCxnSpPr/>
          <p:nvPr/>
        </p:nvCxnSpPr>
        <p:spPr>
          <a:xfrm>
            <a:off x="9917465" y="4114216"/>
            <a:ext cx="302870"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267" name="组合 266"/>
          <p:cNvGrpSpPr/>
          <p:nvPr/>
        </p:nvGrpSpPr>
        <p:grpSpPr>
          <a:xfrm>
            <a:off x="8485545" y="2812141"/>
            <a:ext cx="607552" cy="378508"/>
            <a:chOff x="6944101" y="2283225"/>
            <a:chExt cx="607552" cy="378508"/>
          </a:xfrm>
        </p:grpSpPr>
        <p:sp>
          <p:nvSpPr>
            <p:cNvPr id="268" name="等腰三角形 267"/>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69" name="直接连接符 268"/>
            <p:cNvCxnSpPr>
              <a:endCxn id="268"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270" name="直接连接符 269"/>
            <p:cNvCxnSpPr>
              <a:stCxn id="268"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271" name="直接连接符 270"/>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272" name="文本框 271"/>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35" name="组合 334"/>
          <p:cNvGrpSpPr/>
          <p:nvPr/>
        </p:nvGrpSpPr>
        <p:grpSpPr>
          <a:xfrm>
            <a:off x="8485545" y="3203033"/>
            <a:ext cx="607552" cy="378508"/>
            <a:chOff x="6944101" y="2283225"/>
            <a:chExt cx="607552" cy="378508"/>
          </a:xfrm>
        </p:grpSpPr>
        <p:sp>
          <p:nvSpPr>
            <p:cNvPr id="336" name="等腰三角形 3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38" name="直接连接符 337"/>
            <p:cNvCxnSpPr>
              <a:endCxn id="3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39" name="直接连接符 338"/>
            <p:cNvCxnSpPr>
              <a:stCxn id="3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40" name="直接连接符 33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41" name="文本框 3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42" name="组合 341"/>
          <p:cNvGrpSpPr/>
          <p:nvPr/>
        </p:nvGrpSpPr>
        <p:grpSpPr>
          <a:xfrm>
            <a:off x="8485545" y="3598765"/>
            <a:ext cx="607552" cy="378508"/>
            <a:chOff x="6944101" y="2283225"/>
            <a:chExt cx="607552" cy="378508"/>
          </a:xfrm>
        </p:grpSpPr>
        <p:sp>
          <p:nvSpPr>
            <p:cNvPr id="343" name="等腰三角形 34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44" name="直接连接符 343"/>
            <p:cNvCxnSpPr>
              <a:endCxn id="34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45" name="直接连接符 344"/>
            <p:cNvCxnSpPr>
              <a:stCxn id="34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46" name="直接连接符 34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73" name="文本框 3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74" name="组合 373"/>
          <p:cNvGrpSpPr/>
          <p:nvPr/>
        </p:nvGrpSpPr>
        <p:grpSpPr>
          <a:xfrm>
            <a:off x="8485545" y="3990599"/>
            <a:ext cx="607552" cy="378508"/>
            <a:chOff x="6944101" y="2283225"/>
            <a:chExt cx="607552" cy="378508"/>
          </a:xfrm>
        </p:grpSpPr>
        <p:sp>
          <p:nvSpPr>
            <p:cNvPr id="375" name="等腰三角形 37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76" name="直接连接符 375"/>
            <p:cNvCxnSpPr>
              <a:endCxn id="37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77" name="直接连接符 376"/>
            <p:cNvCxnSpPr>
              <a:stCxn id="37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83" name="直接连接符 38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86" name="文本框 38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88" name="组合 387"/>
          <p:cNvGrpSpPr/>
          <p:nvPr/>
        </p:nvGrpSpPr>
        <p:grpSpPr>
          <a:xfrm>
            <a:off x="8485545" y="4366946"/>
            <a:ext cx="607552" cy="378508"/>
            <a:chOff x="6944101" y="2283225"/>
            <a:chExt cx="607552" cy="378508"/>
          </a:xfrm>
        </p:grpSpPr>
        <p:sp>
          <p:nvSpPr>
            <p:cNvPr id="390" name="等腰三角形 389"/>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91" name="直接连接符 390"/>
            <p:cNvCxnSpPr>
              <a:endCxn id="390"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92" name="直接连接符 391"/>
            <p:cNvCxnSpPr>
              <a:stCxn id="390"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93" name="直接连接符 392"/>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394" name="文本框 393"/>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395" name="组合 394"/>
          <p:cNvGrpSpPr/>
          <p:nvPr/>
        </p:nvGrpSpPr>
        <p:grpSpPr>
          <a:xfrm>
            <a:off x="8485545" y="4771925"/>
            <a:ext cx="607552" cy="378508"/>
            <a:chOff x="6944101" y="2283225"/>
            <a:chExt cx="607552" cy="378508"/>
          </a:xfrm>
        </p:grpSpPr>
        <p:sp>
          <p:nvSpPr>
            <p:cNvPr id="396" name="等腰三角形 39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97" name="直接连接符 396"/>
            <p:cNvCxnSpPr>
              <a:endCxn id="39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398" name="直接连接符 397"/>
            <p:cNvCxnSpPr>
              <a:stCxn id="39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399" name="直接连接符 39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00" name="文本框 39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01" name="组合 400"/>
          <p:cNvGrpSpPr/>
          <p:nvPr/>
        </p:nvGrpSpPr>
        <p:grpSpPr>
          <a:xfrm>
            <a:off x="8485545" y="5158205"/>
            <a:ext cx="607552" cy="378508"/>
            <a:chOff x="6944101" y="2283225"/>
            <a:chExt cx="607552" cy="378508"/>
          </a:xfrm>
        </p:grpSpPr>
        <p:sp>
          <p:nvSpPr>
            <p:cNvPr id="402" name="等腰三角形 401"/>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03" name="直接连接符 402"/>
            <p:cNvCxnSpPr>
              <a:endCxn id="402"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04" name="直接连接符 403"/>
            <p:cNvCxnSpPr>
              <a:stCxn id="402"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05" name="直接连接符 404"/>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06" name="文本框 405"/>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39" name="直接连接符 38"/>
          <p:cNvCxnSpPr/>
          <p:nvPr/>
        </p:nvCxnSpPr>
        <p:spPr>
          <a:xfrm>
            <a:off x="9074121" y="2735997"/>
            <a:ext cx="0" cy="2723343"/>
          </a:xfrm>
          <a:prstGeom prst="line">
            <a:avLst/>
          </a:prstGeom>
          <a:solidFill>
            <a:schemeClr val="bg1"/>
          </a:solidFill>
          <a:ln w="19050" cap="sq">
            <a:solidFill>
              <a:schemeClr val="accent1"/>
            </a:solidFill>
            <a:miter lim="800000"/>
            <a:tailEnd type="none" w="lg" len="lg"/>
          </a:ln>
        </p:spPr>
      </p:cxnSp>
      <p:cxnSp>
        <p:nvCxnSpPr>
          <p:cNvPr id="49" name="直接连接符 48"/>
          <p:cNvCxnSpPr/>
          <p:nvPr/>
        </p:nvCxnSpPr>
        <p:spPr>
          <a:xfrm flipH="1">
            <a:off x="9082458" y="4097667"/>
            <a:ext cx="287198" cy="0"/>
          </a:xfrm>
          <a:prstGeom prst="line">
            <a:avLst/>
          </a:prstGeom>
          <a:solidFill>
            <a:schemeClr val="bg1"/>
          </a:solidFill>
          <a:ln w="19050" cap="sq">
            <a:solidFill>
              <a:schemeClr val="accent1"/>
            </a:solidFill>
            <a:miter lim="800000"/>
            <a:tailEnd type="none" w="lg" len="lg"/>
          </a:ln>
        </p:spPr>
      </p:cxnSp>
      <p:grpSp>
        <p:nvGrpSpPr>
          <p:cNvPr id="70" name="组合 69"/>
          <p:cNvGrpSpPr/>
          <p:nvPr/>
        </p:nvGrpSpPr>
        <p:grpSpPr>
          <a:xfrm>
            <a:off x="9369656" y="3633163"/>
            <a:ext cx="300016" cy="903269"/>
            <a:chOff x="7766536" y="3451012"/>
            <a:chExt cx="300016" cy="903269"/>
          </a:xfrm>
        </p:grpSpPr>
        <p:cxnSp>
          <p:nvCxnSpPr>
            <p:cNvPr id="409" name="直接连接符 40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410" name="直接连接符 40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411" name="直接连接符 41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412" name="直接连接符 41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413" name="直接连接符 41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416" name="矩形 415"/>
          <p:cNvSpPr/>
          <p:nvPr/>
        </p:nvSpPr>
        <p:spPr>
          <a:xfrm>
            <a:off x="4609938" y="25247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17" name="矩形 416"/>
          <p:cNvSpPr/>
          <p:nvPr/>
        </p:nvSpPr>
        <p:spPr>
          <a:xfrm>
            <a:off x="4609268" y="2907017"/>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18" name="矩形 417"/>
          <p:cNvSpPr/>
          <p:nvPr/>
        </p:nvSpPr>
        <p:spPr>
          <a:xfrm>
            <a:off x="4610712" y="329150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19" name="矩形 418"/>
          <p:cNvSpPr/>
          <p:nvPr/>
        </p:nvSpPr>
        <p:spPr>
          <a:xfrm>
            <a:off x="4609938" y="370172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0" name="矩形 419"/>
          <p:cNvSpPr/>
          <p:nvPr/>
        </p:nvSpPr>
        <p:spPr>
          <a:xfrm>
            <a:off x="4609938" y="408226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1" name="矩形 420"/>
          <p:cNvSpPr/>
          <p:nvPr/>
        </p:nvSpPr>
        <p:spPr>
          <a:xfrm>
            <a:off x="4609938" y="446312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2" name="矩形 421"/>
          <p:cNvSpPr/>
          <p:nvPr/>
        </p:nvSpPr>
        <p:spPr>
          <a:xfrm>
            <a:off x="4608078" y="487054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en-US" altLang="zh-CN" sz="1100" dirty="0">
              <a:solidFill>
                <a:srgbClr val="000000"/>
              </a:solidFill>
              <a:latin typeface="微软雅黑" panose="020B0503020204020204" pitchFamily="34" charset="-122"/>
              <a:ea typeface="微软雅黑" panose="020B0503020204020204" pitchFamily="34" charset="-122"/>
            </a:endParaRPr>
          </a:p>
        </p:txBody>
      </p:sp>
      <p:sp>
        <p:nvSpPr>
          <p:cNvPr id="423" name="矩形 422"/>
          <p:cNvSpPr/>
          <p:nvPr/>
        </p:nvSpPr>
        <p:spPr>
          <a:xfrm>
            <a:off x="4609938" y="525719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en-US" altLang="zh-CN" sz="1100" dirty="0">
              <a:solidFill>
                <a:srgbClr val="000000"/>
              </a:solidFill>
              <a:latin typeface="微软雅黑" panose="020B0503020204020204" pitchFamily="34" charset="-122"/>
              <a:ea typeface="微软雅黑" panose="020B0503020204020204" pitchFamily="34" charset="-122"/>
            </a:endParaRPr>
          </a:p>
        </p:txBody>
      </p:sp>
      <p:grpSp>
        <p:nvGrpSpPr>
          <p:cNvPr id="424" name="组合 423"/>
          <p:cNvGrpSpPr/>
          <p:nvPr/>
        </p:nvGrpSpPr>
        <p:grpSpPr>
          <a:xfrm>
            <a:off x="8481894" y="2432893"/>
            <a:ext cx="615566" cy="378508"/>
            <a:chOff x="6944101" y="2283225"/>
            <a:chExt cx="615566" cy="378508"/>
          </a:xfrm>
        </p:grpSpPr>
        <p:sp>
          <p:nvSpPr>
            <p:cNvPr id="425" name="等腰三角形 424"/>
            <p:cNvSpPr/>
            <p:nvPr/>
          </p:nvSpPr>
          <p:spPr>
            <a:xfrm rot="5400000" flipH="1">
              <a:off x="7160855" y="2515786"/>
              <a:ext cx="150880" cy="141013"/>
            </a:xfrm>
            <a:prstGeom prst="triangle">
              <a:avLst/>
            </a:prstGeom>
            <a:solidFill>
              <a:schemeClr val="bg1"/>
            </a:solidFill>
            <a:ln w="28575">
              <a:solidFill>
                <a:srgbClr val="00B050"/>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26" name="直接连接符 425"/>
            <p:cNvCxnSpPr>
              <a:endCxn id="425" idx="3"/>
            </p:cNvCxnSpPr>
            <p:nvPr/>
          </p:nvCxnSpPr>
          <p:spPr>
            <a:xfrm>
              <a:off x="6944101" y="2584359"/>
              <a:ext cx="221688" cy="1934"/>
            </a:xfrm>
            <a:prstGeom prst="line">
              <a:avLst/>
            </a:prstGeom>
            <a:solidFill>
              <a:schemeClr val="bg1"/>
            </a:solidFill>
            <a:ln w="28575">
              <a:solidFill>
                <a:srgbClr val="00B050"/>
              </a:solidFill>
              <a:round/>
              <a:tailEnd type="none" w="lg" len="lg"/>
            </a:ln>
          </p:spPr>
        </p:cxnSp>
        <p:cxnSp>
          <p:nvCxnSpPr>
            <p:cNvPr id="427" name="直接连接符 426"/>
            <p:cNvCxnSpPr>
              <a:stCxn id="425" idx="5"/>
            </p:cNvCxnSpPr>
            <p:nvPr/>
          </p:nvCxnSpPr>
          <p:spPr>
            <a:xfrm flipV="1">
              <a:off x="7236295" y="2386797"/>
              <a:ext cx="0" cy="161776"/>
            </a:xfrm>
            <a:prstGeom prst="line">
              <a:avLst/>
            </a:prstGeom>
            <a:solidFill>
              <a:schemeClr val="bg1"/>
            </a:solidFill>
            <a:ln w="28575">
              <a:solidFill>
                <a:srgbClr val="00B050"/>
              </a:solidFill>
              <a:round/>
              <a:tailEnd type="none" w="lg" len="lg"/>
            </a:ln>
          </p:spPr>
        </p:cxnSp>
        <p:cxnSp>
          <p:nvCxnSpPr>
            <p:cNvPr id="428" name="直接连接符 427"/>
            <p:cNvCxnSpPr/>
            <p:nvPr/>
          </p:nvCxnSpPr>
          <p:spPr>
            <a:xfrm>
              <a:off x="7302642" y="2584359"/>
              <a:ext cx="221688" cy="1934"/>
            </a:xfrm>
            <a:prstGeom prst="line">
              <a:avLst/>
            </a:prstGeom>
            <a:solidFill>
              <a:schemeClr val="bg1"/>
            </a:solidFill>
            <a:ln w="28575" cap="sq">
              <a:solidFill>
                <a:srgbClr val="00B050"/>
              </a:solidFill>
              <a:miter lim="800000"/>
              <a:tailEnd type="none" w="lg" len="lg"/>
            </a:ln>
          </p:spPr>
        </p:cxnSp>
        <p:sp>
          <p:nvSpPr>
            <p:cNvPr id="429" name="文本框 428"/>
            <p:cNvSpPr txBox="1"/>
            <p:nvPr/>
          </p:nvSpPr>
          <p:spPr>
            <a:xfrm>
              <a:off x="7211495" y="2283225"/>
              <a:ext cx="348172" cy="261610"/>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panose="020B0503020204020204" pitchFamily="34" charset="-122"/>
                  <a:ea typeface="微软雅黑" panose="020B0503020204020204" pitchFamily="34" charset="-122"/>
                </a:rPr>
                <a:t>L0</a:t>
              </a:r>
              <a:endParaRPr lang="zh-CN" altLang="en-US" sz="1100" b="1" dirty="0">
                <a:solidFill>
                  <a:srgbClr val="00B050"/>
                </a:solidFill>
                <a:latin typeface="微软雅黑" panose="020B0503020204020204" pitchFamily="34" charset="-122"/>
                <a:ea typeface="微软雅黑" panose="020B0503020204020204" pitchFamily="34" charset="-122"/>
              </a:endParaRPr>
            </a:p>
          </p:txBody>
        </p:sp>
      </p:grpSp>
      <p:cxnSp>
        <p:nvCxnSpPr>
          <p:cNvPr id="430" name="直接连接符 429"/>
          <p:cNvCxnSpPr/>
          <p:nvPr/>
        </p:nvCxnSpPr>
        <p:spPr>
          <a:xfrm>
            <a:off x="9074121" y="2736115"/>
            <a:ext cx="0" cy="2723343"/>
          </a:xfrm>
          <a:prstGeom prst="line">
            <a:avLst/>
          </a:prstGeom>
          <a:solidFill>
            <a:schemeClr val="bg1"/>
          </a:solidFill>
          <a:ln w="28575" cap="sq">
            <a:solidFill>
              <a:srgbClr val="00B050"/>
            </a:solidFill>
            <a:miter lim="800000"/>
            <a:tailEnd type="none" w="lg" len="lg"/>
          </a:ln>
        </p:spPr>
      </p:cxnSp>
      <p:cxnSp>
        <p:nvCxnSpPr>
          <p:cNvPr id="431" name="直接连接符 430"/>
          <p:cNvCxnSpPr/>
          <p:nvPr/>
        </p:nvCxnSpPr>
        <p:spPr>
          <a:xfrm flipH="1">
            <a:off x="9090196" y="4097667"/>
            <a:ext cx="279461" cy="0"/>
          </a:xfrm>
          <a:prstGeom prst="line">
            <a:avLst/>
          </a:prstGeom>
          <a:solidFill>
            <a:schemeClr val="bg1"/>
          </a:solidFill>
          <a:ln w="28575" cap="sq">
            <a:solidFill>
              <a:srgbClr val="00B050"/>
            </a:solidFill>
            <a:miter lim="800000"/>
            <a:tailEnd type="none" w="lg" len="lg"/>
          </a:ln>
        </p:spPr>
      </p:cxnSp>
      <p:grpSp>
        <p:nvGrpSpPr>
          <p:cNvPr id="432" name="组合 431"/>
          <p:cNvGrpSpPr/>
          <p:nvPr/>
        </p:nvGrpSpPr>
        <p:grpSpPr>
          <a:xfrm>
            <a:off x="9376065" y="3633163"/>
            <a:ext cx="300016" cy="903269"/>
            <a:chOff x="7766536" y="3451012"/>
            <a:chExt cx="300016" cy="903269"/>
          </a:xfrm>
        </p:grpSpPr>
        <p:cxnSp>
          <p:nvCxnSpPr>
            <p:cNvPr id="433" name="直接连接符 432"/>
            <p:cNvCxnSpPr/>
            <p:nvPr/>
          </p:nvCxnSpPr>
          <p:spPr>
            <a:xfrm>
              <a:off x="7766536" y="3451012"/>
              <a:ext cx="0" cy="903269"/>
            </a:xfrm>
            <a:prstGeom prst="line">
              <a:avLst/>
            </a:prstGeom>
            <a:solidFill>
              <a:schemeClr val="bg1"/>
            </a:solidFill>
            <a:ln w="19050" cap="sq">
              <a:solidFill>
                <a:srgbClr val="00B050"/>
              </a:solidFill>
              <a:miter lim="800000"/>
              <a:tailEnd type="none" w="lg" len="lg"/>
            </a:ln>
          </p:spPr>
        </p:cxnSp>
        <p:cxnSp>
          <p:nvCxnSpPr>
            <p:cNvPr id="434" name="直接连接符 433"/>
            <p:cNvCxnSpPr/>
            <p:nvPr/>
          </p:nvCxnSpPr>
          <p:spPr>
            <a:xfrm flipH="1">
              <a:off x="7774273" y="3451012"/>
              <a:ext cx="287198" cy="0"/>
            </a:xfrm>
            <a:prstGeom prst="line">
              <a:avLst/>
            </a:prstGeom>
            <a:solidFill>
              <a:schemeClr val="bg1"/>
            </a:solidFill>
            <a:ln w="19050" cap="sq">
              <a:solidFill>
                <a:srgbClr val="00B050"/>
              </a:solidFill>
              <a:miter lim="800000"/>
              <a:tailEnd type="none" w="lg" len="lg"/>
            </a:ln>
          </p:spPr>
        </p:cxnSp>
        <p:cxnSp>
          <p:nvCxnSpPr>
            <p:cNvPr id="435" name="直接连接符 434"/>
            <p:cNvCxnSpPr/>
            <p:nvPr/>
          </p:nvCxnSpPr>
          <p:spPr>
            <a:xfrm flipH="1">
              <a:off x="7779354" y="3752884"/>
              <a:ext cx="287198" cy="0"/>
            </a:xfrm>
            <a:prstGeom prst="line">
              <a:avLst/>
            </a:prstGeom>
            <a:solidFill>
              <a:schemeClr val="bg1"/>
            </a:solidFill>
            <a:ln w="19050" cap="sq">
              <a:solidFill>
                <a:srgbClr val="00B050"/>
              </a:solidFill>
              <a:miter lim="800000"/>
              <a:tailEnd type="none" w="lg" len="lg"/>
            </a:ln>
          </p:spPr>
        </p:cxnSp>
        <p:cxnSp>
          <p:nvCxnSpPr>
            <p:cNvPr id="436" name="直接连接符 435"/>
            <p:cNvCxnSpPr/>
            <p:nvPr/>
          </p:nvCxnSpPr>
          <p:spPr>
            <a:xfrm flipH="1">
              <a:off x="7766536" y="4052868"/>
              <a:ext cx="287198" cy="0"/>
            </a:xfrm>
            <a:prstGeom prst="line">
              <a:avLst/>
            </a:prstGeom>
            <a:solidFill>
              <a:schemeClr val="bg1"/>
            </a:solidFill>
            <a:ln w="19050" cap="sq">
              <a:solidFill>
                <a:srgbClr val="00B050"/>
              </a:solidFill>
              <a:miter lim="800000"/>
              <a:tailEnd type="none" w="lg" len="lg"/>
            </a:ln>
          </p:spPr>
        </p:cxnSp>
        <p:cxnSp>
          <p:nvCxnSpPr>
            <p:cNvPr id="437" name="直接连接符 436"/>
            <p:cNvCxnSpPr/>
            <p:nvPr/>
          </p:nvCxnSpPr>
          <p:spPr>
            <a:xfrm flipH="1">
              <a:off x="7766536" y="4354281"/>
              <a:ext cx="287198" cy="0"/>
            </a:xfrm>
            <a:prstGeom prst="line">
              <a:avLst/>
            </a:prstGeom>
            <a:solidFill>
              <a:schemeClr val="bg1"/>
            </a:solidFill>
            <a:ln w="19050" cap="sq">
              <a:solidFill>
                <a:srgbClr val="00B050"/>
              </a:solidFill>
              <a:miter lim="800000"/>
              <a:tailEnd type="none" w="lg" len="lg"/>
            </a:ln>
          </p:spPr>
        </p:cxnSp>
      </p:grpSp>
      <p:sp>
        <p:nvSpPr>
          <p:cNvPr id="438" name="文本框 437"/>
          <p:cNvSpPr txBox="1"/>
          <p:nvPr/>
        </p:nvSpPr>
        <p:spPr>
          <a:xfrm rot="16200000">
            <a:off x="9929784" y="3994220"/>
            <a:ext cx="830997" cy="201627"/>
          </a:xfrm>
          <a:prstGeom prst="rect">
            <a:avLst/>
          </a:prstGeom>
          <a:noFill/>
        </p:spPr>
        <p:txBody>
          <a:bodyPr vert="eaVert" wrap="square" rtlCol="0">
            <a:spAutoFit/>
          </a:bodyPr>
          <a:lstStyle/>
          <a:p>
            <a:pPr fontAlgn="base">
              <a:spcBef>
                <a:spcPct val="0"/>
              </a:spcBef>
              <a:spcAft>
                <a:spcPct val="0"/>
              </a:spcAft>
              <a:defRPr/>
            </a:pPr>
            <a:r>
              <a:rPr lang="zh-CN" altLang="en-US" sz="1400" b="1" dirty="0">
                <a:solidFill>
                  <a:srgbClr val="000000"/>
                </a:solidFill>
                <a:latin typeface="微软雅黑" panose="020B0503020204020204" pitchFamily="34" charset="-122"/>
                <a:ea typeface="微软雅黑" panose="020B0503020204020204" pitchFamily="34" charset="-122"/>
              </a:rPr>
              <a:t>字输出</a:t>
            </a:r>
            <a:endParaRPr lang="zh-CN" altLang="en-US" sz="1400" b="1" dirty="0">
              <a:solidFill>
                <a:srgbClr val="000000"/>
              </a:solidFill>
              <a:latin typeface="微软雅黑" panose="020B0503020204020204" pitchFamily="34" charset="-122"/>
              <a:ea typeface="微软雅黑" panose="020B0503020204020204" pitchFamily="34" charset="-122"/>
            </a:endParaRPr>
          </a:p>
        </p:txBody>
      </p:sp>
      <p:sp>
        <p:nvSpPr>
          <p:cNvPr id="441" name="矩形 440"/>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01" name="组合 300"/>
          <p:cNvGrpSpPr/>
          <p:nvPr/>
        </p:nvGrpSpPr>
        <p:grpSpPr>
          <a:xfrm>
            <a:off x="3890348" y="1793343"/>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Tag</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offset</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49" name="矩形 348"/>
          <p:cNvSpPr/>
          <p:nvPr/>
        </p:nvSpPr>
        <p:spPr>
          <a:xfrm>
            <a:off x="2738024" y="1781296"/>
            <a:ext cx="1070365" cy="217488"/>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主存地址</a:t>
            </a:r>
            <a:endParaRPr lang="zh-CN" altLang="en-US" sz="1400"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40" name="组合 239"/>
          <p:cNvGrpSpPr/>
          <p:nvPr/>
        </p:nvGrpSpPr>
        <p:grpSpPr>
          <a:xfrm>
            <a:off x="3890348" y="1793343"/>
            <a:ext cx="2182065" cy="228600"/>
            <a:chOff x="2861077" y="969828"/>
            <a:chExt cx="2182065" cy="228600"/>
          </a:xfrm>
        </p:grpSpPr>
        <p:sp>
          <p:nvSpPr>
            <p:cNvPr id="241" name="矩形 24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0000111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51" name="矩形 2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0" name="组合 289"/>
          <p:cNvGrpSpPr/>
          <p:nvPr/>
        </p:nvGrpSpPr>
        <p:grpSpPr>
          <a:xfrm>
            <a:off x="3890348" y="1793343"/>
            <a:ext cx="2182065" cy="228600"/>
            <a:chOff x="2861077" y="969828"/>
            <a:chExt cx="2182065" cy="228600"/>
          </a:xfrm>
        </p:grpSpPr>
        <p:sp>
          <p:nvSpPr>
            <p:cNvPr id="291" name="矩形 29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93" name="矩形 29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6" name="组合 295"/>
          <p:cNvGrpSpPr/>
          <p:nvPr/>
        </p:nvGrpSpPr>
        <p:grpSpPr>
          <a:xfrm>
            <a:off x="3890348" y="1793343"/>
            <a:ext cx="2182065" cy="228600"/>
            <a:chOff x="2861077" y="969828"/>
            <a:chExt cx="2182065" cy="228600"/>
          </a:xfrm>
        </p:grpSpPr>
        <p:sp>
          <p:nvSpPr>
            <p:cNvPr id="297" name="矩形 29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0001001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98" name="矩形 29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9" name="组合 298"/>
          <p:cNvGrpSpPr/>
          <p:nvPr/>
        </p:nvGrpSpPr>
        <p:grpSpPr>
          <a:xfrm>
            <a:off x="3890348" y="1793343"/>
            <a:ext cx="2182065" cy="228600"/>
            <a:chOff x="2861077" y="969828"/>
            <a:chExt cx="2182065" cy="228600"/>
          </a:xfrm>
        </p:grpSpPr>
        <p:sp>
          <p:nvSpPr>
            <p:cNvPr id="300" name="矩形 29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0000111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2" name="矩形 30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3" name="组合 302"/>
          <p:cNvGrpSpPr/>
          <p:nvPr/>
        </p:nvGrpSpPr>
        <p:grpSpPr>
          <a:xfrm>
            <a:off x="3890348" y="1793343"/>
            <a:ext cx="2182065" cy="228600"/>
            <a:chOff x="2861077" y="969828"/>
            <a:chExt cx="2182065" cy="228600"/>
          </a:xfrm>
        </p:grpSpPr>
        <p:sp>
          <p:nvSpPr>
            <p:cNvPr id="304" name="矩形 303"/>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0010010</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6" name="组合 305"/>
          <p:cNvGrpSpPr/>
          <p:nvPr/>
        </p:nvGrpSpPr>
        <p:grpSpPr>
          <a:xfrm>
            <a:off x="3890348" y="1793343"/>
            <a:ext cx="2182065" cy="228600"/>
            <a:chOff x="2861077" y="969828"/>
            <a:chExt cx="2182065" cy="228600"/>
          </a:xfrm>
        </p:grpSpPr>
        <p:sp>
          <p:nvSpPr>
            <p:cNvPr id="307" name="矩形 30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0010101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8" name="矩形 30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00</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9" name="组合 308"/>
          <p:cNvGrpSpPr/>
          <p:nvPr/>
        </p:nvGrpSpPr>
        <p:grpSpPr>
          <a:xfrm>
            <a:off x="3890348" y="1793343"/>
            <a:ext cx="2182065" cy="228600"/>
            <a:chOff x="2861077" y="969828"/>
            <a:chExt cx="2182065" cy="228600"/>
          </a:xfrm>
        </p:grpSpPr>
        <p:sp>
          <p:nvSpPr>
            <p:cNvPr id="310" name="矩形 30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1000001</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1" name="矩形 3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US" altLang="zh-CN" sz="1400" dirty="0">
                  <a:solidFill>
                    <a:srgbClr val="000000"/>
                  </a:solidFill>
                  <a:latin typeface="Arial" panose="020B0604020202020204" pitchFamily="34" charset="0"/>
                  <a:ea typeface="微软雅黑" panose="020B0503020204020204" pitchFamily="34" charset="-122"/>
                  <a:cs typeface="Arial" panose="020B0604020202020204" pitchFamily="34" charset="0"/>
                </a:rPr>
                <a:t>11</a:t>
              </a:r>
              <a:endParaRPr lang="zh-CN" altLang="en-US" sz="14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42" name="矩形 441"/>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3" name="矩形 442"/>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4" name="矩形 443"/>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45" name="矩形 444"/>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cxnSp>
        <p:nvCxnSpPr>
          <p:cNvPr id="446" name="直接连接符 445"/>
          <p:cNvCxnSpPr/>
          <p:nvPr/>
        </p:nvCxnSpPr>
        <p:spPr>
          <a:xfrm>
            <a:off x="4673314" y="2756295"/>
            <a:ext cx="753639" cy="0"/>
          </a:xfrm>
          <a:prstGeom prst="line">
            <a:avLst/>
          </a:prstGeom>
          <a:ln w="38100">
            <a:solidFill>
              <a:srgbClr val="00CC00"/>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4416228" y="2540513"/>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endParaRPr lang="en-US" altLang="zh-CN" sz="1200" dirty="0">
              <a:solidFill>
                <a:srgbClr val="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200" dirty="0">
                <a:solidFill>
                  <a:srgbClr val="FFFFFF"/>
                </a:solidFill>
                <a:latin typeface="微软雅黑" panose="020B0503020204020204" pitchFamily="34" charset="-122"/>
                <a:ea typeface="微软雅黑" panose="020B0503020204020204" pitchFamily="34" charset="-122"/>
              </a:rPr>
              <a:t>八路并发比较电路</a:t>
            </a:r>
            <a:endParaRPr lang="en-US" altLang="zh-CN" sz="1200" dirty="0">
              <a:solidFill>
                <a:srgbClr val="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endParaRPr lang="en-US" altLang="zh-CN" sz="1200" dirty="0">
              <a:solidFill>
                <a:srgbClr val="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462" name="文本框 461"/>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sp>
        <p:nvSpPr>
          <p:cNvPr id="385" name="文本框 384"/>
          <p:cNvSpPr txBox="1"/>
          <p:nvPr/>
        </p:nvSpPr>
        <p:spPr>
          <a:xfrm>
            <a:off x="3695921" y="5865968"/>
            <a:ext cx="731290" cy="276999"/>
          </a:xfrm>
          <a:prstGeom prst="rect">
            <a:avLst/>
          </a:prstGeom>
          <a:solidFill>
            <a:srgbClr val="FFFF00"/>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Hit</a:t>
            </a:r>
            <a:endParaRPr lang="zh-CN" altLang="en-US" sz="1200" b="1" i="1" dirty="0">
              <a:solidFill>
                <a:srgbClr val="000000"/>
              </a:solidFill>
              <a:latin typeface="Arial" panose="020B0604020202020204" pitchFamily="34" charset="0"/>
              <a:ea typeface="华文细黑" panose="02010600040101010101" pitchFamily="2" charset="-122"/>
            </a:endParaRPr>
          </a:p>
        </p:txBody>
      </p:sp>
      <p:sp>
        <p:nvSpPr>
          <p:cNvPr id="389" name="文本框 388"/>
          <p:cNvSpPr txBox="1"/>
          <p:nvPr/>
        </p:nvSpPr>
        <p:spPr>
          <a:xfrm>
            <a:off x="3695921" y="5865968"/>
            <a:ext cx="731290" cy="276999"/>
          </a:xfrm>
          <a:prstGeom prst="rect">
            <a:avLst/>
          </a:prstGeom>
          <a:solidFill>
            <a:schemeClr val="accent1">
              <a:lumMod val="40000"/>
              <a:lumOff val="60000"/>
            </a:schemeClr>
          </a:solidFill>
        </p:spPr>
        <p:txBody>
          <a:bodyPr wrap="square" lIns="0" rIns="0" rtlCol="0">
            <a:spAutoFit/>
          </a:bodyPr>
          <a:lstStyle/>
          <a:p>
            <a:pPr algn="ctr" fontAlgn="base">
              <a:spcBef>
                <a:spcPct val="0"/>
              </a:spcBef>
              <a:spcAft>
                <a:spcPct val="0"/>
              </a:spcAft>
              <a:defRPr/>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grpSp>
        <p:nvGrpSpPr>
          <p:cNvPr id="71" name="组合 70"/>
          <p:cNvGrpSpPr/>
          <p:nvPr/>
        </p:nvGrpSpPr>
        <p:grpSpPr>
          <a:xfrm>
            <a:off x="9667895" y="3288505"/>
            <a:ext cx="369783" cy="1586339"/>
            <a:chOff x="8088601" y="3262692"/>
            <a:chExt cx="324657" cy="1288723"/>
          </a:xfrm>
        </p:grpSpPr>
        <p:sp>
          <p:nvSpPr>
            <p:cNvPr id="52" name="梯形 51"/>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15" name="文本框 41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40" name="矩形 439"/>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40"/>
                                        </p:tgtEl>
                                        <p:attrNameLst>
                                          <p:attrName>fillcolor</p:attrName>
                                        </p:attrNameLst>
                                      </p:cBhvr>
                                      <p:to>
                                        <a:srgbClr val="00CC00"/>
                                      </p:to>
                                    </p:animClr>
                                    <p:set>
                                      <p:cBhvr>
                                        <p:cTn id="7" dur="500" fill="hold"/>
                                        <p:tgtEl>
                                          <p:spTgt spid="140"/>
                                        </p:tgtEl>
                                        <p:attrNameLst>
                                          <p:attrName>fill.type</p:attrName>
                                        </p:attrNameLst>
                                      </p:cBhvr>
                                      <p:to>
                                        <p:strVal val="solid"/>
                                      </p:to>
                                    </p:set>
                                    <p:set>
                                      <p:cBhvr>
                                        <p:cTn id="8" dur="500" fill="hold"/>
                                        <p:tgtEl>
                                          <p:spTgt spid="14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wipe(left)">
                                      <p:cBhvr>
                                        <p:cTn id="13" dur="500"/>
                                        <p:tgtEl>
                                          <p:spTgt spid="252"/>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nodeType="clickEffect">
                                  <p:stCondLst>
                                    <p:cond delay="0"/>
                                  </p:stCondLst>
                                  <p:childTnLst>
                                    <p:anim calcmode="discrete" valueType="str">
                                      <p:cBhvr>
                                        <p:cTn id="17"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3000" fill="hold" nodeType="clickEffect">
                                  <p:stCondLst>
                                    <p:cond delay="0"/>
                                  </p:stCondLst>
                                  <p:childTnLst>
                                    <p:anim calcmode="discrete" valueType="str">
                                      <p:cBhvr>
                                        <p:cTn id="21"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22" fill="hold">
                            <p:stCondLst>
                              <p:cond delay="1000"/>
                            </p:stCondLst>
                            <p:childTnLst>
                              <p:par>
                                <p:cTn id="23" presetID="35" presetClass="emph" presetSubtype="0" repeatCount="3000" fill="hold" grpId="0" nodeType="afterEffect">
                                  <p:stCondLst>
                                    <p:cond delay="0"/>
                                  </p:stCondLst>
                                  <p:childTnLst>
                                    <p:anim calcmode="discrete" valueType="str">
                                      <p:cBhvr>
                                        <p:cTn id="24"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25" fill="hold">
                            <p:stCondLst>
                              <p:cond delay="2000"/>
                            </p:stCondLst>
                            <p:childTnLst>
                              <p:par>
                                <p:cTn id="26" presetID="35" presetClass="emph" presetSubtype="0" repeatCount="2000" fill="hold" nodeType="afterEffect">
                                  <p:stCondLst>
                                    <p:cond delay="0"/>
                                  </p:stCondLst>
                                  <p:childTnLst>
                                    <p:anim calcmode="discrete" valueType="str">
                                      <p:cBhvr>
                                        <p:cTn id="2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84"/>
                                        </p:tgtEl>
                                        <p:attrNameLst>
                                          <p:attrName>style.visibility</p:attrName>
                                        </p:attrNameLst>
                                      </p:cBhvr>
                                      <p:to>
                                        <p:strVal val="visible"/>
                                      </p:to>
                                    </p:set>
                                    <p:animEffect transition="in" filter="wipe(left)">
                                      <p:cBhvr>
                                        <p:cTn id="31" dur="500"/>
                                        <p:tgtEl>
                                          <p:spTgt spid="384"/>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repeatCount="3000" fill="hold" nodeType="clickEffect">
                                  <p:stCondLst>
                                    <p:cond delay="0"/>
                                  </p:stCondLst>
                                  <p:childTnLst>
                                    <p:set>
                                      <p:cBhvr>
                                        <p:cTn id="35" dur="1" fill="hold">
                                          <p:stCondLst>
                                            <p:cond delay="0"/>
                                          </p:stCondLst>
                                        </p:cTn>
                                        <p:tgtEl>
                                          <p:spTgt spid="378"/>
                                        </p:tgtEl>
                                        <p:attrNameLst>
                                          <p:attrName>style.visibility</p:attrName>
                                        </p:attrNameLst>
                                      </p:cBhvr>
                                      <p:to>
                                        <p:strVal val="visible"/>
                                      </p:to>
                                    </p:set>
                                    <p:anim calcmode="lin" valueType="num">
                                      <p:cBhvr additive="base">
                                        <p:cTn id="36" dur="500" fill="hold"/>
                                        <p:tgtEl>
                                          <p:spTgt spid="378"/>
                                        </p:tgtEl>
                                        <p:attrNameLst>
                                          <p:attrName>ppt_x</p:attrName>
                                        </p:attrNameLst>
                                      </p:cBhvr>
                                      <p:tavLst>
                                        <p:tav tm="0">
                                          <p:val>
                                            <p:strVal val="1+#ppt_w/2"/>
                                          </p:val>
                                        </p:tav>
                                        <p:tav tm="100000">
                                          <p:val>
                                            <p:strVal val="#ppt_x"/>
                                          </p:val>
                                        </p:tav>
                                      </p:tavLst>
                                    </p:anim>
                                    <p:anim calcmode="lin" valueType="num">
                                      <p:cBhvr additive="base">
                                        <p:cTn id="37" dur="500" fill="hold"/>
                                        <p:tgtEl>
                                          <p:spTgt spid="37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repeatCount="200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0-#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3000" fill="hold" grpId="1" nodeType="clickEffect">
                                  <p:stCondLst>
                                    <p:cond delay="0"/>
                                  </p:stCondLst>
                                  <p:childTnLst>
                                    <p:anim calcmode="discrete" valueType="str">
                                      <p:cBhvr>
                                        <p:cTn id="47" dur="1000" fill="hold"/>
                                        <p:tgtEl>
                                          <p:spTgt spid="145"/>
                                        </p:tgtEl>
                                        <p:attrNameLst>
                                          <p:attrName>style.visibility</p:attrName>
                                        </p:attrNameLst>
                                      </p:cBhvr>
                                      <p:tavLst>
                                        <p:tav tm="0">
                                          <p:val>
                                            <p:strVal val="hidden"/>
                                          </p:val>
                                        </p:tav>
                                        <p:tav tm="50000">
                                          <p:val>
                                            <p:strVal val="visible"/>
                                          </p:val>
                                        </p:tav>
                                      </p:tavLst>
                                    </p:anim>
                                  </p:childTnLst>
                                </p:cTn>
                              </p:par>
                            </p:childTnLst>
                          </p:cTn>
                        </p:par>
                        <p:par>
                          <p:cTn id="48" fill="hold">
                            <p:stCondLst>
                              <p:cond delay="1000"/>
                            </p:stCondLst>
                            <p:childTnLst>
                              <p:par>
                                <p:cTn id="49" presetID="22" presetClass="entr" presetSubtype="8" repeatCount="3000" fill="hold" nodeType="afterEffect">
                                  <p:stCondLst>
                                    <p:cond delay="0"/>
                                  </p:stCondLst>
                                  <p:childTnLst>
                                    <p:set>
                                      <p:cBhvr>
                                        <p:cTn id="50" dur="1" fill="hold">
                                          <p:stCondLst>
                                            <p:cond delay="0"/>
                                          </p:stCondLst>
                                        </p:cTn>
                                        <p:tgtEl>
                                          <p:spTgt spid="224"/>
                                        </p:tgtEl>
                                        <p:attrNameLst>
                                          <p:attrName>style.visibility</p:attrName>
                                        </p:attrNameLst>
                                      </p:cBhvr>
                                      <p:to>
                                        <p:strVal val="visible"/>
                                      </p:to>
                                    </p:set>
                                    <p:animEffect transition="in" filter="wipe(left)">
                                      <p:cBhvr>
                                        <p:cTn id="51" dur="500"/>
                                        <p:tgtEl>
                                          <p:spTgt spid="224"/>
                                        </p:tgtEl>
                                      </p:cBhvr>
                                    </p:animEffect>
                                  </p:childTnLst>
                                </p:cTn>
                              </p:par>
                              <p:par>
                                <p:cTn id="52" presetID="1" presetClass="exit" presetSubtype="0" fill="hold" grpId="1" nodeType="withEffect">
                                  <p:stCondLst>
                                    <p:cond delay="0"/>
                                  </p:stCondLst>
                                  <p:childTnLst>
                                    <p:set>
                                      <p:cBhvr>
                                        <p:cTn id="53" dur="1" fill="hold">
                                          <p:stCondLst>
                                            <p:cond delay="0"/>
                                          </p:stCondLst>
                                        </p:cTn>
                                        <p:tgtEl>
                                          <p:spTgt spid="384"/>
                                        </p:tgtEl>
                                        <p:attrNameLst>
                                          <p:attrName>style.visibility</p:attrName>
                                        </p:attrNameLst>
                                      </p:cBhvr>
                                      <p:to>
                                        <p:strVal val="hidden"/>
                                      </p:to>
                                    </p:set>
                                  </p:childTnLst>
                                </p:cTn>
                              </p:par>
                              <p:par>
                                <p:cTn id="54" presetID="22" presetClass="entr" presetSubtype="8" fill="hold" grpId="0" nodeType="withEffect">
                                  <p:stCondLst>
                                    <p:cond delay="0"/>
                                  </p:stCondLst>
                                  <p:childTnLst>
                                    <p:set>
                                      <p:cBhvr>
                                        <p:cTn id="55" dur="1" fill="hold">
                                          <p:stCondLst>
                                            <p:cond delay="0"/>
                                          </p:stCondLst>
                                        </p:cTn>
                                        <p:tgtEl>
                                          <p:spTgt spid="229"/>
                                        </p:tgtEl>
                                        <p:attrNameLst>
                                          <p:attrName>style.visibility</p:attrName>
                                        </p:attrNameLst>
                                      </p:cBhvr>
                                      <p:to>
                                        <p:strVal val="visible"/>
                                      </p:to>
                                    </p:set>
                                    <p:animEffect transition="in" filter="wipe(left)">
                                      <p:cBhvr>
                                        <p:cTn id="56" dur="500"/>
                                        <p:tgtEl>
                                          <p:spTgt spid="22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4"/>
                                        </p:tgtEl>
                                        <p:attrNameLst>
                                          <p:attrName>style.visibility</p:attrName>
                                        </p:attrNameLst>
                                      </p:cBhvr>
                                      <p:to>
                                        <p:strVal val="visible"/>
                                      </p:to>
                                    </p:set>
                                    <p:animEffect transition="in" filter="wipe(left)">
                                      <p:cBhvr>
                                        <p:cTn id="61" dur="500"/>
                                        <p:tgtEl>
                                          <p:spTgt spid="424"/>
                                        </p:tgtEl>
                                      </p:cBhvr>
                                    </p:animEffect>
                                  </p:childTnLst>
                                </p:cTn>
                              </p:par>
                            </p:childTnLst>
                          </p:cTn>
                        </p:par>
                        <p:par>
                          <p:cTn id="62" fill="hold">
                            <p:stCondLst>
                              <p:cond delay="500"/>
                            </p:stCondLst>
                            <p:childTnLst>
                              <p:par>
                                <p:cTn id="63" presetID="22" presetClass="entr" presetSubtype="1" repeatCount="2000" fill="hold" nodeType="after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wipe(up)">
                                      <p:cBhvr>
                                        <p:cTn id="65" dur="500"/>
                                        <p:tgtEl>
                                          <p:spTgt spid="430"/>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431"/>
                                        </p:tgtEl>
                                        <p:attrNameLst>
                                          <p:attrName>style.visibility</p:attrName>
                                        </p:attrNameLst>
                                      </p:cBhvr>
                                      <p:to>
                                        <p:strVal val="visible"/>
                                      </p:to>
                                    </p:set>
                                    <p:animEffect transition="in" filter="wipe(left)">
                                      <p:cBhvr>
                                        <p:cTn id="69" dur="500"/>
                                        <p:tgtEl>
                                          <p:spTgt spid="431"/>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432"/>
                                        </p:tgtEl>
                                        <p:attrNameLst>
                                          <p:attrName>style.visibility</p:attrName>
                                        </p:attrNameLst>
                                      </p:cBhvr>
                                      <p:to>
                                        <p:strVal val="visible"/>
                                      </p:to>
                                    </p:set>
                                    <p:animEffect transition="in" filter="wipe(left)">
                                      <p:cBhvr>
                                        <p:cTn id="73" dur="500"/>
                                        <p:tgtEl>
                                          <p:spTgt spid="43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242"/>
                                        </p:tgtEl>
                                        <p:attrNameLst>
                                          <p:attrName>style.visibility</p:attrName>
                                        </p:attrNameLst>
                                      </p:cBhvr>
                                      <p:to>
                                        <p:strVal val="visible"/>
                                      </p:to>
                                    </p:set>
                                    <p:animEffect transition="in" filter="wipe(up)">
                                      <p:cBhvr>
                                        <p:cTn id="78" dur="500"/>
                                        <p:tgtEl>
                                          <p:spTgt spid="242"/>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235"/>
                                        </p:tgtEl>
                                        <p:attrNameLst>
                                          <p:attrName>style.visibility</p:attrName>
                                        </p:attrNameLst>
                                      </p:cBhvr>
                                      <p:to>
                                        <p:strVal val="visible"/>
                                      </p:to>
                                    </p:set>
                                    <p:animEffect transition="in" filter="wipe(left)">
                                      <p:cBhvr>
                                        <p:cTn id="82" dur="500"/>
                                        <p:tgtEl>
                                          <p:spTgt spid="235"/>
                                        </p:tgtEl>
                                      </p:cBhvr>
                                    </p:animEffec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262"/>
                                        </p:tgtEl>
                                        <p:attrNameLst>
                                          <p:attrName>style.visibility</p:attrName>
                                        </p:attrNameLst>
                                      </p:cBhvr>
                                      <p:to>
                                        <p:strVal val="visible"/>
                                      </p:to>
                                    </p:set>
                                    <p:animEffect transition="in" filter="wipe(left)">
                                      <p:cBhvr>
                                        <p:cTn id="86" dur="500"/>
                                        <p:tgtEl>
                                          <p:spTgt spid="26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2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2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24"/>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30"/>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3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3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432"/>
                                        </p:tgtEl>
                                        <p:attrNameLst>
                                          <p:attrName>style.visibility</p:attrName>
                                        </p:attrNameLst>
                                      </p:cBhvr>
                                      <p:to>
                                        <p:strVal val="hidden"/>
                                      </p:to>
                                    </p:set>
                                  </p:childTnLst>
                                </p:cTn>
                              </p:par>
                            </p:childTnLst>
                          </p:cTn>
                        </p:par>
                        <p:par>
                          <p:cTn id="103" fill="hold">
                            <p:stCondLst>
                              <p:cond delay="0"/>
                            </p:stCondLst>
                            <p:childTnLst>
                              <p:par>
                                <p:cTn id="104" presetID="1" presetClass="exit" presetSubtype="0" fill="hold" nodeType="afterEffect">
                                  <p:stCondLst>
                                    <p:cond delay="0"/>
                                  </p:stCondLst>
                                  <p:childTnLst>
                                    <p:set>
                                      <p:cBhvr>
                                        <p:cTn id="105" dur="1" fill="hold">
                                          <p:stCondLst>
                                            <p:cond delay="0"/>
                                          </p:stCondLst>
                                        </p:cTn>
                                        <p:tgtEl>
                                          <p:spTgt spid="262"/>
                                        </p:tgtEl>
                                        <p:attrNameLst>
                                          <p:attrName>style.visibility</p:attrName>
                                        </p:attrNameLst>
                                      </p:cBhvr>
                                      <p:to>
                                        <p:strVal val="hidden"/>
                                      </p:to>
                                    </p:set>
                                  </p:childTnLst>
                                </p:cTn>
                              </p:par>
                            </p:childTnLst>
                          </p:cTn>
                        </p:par>
                        <p:par>
                          <p:cTn id="106" fill="hold">
                            <p:stCondLst>
                              <p:cond delay="0"/>
                            </p:stCondLst>
                            <p:childTnLst>
                              <p:par>
                                <p:cTn id="107" presetID="1" presetClass="emph" presetSubtype="2" fill="hold" nodeType="afterEffect">
                                  <p:stCondLst>
                                    <p:cond delay="0"/>
                                  </p:stCondLst>
                                  <p:childTnLst>
                                    <p:animClr clrSpc="rgb" dir="cw">
                                      <p:cBhvr>
                                        <p:cTn id="108" dur="500" fill="hold"/>
                                        <p:tgtEl>
                                          <p:spTgt spid="141"/>
                                        </p:tgtEl>
                                        <p:attrNameLst>
                                          <p:attrName>fillcolor</p:attrName>
                                        </p:attrNameLst>
                                      </p:cBhvr>
                                      <p:to>
                                        <a:srgbClr val="00CC00"/>
                                      </p:to>
                                    </p:animClr>
                                    <p:set>
                                      <p:cBhvr>
                                        <p:cTn id="109" dur="500" fill="hold"/>
                                        <p:tgtEl>
                                          <p:spTgt spid="141"/>
                                        </p:tgtEl>
                                        <p:attrNameLst>
                                          <p:attrName>fill.type</p:attrName>
                                        </p:attrNameLst>
                                      </p:cBhvr>
                                      <p:to>
                                        <p:strVal val="solid"/>
                                      </p:to>
                                    </p:set>
                                    <p:set>
                                      <p:cBhvr>
                                        <p:cTn id="110" dur="500" fill="hold"/>
                                        <p:tgtEl>
                                          <p:spTgt spid="141"/>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500" fill="hold"/>
                                        <p:tgtEl>
                                          <p:spTgt spid="140"/>
                                        </p:tgtEl>
                                        <p:attrNameLst>
                                          <p:attrName>fillcolor</p:attrName>
                                        </p:attrNameLst>
                                      </p:cBhvr>
                                      <p:to>
                                        <a:schemeClr val="bg2"/>
                                      </p:to>
                                    </p:animClr>
                                    <p:set>
                                      <p:cBhvr>
                                        <p:cTn id="113" dur="500" fill="hold"/>
                                        <p:tgtEl>
                                          <p:spTgt spid="140"/>
                                        </p:tgtEl>
                                        <p:attrNameLst>
                                          <p:attrName>fill.type</p:attrName>
                                        </p:attrNameLst>
                                      </p:cBhvr>
                                      <p:to>
                                        <p:strVal val="solid"/>
                                      </p:to>
                                    </p:set>
                                    <p:set>
                                      <p:cBhvr>
                                        <p:cTn id="114" dur="500" fill="hold"/>
                                        <p:tgtEl>
                                          <p:spTgt spid="140"/>
                                        </p:tgtEl>
                                        <p:attrNameLst>
                                          <p:attrName>fill.on</p:attrName>
                                        </p:attrNameLst>
                                      </p:cBhvr>
                                      <p:to>
                                        <p:strVal val="true"/>
                                      </p:to>
                                    </p:set>
                                  </p:childTnLst>
                                </p:cTn>
                              </p:par>
                            </p:childTnLst>
                          </p:cTn>
                        </p:par>
                        <p:par>
                          <p:cTn id="115" fill="hold">
                            <p:stCondLst>
                              <p:cond delay="500"/>
                            </p:stCondLst>
                            <p:childTnLst>
                              <p:par>
                                <p:cTn id="116" presetID="2" presetClass="entr" presetSubtype="4" fill="hold" nodeType="afterEffect">
                                  <p:stCondLst>
                                    <p:cond delay="0"/>
                                  </p:stCondLst>
                                  <p:childTnLst>
                                    <p:set>
                                      <p:cBhvr>
                                        <p:cTn id="117" dur="1" fill="hold">
                                          <p:stCondLst>
                                            <p:cond delay="0"/>
                                          </p:stCondLst>
                                        </p:cTn>
                                        <p:tgtEl>
                                          <p:spTgt spid="290"/>
                                        </p:tgtEl>
                                        <p:attrNameLst>
                                          <p:attrName>style.visibility</p:attrName>
                                        </p:attrNameLst>
                                      </p:cBhvr>
                                      <p:to>
                                        <p:strVal val="visible"/>
                                      </p:to>
                                    </p:set>
                                    <p:anim calcmode="lin" valueType="num">
                                      <p:cBhvr additive="base">
                                        <p:cTn id="118" dur="500" fill="hold"/>
                                        <p:tgtEl>
                                          <p:spTgt spid="290"/>
                                        </p:tgtEl>
                                        <p:attrNameLst>
                                          <p:attrName>ppt_x</p:attrName>
                                        </p:attrNameLst>
                                      </p:cBhvr>
                                      <p:tavLst>
                                        <p:tav tm="0">
                                          <p:val>
                                            <p:strVal val="#ppt_x"/>
                                          </p:val>
                                        </p:tav>
                                        <p:tav tm="100000">
                                          <p:val>
                                            <p:strVal val="#ppt_x"/>
                                          </p:val>
                                        </p:tav>
                                      </p:tavLst>
                                    </p:anim>
                                    <p:anim calcmode="lin" valueType="num">
                                      <p:cBhvr additive="base">
                                        <p:cTn id="119"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2"/>
                                        </p:tgtEl>
                                        <p:attrNameLst>
                                          <p:attrName>style.visibility</p:attrName>
                                        </p:attrNameLst>
                                      </p:cBhvr>
                                      <p:to>
                                        <p:strVal val="visible"/>
                                      </p:to>
                                    </p:set>
                                    <p:animEffect transition="in" filter="wipe(left)">
                                      <p:cBhvr>
                                        <p:cTn id="124" dur="500"/>
                                        <p:tgtEl>
                                          <p:spTgt spid="462"/>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2000" fill="hold" nodeType="clickEffect">
                                  <p:stCondLst>
                                    <p:cond delay="0"/>
                                  </p:stCondLst>
                                  <p:childTnLst>
                                    <p:set>
                                      <p:cBhvr>
                                        <p:cTn id="128" dur="1" fill="hold">
                                          <p:stCondLst>
                                            <p:cond delay="0"/>
                                          </p:stCondLst>
                                        </p:cTn>
                                        <p:tgtEl>
                                          <p:spTgt spid="3"/>
                                        </p:tgtEl>
                                        <p:attrNameLst>
                                          <p:attrName>style.visibility</p:attrName>
                                        </p:attrNameLst>
                                      </p:cBhvr>
                                      <p:to>
                                        <p:strVal val="visible"/>
                                      </p:to>
                                    </p:set>
                                    <p:animEffect transition="in" filter="wipe(left)">
                                      <p:cBhvr>
                                        <p:cTn id="129" dur="500"/>
                                        <p:tgtEl>
                                          <p:spTgt spid="3"/>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500" fill="hold"/>
                                        <p:tgtEl>
                                          <p:spTgt spid="185"/>
                                        </p:tgtEl>
                                        <p:attrNameLst>
                                          <p:attrName>fillcolor</p:attrName>
                                        </p:attrNameLst>
                                      </p:cBhvr>
                                      <p:to>
                                        <a:srgbClr val="00CC00"/>
                                      </p:to>
                                    </p:animClr>
                                    <p:set>
                                      <p:cBhvr>
                                        <p:cTn id="134" dur="500" fill="hold"/>
                                        <p:tgtEl>
                                          <p:spTgt spid="185"/>
                                        </p:tgtEl>
                                        <p:attrNameLst>
                                          <p:attrName>fill.type</p:attrName>
                                        </p:attrNameLst>
                                      </p:cBhvr>
                                      <p:to>
                                        <p:strVal val="solid"/>
                                      </p:to>
                                    </p:set>
                                    <p:set>
                                      <p:cBhvr>
                                        <p:cTn id="135" dur="500" fill="hold"/>
                                        <p:tgtEl>
                                          <p:spTgt spid="185"/>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41"/>
                                        </p:tgtEl>
                                        <p:attrNameLst>
                                          <p:attrName>fillcolor</p:attrName>
                                        </p:attrNameLst>
                                      </p:cBhvr>
                                      <p:to>
                                        <a:schemeClr val="bg2"/>
                                      </p:to>
                                    </p:animClr>
                                    <p:set>
                                      <p:cBhvr>
                                        <p:cTn id="138" dur="500" fill="hold"/>
                                        <p:tgtEl>
                                          <p:spTgt spid="141"/>
                                        </p:tgtEl>
                                        <p:attrNameLst>
                                          <p:attrName>fill.type</p:attrName>
                                        </p:attrNameLst>
                                      </p:cBhvr>
                                      <p:to>
                                        <p:strVal val="solid"/>
                                      </p:to>
                                    </p:set>
                                    <p:set>
                                      <p:cBhvr>
                                        <p:cTn id="139" dur="500" fill="hold"/>
                                        <p:tgtEl>
                                          <p:spTgt spid="141"/>
                                        </p:tgtEl>
                                        <p:attrNameLst>
                                          <p:attrName>fill.on</p:attrName>
                                        </p:attrNameLst>
                                      </p:cBhvr>
                                      <p:to>
                                        <p:strVal val="true"/>
                                      </p:to>
                                    </p:set>
                                  </p:childTnLst>
                                </p:cTn>
                              </p:par>
                            </p:childTnLst>
                          </p:cTn>
                        </p:par>
                        <p:par>
                          <p:cTn id="140" fill="hold">
                            <p:stCondLst>
                              <p:cond delay="500"/>
                            </p:stCondLst>
                            <p:childTnLst>
                              <p:par>
                                <p:cTn id="141" presetID="2" presetClass="entr" presetSubtype="4" repeatCount="2000" fill="hold" nodeType="afterEffect">
                                  <p:stCondLst>
                                    <p:cond delay="0"/>
                                  </p:stCondLst>
                                  <p:childTnLst>
                                    <p:set>
                                      <p:cBhvr>
                                        <p:cTn id="142" dur="1" fill="hold">
                                          <p:stCondLst>
                                            <p:cond delay="0"/>
                                          </p:stCondLst>
                                        </p:cTn>
                                        <p:tgtEl>
                                          <p:spTgt spid="296"/>
                                        </p:tgtEl>
                                        <p:attrNameLst>
                                          <p:attrName>style.visibility</p:attrName>
                                        </p:attrNameLst>
                                      </p:cBhvr>
                                      <p:to>
                                        <p:strVal val="visible"/>
                                      </p:to>
                                    </p:set>
                                    <p:anim calcmode="lin" valueType="num">
                                      <p:cBhvr additive="base">
                                        <p:cTn id="143" dur="500" fill="hold"/>
                                        <p:tgtEl>
                                          <p:spTgt spid="296"/>
                                        </p:tgtEl>
                                        <p:attrNameLst>
                                          <p:attrName>ppt_x</p:attrName>
                                        </p:attrNameLst>
                                      </p:cBhvr>
                                      <p:tavLst>
                                        <p:tav tm="0">
                                          <p:val>
                                            <p:strVal val="#ppt_x"/>
                                          </p:val>
                                        </p:tav>
                                        <p:tav tm="100000">
                                          <p:val>
                                            <p:strVal val="#ppt_x"/>
                                          </p:val>
                                        </p:tav>
                                      </p:tavLst>
                                    </p:anim>
                                    <p:anim calcmode="lin" valueType="num">
                                      <p:cBhvr additive="base">
                                        <p:cTn id="144"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
                                        </p:tgtEl>
                                        <p:attrNameLst>
                                          <p:attrName>style.visibility</p:attrName>
                                        </p:attrNameLst>
                                      </p:cBhvr>
                                      <p:to>
                                        <p:strVal val="visible"/>
                                      </p:to>
                                    </p:set>
                                    <p:animEffect transition="in" filter="wipe(left)">
                                      <p:cBhvr>
                                        <p:cTn id="149" dur="500"/>
                                        <p:tgtEl>
                                          <p:spTgt spid="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mph" presetSubtype="2" fill="hold" nodeType="clickEffect">
                                  <p:stCondLst>
                                    <p:cond delay="0"/>
                                  </p:stCondLst>
                                  <p:childTnLst>
                                    <p:animClr clrSpc="rgb" dir="cw">
                                      <p:cBhvr>
                                        <p:cTn id="153" dur="500" fill="hold"/>
                                        <p:tgtEl>
                                          <p:spTgt spid="185"/>
                                        </p:tgtEl>
                                        <p:attrNameLst>
                                          <p:attrName>fillcolor</p:attrName>
                                        </p:attrNameLst>
                                      </p:cBhvr>
                                      <p:to>
                                        <a:schemeClr val="bg2"/>
                                      </p:to>
                                    </p:animClr>
                                    <p:set>
                                      <p:cBhvr>
                                        <p:cTn id="154" dur="500" fill="hold"/>
                                        <p:tgtEl>
                                          <p:spTgt spid="185"/>
                                        </p:tgtEl>
                                        <p:attrNameLst>
                                          <p:attrName>fill.type</p:attrName>
                                        </p:attrNameLst>
                                      </p:cBhvr>
                                      <p:to>
                                        <p:strVal val="solid"/>
                                      </p:to>
                                    </p:set>
                                    <p:set>
                                      <p:cBhvr>
                                        <p:cTn id="155" dur="500" fill="hold"/>
                                        <p:tgtEl>
                                          <p:spTgt spid="185"/>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500" fill="hold"/>
                                        <p:tgtEl>
                                          <p:spTgt spid="239"/>
                                        </p:tgtEl>
                                        <p:attrNameLst>
                                          <p:attrName>fillcolor</p:attrName>
                                        </p:attrNameLst>
                                      </p:cBhvr>
                                      <p:to>
                                        <a:srgbClr val="00CC00"/>
                                      </p:to>
                                    </p:animClr>
                                    <p:set>
                                      <p:cBhvr>
                                        <p:cTn id="158" dur="500" fill="hold"/>
                                        <p:tgtEl>
                                          <p:spTgt spid="239"/>
                                        </p:tgtEl>
                                        <p:attrNameLst>
                                          <p:attrName>fill.type</p:attrName>
                                        </p:attrNameLst>
                                      </p:cBhvr>
                                      <p:to>
                                        <p:strVal val="solid"/>
                                      </p:to>
                                    </p:set>
                                    <p:set>
                                      <p:cBhvr>
                                        <p:cTn id="159" dur="500" fill="hold"/>
                                        <p:tgtEl>
                                          <p:spTgt spid="239"/>
                                        </p:tgtEl>
                                        <p:attrNameLst>
                                          <p:attrName>fill.on</p:attrName>
                                        </p:attrNameLst>
                                      </p:cBhvr>
                                      <p:to>
                                        <p:strVal val="true"/>
                                      </p:to>
                                    </p:set>
                                  </p:childTnLst>
                                </p:cTn>
                              </p:par>
                            </p:childTnLst>
                          </p:cTn>
                        </p:par>
                        <p:par>
                          <p:cTn id="160" fill="hold">
                            <p:stCondLst>
                              <p:cond delay="500"/>
                            </p:stCondLst>
                            <p:childTnLst>
                              <p:par>
                                <p:cTn id="161" presetID="2" presetClass="entr" presetSubtype="4" fill="hold" nodeType="afterEffect">
                                  <p:stCondLst>
                                    <p:cond delay="0"/>
                                  </p:stCondLst>
                                  <p:childTnLst>
                                    <p:set>
                                      <p:cBhvr>
                                        <p:cTn id="162" dur="1" fill="hold">
                                          <p:stCondLst>
                                            <p:cond delay="0"/>
                                          </p:stCondLst>
                                        </p:cTn>
                                        <p:tgtEl>
                                          <p:spTgt spid="299"/>
                                        </p:tgtEl>
                                        <p:attrNameLst>
                                          <p:attrName>style.visibility</p:attrName>
                                        </p:attrNameLst>
                                      </p:cBhvr>
                                      <p:to>
                                        <p:strVal val="visible"/>
                                      </p:to>
                                    </p:set>
                                    <p:anim calcmode="lin" valueType="num">
                                      <p:cBhvr additive="base">
                                        <p:cTn id="163" dur="500" fill="hold"/>
                                        <p:tgtEl>
                                          <p:spTgt spid="299"/>
                                        </p:tgtEl>
                                        <p:attrNameLst>
                                          <p:attrName>ppt_x</p:attrName>
                                        </p:attrNameLst>
                                      </p:cBhvr>
                                      <p:tavLst>
                                        <p:tav tm="0">
                                          <p:val>
                                            <p:strVal val="#ppt_x"/>
                                          </p:val>
                                        </p:tav>
                                        <p:tav tm="100000">
                                          <p:val>
                                            <p:strVal val="#ppt_x"/>
                                          </p:val>
                                        </p:tav>
                                      </p:tavLst>
                                    </p:anim>
                                    <p:anim calcmode="lin" valueType="num">
                                      <p:cBhvr additive="base">
                                        <p:cTn id="164"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35" presetClass="emph" presetSubtype="0" repeatCount="2000" fill="hold" nodeType="clickEffect">
                                  <p:stCondLst>
                                    <p:cond delay="0"/>
                                  </p:stCondLst>
                                  <p:childTnLst>
                                    <p:anim calcmode="discrete" valueType="str">
                                      <p:cBhvr>
                                        <p:cTn id="168" dur="1000" fill="hold"/>
                                        <p:tgtEl>
                                          <p:spTgt spid="6"/>
                                        </p:tgtEl>
                                        <p:attrNameLst>
                                          <p:attrName>style.visibility</p:attrName>
                                        </p:attrNameLst>
                                      </p:cBhvr>
                                      <p:tavLst>
                                        <p:tav tm="0">
                                          <p:val>
                                            <p:strVal val="hidden"/>
                                          </p:val>
                                        </p:tav>
                                        <p:tav tm="50000">
                                          <p:val>
                                            <p:strVal val="visible"/>
                                          </p:val>
                                        </p:tav>
                                      </p:tavLst>
                                    </p:anim>
                                  </p:childTnLst>
                                </p:cTn>
                              </p:par>
                            </p:childTnLst>
                          </p:cTn>
                        </p:par>
                        <p:par>
                          <p:cTn id="169" fill="hold">
                            <p:stCondLst>
                              <p:cond delay="1000"/>
                            </p:stCondLst>
                            <p:childTnLst>
                              <p:par>
                                <p:cTn id="170" presetID="35" presetClass="emph" presetSubtype="0" repeatCount="3000" fill="hold" nodeType="afterEffect">
                                  <p:stCondLst>
                                    <p:cond delay="0"/>
                                  </p:stCondLst>
                                  <p:childTnLst>
                                    <p:anim calcmode="discrete" valueType="str">
                                      <p:cBhvr>
                                        <p:cTn id="171" dur="1000" fill="hold"/>
                                        <p:tgtEl>
                                          <p:spTgt spid="15"/>
                                        </p:tgtEl>
                                        <p:attrNameLst>
                                          <p:attrName>style.visibility</p:attrName>
                                        </p:attrNameLst>
                                      </p:cBhvr>
                                      <p:tavLst>
                                        <p:tav tm="0">
                                          <p:val>
                                            <p:strVal val="hidden"/>
                                          </p:val>
                                        </p:tav>
                                        <p:tav tm="50000">
                                          <p:val>
                                            <p:strVal val="visible"/>
                                          </p:val>
                                        </p:tav>
                                      </p:tavLst>
                                    </p:anim>
                                  </p:childTnLst>
                                </p:cTn>
                              </p:par>
                              <p:par>
                                <p:cTn id="172" presetID="35" presetClass="emph" presetSubtype="0" repeatCount="3000" fill="hold" grpId="2" nodeType="withEffect">
                                  <p:stCondLst>
                                    <p:cond delay="0"/>
                                  </p:stCondLst>
                                  <p:childTnLst>
                                    <p:anim calcmode="discrete" valueType="str">
                                      <p:cBhvr>
                                        <p:cTn id="173" dur="1000" fill="hold"/>
                                        <p:tgtEl>
                                          <p:spTgt spid="145"/>
                                        </p:tgtEl>
                                        <p:attrNameLst>
                                          <p:attrName>style.visibility</p:attrName>
                                        </p:attrNameLst>
                                      </p:cBhvr>
                                      <p:tavLst>
                                        <p:tav tm="0">
                                          <p:val>
                                            <p:strVal val="hidden"/>
                                          </p:val>
                                        </p:tav>
                                        <p:tav tm="50000">
                                          <p:val>
                                            <p:strVal val="visible"/>
                                          </p:val>
                                        </p:tav>
                                      </p:tavLst>
                                    </p:anim>
                                  </p:childTnLst>
                                </p:cTn>
                              </p:par>
                              <p:par>
                                <p:cTn id="174" presetID="35" presetClass="emph" presetSubtype="0" repeatCount="3000" fill="hold" nodeType="withEffect">
                                  <p:stCondLst>
                                    <p:cond delay="0"/>
                                  </p:stCondLst>
                                  <p:childTnLst>
                                    <p:anim calcmode="discrete" valueType="str">
                                      <p:cBhvr>
                                        <p:cTn id="175" dur="1000" fill="hold"/>
                                        <p:tgtEl>
                                          <p:spTgt spid="17"/>
                                        </p:tgtEl>
                                        <p:attrNameLst>
                                          <p:attrName>style.visibility</p:attrName>
                                        </p:attrNameLst>
                                      </p:cBhvr>
                                      <p:tavLst>
                                        <p:tav tm="0">
                                          <p:val>
                                            <p:strVal val="hidden"/>
                                          </p:val>
                                        </p:tav>
                                        <p:tav tm="50000">
                                          <p:val>
                                            <p:strVal val="visible"/>
                                          </p:val>
                                        </p:tav>
                                      </p:tavLst>
                                    </p:anim>
                                  </p:childTnLst>
                                </p:cTn>
                              </p:par>
                              <p:par>
                                <p:cTn id="176" presetID="35" presetClass="emph" presetSubtype="0" repeatCount="2000" fill="hold" nodeType="withEffect">
                                  <p:stCondLst>
                                    <p:cond delay="0"/>
                                  </p:stCondLst>
                                  <p:childTnLst>
                                    <p:anim calcmode="discrete" valueType="str">
                                      <p:cBhvr>
                                        <p:cTn id="177"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78" fill="hold">
                            <p:stCondLst>
                              <p:cond delay="2000"/>
                            </p:stCondLst>
                            <p:childTnLst>
                              <p:par>
                                <p:cTn id="179" presetID="22" presetClass="entr" presetSubtype="8" fill="hold" grpId="0" nodeType="afterEffect">
                                  <p:stCondLst>
                                    <p:cond delay="0"/>
                                  </p:stCondLst>
                                  <p:childTnLst>
                                    <p:set>
                                      <p:cBhvr>
                                        <p:cTn id="180" dur="1" fill="hold">
                                          <p:stCondLst>
                                            <p:cond delay="0"/>
                                          </p:stCondLst>
                                        </p:cTn>
                                        <p:tgtEl>
                                          <p:spTgt spid="385"/>
                                        </p:tgtEl>
                                        <p:attrNameLst>
                                          <p:attrName>style.visibility</p:attrName>
                                        </p:attrNameLst>
                                      </p:cBhvr>
                                      <p:to>
                                        <p:strVal val="visible"/>
                                      </p:to>
                                    </p:set>
                                    <p:animEffect transition="in" filter="wipe(left)">
                                      <p:cBhvr>
                                        <p:cTn id="181" dur="500"/>
                                        <p:tgtEl>
                                          <p:spTgt spid="385"/>
                                        </p:tgtEl>
                                      </p:cBhvr>
                                    </p:animEffect>
                                  </p:childTnLst>
                                </p:cTn>
                              </p:par>
                            </p:childTnLst>
                          </p:cTn>
                        </p:par>
                        <p:par>
                          <p:cTn id="182" fill="hold">
                            <p:stCondLst>
                              <p:cond delay="2500"/>
                            </p:stCondLst>
                            <p:childTnLst>
                              <p:par>
                                <p:cTn id="183" presetID="22" presetClass="entr" presetSubtype="8" repeatCount="3000" fill="hold" nodeType="afterEffect">
                                  <p:stCondLst>
                                    <p:cond delay="0"/>
                                  </p:stCondLst>
                                  <p:childTnLst>
                                    <p:set>
                                      <p:cBhvr>
                                        <p:cTn id="184" dur="1" fill="hold">
                                          <p:stCondLst>
                                            <p:cond delay="0"/>
                                          </p:stCondLst>
                                        </p:cTn>
                                        <p:tgtEl>
                                          <p:spTgt spid="446"/>
                                        </p:tgtEl>
                                        <p:attrNameLst>
                                          <p:attrName>style.visibility</p:attrName>
                                        </p:attrNameLst>
                                      </p:cBhvr>
                                      <p:to>
                                        <p:strVal val="visible"/>
                                      </p:to>
                                    </p:set>
                                    <p:animEffect transition="in" filter="wipe(left)">
                                      <p:cBhvr>
                                        <p:cTn id="185" dur="500"/>
                                        <p:tgtEl>
                                          <p:spTgt spid="446"/>
                                        </p:tgtEl>
                                      </p:cBhvr>
                                    </p:animEffect>
                                  </p:childTnLst>
                                </p:cTn>
                              </p:par>
                            </p:childTnLst>
                          </p:cTn>
                        </p:par>
                      </p:childTnLst>
                    </p:cTn>
                  </p:par>
                  <p:par>
                    <p:cTn id="186" fill="hold">
                      <p:stCondLst>
                        <p:cond delay="indefinite"/>
                      </p:stCondLst>
                      <p:childTnLst>
                        <p:par>
                          <p:cTn id="187" fill="hold">
                            <p:stCondLst>
                              <p:cond delay="0"/>
                            </p:stCondLst>
                            <p:childTnLst>
                              <p:par>
                                <p:cTn id="188" presetID="35" presetClass="emph" presetSubtype="0" repeatCount="3000" fill="hold" nodeType="clickEffect">
                                  <p:stCondLst>
                                    <p:cond delay="0"/>
                                  </p:stCondLst>
                                  <p:childTnLst>
                                    <p:anim calcmode="discrete" valueType="str">
                                      <p:cBhvr>
                                        <p:cTn id="189" dur="1000" fill="hold"/>
                                        <p:tgtEl>
                                          <p:spTgt spid="21"/>
                                        </p:tgtEl>
                                        <p:attrNameLst>
                                          <p:attrName>style.visibility</p:attrName>
                                        </p:attrNameLst>
                                      </p:cBhvr>
                                      <p:tavLst>
                                        <p:tav tm="0">
                                          <p:val>
                                            <p:strVal val="hidden"/>
                                          </p:val>
                                        </p:tav>
                                        <p:tav tm="50000">
                                          <p:val>
                                            <p:strVal val="visible"/>
                                          </p:val>
                                        </p:tav>
                                      </p:tavLst>
                                    </p:anim>
                                  </p:childTnLst>
                                </p:cTn>
                              </p:par>
                              <p:par>
                                <p:cTn id="190" presetID="35" presetClass="emph" presetSubtype="0" repeatCount="3000" fill="hold" nodeType="withEffect">
                                  <p:stCondLst>
                                    <p:cond delay="0"/>
                                  </p:stCondLst>
                                  <p:childTnLst>
                                    <p:anim calcmode="discrete" valueType="str">
                                      <p:cBhvr>
                                        <p:cTn id="191" dur="1000" fill="hold"/>
                                        <p:tgtEl>
                                          <p:spTgt spid="378"/>
                                        </p:tgtEl>
                                        <p:attrNameLst>
                                          <p:attrName>style.visibility</p:attrName>
                                        </p:attrNameLst>
                                      </p:cBhvr>
                                      <p:tavLst>
                                        <p:tav tm="0">
                                          <p:val>
                                            <p:strVal val="hidden"/>
                                          </p:val>
                                        </p:tav>
                                        <p:tav tm="50000">
                                          <p:val>
                                            <p:strVal val="visible"/>
                                          </p:val>
                                        </p:tav>
                                      </p:tavLst>
                                    </p:anim>
                                  </p:childTnLst>
                                </p:cTn>
                              </p:par>
                            </p:childTnLst>
                          </p:cTn>
                        </p:par>
                      </p:childTnLst>
                    </p:cTn>
                  </p:par>
                  <p:par>
                    <p:cTn id="192" fill="hold">
                      <p:stCondLst>
                        <p:cond delay="indefinite"/>
                      </p:stCondLst>
                      <p:childTnLst>
                        <p:par>
                          <p:cTn id="193" fill="hold">
                            <p:stCondLst>
                              <p:cond delay="0"/>
                            </p:stCondLst>
                            <p:childTnLst>
                              <p:par>
                                <p:cTn id="194" presetID="1" presetClass="emph" presetSubtype="2" fill="hold" nodeType="clickEffect">
                                  <p:stCondLst>
                                    <p:cond delay="0"/>
                                  </p:stCondLst>
                                  <p:childTnLst>
                                    <p:animClr clrSpc="rgb" dir="cw">
                                      <p:cBhvr>
                                        <p:cTn id="195" dur="500" fill="hold"/>
                                        <p:tgtEl>
                                          <p:spTgt spid="244"/>
                                        </p:tgtEl>
                                        <p:attrNameLst>
                                          <p:attrName>fillcolor</p:attrName>
                                        </p:attrNameLst>
                                      </p:cBhvr>
                                      <p:to>
                                        <a:srgbClr val="00CC00"/>
                                      </p:to>
                                    </p:animClr>
                                    <p:set>
                                      <p:cBhvr>
                                        <p:cTn id="196" dur="500" fill="hold"/>
                                        <p:tgtEl>
                                          <p:spTgt spid="244"/>
                                        </p:tgtEl>
                                        <p:attrNameLst>
                                          <p:attrName>fill.type</p:attrName>
                                        </p:attrNameLst>
                                      </p:cBhvr>
                                      <p:to>
                                        <p:strVal val="solid"/>
                                      </p:to>
                                    </p:set>
                                    <p:set>
                                      <p:cBhvr>
                                        <p:cTn id="197" dur="500" fill="hold"/>
                                        <p:tgtEl>
                                          <p:spTgt spid="244"/>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500" fill="hold"/>
                                        <p:tgtEl>
                                          <p:spTgt spid="239"/>
                                        </p:tgtEl>
                                        <p:attrNameLst>
                                          <p:attrName>fillcolor</p:attrName>
                                        </p:attrNameLst>
                                      </p:cBhvr>
                                      <p:to>
                                        <a:srgbClr val="FFFF66"/>
                                      </p:to>
                                    </p:animClr>
                                    <p:set>
                                      <p:cBhvr>
                                        <p:cTn id="200" dur="500" fill="hold"/>
                                        <p:tgtEl>
                                          <p:spTgt spid="239"/>
                                        </p:tgtEl>
                                        <p:attrNameLst>
                                          <p:attrName>fill.type</p:attrName>
                                        </p:attrNameLst>
                                      </p:cBhvr>
                                      <p:to>
                                        <p:strVal val="solid"/>
                                      </p:to>
                                    </p:set>
                                    <p:set>
                                      <p:cBhvr>
                                        <p:cTn id="201" dur="500" fill="hold"/>
                                        <p:tgtEl>
                                          <p:spTgt spid="239"/>
                                        </p:tgtEl>
                                        <p:attrNameLst>
                                          <p:attrName>fill.on</p:attrName>
                                        </p:attrNameLst>
                                      </p:cBhvr>
                                      <p:to>
                                        <p:strVal val="true"/>
                                      </p:to>
                                    </p:set>
                                  </p:childTnLst>
                                </p:cTn>
                              </p:par>
                              <p:par>
                                <p:cTn id="202" presetID="1" presetClass="exit" presetSubtype="0" fill="hold" nodeType="withEffect">
                                  <p:stCondLst>
                                    <p:cond delay="0"/>
                                  </p:stCondLst>
                                  <p:childTnLst>
                                    <p:set>
                                      <p:cBhvr>
                                        <p:cTn id="203" dur="1" fill="hold">
                                          <p:stCondLst>
                                            <p:cond delay="0"/>
                                          </p:stCondLst>
                                        </p:cTn>
                                        <p:tgtEl>
                                          <p:spTgt spid="446"/>
                                        </p:tgtEl>
                                        <p:attrNameLst>
                                          <p:attrName>style.visibility</p:attrName>
                                        </p:attrNameLst>
                                      </p:cBhvr>
                                      <p:to>
                                        <p:strVal val="hidden"/>
                                      </p:to>
                                    </p:set>
                                  </p:childTnLst>
                                </p:cTn>
                              </p:par>
                            </p:childTnLst>
                          </p:cTn>
                        </p:par>
                        <p:par>
                          <p:cTn id="204" fill="hold">
                            <p:stCondLst>
                              <p:cond delay="500"/>
                            </p:stCondLst>
                            <p:childTnLst>
                              <p:par>
                                <p:cTn id="205" presetID="2" presetClass="entr" presetSubtype="4" fill="hold" nodeType="afterEffect">
                                  <p:stCondLst>
                                    <p:cond delay="0"/>
                                  </p:stCondLst>
                                  <p:childTnLst>
                                    <p:set>
                                      <p:cBhvr>
                                        <p:cTn id="206" dur="1" fill="hold">
                                          <p:stCondLst>
                                            <p:cond delay="0"/>
                                          </p:stCondLst>
                                        </p:cTn>
                                        <p:tgtEl>
                                          <p:spTgt spid="303"/>
                                        </p:tgtEl>
                                        <p:attrNameLst>
                                          <p:attrName>style.visibility</p:attrName>
                                        </p:attrNameLst>
                                      </p:cBhvr>
                                      <p:to>
                                        <p:strVal val="visible"/>
                                      </p:to>
                                    </p:set>
                                    <p:anim calcmode="lin" valueType="num">
                                      <p:cBhvr additive="base">
                                        <p:cTn id="207" dur="500" fill="hold"/>
                                        <p:tgtEl>
                                          <p:spTgt spid="303"/>
                                        </p:tgtEl>
                                        <p:attrNameLst>
                                          <p:attrName>ppt_x</p:attrName>
                                        </p:attrNameLst>
                                      </p:cBhvr>
                                      <p:tavLst>
                                        <p:tav tm="0">
                                          <p:val>
                                            <p:strVal val="#ppt_x"/>
                                          </p:val>
                                        </p:tav>
                                        <p:tav tm="100000">
                                          <p:val>
                                            <p:strVal val="#ppt_x"/>
                                          </p:val>
                                        </p:tav>
                                      </p:tavLst>
                                    </p:anim>
                                    <p:anim calcmode="lin" valueType="num">
                                      <p:cBhvr additive="base">
                                        <p:cTn id="208"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389"/>
                                        </p:tgtEl>
                                        <p:attrNameLst>
                                          <p:attrName>style.visibility</p:attrName>
                                        </p:attrNameLst>
                                      </p:cBhvr>
                                      <p:to>
                                        <p:strVal val="visible"/>
                                      </p:to>
                                    </p:set>
                                    <p:animEffect transition="in" filter="wipe(left)">
                                      <p:cBhvr>
                                        <p:cTn id="213" dur="500"/>
                                        <p:tgtEl>
                                          <p:spTgt spid="38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repeatCount="2000" fill="hold" nodeType="clickEffect">
                                  <p:stCondLst>
                                    <p:cond delay="0"/>
                                  </p:stCondLst>
                                  <p:childTnLst>
                                    <p:set>
                                      <p:cBhvr>
                                        <p:cTn id="217" dur="1" fill="hold">
                                          <p:stCondLst>
                                            <p:cond delay="0"/>
                                          </p:stCondLst>
                                        </p:cTn>
                                        <p:tgtEl>
                                          <p:spTgt spid="13"/>
                                        </p:tgtEl>
                                        <p:attrNameLst>
                                          <p:attrName>style.visibility</p:attrName>
                                        </p:attrNameLst>
                                      </p:cBhvr>
                                      <p:to>
                                        <p:strVal val="visible"/>
                                      </p:to>
                                    </p:set>
                                    <p:animEffect transition="in" filter="wipe(left)">
                                      <p:cBhvr>
                                        <p:cTn id="218" dur="500"/>
                                        <p:tgtEl>
                                          <p:spTgt spid="13"/>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mph" presetSubtype="2" fill="hold" nodeType="clickEffect">
                                  <p:stCondLst>
                                    <p:cond delay="0"/>
                                  </p:stCondLst>
                                  <p:childTnLst>
                                    <p:animClr clrSpc="rgb" dir="cw">
                                      <p:cBhvr>
                                        <p:cTn id="222" dur="500" fill="hold"/>
                                        <p:tgtEl>
                                          <p:spTgt spid="247"/>
                                        </p:tgtEl>
                                        <p:attrNameLst>
                                          <p:attrName>fillcolor</p:attrName>
                                        </p:attrNameLst>
                                      </p:cBhvr>
                                      <p:to>
                                        <a:srgbClr val="00CC00"/>
                                      </p:to>
                                    </p:animClr>
                                    <p:set>
                                      <p:cBhvr>
                                        <p:cTn id="223" dur="500" fill="hold"/>
                                        <p:tgtEl>
                                          <p:spTgt spid="247"/>
                                        </p:tgtEl>
                                        <p:attrNameLst>
                                          <p:attrName>fill.type</p:attrName>
                                        </p:attrNameLst>
                                      </p:cBhvr>
                                      <p:to>
                                        <p:strVal val="solid"/>
                                      </p:to>
                                    </p:set>
                                    <p:set>
                                      <p:cBhvr>
                                        <p:cTn id="224" dur="500" fill="hold"/>
                                        <p:tgtEl>
                                          <p:spTgt spid="24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500" fill="hold"/>
                                        <p:tgtEl>
                                          <p:spTgt spid="244"/>
                                        </p:tgtEl>
                                        <p:attrNameLst>
                                          <p:attrName>fillcolor</p:attrName>
                                        </p:attrNameLst>
                                      </p:cBhvr>
                                      <p:to>
                                        <a:schemeClr val="bg2"/>
                                      </p:to>
                                    </p:animClr>
                                    <p:set>
                                      <p:cBhvr>
                                        <p:cTn id="227" dur="500" fill="hold"/>
                                        <p:tgtEl>
                                          <p:spTgt spid="244"/>
                                        </p:tgtEl>
                                        <p:attrNameLst>
                                          <p:attrName>fill.type</p:attrName>
                                        </p:attrNameLst>
                                      </p:cBhvr>
                                      <p:to>
                                        <p:strVal val="solid"/>
                                      </p:to>
                                    </p:set>
                                    <p:set>
                                      <p:cBhvr>
                                        <p:cTn id="228" dur="500" fill="hold"/>
                                        <p:tgtEl>
                                          <p:spTgt spid="244"/>
                                        </p:tgtEl>
                                        <p:attrNameLst>
                                          <p:attrName>fill.on</p:attrName>
                                        </p:attrNameLst>
                                      </p:cBhvr>
                                      <p:to>
                                        <p:strVal val="true"/>
                                      </p:to>
                                    </p:set>
                                  </p:childTnLst>
                                </p:cTn>
                              </p:par>
                            </p:childTnLst>
                          </p:cTn>
                        </p:par>
                        <p:par>
                          <p:cTn id="229" fill="hold">
                            <p:stCondLst>
                              <p:cond delay="500"/>
                            </p:stCondLst>
                            <p:childTnLst>
                              <p:par>
                                <p:cTn id="230" presetID="2" presetClass="entr" presetSubtype="4" fill="hold" nodeType="afterEffect">
                                  <p:stCondLst>
                                    <p:cond delay="0"/>
                                  </p:stCondLst>
                                  <p:childTnLst>
                                    <p:set>
                                      <p:cBhvr>
                                        <p:cTn id="231" dur="1" fill="hold">
                                          <p:stCondLst>
                                            <p:cond delay="0"/>
                                          </p:stCondLst>
                                        </p:cTn>
                                        <p:tgtEl>
                                          <p:spTgt spid="306"/>
                                        </p:tgtEl>
                                        <p:attrNameLst>
                                          <p:attrName>style.visibility</p:attrName>
                                        </p:attrNameLst>
                                      </p:cBhvr>
                                      <p:to>
                                        <p:strVal val="visible"/>
                                      </p:to>
                                    </p:set>
                                    <p:anim calcmode="lin" valueType="num">
                                      <p:cBhvr additive="base">
                                        <p:cTn id="232" dur="500" fill="hold"/>
                                        <p:tgtEl>
                                          <p:spTgt spid="306"/>
                                        </p:tgtEl>
                                        <p:attrNameLst>
                                          <p:attrName>ppt_x</p:attrName>
                                        </p:attrNameLst>
                                      </p:cBhvr>
                                      <p:tavLst>
                                        <p:tav tm="0">
                                          <p:val>
                                            <p:strVal val="#ppt_x"/>
                                          </p:val>
                                        </p:tav>
                                        <p:tav tm="100000">
                                          <p:val>
                                            <p:strVal val="#ppt_x"/>
                                          </p:val>
                                        </p:tav>
                                      </p:tavLst>
                                    </p:anim>
                                    <p:anim calcmode="lin" valueType="num">
                                      <p:cBhvr additive="base">
                                        <p:cTn id="233"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22" presetClass="entr" presetSubtype="8" repeatCount="2000" fill="hold" nodeType="clickEffect">
                                  <p:stCondLst>
                                    <p:cond delay="0"/>
                                  </p:stCondLst>
                                  <p:childTnLst>
                                    <p:set>
                                      <p:cBhvr>
                                        <p:cTn id="237" dur="1" fill="hold">
                                          <p:stCondLst>
                                            <p:cond delay="0"/>
                                          </p:stCondLst>
                                        </p:cTn>
                                        <p:tgtEl>
                                          <p:spTgt spid="22"/>
                                        </p:tgtEl>
                                        <p:attrNameLst>
                                          <p:attrName>style.visibility</p:attrName>
                                        </p:attrNameLst>
                                      </p:cBhvr>
                                      <p:to>
                                        <p:strVal val="visible"/>
                                      </p:to>
                                    </p:set>
                                    <p:animEffect transition="in" filter="wipe(left)">
                                      <p:cBhvr>
                                        <p:cTn id="238" dur="500"/>
                                        <p:tgtEl>
                                          <p:spTgt spid="22"/>
                                        </p:tgtEl>
                                      </p:cBhvr>
                                    </p:animEffect>
                                  </p:childTnLst>
                                </p:cTn>
                              </p:par>
                            </p:childTnLst>
                          </p:cTn>
                        </p:par>
                      </p:childTnLst>
                    </p:cTn>
                  </p:par>
                  <p:par>
                    <p:cTn id="239" fill="hold">
                      <p:stCondLst>
                        <p:cond delay="indefinite"/>
                      </p:stCondLst>
                      <p:childTnLst>
                        <p:par>
                          <p:cTn id="240" fill="hold">
                            <p:stCondLst>
                              <p:cond delay="0"/>
                            </p:stCondLst>
                            <p:childTnLst>
                              <p:par>
                                <p:cTn id="241" presetID="1" presetClass="emph" presetSubtype="2" fill="hold" nodeType="clickEffect">
                                  <p:stCondLst>
                                    <p:cond delay="0"/>
                                  </p:stCondLst>
                                  <p:childTnLst>
                                    <p:animClr clrSpc="rgb" dir="cw">
                                      <p:cBhvr>
                                        <p:cTn id="242" dur="500" fill="hold"/>
                                        <p:tgtEl>
                                          <p:spTgt spid="248"/>
                                        </p:tgtEl>
                                        <p:attrNameLst>
                                          <p:attrName>fillcolor</p:attrName>
                                        </p:attrNameLst>
                                      </p:cBhvr>
                                      <p:to>
                                        <a:srgbClr val="00CC00"/>
                                      </p:to>
                                    </p:animClr>
                                    <p:set>
                                      <p:cBhvr>
                                        <p:cTn id="243" dur="500" fill="hold"/>
                                        <p:tgtEl>
                                          <p:spTgt spid="248"/>
                                        </p:tgtEl>
                                        <p:attrNameLst>
                                          <p:attrName>fill.type</p:attrName>
                                        </p:attrNameLst>
                                      </p:cBhvr>
                                      <p:to>
                                        <p:strVal val="solid"/>
                                      </p:to>
                                    </p:set>
                                    <p:set>
                                      <p:cBhvr>
                                        <p:cTn id="244" dur="500" fill="hold"/>
                                        <p:tgtEl>
                                          <p:spTgt spid="248"/>
                                        </p:tgtEl>
                                        <p:attrNameLst>
                                          <p:attrName>fill.on</p:attrName>
                                        </p:attrNameLst>
                                      </p:cBhvr>
                                      <p:to>
                                        <p:strVal val="true"/>
                                      </p:to>
                                    </p:set>
                                  </p:childTnLst>
                                </p:cTn>
                              </p:par>
                              <p:par>
                                <p:cTn id="245" presetID="1" presetClass="emph" presetSubtype="2" fill="hold" nodeType="withEffect">
                                  <p:stCondLst>
                                    <p:cond delay="0"/>
                                  </p:stCondLst>
                                  <p:childTnLst>
                                    <p:animClr clrSpc="rgb" dir="cw">
                                      <p:cBhvr>
                                        <p:cTn id="246" dur="500" fill="hold"/>
                                        <p:tgtEl>
                                          <p:spTgt spid="247"/>
                                        </p:tgtEl>
                                        <p:attrNameLst>
                                          <p:attrName>fillcolor</p:attrName>
                                        </p:attrNameLst>
                                      </p:cBhvr>
                                      <p:to>
                                        <a:schemeClr val="bg2"/>
                                      </p:to>
                                    </p:animClr>
                                    <p:set>
                                      <p:cBhvr>
                                        <p:cTn id="247" dur="500" fill="hold"/>
                                        <p:tgtEl>
                                          <p:spTgt spid="247"/>
                                        </p:tgtEl>
                                        <p:attrNameLst>
                                          <p:attrName>fill.type</p:attrName>
                                        </p:attrNameLst>
                                      </p:cBhvr>
                                      <p:to>
                                        <p:strVal val="solid"/>
                                      </p:to>
                                    </p:set>
                                    <p:set>
                                      <p:cBhvr>
                                        <p:cTn id="248" dur="500" fill="hold"/>
                                        <p:tgtEl>
                                          <p:spTgt spid="247"/>
                                        </p:tgtEl>
                                        <p:attrNameLst>
                                          <p:attrName>fill.on</p:attrName>
                                        </p:attrNameLst>
                                      </p:cBhvr>
                                      <p:to>
                                        <p:strVal val="true"/>
                                      </p:to>
                                    </p:set>
                                  </p:childTnLst>
                                </p:cTn>
                              </p:par>
                            </p:childTnLst>
                          </p:cTn>
                        </p:par>
                        <p:par>
                          <p:cTn id="249" fill="hold">
                            <p:stCondLst>
                              <p:cond delay="500"/>
                            </p:stCondLst>
                            <p:childTnLst>
                              <p:par>
                                <p:cTn id="250" presetID="2" presetClass="entr" presetSubtype="4" fill="hold" nodeType="afterEffect">
                                  <p:stCondLst>
                                    <p:cond delay="0"/>
                                  </p:stCondLst>
                                  <p:childTnLst>
                                    <p:set>
                                      <p:cBhvr>
                                        <p:cTn id="251" dur="1" fill="hold">
                                          <p:stCondLst>
                                            <p:cond delay="0"/>
                                          </p:stCondLst>
                                        </p:cTn>
                                        <p:tgtEl>
                                          <p:spTgt spid="309"/>
                                        </p:tgtEl>
                                        <p:attrNameLst>
                                          <p:attrName>style.visibility</p:attrName>
                                        </p:attrNameLst>
                                      </p:cBhvr>
                                      <p:to>
                                        <p:strVal val="visible"/>
                                      </p:to>
                                    </p:set>
                                    <p:anim calcmode="lin" valueType="num">
                                      <p:cBhvr additive="base">
                                        <p:cTn id="252" dur="500" fill="hold"/>
                                        <p:tgtEl>
                                          <p:spTgt spid="309"/>
                                        </p:tgtEl>
                                        <p:attrNameLst>
                                          <p:attrName>ppt_x</p:attrName>
                                        </p:attrNameLst>
                                      </p:cBhvr>
                                      <p:tavLst>
                                        <p:tav tm="0">
                                          <p:val>
                                            <p:strVal val="#ppt_x"/>
                                          </p:val>
                                        </p:tav>
                                        <p:tav tm="100000">
                                          <p:val>
                                            <p:strVal val="#ppt_x"/>
                                          </p:val>
                                        </p:tav>
                                      </p:tavLst>
                                    </p:anim>
                                    <p:anim calcmode="lin" valueType="num">
                                      <p:cBhvr additive="base">
                                        <p:cTn id="253"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2" presetClass="entr" presetSubtype="8" repeatCount="2000" fill="hold" nodeType="clickEffect">
                                  <p:stCondLst>
                                    <p:cond delay="0"/>
                                  </p:stCondLst>
                                  <p:childTnLst>
                                    <p:set>
                                      <p:cBhvr>
                                        <p:cTn id="257" dur="1" fill="hold">
                                          <p:stCondLst>
                                            <p:cond delay="0"/>
                                          </p:stCondLst>
                                        </p:cTn>
                                        <p:tgtEl>
                                          <p:spTgt spid="18"/>
                                        </p:tgtEl>
                                        <p:attrNameLst>
                                          <p:attrName>style.visibility</p:attrName>
                                        </p:attrNameLst>
                                      </p:cBhvr>
                                      <p:to>
                                        <p:strVal val="visible"/>
                                      </p:to>
                                    </p:set>
                                    <p:animEffect transition="in" filter="wipe(left)">
                                      <p:cBhvr>
                                        <p:cTn id="2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p:bldP spid="384" grpId="1" animBg="1"/>
      <p:bldP spid="252" grpId="0" animBg="1"/>
      <p:bldP spid="229" grpId="0" animBg="1"/>
      <p:bldP spid="229" grpId="1" animBg="1"/>
      <p:bldP spid="235" grpId="0" animBg="1"/>
      <p:bldP spid="235" grpId="1" animBg="1"/>
      <p:bldP spid="145" grpId="0" animBg="1"/>
      <p:bldP spid="145" grpId="1" animBg="1"/>
      <p:bldP spid="145" grpId="2" animBg="1"/>
      <p:bldP spid="462" grpId="0" animBg="1"/>
      <p:bldP spid="385" grpId="0" animBg="1"/>
      <p:bldP spid="389"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全相联应用场合</a:t>
            </a:r>
            <a:endParaRPr lang="zh-CN" altLang="en-US" dirty="0"/>
          </a:p>
        </p:txBody>
      </p:sp>
      <p:sp>
        <p:nvSpPr>
          <p:cNvPr id="3" name="内容占位符 2"/>
          <p:cNvSpPr>
            <a:spLocks noGrp="1"/>
          </p:cNvSpPr>
          <p:nvPr>
            <p:ph idx="1"/>
          </p:nvPr>
        </p:nvSpPr>
        <p:spPr/>
        <p:txBody>
          <a:bodyPr/>
          <a:lstStyle/>
          <a:p>
            <a:r>
              <a:rPr lang="zh-CN" altLang="en-US" b="1" dirty="0"/>
              <a:t>块映射灵活，一对多映射</a:t>
            </a:r>
            <a:endParaRPr lang="zh-CN" altLang="en-US" b="1" dirty="0"/>
          </a:p>
          <a:p>
            <a:r>
              <a:rPr lang="en-US" altLang="zh-CN" b="1" dirty="0"/>
              <a:t>cache</a:t>
            </a:r>
            <a:r>
              <a:rPr lang="zh-CN" altLang="en-US" b="1" dirty="0"/>
              <a:t>装满后才会出现块冲突</a:t>
            </a:r>
            <a:endParaRPr lang="zh-CN" altLang="en-US" b="1" dirty="0"/>
          </a:p>
          <a:p>
            <a:r>
              <a:rPr lang="zh-CN" altLang="en-US" b="1" dirty="0"/>
              <a:t>块冲突概率低，</a:t>
            </a:r>
            <a:r>
              <a:rPr lang="en-US" altLang="zh-CN" b="1" dirty="0"/>
              <a:t>cache</a:t>
            </a:r>
            <a:r>
              <a:rPr lang="zh-CN" altLang="en-US" b="1" dirty="0"/>
              <a:t>利用率高</a:t>
            </a:r>
            <a:endParaRPr lang="zh-CN" altLang="en-US" b="1" dirty="0"/>
          </a:p>
          <a:p>
            <a:r>
              <a:rPr lang="zh-CN" altLang="en-US" b="1" dirty="0"/>
              <a:t>淘汰算法复杂</a:t>
            </a:r>
            <a:endParaRPr lang="en-US" altLang="zh-CN" b="1" dirty="0"/>
          </a:p>
          <a:p>
            <a:r>
              <a:rPr lang="zh-CN" altLang="en-US" b="1" dirty="0"/>
              <a:t>命中率高</a:t>
            </a:r>
            <a:endParaRPr lang="zh-CN" altLang="en-US" b="1" dirty="0"/>
          </a:p>
          <a:p>
            <a:endParaRPr lang="zh-CN" alt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直接相联映射</a:t>
            </a:r>
            <a:endParaRPr lang="zh-CN" altLang="en-US" dirty="0"/>
          </a:p>
        </p:txBody>
      </p:sp>
      <p:cxnSp>
        <p:nvCxnSpPr>
          <p:cNvPr id="9" name="直接箭头连接符 8"/>
          <p:cNvCxnSpPr/>
          <p:nvPr/>
        </p:nvCxnSpPr>
        <p:spPr>
          <a:xfrm flipV="1">
            <a:off x="3734421" y="2993494"/>
            <a:ext cx="0" cy="112740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Line 16"/>
          <p:cNvSpPr>
            <a:spLocks noChangeShapeType="1"/>
          </p:cNvSpPr>
          <p:nvPr/>
        </p:nvSpPr>
        <p:spPr bwMode="auto">
          <a:xfrm flipV="1">
            <a:off x="7103057" y="2127024"/>
            <a:ext cx="1569605" cy="1490952"/>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2228777" y="1831398"/>
            <a:ext cx="4837758" cy="709139"/>
            <a:chOff x="13183" y="5280382"/>
            <a:chExt cx="4907182" cy="709117"/>
          </a:xfrm>
        </p:grpSpPr>
        <p:grpSp>
          <p:nvGrpSpPr>
            <p:cNvPr id="12" name="组合 183"/>
            <p:cNvGrpSpPr/>
            <p:nvPr/>
          </p:nvGrpSpPr>
          <p:grpSpPr bwMode="auto">
            <a:xfrm>
              <a:off x="1105462" y="5280382"/>
              <a:ext cx="3814903" cy="709117"/>
              <a:chOff x="1447798" y="5551488"/>
              <a:chExt cx="6848774" cy="1058578"/>
            </a:xfrm>
          </p:grpSpPr>
          <p:sp>
            <p:nvSpPr>
              <p:cNvPr id="14" name="Text Box 3"/>
              <p:cNvSpPr txBox="1">
                <a:spLocks noChangeArrowheads="1"/>
              </p:cNvSpPr>
              <p:nvPr/>
            </p:nvSpPr>
            <p:spPr bwMode="auto">
              <a:xfrm>
                <a:off x="6675119" y="6294885"/>
                <a:ext cx="951838" cy="315179"/>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AutoShape 6"/>
              <p:cNvSpPr/>
              <p:nvPr/>
            </p:nvSpPr>
            <p:spPr bwMode="auto">
              <a:xfrm rot="16200000">
                <a:off x="6915766" y="4951430"/>
                <a:ext cx="246575" cy="2515033"/>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Rectangle 9"/>
              <p:cNvSpPr>
                <a:spLocks noChangeArrowheads="1"/>
              </p:cNvSpPr>
              <p:nvPr/>
            </p:nvSpPr>
            <p:spPr bwMode="auto">
              <a:xfrm>
                <a:off x="1447798" y="5551488"/>
                <a:ext cx="2083234" cy="533399"/>
              </a:xfrm>
              <a:prstGeom prst="rect">
                <a:avLst/>
              </a:prstGeom>
              <a:solidFill>
                <a:srgbClr val="00B0F0"/>
              </a:solidFill>
              <a:ln w="22225">
                <a:solidFill>
                  <a:srgbClr val="000000"/>
                </a:solidFill>
                <a:miter lim="800000"/>
              </a:ln>
            </p:spPr>
            <p:txBody>
              <a:bodyPr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a:t>
                </a: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地址 </a:t>
                </a:r>
                <a:r>
                  <a:rPr kumimoji="0" lang="en-US" altLang="zh-CN"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Rectangle 11"/>
              <p:cNvSpPr>
                <a:spLocks noChangeArrowheads="1"/>
              </p:cNvSpPr>
              <p:nvPr/>
            </p:nvSpPr>
            <p:spPr bwMode="auto">
              <a:xfrm>
                <a:off x="5787319" y="5551488"/>
                <a:ext cx="2509253" cy="533399"/>
              </a:xfrm>
              <a:prstGeom prst="rect">
                <a:avLst/>
              </a:prstGeom>
              <a:solidFill>
                <a:srgbClr val="FFF2CC"/>
              </a:solidFill>
              <a:ln w="22225">
                <a:solidFill>
                  <a:srgbClr val="000000"/>
                </a:solidFill>
                <a:miter lim="800000"/>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Text Box 13"/>
              <p:cNvSpPr txBox="1">
                <a:spLocks noChangeArrowheads="1"/>
              </p:cNvSpPr>
              <p:nvPr/>
            </p:nvSpPr>
            <p:spPr bwMode="auto">
              <a:xfrm>
                <a:off x="2518422" y="6294885"/>
                <a:ext cx="914788" cy="315181"/>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AutoShape 14"/>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Rectangle 11"/>
              <p:cNvSpPr>
                <a:spLocks noChangeArrowheads="1"/>
              </p:cNvSpPr>
              <p:nvPr/>
            </p:nvSpPr>
            <p:spPr bwMode="auto">
              <a:xfrm>
                <a:off x="3536814" y="5551488"/>
                <a:ext cx="2244723" cy="532022"/>
              </a:xfrm>
              <a:prstGeom prst="rect">
                <a:avLst/>
              </a:prstGeom>
              <a:solidFill>
                <a:schemeClr val="accent6">
                  <a:lumMod val="40000"/>
                  <a:lumOff val="60000"/>
                </a:schemeClr>
              </a:solidFill>
              <a:ln w="22225">
                <a:solidFill>
                  <a:srgbClr val="000000"/>
                </a:solidFill>
                <a:miter lim="800000"/>
              </a:ln>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行索引</a:t>
                </a:r>
                <a:r>
                  <a:rPr lang="en-US" altLang="zh-CN" sz="1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index</a:t>
                </a:r>
                <a:r>
                  <a:rPr lang="en-US" altLang="zh-CN" sz="1400" b="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AutoShape 14"/>
              <p:cNvSpPr/>
              <p:nvPr/>
            </p:nvSpPr>
            <p:spPr bwMode="auto">
              <a:xfrm rot="16200000">
                <a:off x="4543029" y="5100689"/>
                <a:ext cx="216444" cy="2246646"/>
              </a:xfrm>
              <a:prstGeom prst="leftBrace">
                <a:avLst>
                  <a:gd name="adj1" fmla="val 47244"/>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Text Box 3"/>
              <p:cNvSpPr txBox="1">
                <a:spLocks noChangeArrowheads="1"/>
              </p:cNvSpPr>
              <p:nvPr/>
            </p:nvSpPr>
            <p:spPr bwMode="auto">
              <a:xfrm>
                <a:off x="4311646" y="6294885"/>
                <a:ext cx="951838" cy="315181"/>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 </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 name="Text Box 52"/>
            <p:cNvSpPr txBox="1">
              <a:spLocks noChangeArrowheads="1"/>
            </p:cNvSpPr>
            <p:nvPr/>
          </p:nvSpPr>
          <p:spPr bwMode="auto">
            <a:xfrm>
              <a:off x="13183" y="5339187"/>
              <a:ext cx="1260140" cy="307768"/>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7" name="Line 16"/>
          <p:cNvSpPr>
            <a:spLocks noChangeShapeType="1"/>
          </p:cNvSpPr>
          <p:nvPr/>
        </p:nvSpPr>
        <p:spPr bwMode="auto">
          <a:xfrm flipV="1">
            <a:off x="7125917" y="2367004"/>
            <a:ext cx="1545040" cy="1875812"/>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38" name="Line 16"/>
          <p:cNvSpPr>
            <a:spLocks noChangeShapeType="1"/>
          </p:cNvSpPr>
          <p:nvPr/>
        </p:nvSpPr>
        <p:spPr bwMode="auto">
          <a:xfrm flipV="1">
            <a:off x="7110677" y="2556256"/>
            <a:ext cx="1559884" cy="232664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39" name="Line 16"/>
          <p:cNvSpPr>
            <a:spLocks noChangeShapeType="1"/>
          </p:cNvSpPr>
          <p:nvPr/>
        </p:nvSpPr>
        <p:spPr bwMode="auto">
          <a:xfrm flipV="1">
            <a:off x="7110676" y="2824969"/>
            <a:ext cx="1548945" cy="2698007"/>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cxnSp>
        <p:nvCxnSpPr>
          <p:cNvPr id="40" name="直接箭头连接符 39"/>
          <p:cNvCxnSpPr/>
          <p:nvPr/>
        </p:nvCxnSpPr>
        <p:spPr>
          <a:xfrm>
            <a:off x="3874932" y="2376530"/>
            <a:ext cx="0" cy="281940"/>
          </a:xfrm>
          <a:prstGeom prst="straightConnector1">
            <a:avLst/>
          </a:prstGeom>
          <a:noFill/>
          <a:ln w="19050" cap="sq">
            <a:solidFill>
              <a:srgbClr val="0000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 name="组合 3"/>
          <p:cNvGrpSpPr/>
          <p:nvPr/>
        </p:nvGrpSpPr>
        <p:grpSpPr>
          <a:xfrm>
            <a:off x="2484707" y="2664632"/>
            <a:ext cx="805325" cy="307777"/>
            <a:chOff x="2484707" y="2664632"/>
            <a:chExt cx="805325" cy="307777"/>
          </a:xfrm>
        </p:grpSpPr>
        <p:cxnSp>
          <p:nvCxnSpPr>
            <p:cNvPr id="41" name="直接箭头连接符 40"/>
            <p:cNvCxnSpPr/>
            <p:nvPr/>
          </p:nvCxnSpPr>
          <p:spPr>
            <a:xfrm flipH="1">
              <a:off x="2975707" y="2824969"/>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TextBox 132"/>
            <p:cNvSpPr txBox="1">
              <a:spLocks noChangeArrowheads="1"/>
            </p:cNvSpPr>
            <p:nvPr/>
          </p:nvSpPr>
          <p:spPr bwMode="auto">
            <a:xfrm>
              <a:off x="2484707" y="2664632"/>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43" name="Text Box 52"/>
          <p:cNvSpPr txBox="1">
            <a:spLocks noChangeArrowheads="1"/>
          </p:cNvSpPr>
          <p:nvPr/>
        </p:nvSpPr>
        <p:spPr bwMode="auto">
          <a:xfrm>
            <a:off x="5240521" y="3059432"/>
            <a:ext cx="1849441" cy="307777"/>
          </a:xfrm>
          <a:prstGeom prst="rect">
            <a:avLst/>
          </a:prstGeom>
          <a:noFill/>
          <a:ln w="12700">
            <a:noFill/>
            <a:miter lim="800000"/>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4" name="肘形连接符 6"/>
          <p:cNvCxnSpPr>
            <a:stCxn id="20" idx="0"/>
            <a:endCxn id="5" idx="1"/>
          </p:cNvCxnSpPr>
          <p:nvPr/>
        </p:nvCxnSpPr>
        <p:spPr>
          <a:xfrm rot="16200000" flipH="1" flipV="1">
            <a:off x="2963434" y="2171933"/>
            <a:ext cx="2446198" cy="1765128"/>
          </a:xfrm>
          <a:prstGeom prst="bentConnector4">
            <a:avLst>
              <a:gd name="adj1" fmla="val -9345"/>
              <a:gd name="adj2" fmla="val 16655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5" name="Line 16"/>
          <p:cNvSpPr>
            <a:spLocks noChangeShapeType="1"/>
          </p:cNvSpPr>
          <p:nvPr/>
        </p:nvSpPr>
        <p:spPr bwMode="auto">
          <a:xfrm>
            <a:off x="7103056" y="3671317"/>
            <a:ext cx="1584961" cy="135636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6" name="Line 16"/>
          <p:cNvSpPr>
            <a:spLocks noChangeShapeType="1"/>
          </p:cNvSpPr>
          <p:nvPr/>
        </p:nvSpPr>
        <p:spPr bwMode="auto">
          <a:xfrm>
            <a:off x="7110677" y="4280916"/>
            <a:ext cx="1562100" cy="96774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7" name="Line 16"/>
          <p:cNvSpPr>
            <a:spLocks noChangeShapeType="1"/>
          </p:cNvSpPr>
          <p:nvPr/>
        </p:nvSpPr>
        <p:spPr bwMode="auto">
          <a:xfrm>
            <a:off x="7095437" y="5576316"/>
            <a:ext cx="1592580" cy="11049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8" name="Line 16"/>
          <p:cNvSpPr>
            <a:spLocks noChangeShapeType="1"/>
          </p:cNvSpPr>
          <p:nvPr/>
        </p:nvSpPr>
        <p:spPr bwMode="auto">
          <a:xfrm>
            <a:off x="7103057" y="4943857"/>
            <a:ext cx="1569720" cy="533399"/>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49" name="矩形 48"/>
          <p:cNvSpPr/>
          <p:nvPr/>
        </p:nvSpPr>
        <p:spPr>
          <a:xfrm>
            <a:off x="3300553" y="2662097"/>
            <a:ext cx="860451" cy="331396"/>
          </a:xfrm>
          <a:prstGeom prst="rect">
            <a:avLst/>
          </a:prstGeom>
          <a:solidFill>
            <a:srgbClr val="F4B18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微软雅黑" panose="020B0503020204020204" pitchFamily="34" charset="-122"/>
                <a:ea typeface="微软雅黑" panose="020B0503020204020204" pitchFamily="34" charset="-122"/>
              </a:rPr>
              <a:t>1</a:t>
            </a:r>
            <a:r>
              <a:rPr lang="zh-CN" altLang="en-US" sz="1400" b="1">
                <a:solidFill>
                  <a:schemeClr val="tx1"/>
                </a:solidFill>
                <a:latin typeface="微软雅黑" panose="020B0503020204020204" pitchFamily="34" charset="-122"/>
                <a:ea typeface="微软雅黑" panose="020B0503020204020204" pitchFamily="34" charset="-122"/>
              </a:rPr>
              <a:t>路比较</a:t>
            </a: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50" name="肘形连接符 13"/>
          <p:cNvCxnSpPr>
            <a:endCxn id="49" idx="3"/>
          </p:cNvCxnSpPr>
          <p:nvPr/>
        </p:nvCxnSpPr>
        <p:spPr>
          <a:xfrm rot="16200000" flipV="1">
            <a:off x="3784339" y="3204460"/>
            <a:ext cx="1296508" cy="543177"/>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8" name="组合 57"/>
          <p:cNvGrpSpPr/>
          <p:nvPr/>
        </p:nvGrpSpPr>
        <p:grpSpPr>
          <a:xfrm>
            <a:off x="8676476" y="1698730"/>
            <a:ext cx="1627913" cy="4127879"/>
            <a:chOff x="8903859" y="1174474"/>
            <a:chExt cx="1627913" cy="4127879"/>
          </a:xfrm>
        </p:grpSpPr>
        <p:sp>
          <p:nvSpPr>
            <p:cNvPr id="59" name="Text Box 52"/>
            <p:cNvSpPr txBox="1">
              <a:spLocks noChangeArrowheads="1"/>
            </p:cNvSpPr>
            <p:nvPr/>
          </p:nvSpPr>
          <p:spPr bwMode="auto">
            <a:xfrm>
              <a:off x="9092846" y="1174474"/>
              <a:ext cx="1242312" cy="307777"/>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主存</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60" name="组合 59"/>
            <p:cNvGrpSpPr/>
            <p:nvPr/>
          </p:nvGrpSpPr>
          <p:grpSpPr>
            <a:xfrm>
              <a:off x="8903859" y="1486390"/>
              <a:ext cx="1627913" cy="3815963"/>
              <a:chOff x="8903859" y="1486390"/>
              <a:chExt cx="1627913" cy="4057929"/>
            </a:xfrm>
          </p:grpSpPr>
          <p:sp>
            <p:nvSpPr>
              <p:cNvPr id="61" name="矩形 60"/>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矩形 61"/>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err="1">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dirty="0" err="1">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a:t>
                </a:r>
                <a:r>
                  <a:rPr kumimoji="0" lang="en-US" altLang="zh-CN"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chemeClr val="bg2">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116" name="组合 115"/>
          <p:cNvGrpSpPr/>
          <p:nvPr/>
        </p:nvGrpSpPr>
        <p:grpSpPr>
          <a:xfrm>
            <a:off x="2638425" y="3378497"/>
            <a:ext cx="4440932" cy="2448112"/>
            <a:chOff x="2638425" y="3378497"/>
            <a:chExt cx="4440932" cy="2448112"/>
          </a:xfrm>
        </p:grpSpPr>
        <p:sp>
          <p:nvSpPr>
            <p:cNvPr id="5" name="矩形 4"/>
            <p:cNvSpPr/>
            <p:nvPr/>
          </p:nvSpPr>
          <p:spPr>
            <a:xfrm>
              <a:off x="3303969" y="4028411"/>
              <a:ext cx="3773679" cy="498370"/>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767623" y="4678325"/>
              <a:ext cx="4308316" cy="498370"/>
              <a:chOff x="2951981" y="2952785"/>
              <a:chExt cx="4308316" cy="498370"/>
            </a:xfrm>
          </p:grpSpPr>
          <p:sp>
            <p:nvSpPr>
              <p:cNvPr id="24" name="TextBox 132"/>
              <p:cNvSpPr txBox="1">
                <a:spLocks noChangeArrowheads="1"/>
              </p:cNvSpPr>
              <p:nvPr/>
            </p:nvSpPr>
            <p:spPr bwMode="auto">
              <a:xfrm>
                <a:off x="2951981" y="3048677"/>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26" name="矩形 25"/>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2638425" y="5328239"/>
              <a:ext cx="4435805" cy="498370"/>
              <a:chOff x="2824492" y="2952785"/>
              <a:chExt cx="4435805" cy="498370"/>
            </a:xfrm>
          </p:grpSpPr>
          <p:sp>
            <p:nvSpPr>
              <p:cNvPr id="31" name="TextBox 132"/>
              <p:cNvSpPr txBox="1">
                <a:spLocks noChangeArrowheads="1"/>
              </p:cNvSpPr>
              <p:nvPr/>
            </p:nvSpPr>
            <p:spPr bwMode="auto">
              <a:xfrm>
                <a:off x="2824492" y="3048677"/>
                <a:ext cx="753495" cy="307777"/>
              </a:xfrm>
              <a:prstGeom prst="rect">
                <a:avLst/>
              </a:prstGeom>
              <a:noFill/>
              <a:ln w="12700">
                <a:noFill/>
                <a:miter lim="800000"/>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行</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33" name="矩形 32"/>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739291" y="3378497"/>
              <a:ext cx="4340066" cy="498370"/>
              <a:chOff x="2920231" y="2952785"/>
              <a:chExt cx="4340066" cy="498370"/>
            </a:xfrm>
          </p:grpSpPr>
          <p:sp>
            <p:nvSpPr>
              <p:cNvPr id="52" name="TextBox 132"/>
              <p:cNvSpPr txBox="1">
                <a:spLocks noChangeArrowheads="1"/>
              </p:cNvSpPr>
              <p:nvPr/>
            </p:nvSpPr>
            <p:spPr bwMode="auto">
              <a:xfrm>
                <a:off x="2920231" y="3048677"/>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54" name="矩形 53"/>
              <p:cNvSpPr/>
              <p:nvPr/>
            </p:nvSpPr>
            <p:spPr>
              <a:xfrm>
                <a:off x="3486618" y="2952785"/>
                <a:ext cx="3773679" cy="498370"/>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81" name="TextBox 132"/>
            <p:cNvSpPr txBox="1">
              <a:spLocks noChangeArrowheads="1"/>
            </p:cNvSpPr>
            <p:nvPr/>
          </p:nvSpPr>
          <p:spPr bwMode="auto">
            <a:xfrm>
              <a:off x="2730466" y="4004580"/>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a:solidFill>
                    <a:srgbClr val="000000"/>
                  </a:solidFill>
                  <a:latin typeface="微软雅黑" panose="020B0503020204020204" pitchFamily="34" charset="-122"/>
                  <a:ea typeface="微软雅黑" panose="020B0503020204020204" pitchFamily="34" charset="-122"/>
                </a:rPr>
                <a:t>行</a:t>
              </a: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sp>
        <p:nvSpPr>
          <p:cNvPr id="82" name="AutoShape 6"/>
          <p:cNvSpPr/>
          <p:nvPr/>
        </p:nvSpPr>
        <p:spPr bwMode="auto">
          <a:xfrm rot="10800000">
            <a:off x="10340910" y="2026560"/>
            <a:ext cx="110062" cy="938250"/>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AutoShape 6"/>
          <p:cNvSpPr/>
          <p:nvPr/>
        </p:nvSpPr>
        <p:spPr bwMode="auto">
          <a:xfrm rot="10800000">
            <a:off x="10340910" y="2987649"/>
            <a:ext cx="110062" cy="938250"/>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AutoShape 6"/>
          <p:cNvSpPr/>
          <p:nvPr/>
        </p:nvSpPr>
        <p:spPr bwMode="auto">
          <a:xfrm rot="10800000">
            <a:off x="10340910" y="4887175"/>
            <a:ext cx="110062" cy="938250"/>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TextBox 132"/>
          <p:cNvSpPr txBox="1">
            <a:spLocks noChangeArrowheads="1"/>
          </p:cNvSpPr>
          <p:nvPr/>
        </p:nvSpPr>
        <p:spPr bwMode="auto">
          <a:xfrm>
            <a:off x="10450972" y="2329394"/>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0</a:t>
            </a:r>
            <a:r>
              <a:rPr lang="zh-CN" altLang="en-US" sz="1400" b="1">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6" name="TextBox 132"/>
          <p:cNvSpPr txBox="1">
            <a:spLocks noChangeArrowheads="1"/>
          </p:cNvSpPr>
          <p:nvPr/>
        </p:nvSpPr>
        <p:spPr bwMode="auto">
          <a:xfrm>
            <a:off x="10450972" y="3289807"/>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r>
              <a:rPr lang="zh-CN" altLang="en-US" sz="1400" b="1">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87" name="TextBox 132"/>
          <p:cNvSpPr txBox="1">
            <a:spLocks noChangeArrowheads="1"/>
          </p:cNvSpPr>
          <p:nvPr/>
        </p:nvSpPr>
        <p:spPr bwMode="auto">
          <a:xfrm>
            <a:off x="10427037" y="5192479"/>
            <a:ext cx="915040" cy="307777"/>
          </a:xfrm>
          <a:prstGeom prst="rect">
            <a:avLst/>
          </a:prstGeom>
          <a:noFill/>
          <a:ln w="12700">
            <a:noFill/>
            <a:miter lim="800000"/>
          </a:ln>
        </p:spPr>
        <p:txBody>
          <a:bodyPr wrap="square">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m-1</a:t>
            </a:r>
            <a:r>
              <a:rPr lang="zh-CN" altLang="en-US" sz="1400" b="1" dirty="0">
                <a:solidFill>
                  <a:srgbClr val="000000"/>
                </a:solidFill>
                <a:latin typeface="微软雅黑" panose="020B0503020204020204" pitchFamily="34" charset="-122"/>
                <a:ea typeface="微软雅黑" panose="020B0503020204020204" pitchFamily="34" charset="-122"/>
              </a:rPr>
              <a:t>区</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118994" y="2284348"/>
            <a:ext cx="494471" cy="361234"/>
            <a:chOff x="3118994" y="2284348"/>
            <a:chExt cx="494471" cy="361234"/>
          </a:xfrm>
        </p:grpSpPr>
        <p:cxnSp>
          <p:nvCxnSpPr>
            <p:cNvPr id="88" name="直接箭头连接符 87"/>
            <p:cNvCxnSpPr/>
            <p:nvPr/>
          </p:nvCxnSpPr>
          <p:spPr>
            <a:xfrm>
              <a:off x="3611560" y="2427844"/>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9" name="TextBox 132"/>
            <p:cNvSpPr txBox="1">
              <a:spLocks noChangeArrowheads="1"/>
            </p:cNvSpPr>
            <p:nvPr/>
          </p:nvSpPr>
          <p:spPr bwMode="auto">
            <a:xfrm>
              <a:off x="3118994" y="2284348"/>
              <a:ext cx="438020" cy="307777"/>
            </a:xfrm>
            <a:prstGeom prst="rect">
              <a:avLst/>
            </a:prstGeom>
            <a:noFill/>
            <a:ln w="12700">
              <a:noFill/>
              <a:miter lim="800000"/>
            </a:ln>
          </p:spPr>
          <p:txBody>
            <a:bodyPr wrap="square">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90" name="直接连接符 89"/>
            <p:cNvCxnSpPr/>
            <p:nvPr/>
          </p:nvCxnSpPr>
          <p:spPr>
            <a:xfrm flipH="1">
              <a:off x="3329664" y="2427844"/>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4161004" y="3474389"/>
            <a:ext cx="1084644" cy="2261391"/>
            <a:chOff x="4161004" y="3474389"/>
            <a:chExt cx="1084644" cy="2261391"/>
          </a:xfrm>
        </p:grpSpPr>
        <p:sp>
          <p:nvSpPr>
            <p:cNvPr id="100" name="矩形 99"/>
            <p:cNvSpPr/>
            <p:nvPr/>
          </p:nvSpPr>
          <p:spPr bwMode="auto">
            <a:xfrm>
              <a:off x="4166131" y="3474389"/>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矩形 100"/>
            <p:cNvSpPr/>
            <p:nvPr/>
          </p:nvSpPr>
          <p:spPr bwMode="auto">
            <a:xfrm>
              <a:off x="4164422" y="4124303"/>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p:cNvSpPr/>
            <p:nvPr/>
          </p:nvSpPr>
          <p:spPr bwMode="auto">
            <a:xfrm>
              <a:off x="4162713" y="4774217"/>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bwMode="auto">
            <a:xfrm>
              <a:off x="4161004" y="5424131"/>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区地址</a:t>
              </a:r>
              <a:r>
                <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9" name="组合 108"/>
          <p:cNvGrpSpPr/>
          <p:nvPr/>
        </p:nvGrpSpPr>
        <p:grpSpPr>
          <a:xfrm>
            <a:off x="3391920" y="3474389"/>
            <a:ext cx="675355" cy="2261391"/>
            <a:chOff x="3391920" y="3474389"/>
            <a:chExt cx="675355" cy="2261391"/>
          </a:xfrm>
        </p:grpSpPr>
        <p:sp>
          <p:nvSpPr>
            <p:cNvPr id="105" name="矩形 104"/>
            <p:cNvSpPr/>
            <p:nvPr/>
          </p:nvSpPr>
          <p:spPr bwMode="auto">
            <a:xfrm>
              <a:off x="3397047" y="3474389"/>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矩形 105"/>
            <p:cNvSpPr/>
            <p:nvPr/>
          </p:nvSpPr>
          <p:spPr bwMode="auto">
            <a:xfrm>
              <a:off x="3395338" y="4124303"/>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矩形 106"/>
            <p:cNvSpPr/>
            <p:nvPr/>
          </p:nvSpPr>
          <p:spPr bwMode="auto">
            <a:xfrm>
              <a:off x="3393629" y="4774217"/>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矩形 107"/>
            <p:cNvSpPr/>
            <p:nvPr/>
          </p:nvSpPr>
          <p:spPr bwMode="auto">
            <a:xfrm>
              <a:off x="3391920" y="5424131"/>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4" name="组合 113"/>
          <p:cNvGrpSpPr/>
          <p:nvPr/>
        </p:nvGrpSpPr>
        <p:grpSpPr>
          <a:xfrm>
            <a:off x="5352943" y="3474389"/>
            <a:ext cx="1633035" cy="2261391"/>
            <a:chOff x="5352943" y="3474389"/>
            <a:chExt cx="1633035" cy="2261391"/>
          </a:xfrm>
        </p:grpSpPr>
        <p:sp>
          <p:nvSpPr>
            <p:cNvPr id="110" name="矩形 109"/>
            <p:cNvSpPr/>
            <p:nvPr/>
          </p:nvSpPr>
          <p:spPr bwMode="auto">
            <a:xfrm>
              <a:off x="5356361" y="412430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1" name="矩形 110"/>
            <p:cNvSpPr/>
            <p:nvPr/>
          </p:nvSpPr>
          <p:spPr bwMode="auto">
            <a:xfrm>
              <a:off x="5358070" y="3474389"/>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2" name="矩形 111"/>
            <p:cNvSpPr/>
            <p:nvPr/>
          </p:nvSpPr>
          <p:spPr bwMode="auto">
            <a:xfrm>
              <a:off x="5354652" y="477421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13" name="矩形 112"/>
            <p:cNvSpPr/>
            <p:nvPr/>
          </p:nvSpPr>
          <p:spPr bwMode="auto">
            <a:xfrm>
              <a:off x="5352943" y="5424131"/>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130" name="Text Box 66"/>
          <p:cNvSpPr txBox="1">
            <a:spLocks noChangeArrowheads="1"/>
          </p:cNvSpPr>
          <p:nvPr/>
        </p:nvSpPr>
        <p:spPr bwMode="auto">
          <a:xfrm>
            <a:off x="2972743" y="381329"/>
            <a:ext cx="5688012" cy="400110"/>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fontAlgn="base" hangingPunct="1">
              <a:spcBef>
                <a:spcPct val="0"/>
              </a:spcBef>
              <a:spcAft>
                <a:spcPct val="0"/>
              </a:spcAft>
              <a:defRPr/>
            </a:pPr>
            <a:r>
              <a:rPr kumimoji="1" lang="en-US" altLang="zh-CN" b="1" dirty="0">
                <a:solidFill>
                  <a:srgbClr val="080808"/>
                </a:solidFill>
                <a:latin typeface="微软雅黑" panose="020B0503020204020204" pitchFamily="34" charset="-122"/>
                <a:ea typeface="微软雅黑" panose="020B0503020204020204" pitchFamily="34" charset="-122"/>
              </a:rPr>
              <a:t>cache</a:t>
            </a:r>
            <a:r>
              <a:rPr kumimoji="1" lang="zh-CN" altLang="en-US" b="1" dirty="0">
                <a:solidFill>
                  <a:srgbClr val="080808"/>
                </a:solidFill>
                <a:latin typeface="微软雅黑" panose="020B0503020204020204" pitchFamily="34" charset="-122"/>
                <a:ea typeface="微软雅黑" panose="020B0503020204020204" pitchFamily="34" charset="-122"/>
              </a:rPr>
              <a:t>块号</a:t>
            </a:r>
            <a:r>
              <a:rPr kumimoji="1" lang="en-US" altLang="zh-CN" b="1" dirty="0" err="1">
                <a:solidFill>
                  <a:srgbClr val="080808"/>
                </a:solidFill>
                <a:latin typeface="微软雅黑" panose="020B0503020204020204" pitchFamily="34" charset="-122"/>
                <a:ea typeface="微软雅黑" panose="020B0503020204020204" pitchFamily="34" charset="-122"/>
              </a:rPr>
              <a:t>i</a:t>
            </a:r>
            <a:r>
              <a:rPr kumimoji="1" lang="en-US" altLang="zh-CN" b="1" dirty="0">
                <a:solidFill>
                  <a:srgbClr val="080808"/>
                </a:solidFill>
                <a:latin typeface="微软雅黑" panose="020B0503020204020204" pitchFamily="34" charset="-122"/>
                <a:ea typeface="微软雅黑" panose="020B0503020204020204" pitchFamily="34" charset="-122"/>
              </a:rPr>
              <a:t>,   </a:t>
            </a:r>
            <a:r>
              <a:rPr kumimoji="1" lang="zh-CN" altLang="en-US" b="1" dirty="0">
                <a:solidFill>
                  <a:srgbClr val="080808"/>
                </a:solidFill>
                <a:latin typeface="微软雅黑" panose="020B0503020204020204" pitchFamily="34" charset="-122"/>
                <a:ea typeface="微软雅黑" panose="020B0503020204020204" pitchFamily="34" charset="-122"/>
              </a:rPr>
              <a:t>共</a:t>
            </a:r>
            <a:r>
              <a:rPr kumimoji="1" lang="en-US" altLang="zh-CN" b="1" dirty="0">
                <a:solidFill>
                  <a:srgbClr val="080808"/>
                </a:solidFill>
                <a:latin typeface="微软雅黑" panose="020B0503020204020204" pitchFamily="34" charset="-122"/>
                <a:ea typeface="微软雅黑" panose="020B0503020204020204" pitchFamily="34" charset="-122"/>
              </a:rPr>
              <a:t>n</a:t>
            </a:r>
            <a:r>
              <a:rPr kumimoji="1" lang="zh-CN" altLang="en-US" b="1" dirty="0">
                <a:solidFill>
                  <a:srgbClr val="080808"/>
                </a:solidFill>
                <a:latin typeface="微软雅黑" panose="020B0503020204020204" pitchFamily="34" charset="-122"/>
                <a:ea typeface="微软雅黑" panose="020B0503020204020204" pitchFamily="34" charset="-122"/>
              </a:rPr>
              <a:t>块，主存块号</a:t>
            </a:r>
            <a:r>
              <a:rPr kumimoji="1" lang="en-US" altLang="zh-CN" b="1" dirty="0">
                <a:solidFill>
                  <a:srgbClr val="080808"/>
                </a:solidFill>
                <a:latin typeface="微软雅黑" panose="020B0503020204020204" pitchFamily="34" charset="-122"/>
                <a:ea typeface="微软雅黑" panose="020B0503020204020204" pitchFamily="34" charset="-122"/>
              </a:rPr>
              <a:t>j</a:t>
            </a:r>
            <a:r>
              <a:rPr kumimoji="1" lang="zh-CN" altLang="en-US" b="1" dirty="0">
                <a:solidFill>
                  <a:srgbClr val="080808"/>
                </a:solidFill>
                <a:latin typeface="微软雅黑" panose="020B0503020204020204" pitchFamily="34" charset="-122"/>
                <a:ea typeface="微软雅黑" panose="020B0503020204020204" pitchFamily="34" charset="-122"/>
              </a:rPr>
              <a:t>，</a:t>
            </a:r>
            <a:r>
              <a:rPr kumimoji="1" lang="en-US" altLang="zh-CN" b="1" dirty="0" err="1">
                <a:solidFill>
                  <a:srgbClr val="0000FF"/>
                </a:solidFill>
                <a:latin typeface="微软雅黑" panose="020B0503020204020204" pitchFamily="34" charset="-122"/>
              </a:rPr>
              <a:t>i</a:t>
            </a:r>
            <a:r>
              <a:rPr kumimoji="1" lang="en-US" altLang="zh-CN" b="1" dirty="0">
                <a:solidFill>
                  <a:srgbClr val="0000FF"/>
                </a:solidFill>
                <a:latin typeface="微软雅黑" panose="020B0503020204020204" pitchFamily="34" charset="-122"/>
              </a:rPr>
              <a:t>=j mod n</a:t>
            </a:r>
            <a:endParaRPr kumimoji="1" lang="en-US" altLang="zh-CN" b="1" dirty="0">
              <a:solidFill>
                <a:srgbClr val="0000FF"/>
              </a:solidFill>
              <a:latin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0420"/>
    </mc:Choice>
    <mc:Fallback>
      <p:transition spd="slow" advTm="150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3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repeatCount="300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righ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300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righ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repeatCount="300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righ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right)">
                                      <p:cBhvr>
                                        <p:cTn id="27" dur="500"/>
                                        <p:tgtEl>
                                          <p:spTgt spid="45"/>
                                        </p:tgtEl>
                                      </p:cBhvr>
                                    </p:animEffect>
                                  </p:childTnLst>
                                </p:cTn>
                              </p:par>
                              <p:par>
                                <p:cTn id="28" presetID="22" presetClass="entr" presetSubtype="2" repeatCount="300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right)">
                                      <p:cBhvr>
                                        <p:cTn id="30" dur="500"/>
                                        <p:tgtEl>
                                          <p:spTgt spid="46"/>
                                        </p:tgtEl>
                                      </p:cBhvr>
                                    </p:animEffect>
                                  </p:childTnLst>
                                </p:cTn>
                              </p:par>
                              <p:par>
                                <p:cTn id="31" presetID="22" presetClass="entr" presetSubtype="2" repeatCount="300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par>
                                <p:cTn id="34" presetID="22" presetClass="entr" presetSubtype="2" repeatCount="300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wipe(left)">
                                      <p:cBhvr>
                                        <p:cTn id="41" dur="500"/>
                                        <p:tgtEl>
                                          <p:spTgt spid="1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4"/>
                                        </p:tgtEl>
                                        <p:attrNameLst>
                                          <p:attrName>style.visibility</p:attrName>
                                        </p:attrNameLst>
                                      </p:cBhvr>
                                      <p:to>
                                        <p:strVal val="visible"/>
                                      </p:to>
                                    </p:set>
                                    <p:animEffect transition="in" filter="wipe(up)">
                                      <p:cBhvr>
                                        <p:cTn id="46" dur="500"/>
                                        <p:tgtEl>
                                          <p:spTgt spid="10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animEffect transition="in" filter="wipe(up)">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wipe(left)">
                                      <p:cBhvr>
                                        <p:cTn id="56" dur="500"/>
                                        <p:tgtEl>
                                          <p:spTgt spid="11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up)">
                                      <p:cBhvr>
                                        <p:cTn id="66" dur="500"/>
                                        <p:tgtEl>
                                          <p:spTgt spid="4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left)">
                                      <p:cBhvr>
                                        <p:cTn id="71" dur="500"/>
                                        <p:tgtEl>
                                          <p:spTgt spid="4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down)">
                                      <p:cBhvr>
                                        <p:cTn id="76" dur="500"/>
                                        <p:tgtEl>
                                          <p:spTgt spid="5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up)">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left)">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righ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7" grpId="0" animBg="1"/>
      <p:bldP spid="38" grpId="0" animBg="1"/>
      <p:bldP spid="39" grpId="0" animBg="1"/>
      <p:bldP spid="45" grpId="0" animBg="1"/>
      <p:bldP spid="46" grpId="0" animBg="1"/>
      <p:bldP spid="47" grpId="0" animBg="1"/>
      <p:bldP spid="48" grpId="0" animBg="1"/>
      <p:bldP spid="49" grpId="0" animBg="1"/>
      <p:bldP spid="13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直接相联映射逻辑</a:t>
            </a:r>
            <a:r>
              <a:rPr lang="zh-CN" altLang="en-US"/>
              <a:t>实现 </a:t>
            </a:r>
            <a:r>
              <a:rPr lang="en-US" altLang="zh-CN"/>
              <a:t>(</a:t>
            </a:r>
            <a:r>
              <a:rPr lang="zh-CN" altLang="en-US"/>
              <a:t>构造观</a:t>
            </a:r>
            <a:r>
              <a:rPr lang="en-US" altLang="zh-CN" dirty="0"/>
              <a:t>)</a:t>
            </a:r>
            <a:endParaRPr lang="zh-CN" altLang="en-US" dirty="0"/>
          </a:p>
        </p:txBody>
      </p:sp>
      <p:cxnSp>
        <p:nvCxnSpPr>
          <p:cNvPr id="289" name="直接连接符 288"/>
          <p:cNvCxnSpPr/>
          <p:nvPr/>
        </p:nvCxnSpPr>
        <p:spPr>
          <a:xfrm>
            <a:off x="3145766" y="148993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48993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5973947"/>
            <a:ext cx="2428615" cy="0"/>
          </a:xfrm>
          <a:prstGeom prst="line">
            <a:avLst/>
          </a:prstGeom>
          <a:noFill/>
          <a:ln w="25400" cap="flat" cmpd="sng" algn="ctr">
            <a:solidFill>
              <a:srgbClr val="00B0F0"/>
            </a:solidFill>
            <a:prstDash val="solid"/>
          </a:ln>
          <a:effectLst/>
        </p:spPr>
      </p:cxnSp>
      <p:sp>
        <p:nvSpPr>
          <p:cNvPr id="279" name="矩形 278"/>
          <p:cNvSpPr/>
          <p:nvPr/>
        </p:nvSpPr>
        <p:spPr>
          <a:xfrm>
            <a:off x="4118075" y="1813249"/>
            <a:ext cx="619784"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0" name="矩形 279"/>
          <p:cNvSpPr/>
          <p:nvPr/>
        </p:nvSpPr>
        <p:spPr>
          <a:xfrm>
            <a:off x="5795583" y="1804043"/>
            <a:ext cx="1852018"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81" name="组合 280"/>
          <p:cNvGrpSpPr/>
          <p:nvPr/>
        </p:nvGrpSpPr>
        <p:grpSpPr>
          <a:xfrm>
            <a:off x="3640108" y="337279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9" name="组合 298"/>
          <p:cNvGrpSpPr/>
          <p:nvPr/>
        </p:nvGrpSpPr>
        <p:grpSpPr>
          <a:xfrm>
            <a:off x="3640108" y="207906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777</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9" name="组合 308"/>
          <p:cNvGrpSpPr/>
          <p:nvPr/>
        </p:nvGrpSpPr>
        <p:grpSpPr>
          <a:xfrm>
            <a:off x="3640108" y="251637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666</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9" name="组合 318"/>
          <p:cNvGrpSpPr/>
          <p:nvPr/>
        </p:nvGrpSpPr>
        <p:grpSpPr>
          <a:xfrm>
            <a:off x="3640107" y="294458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0" name="组合 329"/>
          <p:cNvGrpSpPr/>
          <p:nvPr/>
        </p:nvGrpSpPr>
        <p:grpSpPr>
          <a:xfrm>
            <a:off x="3640108" y="380100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0" name="组合 339"/>
          <p:cNvGrpSpPr/>
          <p:nvPr/>
        </p:nvGrpSpPr>
        <p:grpSpPr>
          <a:xfrm>
            <a:off x="3640108" y="422921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0" name="组合 349"/>
          <p:cNvGrpSpPr/>
          <p:nvPr/>
        </p:nvGrpSpPr>
        <p:grpSpPr>
          <a:xfrm>
            <a:off x="3640107" y="465743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0" name="组合 359"/>
          <p:cNvGrpSpPr/>
          <p:nvPr/>
        </p:nvGrpSpPr>
        <p:grpSpPr>
          <a:xfrm>
            <a:off x="3640107" y="508563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370" name="矩形 369"/>
          <p:cNvSpPr/>
          <p:nvPr/>
        </p:nvSpPr>
        <p:spPr>
          <a:xfrm>
            <a:off x="3396409" y="181773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376" name="直接连接符 375"/>
          <p:cNvCxnSpPr/>
          <p:nvPr/>
        </p:nvCxnSpPr>
        <p:spPr>
          <a:xfrm>
            <a:off x="4358269" y="136318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36318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591105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54053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38542" y="937710"/>
            <a:ext cx="2419727" cy="552227"/>
            <a:chOff x="2043018" y="937710"/>
            <a:chExt cx="2419727" cy="552227"/>
          </a:xfrm>
        </p:grpSpPr>
        <p:sp>
          <p:nvSpPr>
            <p:cNvPr id="369" name="矩形 368"/>
            <p:cNvSpPr/>
            <p:nvPr/>
          </p:nvSpPr>
          <p:spPr>
            <a:xfrm>
              <a:off x="2748254" y="937710"/>
              <a:ext cx="1186945"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主存地址</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382" name="组合 381"/>
            <p:cNvGrpSpPr/>
            <p:nvPr/>
          </p:nvGrpSpPr>
          <p:grpSpPr>
            <a:xfrm>
              <a:off x="2043018" y="1236439"/>
              <a:ext cx="2419727" cy="253498"/>
              <a:chOff x="2861078" y="969828"/>
              <a:chExt cx="2182065" cy="228600"/>
            </a:xfrm>
          </p:grpSpPr>
          <p:sp>
            <p:nvSpPr>
              <p:cNvPr id="383" name="矩形 382"/>
              <p:cNvSpPr/>
              <p:nvPr/>
            </p:nvSpPr>
            <p:spPr>
              <a:xfrm>
                <a:off x="2861078"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5" name="矩形 384"/>
              <p:cNvSpPr/>
              <p:nvPr/>
            </p:nvSpPr>
            <p:spPr>
              <a:xfrm>
                <a:off x="4312473"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7" name="组合 6"/>
          <p:cNvGrpSpPr/>
          <p:nvPr/>
        </p:nvGrpSpPr>
        <p:grpSpPr>
          <a:xfrm>
            <a:off x="4448128" y="561182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84052" cy="307777"/>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1</a:t>
              </a:r>
              <a:endParaRPr lang="zh-CN" altLang="en-US" sz="1400" i="1" dirty="0">
                <a:solidFill>
                  <a:srgbClr val="000000"/>
                </a:solidFill>
                <a:latin typeface="Arial" panose="020B0604020202020204" pitchFamily="34" charset="0"/>
                <a:ea typeface="华文细黑" panose="02010600040101010101"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p:cNvGrpSpPr/>
          <p:nvPr/>
        </p:nvGrpSpPr>
        <p:grpSpPr>
          <a:xfrm>
            <a:off x="3325036" y="2045982"/>
            <a:ext cx="398239" cy="3245779"/>
            <a:chOff x="3426636" y="2045982"/>
            <a:chExt cx="398239" cy="3245779"/>
          </a:xfrm>
        </p:grpSpPr>
        <p:grpSp>
          <p:nvGrpSpPr>
            <p:cNvPr id="268" name="组合 267"/>
            <p:cNvGrpSpPr/>
            <p:nvPr/>
          </p:nvGrpSpPr>
          <p:grpSpPr>
            <a:xfrm>
              <a:off x="3426636" y="2045982"/>
              <a:ext cx="398239" cy="3245779"/>
              <a:chOff x="990407" y="2223239"/>
              <a:chExt cx="359125" cy="2926984"/>
            </a:xfrm>
          </p:grpSpPr>
          <p:sp>
            <p:nvSpPr>
              <p:cNvPr id="269" name="文本框 268"/>
              <p:cNvSpPr txBox="1"/>
              <p:nvPr/>
            </p:nvSpPr>
            <p:spPr>
              <a:xfrm>
                <a:off x="992525" y="2223239"/>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L0</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L1</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1" name="文本框 270"/>
              <p:cNvSpPr txBox="1"/>
              <p:nvPr/>
            </p:nvSpPr>
            <p:spPr>
              <a:xfrm>
                <a:off x="990407" y="2945817"/>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L2</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2" name="文本框 271"/>
              <p:cNvSpPr txBox="1"/>
              <p:nvPr/>
            </p:nvSpPr>
            <p:spPr>
              <a:xfrm>
                <a:off x="994689" y="335658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L3</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3" name="文本框 272"/>
              <p:cNvSpPr txBox="1"/>
              <p:nvPr/>
            </p:nvSpPr>
            <p:spPr>
              <a:xfrm>
                <a:off x="998881" y="3740967"/>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L4</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4" name="文本框 273"/>
              <p:cNvSpPr txBox="1"/>
              <p:nvPr/>
            </p:nvSpPr>
            <p:spPr>
              <a:xfrm>
                <a:off x="1003755" y="4104745"/>
                <a:ext cx="345777"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L5</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5" name="文本框 274"/>
              <p:cNvSpPr txBox="1"/>
              <p:nvPr/>
            </p:nvSpPr>
            <p:spPr>
              <a:xfrm>
                <a:off x="998881" y="4498741"/>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L6</a:t>
                </a:r>
                <a:endParaRPr lang="zh-CN" altLang="en-US" sz="1400" i="1" dirty="0">
                  <a:solidFill>
                    <a:srgbClr val="000000"/>
                  </a:solidFill>
                  <a:latin typeface="Arial" panose="020B0604020202020204" pitchFamily="34" charset="0"/>
                  <a:ea typeface="华文细黑" panose="02010600040101010101" pitchFamily="2" charset="-122"/>
                </a:endParaRPr>
              </a:p>
            </p:txBody>
          </p:sp>
          <p:sp>
            <p:nvSpPr>
              <p:cNvPr id="276" name="文本框 275"/>
              <p:cNvSpPr txBox="1"/>
              <p:nvPr/>
            </p:nvSpPr>
            <p:spPr>
              <a:xfrm>
                <a:off x="993227" y="4872675"/>
                <a:ext cx="345778" cy="277548"/>
              </a:xfrm>
              <a:prstGeom prst="rect">
                <a:avLst/>
              </a:prstGeom>
              <a:noFill/>
            </p:spPr>
            <p:txBody>
              <a:bodyPr wrap="non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L7</a:t>
                </a:r>
                <a:endParaRPr lang="zh-CN" altLang="en-US" sz="1400" i="1" dirty="0">
                  <a:solidFill>
                    <a:srgbClr val="000000"/>
                  </a:solidFill>
                  <a:latin typeface="Arial" panose="020B0604020202020204" pitchFamily="34" charset="0"/>
                  <a:ea typeface="华文细黑" panose="02010600040101010101"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50702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9027707" y="1965334"/>
            <a:ext cx="1488472" cy="3418733"/>
            <a:chOff x="8453032" y="1965334"/>
            <a:chExt cx="1488472"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44" name="组合 143"/>
              <p:cNvGrpSpPr/>
              <p:nvPr/>
            </p:nvGrpSpPr>
            <p:grpSpPr>
              <a:xfrm>
                <a:off x="8453032" y="2384493"/>
                <a:ext cx="646725" cy="413839"/>
                <a:chOff x="6944101" y="2286253"/>
                <a:chExt cx="586780"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9" name="文本框 148"/>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tailEnd type="none" w="lg" len="lg"/>
              </a:ln>
            </p:spPr>
          </p:cxnSp>
        </p:grpSp>
        <p:sp>
          <p:nvSpPr>
            <p:cNvPr id="209" name="矩形 208"/>
            <p:cNvSpPr/>
            <p:nvPr/>
          </p:nvSpPr>
          <p:spPr>
            <a:xfrm>
              <a:off x="8854081" y="4648042"/>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 name="组合 14"/>
          <p:cNvGrpSpPr/>
          <p:nvPr/>
        </p:nvGrpSpPr>
        <p:grpSpPr>
          <a:xfrm>
            <a:off x="5671735" y="5913988"/>
            <a:ext cx="881973" cy="594715"/>
            <a:chOff x="4617197" y="5911056"/>
            <a:chExt cx="881973" cy="594715"/>
          </a:xfrm>
        </p:grpSpPr>
        <p:sp>
          <p:nvSpPr>
            <p:cNvPr id="296" name="文本框 295"/>
            <p:cNvSpPr txBox="1"/>
            <p:nvPr/>
          </p:nvSpPr>
          <p:spPr>
            <a:xfrm>
              <a:off x="4617197" y="6197994"/>
              <a:ext cx="881973"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panose="020B0604020202020204" pitchFamily="34" charset="0"/>
                  <a:ea typeface="华文细黑" panose="02010600040101010101" pitchFamily="2" charset="-122"/>
                </a:rPr>
                <a:t>Hit/miss</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381" name="直接连接符 380"/>
            <p:cNvCxnSpPr/>
            <p:nvPr/>
          </p:nvCxnSpPr>
          <p:spPr>
            <a:xfrm>
              <a:off x="4991651" y="5911056"/>
              <a:ext cx="0" cy="294169"/>
            </a:xfrm>
            <a:prstGeom prst="line">
              <a:avLst/>
            </a:prstGeom>
            <a:noFill/>
            <a:ln w="28575" cap="flat" cmpd="sng" algn="ctr">
              <a:solidFill>
                <a:srgbClr val="333333">
                  <a:shade val="95000"/>
                  <a:satMod val="105000"/>
                </a:srgbClr>
              </a:solidFill>
              <a:prstDash val="solid"/>
              <a:tailEnd type="triangle"/>
            </a:ln>
            <a:effectLst/>
          </p:spPr>
        </p:cxnSp>
      </p:grpSp>
      <p:cxnSp>
        <p:nvCxnSpPr>
          <p:cNvPr id="240" name="直接连接符 239"/>
          <p:cNvCxnSpPr/>
          <p:nvPr/>
        </p:nvCxnSpPr>
        <p:spPr>
          <a:xfrm>
            <a:off x="3145766" y="1489938"/>
            <a:ext cx="0" cy="754006"/>
          </a:xfrm>
          <a:prstGeom prst="line">
            <a:avLst/>
          </a:prstGeom>
          <a:noFill/>
          <a:ln w="38100" cap="flat" cmpd="sng" algn="ctr">
            <a:solidFill>
              <a:srgbClr val="1FB965"/>
            </a:solidFill>
            <a:prstDash val="solid"/>
          </a:ln>
          <a:effectLst/>
        </p:spPr>
      </p:cxnSp>
      <p:cxnSp>
        <p:nvCxnSpPr>
          <p:cNvPr id="241" name="直接连接符 240"/>
          <p:cNvCxnSpPr/>
          <p:nvPr/>
        </p:nvCxnSpPr>
        <p:spPr>
          <a:xfrm>
            <a:off x="2341263" y="1489937"/>
            <a:ext cx="0" cy="4484010"/>
          </a:xfrm>
          <a:prstGeom prst="line">
            <a:avLst/>
          </a:prstGeom>
          <a:noFill/>
          <a:ln w="38100" cap="sq" cmpd="sng" algn="ctr">
            <a:solidFill>
              <a:srgbClr val="1FB965"/>
            </a:solidFill>
            <a:prstDash val="solid"/>
            <a:miter lim="800000"/>
          </a:ln>
          <a:effectLst/>
        </p:spPr>
      </p:cxnSp>
      <p:cxnSp>
        <p:nvCxnSpPr>
          <p:cNvPr id="242" name="直接连接符 241"/>
          <p:cNvCxnSpPr/>
          <p:nvPr/>
        </p:nvCxnSpPr>
        <p:spPr>
          <a:xfrm>
            <a:off x="2341028" y="5973947"/>
            <a:ext cx="2396831" cy="0"/>
          </a:xfrm>
          <a:prstGeom prst="line">
            <a:avLst/>
          </a:prstGeom>
          <a:noFill/>
          <a:ln w="38100" cap="sq" cmpd="sng" algn="ctr">
            <a:solidFill>
              <a:srgbClr val="1FB965"/>
            </a:solidFill>
            <a:prstDash val="solid"/>
            <a:miter lim="800000"/>
          </a:ln>
          <a:effectLst/>
        </p:spPr>
      </p:cxnSp>
      <p:sp>
        <p:nvSpPr>
          <p:cNvPr id="243" name="矩形 242"/>
          <p:cNvSpPr/>
          <p:nvPr/>
        </p:nvSpPr>
        <p:spPr>
          <a:xfrm>
            <a:off x="7299748" y="2587559"/>
            <a:ext cx="799223" cy="253499"/>
          </a:xfrm>
          <a:prstGeom prst="rect">
            <a:avLst/>
          </a:prstGeom>
          <a:solidFill>
            <a:schemeClr val="accent4">
              <a:lumMod val="60000"/>
              <a:lumOff val="40000"/>
            </a:schemeClr>
          </a:solidFill>
          <a:ln w="38100" cap="flat" cmpd="sng" algn="ctr">
            <a:solidFill>
              <a:srgbClr val="FF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244" name="直接连接符 243"/>
          <p:cNvCxnSpPr/>
          <p:nvPr/>
        </p:nvCxnSpPr>
        <p:spPr>
          <a:xfrm>
            <a:off x="4358269" y="1363188"/>
            <a:ext cx="6130641" cy="0"/>
          </a:xfrm>
          <a:prstGeom prst="line">
            <a:avLst/>
          </a:prstGeom>
          <a:noFill/>
          <a:ln w="38100" cap="flat" cmpd="sng" algn="ctr">
            <a:solidFill>
              <a:srgbClr val="1FB965"/>
            </a:solidFill>
            <a:prstDash val="solid"/>
          </a:ln>
          <a:effectLst/>
        </p:spPr>
      </p:cxnSp>
      <p:cxnSp>
        <p:nvCxnSpPr>
          <p:cNvPr id="245" name="直接连接符 244"/>
          <p:cNvCxnSpPr/>
          <p:nvPr/>
        </p:nvCxnSpPr>
        <p:spPr>
          <a:xfrm>
            <a:off x="10488910" y="1363188"/>
            <a:ext cx="0" cy="1646764"/>
          </a:xfrm>
          <a:prstGeom prst="line">
            <a:avLst/>
          </a:prstGeom>
          <a:noFill/>
          <a:ln w="38100" cap="sq" cmpd="sng" algn="ctr">
            <a:solidFill>
              <a:srgbClr val="1FB965"/>
            </a:solidFill>
            <a:prstDash val="solid"/>
            <a:miter lim="800000"/>
          </a:ln>
          <a:effectLst/>
        </p:spPr>
      </p:cxnSp>
      <p:cxnSp>
        <p:nvCxnSpPr>
          <p:cNvPr id="246" name="直接连接符 245"/>
          <p:cNvCxnSpPr>
            <a:stCxn id="404" idx="3"/>
          </p:cNvCxnSpPr>
          <p:nvPr/>
        </p:nvCxnSpPr>
        <p:spPr>
          <a:xfrm>
            <a:off x="10488910" y="4540537"/>
            <a:ext cx="0" cy="1354542"/>
          </a:xfrm>
          <a:prstGeom prst="line">
            <a:avLst/>
          </a:prstGeom>
          <a:noFill/>
          <a:ln w="38100" cap="sq" cmpd="sng" algn="ctr">
            <a:solidFill>
              <a:srgbClr val="1FB965"/>
            </a:solidFill>
            <a:prstDash val="solid"/>
            <a:miter lim="800000"/>
            <a:tailEnd type="none"/>
          </a:ln>
          <a:effectLst/>
        </p:spPr>
      </p:cxnSp>
      <p:cxnSp>
        <p:nvCxnSpPr>
          <p:cNvPr id="247" name="直接连接符 246"/>
          <p:cNvCxnSpPr/>
          <p:nvPr/>
        </p:nvCxnSpPr>
        <p:spPr>
          <a:xfrm>
            <a:off x="5539602" y="5902699"/>
            <a:ext cx="4949308" cy="0"/>
          </a:xfrm>
          <a:prstGeom prst="line">
            <a:avLst/>
          </a:prstGeom>
          <a:noFill/>
          <a:ln w="38100" cap="sq" cmpd="sng" algn="ctr">
            <a:solidFill>
              <a:srgbClr val="1FB965"/>
            </a:solidFill>
            <a:prstDash val="solid"/>
            <a:miter lim="800000"/>
          </a:ln>
          <a:effectLst/>
        </p:spPr>
      </p:cxnSp>
      <p:grpSp>
        <p:nvGrpSpPr>
          <p:cNvPr id="248" name="组合 247"/>
          <p:cNvGrpSpPr/>
          <p:nvPr/>
        </p:nvGrpSpPr>
        <p:grpSpPr>
          <a:xfrm>
            <a:off x="5671734" y="5918891"/>
            <a:ext cx="800881" cy="594715"/>
            <a:chOff x="4617196" y="5911056"/>
            <a:chExt cx="800881" cy="594715"/>
          </a:xfrm>
        </p:grpSpPr>
        <p:sp>
          <p:nvSpPr>
            <p:cNvPr id="249" name="文本框 248"/>
            <p:cNvSpPr txBox="1"/>
            <p:nvPr/>
          </p:nvSpPr>
          <p:spPr>
            <a:xfrm>
              <a:off x="4617196" y="6197994"/>
              <a:ext cx="800881" cy="307777"/>
            </a:xfrm>
            <a:prstGeom prst="rect">
              <a:avLst/>
            </a:prstGeom>
            <a:solidFill>
              <a:srgbClr val="FFFF00"/>
            </a:solidFill>
            <a:ln w="38100">
              <a:noFill/>
            </a:ln>
          </p:spPr>
          <p:txBody>
            <a:bodyPr wrap="square" rtlCol="0">
              <a:spAutoFit/>
            </a:bodyPr>
            <a:lstStyle/>
            <a:p>
              <a:pPr fontAlgn="base">
                <a:spcBef>
                  <a:spcPct val="0"/>
                </a:spcBef>
                <a:spcAft>
                  <a:spcPct val="0"/>
                </a:spcAft>
              </a:pPr>
              <a:r>
                <a:rPr lang="en-US" altLang="zh-CN" sz="1400" i="1" dirty="0">
                  <a:solidFill>
                    <a:srgbClr val="000000"/>
                  </a:solidFill>
                  <a:latin typeface="Arial" panose="020B0604020202020204" pitchFamily="34" charset="0"/>
                  <a:ea typeface="华文细黑" panose="02010600040101010101" pitchFamily="2" charset="-122"/>
                </a:rPr>
                <a:t>    </a:t>
              </a:r>
              <a:r>
                <a:rPr lang="en-US" altLang="zh-CN" sz="1400" b="1" i="1" dirty="0">
                  <a:solidFill>
                    <a:srgbClr val="000000"/>
                  </a:solidFill>
                  <a:latin typeface="Arial" panose="020B0604020202020204" pitchFamily="34" charset="0"/>
                  <a:ea typeface="华文细黑" panose="02010600040101010101" pitchFamily="2" charset="-122"/>
                </a:rPr>
                <a:t>Hit</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250" name="直接连接符 249"/>
            <p:cNvCxnSpPr/>
            <p:nvPr/>
          </p:nvCxnSpPr>
          <p:spPr>
            <a:xfrm>
              <a:off x="4991651" y="5911056"/>
              <a:ext cx="0" cy="294169"/>
            </a:xfrm>
            <a:prstGeom prst="line">
              <a:avLst/>
            </a:prstGeom>
            <a:noFill/>
            <a:ln w="38100" cap="flat" cmpd="sng" algn="ctr">
              <a:solidFill>
                <a:srgbClr val="1FB965"/>
              </a:solidFill>
              <a:prstDash val="solid"/>
              <a:tailEnd type="triangle"/>
            </a:ln>
            <a:effectLst/>
          </p:spPr>
        </p:cxnSp>
      </p:grpSp>
      <p:grpSp>
        <p:nvGrpSpPr>
          <p:cNvPr id="257" name="组合 256"/>
          <p:cNvGrpSpPr/>
          <p:nvPr/>
        </p:nvGrpSpPr>
        <p:grpSpPr>
          <a:xfrm>
            <a:off x="3327384" y="2427116"/>
            <a:ext cx="383439" cy="307777"/>
            <a:chOff x="3428984" y="2427116"/>
            <a:chExt cx="383439" cy="307777"/>
          </a:xfrm>
        </p:grpSpPr>
        <p:sp>
          <p:nvSpPr>
            <p:cNvPr id="258" name="文本框 257"/>
            <p:cNvSpPr txBox="1"/>
            <p:nvPr/>
          </p:nvSpPr>
          <p:spPr>
            <a:xfrm>
              <a:off x="3428984" y="2427116"/>
              <a:ext cx="383439" cy="307777"/>
            </a:xfrm>
            <a:prstGeom prst="rect">
              <a:avLst/>
            </a:prstGeom>
            <a:noFill/>
            <a:ln w="38100">
              <a:noFill/>
            </a:ln>
          </p:spPr>
          <p:txBody>
            <a:bodyPr wrap="none" rtlCol="0">
              <a:spAutoFit/>
            </a:bodyPr>
            <a:lstStyle/>
            <a:p>
              <a:pPr fontAlgn="base">
                <a:spcBef>
                  <a:spcPct val="0"/>
                </a:spcBef>
                <a:spcAft>
                  <a:spcPct val="0"/>
                </a:spcAft>
              </a:pPr>
              <a:r>
                <a:rPr lang="en-US" altLang="zh-CN" sz="1400" i="1" dirty="0">
                  <a:ln>
                    <a:solidFill>
                      <a:srgbClr val="00CC00"/>
                    </a:solidFill>
                  </a:ln>
                  <a:solidFill>
                    <a:srgbClr val="00CC00"/>
                  </a:solidFill>
                  <a:latin typeface="Arial" panose="020B0604020202020204" pitchFamily="34" charset="0"/>
                  <a:ea typeface="华文细黑" panose="02010600040101010101" pitchFamily="2" charset="-122"/>
                </a:rPr>
                <a:t>L1</a:t>
              </a:r>
              <a:endParaRPr lang="zh-CN" altLang="en-US" sz="1400" i="1" dirty="0">
                <a:ln>
                  <a:solidFill>
                    <a:srgbClr val="00CC00"/>
                  </a:solidFill>
                </a:ln>
                <a:solidFill>
                  <a:srgbClr val="00CC00"/>
                </a:solidFill>
                <a:latin typeface="Arial" panose="020B0604020202020204" pitchFamily="34" charset="0"/>
                <a:ea typeface="华文细黑" panose="02010600040101010101" pitchFamily="2" charset="-122"/>
              </a:endParaRPr>
            </a:p>
          </p:txBody>
        </p:sp>
        <p:cxnSp>
          <p:nvCxnSpPr>
            <p:cNvPr id="259" name="直接连接符 258"/>
            <p:cNvCxnSpPr/>
            <p:nvPr/>
          </p:nvCxnSpPr>
          <p:spPr>
            <a:xfrm>
              <a:off x="3430214" y="2705031"/>
              <a:ext cx="304188" cy="0"/>
            </a:xfrm>
            <a:prstGeom prst="line">
              <a:avLst/>
            </a:prstGeom>
            <a:noFill/>
            <a:ln w="38100" cap="flat" cmpd="sng" algn="ctr">
              <a:solidFill>
                <a:srgbClr val="00CC00"/>
              </a:solidFill>
              <a:prstDash val="solid"/>
            </a:ln>
            <a:effectLst/>
          </p:spPr>
        </p:cxnSp>
      </p:grpSp>
      <p:grpSp>
        <p:nvGrpSpPr>
          <p:cNvPr id="260" name="组合 259"/>
          <p:cNvGrpSpPr/>
          <p:nvPr/>
        </p:nvGrpSpPr>
        <p:grpSpPr>
          <a:xfrm>
            <a:off x="2202307" y="2507029"/>
            <a:ext cx="2285377" cy="2511840"/>
            <a:chOff x="1619681" y="2516278"/>
            <a:chExt cx="2060911" cy="2265131"/>
          </a:xfrm>
        </p:grpSpPr>
        <p:sp>
          <p:nvSpPr>
            <p:cNvPr id="261" name="斜纹 260"/>
            <p:cNvSpPr/>
            <p:nvPr/>
          </p:nvSpPr>
          <p:spPr>
            <a:xfrm rot="19064014">
              <a:off x="1619681" y="2516278"/>
              <a:ext cx="2060911" cy="2265131"/>
            </a:xfrm>
            <a:prstGeom prst="diagStripe">
              <a:avLst>
                <a:gd name="adj" fmla="val 78754"/>
              </a:avLst>
            </a:prstGeom>
            <a:solidFill>
              <a:srgbClr val="CCFFCC"/>
            </a:solidFill>
            <a:ln w="38100" cap="flat" cmpd="sng" algn="ctr">
              <a:solidFill>
                <a:srgbClr val="1FB965"/>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62" name="文本框 261"/>
            <p:cNvSpPr txBox="1"/>
            <p:nvPr/>
          </p:nvSpPr>
          <p:spPr>
            <a:xfrm>
              <a:off x="2295119" y="2871235"/>
              <a:ext cx="295324" cy="1415490"/>
            </a:xfrm>
            <a:prstGeom prst="rect">
              <a:avLst/>
            </a:prstGeom>
            <a:noFill/>
            <a:ln w="38100">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263" name="组合 262"/>
          <p:cNvGrpSpPr/>
          <p:nvPr/>
        </p:nvGrpSpPr>
        <p:grpSpPr>
          <a:xfrm>
            <a:off x="9027707" y="2378699"/>
            <a:ext cx="639505" cy="419630"/>
            <a:chOff x="6944101" y="2280998"/>
            <a:chExt cx="580229" cy="380735"/>
          </a:xfrm>
        </p:grpSpPr>
        <p:sp>
          <p:nvSpPr>
            <p:cNvPr id="264" name="等腰三角形 263"/>
            <p:cNvSpPr/>
            <p:nvPr/>
          </p:nvSpPr>
          <p:spPr>
            <a:xfrm rot="5400000" flipH="1">
              <a:off x="7160855" y="2515786"/>
              <a:ext cx="150880" cy="141013"/>
            </a:xfrm>
            <a:prstGeom prst="triangle">
              <a:avLst/>
            </a:prstGeom>
            <a:solidFill>
              <a:schemeClr val="bg1"/>
            </a:solidFill>
            <a:ln w="28575">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65" name="直接连接符 264"/>
            <p:cNvCxnSpPr>
              <a:endCxn id="264" idx="3"/>
            </p:cNvCxnSpPr>
            <p:nvPr/>
          </p:nvCxnSpPr>
          <p:spPr>
            <a:xfrm>
              <a:off x="6944101" y="2584359"/>
              <a:ext cx="221688" cy="1934"/>
            </a:xfrm>
            <a:prstGeom prst="line">
              <a:avLst/>
            </a:prstGeom>
            <a:solidFill>
              <a:schemeClr val="bg1"/>
            </a:solidFill>
            <a:ln w="28575">
              <a:solidFill>
                <a:srgbClr val="1FB965"/>
              </a:solidFill>
              <a:round/>
              <a:tailEnd type="none" w="lg" len="lg"/>
            </a:ln>
          </p:spPr>
        </p:cxnSp>
        <p:cxnSp>
          <p:nvCxnSpPr>
            <p:cNvPr id="266" name="直接连接符 265"/>
            <p:cNvCxnSpPr>
              <a:stCxn id="264" idx="5"/>
            </p:cNvCxnSpPr>
            <p:nvPr/>
          </p:nvCxnSpPr>
          <p:spPr>
            <a:xfrm flipV="1">
              <a:off x="7236295" y="2386797"/>
              <a:ext cx="0" cy="161776"/>
            </a:xfrm>
            <a:prstGeom prst="line">
              <a:avLst/>
            </a:prstGeom>
            <a:solidFill>
              <a:schemeClr val="bg1"/>
            </a:solidFill>
            <a:ln w="28575">
              <a:solidFill>
                <a:srgbClr val="1FB965"/>
              </a:solidFill>
              <a:round/>
              <a:tailEnd type="none" w="lg" len="lg"/>
            </a:ln>
          </p:spPr>
        </p:cxnSp>
        <p:cxnSp>
          <p:nvCxnSpPr>
            <p:cNvPr id="267" name="直接连接符 266"/>
            <p:cNvCxnSpPr/>
            <p:nvPr/>
          </p:nvCxnSpPr>
          <p:spPr>
            <a:xfrm>
              <a:off x="7302642" y="2584359"/>
              <a:ext cx="221688" cy="1934"/>
            </a:xfrm>
            <a:prstGeom prst="line">
              <a:avLst/>
            </a:prstGeom>
            <a:solidFill>
              <a:schemeClr val="bg1"/>
            </a:solidFill>
            <a:ln w="28575" cap="sq">
              <a:solidFill>
                <a:srgbClr val="1FB965"/>
              </a:solidFill>
              <a:miter lim="800000"/>
              <a:tailEnd type="none" w="lg" len="lg"/>
            </a:ln>
          </p:spPr>
        </p:cxnSp>
        <p:sp>
          <p:nvSpPr>
            <p:cNvPr id="277" name="文本框 276"/>
            <p:cNvSpPr txBox="1"/>
            <p:nvPr/>
          </p:nvSpPr>
          <p:spPr>
            <a:xfrm>
              <a:off x="7206595" y="2280998"/>
              <a:ext cx="315900" cy="237361"/>
            </a:xfrm>
            <a:prstGeom prst="rect">
              <a:avLst/>
            </a:prstGeom>
            <a:noFill/>
          </p:spPr>
          <p:txBody>
            <a:bodyPr wrap="none" rtlCol="0">
              <a:spAutoFit/>
            </a:bodyPr>
            <a:lstStyle/>
            <a:p>
              <a:pPr fontAlgn="base">
                <a:spcBef>
                  <a:spcPct val="0"/>
                </a:spcBef>
                <a:spcAft>
                  <a:spcPct val="0"/>
                </a:spcAft>
                <a:defRPr/>
              </a:pPr>
              <a:r>
                <a:rPr lang="en-US" altLang="zh-CN" sz="1100" b="1" dirty="0">
                  <a:solidFill>
                    <a:srgbClr val="1FB965"/>
                  </a:solidFill>
                  <a:latin typeface="微软雅黑" panose="020B0503020204020204" pitchFamily="34" charset="-122"/>
                  <a:ea typeface="微软雅黑" panose="020B0503020204020204" pitchFamily="34" charset="-122"/>
                </a:rPr>
                <a:t>L1</a:t>
              </a:r>
              <a:endParaRPr lang="zh-CN" altLang="en-US" sz="1100" b="1" dirty="0">
                <a:solidFill>
                  <a:srgbClr val="1FB965"/>
                </a:solidFill>
                <a:latin typeface="微软雅黑" panose="020B0503020204020204" pitchFamily="34" charset="-122"/>
                <a:ea typeface="微软雅黑" panose="020B0503020204020204" pitchFamily="34" charset="-122"/>
              </a:endParaRPr>
            </a:p>
          </p:txBody>
        </p:sp>
      </p:grpSp>
      <p:grpSp>
        <p:nvGrpSpPr>
          <p:cNvPr id="236" name="组合 235"/>
          <p:cNvGrpSpPr/>
          <p:nvPr/>
        </p:nvGrpSpPr>
        <p:grpSpPr>
          <a:xfrm>
            <a:off x="1938542" y="1227602"/>
            <a:ext cx="2419727" cy="253498"/>
            <a:chOff x="5435309" y="683791"/>
            <a:chExt cx="2419727" cy="253498"/>
          </a:xfrm>
        </p:grpSpPr>
        <p:sp>
          <p:nvSpPr>
            <p:cNvPr id="237" name="矩形 236"/>
            <p:cNvSpPr/>
            <p:nvPr/>
          </p:nvSpPr>
          <p:spPr>
            <a:xfrm>
              <a:off x="5435309" y="683791"/>
              <a:ext cx="799224" cy="253498"/>
            </a:xfrm>
            <a:prstGeom prst="rect">
              <a:avLst/>
            </a:prstGeom>
            <a:solidFill>
              <a:srgbClr val="00B0F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38" name="矩形 237"/>
            <p:cNvSpPr/>
            <p:nvPr/>
          </p:nvSpPr>
          <p:spPr>
            <a:xfrm>
              <a:off x="6234533" y="683791"/>
              <a:ext cx="810252" cy="253498"/>
            </a:xfrm>
            <a:prstGeom prst="rect">
              <a:avLst/>
            </a:prstGeom>
            <a:solidFill>
              <a:srgbClr val="CCFFCC"/>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39" name="矩形 238"/>
            <p:cNvSpPr/>
            <p:nvPr/>
          </p:nvSpPr>
          <p:spPr>
            <a:xfrm>
              <a:off x="7044784" y="683791"/>
              <a:ext cx="810252" cy="253498"/>
            </a:xfrm>
            <a:prstGeom prst="rect">
              <a:avLst/>
            </a:prstGeom>
            <a:solidFill>
              <a:srgbClr val="FFC000"/>
            </a:solidFill>
            <a:ln w="285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26" name="组合 425"/>
          <p:cNvGrpSpPr/>
          <p:nvPr/>
        </p:nvGrpSpPr>
        <p:grpSpPr>
          <a:xfrm>
            <a:off x="4706288" y="195594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28" name="组合 427"/>
            <p:cNvGrpSpPr/>
            <p:nvPr/>
          </p:nvGrpSpPr>
          <p:grpSpPr>
            <a:xfrm>
              <a:off x="8453032" y="2384493"/>
              <a:ext cx="646725" cy="413839"/>
              <a:chOff x="6944101" y="2286253"/>
              <a:chExt cx="586780"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0" name="文本框 469"/>
              <p:cNvSpPr txBox="1"/>
              <p:nvPr/>
            </p:nvSpPr>
            <p:spPr>
              <a:xfrm>
                <a:off x="7214981" y="2286253"/>
                <a:ext cx="315900" cy="237361"/>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790" i="1">
                  <a:solidFill>
                    <a:srgbClr val="000000"/>
                  </a:solidFill>
                  <a:latin typeface="Arial" panose="020B0604020202020204" pitchFamily="34" charset="0"/>
                  <a:ea typeface="华文细黑" panose="02010600040101010101"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tailEnd type="none" w="lg" len="lg"/>
            </a:ln>
          </p:spPr>
        </p:cxnSp>
      </p:grpSp>
      <p:grpSp>
        <p:nvGrpSpPr>
          <p:cNvPr id="18" name="组合 17"/>
          <p:cNvGrpSpPr/>
          <p:nvPr/>
        </p:nvGrpSpPr>
        <p:grpSpPr>
          <a:xfrm>
            <a:off x="9919829" y="2906184"/>
            <a:ext cx="1271030" cy="1748398"/>
            <a:chOff x="9345154" y="2906184"/>
            <a:chExt cx="1271030"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9427463" y="2906184"/>
              <a:ext cx="1188721" cy="1748398"/>
              <a:chOff x="9427463" y="2906184"/>
              <a:chExt cx="1188721"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208" name="文本框 20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grpSp>
            <p:nvGrpSpPr>
              <p:cNvPr id="228" name="组合 227"/>
              <p:cNvGrpSpPr/>
              <p:nvPr/>
            </p:nvGrpSpPr>
            <p:grpSpPr>
              <a:xfrm>
                <a:off x="9756169" y="2906184"/>
                <a:ext cx="407560" cy="1748398"/>
                <a:chOff x="8088601" y="3262692"/>
                <a:chExt cx="324657"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230" name="文本框 229"/>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cxnSp>
        <p:nvCxnSpPr>
          <p:cNvPr id="278" name="直接连接符 277"/>
          <p:cNvCxnSpPr/>
          <p:nvPr/>
        </p:nvCxnSpPr>
        <p:spPr>
          <a:xfrm flipH="1">
            <a:off x="9685600" y="3798010"/>
            <a:ext cx="316538" cy="0"/>
          </a:xfrm>
          <a:prstGeom prst="line">
            <a:avLst/>
          </a:prstGeom>
          <a:solidFill>
            <a:schemeClr val="bg1"/>
          </a:solidFill>
          <a:ln w="28575" cap="sq">
            <a:solidFill>
              <a:srgbClr val="1FB965"/>
            </a:solidFill>
            <a:miter lim="800000"/>
            <a:tailEnd type="none" w="lg" len="lg"/>
          </a:ln>
        </p:spPr>
      </p:cxnSp>
      <p:cxnSp>
        <p:nvCxnSpPr>
          <p:cNvPr id="371" name="直接连接符 370"/>
          <p:cNvCxnSpPr/>
          <p:nvPr/>
        </p:nvCxnSpPr>
        <p:spPr>
          <a:xfrm>
            <a:off x="9674714" y="2713053"/>
            <a:ext cx="0" cy="1088577"/>
          </a:xfrm>
          <a:prstGeom prst="line">
            <a:avLst/>
          </a:prstGeom>
          <a:solidFill>
            <a:schemeClr val="bg1"/>
          </a:solidFill>
          <a:ln w="28575" cap="sq">
            <a:solidFill>
              <a:srgbClr val="00B050"/>
            </a:solidFill>
            <a:miter lim="800000"/>
            <a:tailEnd type="none" w="lg" len="lg"/>
          </a:ln>
        </p:spPr>
      </p:cxnSp>
      <p:grpSp>
        <p:nvGrpSpPr>
          <p:cNvPr id="372" name="组合 371"/>
          <p:cNvGrpSpPr/>
          <p:nvPr/>
        </p:nvGrpSpPr>
        <p:grpSpPr>
          <a:xfrm>
            <a:off x="10001872" y="2906184"/>
            <a:ext cx="1188987" cy="1748398"/>
            <a:chOff x="9427197" y="2906184"/>
            <a:chExt cx="1188987" cy="1748398"/>
          </a:xfrm>
        </p:grpSpPr>
        <p:cxnSp>
          <p:nvCxnSpPr>
            <p:cNvPr id="373" name="直接连接符 372"/>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10031235" y="3816249"/>
              <a:ext cx="333811" cy="0"/>
            </a:xfrm>
            <a:prstGeom prst="line">
              <a:avLst/>
            </a:prstGeom>
            <a:ln w="38100">
              <a:solidFill>
                <a:srgbClr val="339933"/>
              </a:solidFill>
              <a:tailEnd type="triangle"/>
            </a:ln>
          </p:spPr>
          <p:style>
            <a:lnRef idx="1">
              <a:schemeClr val="accent1"/>
            </a:lnRef>
            <a:fillRef idx="0">
              <a:schemeClr val="accent1"/>
            </a:fillRef>
            <a:effectRef idx="0">
              <a:schemeClr val="accent1"/>
            </a:effectRef>
            <a:fontRef idx="minor">
              <a:schemeClr val="tx1"/>
            </a:fontRef>
          </p:style>
        </p:cxnSp>
        <p:grpSp>
          <p:nvGrpSpPr>
            <p:cNvPr id="375" name="组合 374"/>
            <p:cNvGrpSpPr/>
            <p:nvPr/>
          </p:nvGrpSpPr>
          <p:grpSpPr>
            <a:xfrm>
              <a:off x="9427463" y="3286052"/>
              <a:ext cx="330665" cy="995546"/>
              <a:chOff x="7766536" y="3451012"/>
              <a:chExt cx="300016" cy="903269"/>
            </a:xfrm>
          </p:grpSpPr>
          <p:cxnSp>
            <p:nvCxnSpPr>
              <p:cNvPr id="416" name="直接连接符 415"/>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417" name="直接连接符 416"/>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418" name="直接连接符 417"/>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419" name="直接连接符 418"/>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420" name="直接连接符 419"/>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cxnSp>
          <p:nvCxnSpPr>
            <p:cNvPr id="414" name="直接连接符 413"/>
            <p:cNvCxnSpPr/>
            <p:nvPr/>
          </p:nvCxnSpPr>
          <p:spPr>
            <a:xfrm flipH="1">
              <a:off x="9434538" y="3949393"/>
              <a:ext cx="316538" cy="0"/>
            </a:xfrm>
            <a:prstGeom prst="line">
              <a:avLst/>
            </a:prstGeom>
            <a:solidFill>
              <a:schemeClr val="bg1"/>
            </a:solidFill>
            <a:ln w="19050" cap="sq">
              <a:solidFill>
                <a:srgbClr val="00B050"/>
              </a:solidFill>
              <a:miter lim="800000"/>
              <a:tailEnd type="none" w="lg" len="lg"/>
            </a:ln>
          </p:spPr>
        </p:cxnSp>
        <p:sp>
          <p:nvSpPr>
            <p:cNvPr id="388" name="文本框 387"/>
            <p:cNvSpPr txBox="1"/>
            <p:nvPr/>
          </p:nvSpPr>
          <p:spPr>
            <a:xfrm rot="16200000">
              <a:off x="10098009" y="3708090"/>
              <a:ext cx="814125" cy="222225"/>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grpSp>
          <p:nvGrpSpPr>
            <p:cNvPr id="401" name="组合 400"/>
            <p:cNvGrpSpPr/>
            <p:nvPr/>
          </p:nvGrpSpPr>
          <p:grpSpPr>
            <a:xfrm>
              <a:off x="9427197" y="3801015"/>
              <a:ext cx="322888" cy="142466"/>
              <a:chOff x="7760774" y="3923607"/>
              <a:chExt cx="292960" cy="129261"/>
            </a:xfrm>
          </p:grpSpPr>
          <p:cxnSp>
            <p:nvCxnSpPr>
              <p:cNvPr id="406" name="直接连接符 405"/>
              <p:cNvCxnSpPr/>
              <p:nvPr/>
            </p:nvCxnSpPr>
            <p:spPr>
              <a:xfrm>
                <a:off x="7760774" y="3923607"/>
                <a:ext cx="0" cy="129261"/>
              </a:xfrm>
              <a:prstGeom prst="line">
                <a:avLst/>
              </a:prstGeom>
              <a:solidFill>
                <a:schemeClr val="bg1"/>
              </a:solidFill>
              <a:ln w="28575" cap="sq">
                <a:solidFill>
                  <a:srgbClr val="00B050"/>
                </a:solidFill>
                <a:miter lim="800000"/>
                <a:tailEnd type="none" w="lg" len="lg"/>
              </a:ln>
            </p:spPr>
          </p:cxnSp>
          <p:cxnSp>
            <p:nvCxnSpPr>
              <p:cNvPr id="409" name="直接连接符 408"/>
              <p:cNvCxnSpPr/>
              <p:nvPr/>
            </p:nvCxnSpPr>
            <p:spPr>
              <a:xfrm flipH="1">
                <a:off x="7766536" y="4052868"/>
                <a:ext cx="287198" cy="0"/>
              </a:xfrm>
              <a:prstGeom prst="line">
                <a:avLst/>
              </a:prstGeom>
              <a:solidFill>
                <a:schemeClr val="bg1"/>
              </a:solidFill>
              <a:ln w="28575" cap="sq">
                <a:solidFill>
                  <a:srgbClr val="00B050"/>
                </a:solidFill>
                <a:miter lim="800000"/>
                <a:tailEnd type="none" w="lg" len="lg"/>
              </a:ln>
            </p:spPr>
          </p:cxnSp>
        </p:grpSp>
        <p:grpSp>
          <p:nvGrpSpPr>
            <p:cNvPr id="402" name="组合 401"/>
            <p:cNvGrpSpPr/>
            <p:nvPr/>
          </p:nvGrpSpPr>
          <p:grpSpPr>
            <a:xfrm>
              <a:off x="9756169" y="2906184"/>
              <a:ext cx="407560" cy="1748398"/>
              <a:chOff x="8088601" y="3262692"/>
              <a:chExt cx="324657" cy="1288723"/>
            </a:xfrm>
          </p:grpSpPr>
          <p:sp>
            <p:nvSpPr>
              <p:cNvPr id="404" name="梯形 403"/>
              <p:cNvSpPr/>
              <p:nvPr/>
            </p:nvSpPr>
            <p:spPr>
              <a:xfrm rot="5400000">
                <a:off x="7570153" y="3781140"/>
                <a:ext cx="1288723" cy="251827"/>
              </a:xfrm>
              <a:prstGeom prst="trapezoid">
                <a:avLst>
                  <a:gd name="adj" fmla="val 72150"/>
                </a:avLst>
              </a:prstGeom>
              <a:solidFill>
                <a:schemeClr val="accent6">
                  <a:lumMod val="60000"/>
                  <a:lumOff val="40000"/>
                </a:schemeClr>
              </a:solidFill>
              <a:ln w="38100" cap="sq">
                <a:solidFill>
                  <a:srgbClr val="1FB965"/>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05" name="文本框 404"/>
              <p:cNvSpPr txBox="1"/>
              <p:nvPr/>
            </p:nvSpPr>
            <p:spPr>
              <a:xfrm rot="16200000">
                <a:off x="7959329" y="3812431"/>
                <a:ext cx="600082" cy="307777"/>
              </a:xfrm>
              <a:prstGeom prst="rect">
                <a:avLst/>
              </a:prstGeom>
              <a:noFill/>
              <a:ln w="38100">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03" name="矩形 402"/>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77" name="矩形 476"/>
          <p:cNvSpPr/>
          <p:nvPr/>
        </p:nvSpPr>
        <p:spPr>
          <a:xfrm>
            <a:off x="4828455" y="550899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有效位</a:t>
            </a:r>
            <a:r>
              <a:rPr kumimoji="0" lang="en-US" altLang="zh-CN" sz="12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2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546" name="组合 545"/>
          <p:cNvGrpSpPr/>
          <p:nvPr/>
        </p:nvGrpSpPr>
        <p:grpSpPr>
          <a:xfrm>
            <a:off x="4703834" y="2372326"/>
            <a:ext cx="646725" cy="413839"/>
            <a:chOff x="6944101" y="2286253"/>
            <a:chExt cx="586780" cy="375480"/>
          </a:xfrm>
        </p:grpSpPr>
        <p:cxnSp>
          <p:nvCxnSpPr>
            <p:cNvPr id="548" name="直接连接符 547"/>
            <p:cNvCxnSpPr>
              <a:endCxn id="552" idx="3"/>
            </p:cNvCxnSpPr>
            <p:nvPr/>
          </p:nvCxnSpPr>
          <p:spPr>
            <a:xfrm>
              <a:off x="6944101" y="2584359"/>
              <a:ext cx="221688" cy="1934"/>
            </a:xfrm>
            <a:prstGeom prst="line">
              <a:avLst/>
            </a:prstGeom>
            <a:solidFill>
              <a:schemeClr val="bg1"/>
            </a:solidFill>
            <a:ln w="28575" cap="sq">
              <a:solidFill>
                <a:srgbClr val="00B050"/>
              </a:solidFill>
              <a:miter lim="800000"/>
              <a:tailEnd type="none" w="lg" len="lg"/>
            </a:ln>
          </p:spPr>
        </p:cxnSp>
        <p:cxnSp>
          <p:nvCxnSpPr>
            <p:cNvPr id="549" name="直接连接符 548"/>
            <p:cNvCxnSpPr>
              <a:stCxn id="552" idx="5"/>
            </p:cNvCxnSpPr>
            <p:nvPr/>
          </p:nvCxnSpPr>
          <p:spPr>
            <a:xfrm flipV="1">
              <a:off x="7236295" y="2386797"/>
              <a:ext cx="0" cy="161776"/>
            </a:xfrm>
            <a:prstGeom prst="line">
              <a:avLst/>
            </a:prstGeom>
            <a:solidFill>
              <a:schemeClr val="bg1"/>
            </a:solidFill>
            <a:ln w="28575" cap="sq">
              <a:solidFill>
                <a:srgbClr val="00B050"/>
              </a:solidFill>
              <a:miter lim="800000"/>
              <a:tailEnd type="none" w="lg" len="lg"/>
            </a:ln>
          </p:spPr>
        </p:cxnSp>
        <p:cxnSp>
          <p:nvCxnSpPr>
            <p:cNvPr id="550" name="直接连接符 549"/>
            <p:cNvCxnSpPr/>
            <p:nvPr/>
          </p:nvCxnSpPr>
          <p:spPr>
            <a:xfrm>
              <a:off x="7302642" y="2584359"/>
              <a:ext cx="221688" cy="1934"/>
            </a:xfrm>
            <a:prstGeom prst="line">
              <a:avLst/>
            </a:prstGeom>
            <a:solidFill>
              <a:schemeClr val="bg1"/>
            </a:solidFill>
            <a:ln w="28575" cap="sq">
              <a:solidFill>
                <a:srgbClr val="00B050"/>
              </a:solidFill>
              <a:miter lim="800000"/>
              <a:tailEnd type="none" w="lg" len="lg"/>
            </a:ln>
          </p:spPr>
        </p:cxnSp>
        <p:sp>
          <p:nvSpPr>
            <p:cNvPr id="551" name="文本框 550"/>
            <p:cNvSpPr txBox="1"/>
            <p:nvPr/>
          </p:nvSpPr>
          <p:spPr>
            <a:xfrm>
              <a:off x="7214981" y="2286253"/>
              <a:ext cx="315900" cy="237361"/>
            </a:xfrm>
            <a:prstGeom prst="rect">
              <a:avLst/>
            </a:prstGeom>
            <a:noFill/>
            <a:ln w="28575">
              <a:noFill/>
            </a:ln>
          </p:spPr>
          <p:txBody>
            <a:bodyPr wrap="none" rtlCol="0">
              <a:spAutoFit/>
            </a:bodyPr>
            <a:lstStyle/>
            <a:p>
              <a:pPr fontAlgn="base">
                <a:spcBef>
                  <a:spcPct val="0"/>
                </a:spcBef>
                <a:spcAft>
                  <a:spcPct val="0"/>
                </a:spcAft>
                <a:defRPr/>
              </a:pPr>
              <a:r>
                <a:rPr lang="en-US" altLang="zh-CN" sz="1100" b="1" dirty="0">
                  <a:solidFill>
                    <a:srgbClr val="00B050"/>
                  </a:solidFill>
                  <a:latin typeface="微软雅黑" panose="020B0503020204020204" pitchFamily="34" charset="-122"/>
                  <a:ea typeface="微软雅黑" panose="020B0503020204020204" pitchFamily="34" charset="-122"/>
                </a:rPr>
                <a:t>L1</a:t>
              </a:r>
              <a:endParaRPr lang="zh-CN" altLang="en-US" sz="1100" b="1" dirty="0">
                <a:solidFill>
                  <a:srgbClr val="00B050"/>
                </a:solidFill>
                <a:latin typeface="微软雅黑" panose="020B0503020204020204" pitchFamily="34" charset="-122"/>
                <a:ea typeface="微软雅黑" panose="020B0503020204020204" pitchFamily="34" charset="-122"/>
              </a:endParaRPr>
            </a:p>
          </p:txBody>
        </p:sp>
        <p:sp>
          <p:nvSpPr>
            <p:cNvPr id="552" name="等腰三角形 551"/>
            <p:cNvSpPr/>
            <p:nvPr/>
          </p:nvSpPr>
          <p:spPr>
            <a:xfrm rot="5400000" flipH="1">
              <a:off x="7160855" y="2515786"/>
              <a:ext cx="150880" cy="141013"/>
            </a:xfrm>
            <a:prstGeom prst="triangle">
              <a:avLst/>
            </a:prstGeom>
            <a:solidFill>
              <a:schemeClr val="bg1"/>
            </a:solidFill>
            <a:ln w="28575">
              <a:solidFill>
                <a:srgbClr val="00B050"/>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790" i="1">
                <a:solidFill>
                  <a:srgbClr val="000000"/>
                </a:solidFill>
                <a:latin typeface="Arial" panose="020B0604020202020204" pitchFamily="34" charset="0"/>
                <a:ea typeface="华文细黑" panose="02010600040101010101" pitchFamily="2" charset="-122"/>
              </a:endParaRPr>
            </a:p>
          </p:txBody>
        </p:sp>
      </p:grpSp>
      <p:cxnSp>
        <p:nvCxnSpPr>
          <p:cNvPr id="547" name="直接连接符 546"/>
          <p:cNvCxnSpPr/>
          <p:nvPr/>
        </p:nvCxnSpPr>
        <p:spPr>
          <a:xfrm>
            <a:off x="5359234" y="2712222"/>
            <a:ext cx="0" cy="3032595"/>
          </a:xfrm>
          <a:prstGeom prst="line">
            <a:avLst/>
          </a:prstGeom>
          <a:solidFill>
            <a:schemeClr val="bg1"/>
          </a:solidFill>
          <a:ln w="38100" cap="sq">
            <a:solidFill>
              <a:srgbClr val="00B050"/>
            </a:solidFill>
            <a:miter lim="800000"/>
            <a:tailEnd type="none" w="lg" len="lg"/>
          </a:ln>
        </p:spPr>
      </p:cxnSp>
      <p:sp>
        <p:nvSpPr>
          <p:cNvPr id="256" name="矩形 255"/>
          <p:cNvSpPr/>
          <p:nvPr/>
        </p:nvSpPr>
        <p:spPr>
          <a:xfrm>
            <a:off x="4774964" y="5764545"/>
            <a:ext cx="731934" cy="314888"/>
          </a:xfrm>
          <a:prstGeom prst="rect">
            <a:avLst/>
          </a:prstGeom>
          <a:solidFill>
            <a:schemeClr val="accent2">
              <a:lumMod val="75000"/>
            </a:schemeClr>
          </a:solidFill>
          <a:ln w="381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421" name="组合 420"/>
          <p:cNvGrpSpPr/>
          <p:nvPr/>
        </p:nvGrpSpPr>
        <p:grpSpPr>
          <a:xfrm>
            <a:off x="3707685" y="2585414"/>
            <a:ext cx="996034" cy="255643"/>
            <a:chOff x="3809285" y="2585414"/>
            <a:chExt cx="996034" cy="255643"/>
          </a:xfrm>
        </p:grpSpPr>
        <p:sp>
          <p:nvSpPr>
            <p:cNvPr id="423" name="矩形 422"/>
            <p:cNvSpPr/>
            <p:nvPr/>
          </p:nvSpPr>
          <p:spPr>
            <a:xfrm>
              <a:off x="3809285" y="2587559"/>
              <a:ext cx="251826" cy="253498"/>
            </a:xfrm>
            <a:prstGeom prst="rect">
              <a:avLst/>
            </a:prstGeom>
            <a:solidFill>
              <a:srgbClr val="FF660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22" name="矩形 421"/>
            <p:cNvSpPr/>
            <p:nvPr/>
          </p:nvSpPr>
          <p:spPr>
            <a:xfrm>
              <a:off x="4189129" y="2585414"/>
              <a:ext cx="616190" cy="253498"/>
            </a:xfrm>
            <a:prstGeom prst="rect">
              <a:avLst/>
            </a:prstGeom>
            <a:solidFill>
              <a:srgbClr val="00B0F0"/>
            </a:solidFill>
            <a:ln w="28575"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666</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206838">
        <p15:prstTrans prst="pageCurlDouble"/>
      </p:transition>
    </mc:Choice>
    <mc:Fallback>
      <p:transition spd="slow" advTm="20683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wipe(up)">
                                      <p:cBhvr>
                                        <p:cTn id="12" dur="500"/>
                                        <p:tgtEl>
                                          <p:spTgt spid="289"/>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97"/>
                                        </p:tgtEl>
                                        <p:attrNameLst>
                                          <p:attrName>style.visibility</p:attrName>
                                        </p:attrNameLst>
                                      </p:cBhvr>
                                      <p:to>
                                        <p:strVal val="visible"/>
                                      </p:to>
                                    </p:set>
                                    <p:animEffect transition="in" filter="wipe(up)">
                                      <p:cBhvr>
                                        <p:cTn id="16" dur="500"/>
                                        <p:tgtEl>
                                          <p:spTgt spid="3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repeatCount="300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26"/>
                                        </p:tgtEl>
                                        <p:attrNameLst>
                                          <p:attrName>style.visibility</p:attrName>
                                        </p:attrNameLst>
                                      </p:cBhvr>
                                      <p:to>
                                        <p:strVal val="visible"/>
                                      </p:to>
                                    </p:set>
                                    <p:animEffect transition="in" filter="wipe(up)">
                                      <p:cBhvr>
                                        <p:cTn id="26" dur="500"/>
                                        <p:tgtEl>
                                          <p:spTgt spid="426"/>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477"/>
                                        </p:tgtEl>
                                        <p:attrNameLst>
                                          <p:attrName>style.visibility</p:attrName>
                                        </p:attrNameLst>
                                      </p:cBhvr>
                                      <p:to>
                                        <p:strVal val="visible"/>
                                      </p:to>
                                    </p:set>
                                    <p:animEffect transition="in" filter="wipe(up)">
                                      <p:cBhvr>
                                        <p:cTn id="30" dur="500"/>
                                        <p:tgtEl>
                                          <p:spTgt spid="47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wipe(up)">
                                      <p:cBhvr>
                                        <p:cTn id="40" dur="500"/>
                                        <p:tgtEl>
                                          <p:spTgt spid="290"/>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91"/>
                                        </p:tgtEl>
                                        <p:attrNameLst>
                                          <p:attrName>style.visibility</p:attrName>
                                        </p:attrNameLst>
                                      </p:cBhvr>
                                      <p:to>
                                        <p:strVal val="visible"/>
                                      </p:to>
                                    </p:set>
                                    <p:animEffect transition="in" filter="wipe(left)">
                                      <p:cBhvr>
                                        <p:cTn id="44" dur="500"/>
                                        <p:tgtEl>
                                          <p:spTgt spid="29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8"/>
                                        </p:tgtEl>
                                        <p:attrNameLst>
                                          <p:attrName>style.visibility</p:attrName>
                                        </p:attrNameLst>
                                      </p:cBhvr>
                                      <p:to>
                                        <p:strVal val="visible"/>
                                      </p:to>
                                    </p:set>
                                    <p:animEffect transition="in" filter="wipe(left)">
                                      <p:cBhvr>
                                        <p:cTn id="49" dur="500"/>
                                        <p:tgtEl>
                                          <p:spTgt spid="378"/>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6"/>
                                        </p:tgtEl>
                                        <p:attrNameLst>
                                          <p:attrName>style.visibility</p:attrName>
                                        </p:attrNameLst>
                                      </p:cBhvr>
                                      <p:to>
                                        <p:strVal val="visible"/>
                                      </p:to>
                                    </p:set>
                                    <p:animEffect transition="in" filter="wipe(left)">
                                      <p:cBhvr>
                                        <p:cTn id="68" dur="500"/>
                                        <p:tgtEl>
                                          <p:spTgt spid="376"/>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377"/>
                                        </p:tgtEl>
                                        <p:attrNameLst>
                                          <p:attrName>style.visibility</p:attrName>
                                        </p:attrNameLst>
                                      </p:cBhvr>
                                      <p:to>
                                        <p:strVal val="visible"/>
                                      </p:to>
                                    </p:set>
                                    <p:animEffect transition="in" filter="wipe(up)">
                                      <p:cBhvr>
                                        <p:cTn id="72" dur="500"/>
                                        <p:tgtEl>
                                          <p:spTgt spid="37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379"/>
                                        </p:tgtEl>
                                        <p:attrNameLst>
                                          <p:attrName>style.visibility</p:attrName>
                                        </p:attrNameLst>
                                      </p:cBhvr>
                                      <p:to>
                                        <p:strVal val="visible"/>
                                      </p:to>
                                    </p:set>
                                    <p:animEffect transition="in" filter="wipe(down)">
                                      <p:cBhvr>
                                        <p:cTn id="77" dur="500"/>
                                        <p:tgtEl>
                                          <p:spTgt spid="37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36"/>
                                        </p:tgtEl>
                                        <p:attrNameLst>
                                          <p:attrName>style.visibility</p:attrName>
                                        </p:attrNameLst>
                                      </p:cBhvr>
                                      <p:to>
                                        <p:strVal val="visible"/>
                                      </p:to>
                                    </p:set>
                                    <p:animEffect transition="in" filter="wipe(left)">
                                      <p:cBhvr>
                                        <p:cTn id="82" dur="500"/>
                                        <p:tgtEl>
                                          <p:spTgt spid="2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0"/>
                                        </p:tgtEl>
                                        <p:attrNameLst>
                                          <p:attrName>style.visibility</p:attrName>
                                        </p:attrNameLst>
                                      </p:cBhvr>
                                      <p:to>
                                        <p:strVal val="visible"/>
                                      </p:to>
                                    </p:set>
                                    <p:animEffect transition="in" filter="wipe(up)">
                                      <p:cBhvr>
                                        <p:cTn id="87" dur="500"/>
                                        <p:tgtEl>
                                          <p:spTgt spid="240"/>
                                        </p:tgtEl>
                                      </p:cBhvr>
                                    </p:animEffect>
                                  </p:childTnLst>
                                </p:cTn>
                              </p:par>
                            </p:childTnLst>
                          </p:cTn>
                        </p:par>
                        <p:par>
                          <p:cTn id="88" fill="hold">
                            <p:stCondLst>
                              <p:cond delay="500"/>
                            </p:stCondLst>
                            <p:childTnLst>
                              <p:par>
                                <p:cTn id="89" presetID="22" presetClass="entr" presetSubtype="1" fill="hold" nodeType="afterEffect">
                                  <p:stCondLst>
                                    <p:cond delay="0"/>
                                  </p:stCondLst>
                                  <p:childTnLst>
                                    <p:set>
                                      <p:cBhvr>
                                        <p:cTn id="90" dur="1" fill="hold">
                                          <p:stCondLst>
                                            <p:cond delay="0"/>
                                          </p:stCondLst>
                                        </p:cTn>
                                        <p:tgtEl>
                                          <p:spTgt spid="260"/>
                                        </p:tgtEl>
                                        <p:attrNameLst>
                                          <p:attrName>style.visibility</p:attrName>
                                        </p:attrNameLst>
                                      </p:cBhvr>
                                      <p:to>
                                        <p:strVal val="visible"/>
                                      </p:to>
                                    </p:set>
                                    <p:animEffect transition="in" filter="wipe(up)">
                                      <p:cBhvr>
                                        <p:cTn id="91" dur="500"/>
                                        <p:tgtEl>
                                          <p:spTgt spid="26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57"/>
                                        </p:tgtEl>
                                        <p:attrNameLst>
                                          <p:attrName>style.visibility</p:attrName>
                                        </p:attrNameLst>
                                      </p:cBhvr>
                                      <p:to>
                                        <p:strVal val="visible"/>
                                      </p:to>
                                    </p:set>
                                    <p:animEffect transition="in" filter="wipe(left)">
                                      <p:cBhvr>
                                        <p:cTn id="96" dur="500"/>
                                        <p:tgtEl>
                                          <p:spTgt spid="25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wipe(left)">
                                      <p:cBhvr>
                                        <p:cTn id="101" dur="500"/>
                                        <p:tgtEl>
                                          <p:spTgt spid="42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546"/>
                                        </p:tgtEl>
                                        <p:attrNameLst>
                                          <p:attrName>style.visibility</p:attrName>
                                        </p:attrNameLst>
                                      </p:cBhvr>
                                      <p:to>
                                        <p:strVal val="visible"/>
                                      </p:to>
                                    </p:set>
                                    <p:animEffect transition="in" filter="wipe(left)">
                                      <p:cBhvr>
                                        <p:cTn id="106" dur="500"/>
                                        <p:tgtEl>
                                          <p:spTgt spid="546"/>
                                        </p:tgtEl>
                                      </p:cBhvr>
                                    </p:animEffect>
                                  </p:childTnLst>
                                </p:cTn>
                              </p:par>
                            </p:childTnLst>
                          </p:cTn>
                        </p:par>
                        <p:par>
                          <p:cTn id="107" fill="hold">
                            <p:stCondLst>
                              <p:cond delay="500"/>
                            </p:stCondLst>
                            <p:childTnLst>
                              <p:par>
                                <p:cTn id="108" presetID="22" presetClass="entr" presetSubtype="1" fill="hold" nodeType="afterEffect">
                                  <p:stCondLst>
                                    <p:cond delay="0"/>
                                  </p:stCondLst>
                                  <p:childTnLst>
                                    <p:set>
                                      <p:cBhvr>
                                        <p:cTn id="109" dur="1" fill="hold">
                                          <p:stCondLst>
                                            <p:cond delay="0"/>
                                          </p:stCondLst>
                                        </p:cTn>
                                        <p:tgtEl>
                                          <p:spTgt spid="547"/>
                                        </p:tgtEl>
                                        <p:attrNameLst>
                                          <p:attrName>style.visibility</p:attrName>
                                        </p:attrNameLst>
                                      </p:cBhvr>
                                      <p:to>
                                        <p:strVal val="visible"/>
                                      </p:to>
                                    </p:set>
                                    <p:animEffect transition="in" filter="wipe(up)">
                                      <p:cBhvr>
                                        <p:cTn id="110" dur="500"/>
                                        <p:tgtEl>
                                          <p:spTgt spid="547"/>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263"/>
                                        </p:tgtEl>
                                        <p:attrNameLst>
                                          <p:attrName>style.visibility</p:attrName>
                                        </p:attrNameLst>
                                      </p:cBhvr>
                                      <p:to>
                                        <p:strVal val="visible"/>
                                      </p:to>
                                    </p:set>
                                    <p:animEffect transition="in" filter="wipe(left)">
                                      <p:cBhvr>
                                        <p:cTn id="114" dur="500"/>
                                        <p:tgtEl>
                                          <p:spTgt spid="263"/>
                                        </p:tgtEl>
                                      </p:cBhvr>
                                    </p:animEffect>
                                  </p:childTnLst>
                                </p:cTn>
                              </p:par>
                            </p:childTnLst>
                          </p:cTn>
                        </p:par>
                        <p:par>
                          <p:cTn id="115" fill="hold">
                            <p:stCondLst>
                              <p:cond delay="1500"/>
                            </p:stCondLst>
                            <p:childTnLst>
                              <p:par>
                                <p:cTn id="116" presetID="22" presetClass="entr" presetSubtype="1" fill="hold" nodeType="afterEffect">
                                  <p:stCondLst>
                                    <p:cond delay="0"/>
                                  </p:stCondLst>
                                  <p:childTnLst>
                                    <p:set>
                                      <p:cBhvr>
                                        <p:cTn id="117" dur="1" fill="hold">
                                          <p:stCondLst>
                                            <p:cond delay="0"/>
                                          </p:stCondLst>
                                        </p:cTn>
                                        <p:tgtEl>
                                          <p:spTgt spid="371"/>
                                        </p:tgtEl>
                                        <p:attrNameLst>
                                          <p:attrName>style.visibility</p:attrName>
                                        </p:attrNameLst>
                                      </p:cBhvr>
                                      <p:to>
                                        <p:strVal val="visible"/>
                                      </p:to>
                                    </p:set>
                                    <p:animEffect transition="in" filter="wipe(up)">
                                      <p:cBhvr>
                                        <p:cTn id="118" dur="500"/>
                                        <p:tgtEl>
                                          <p:spTgt spid="371"/>
                                        </p:tgtEl>
                                      </p:cBhvr>
                                    </p:animEffect>
                                  </p:childTnLst>
                                </p:cTn>
                              </p:par>
                            </p:childTnLst>
                          </p:cTn>
                        </p:par>
                        <p:par>
                          <p:cTn id="119" fill="hold">
                            <p:stCondLst>
                              <p:cond delay="2000"/>
                            </p:stCondLst>
                            <p:childTnLst>
                              <p:par>
                                <p:cTn id="120" presetID="22" presetClass="entr" presetSubtype="8" fill="hold" nodeType="afterEffect">
                                  <p:stCondLst>
                                    <p:cond delay="0"/>
                                  </p:stCondLst>
                                  <p:childTnLst>
                                    <p:set>
                                      <p:cBhvr>
                                        <p:cTn id="121" dur="1" fill="hold">
                                          <p:stCondLst>
                                            <p:cond delay="0"/>
                                          </p:stCondLst>
                                        </p:cTn>
                                        <p:tgtEl>
                                          <p:spTgt spid="278"/>
                                        </p:tgtEl>
                                        <p:attrNameLst>
                                          <p:attrName>style.visibility</p:attrName>
                                        </p:attrNameLst>
                                      </p:cBhvr>
                                      <p:to>
                                        <p:strVal val="visible"/>
                                      </p:to>
                                    </p:set>
                                    <p:animEffect transition="in" filter="wipe(left)">
                                      <p:cBhvr>
                                        <p:cTn id="122" dur="500"/>
                                        <p:tgtEl>
                                          <p:spTgt spid="27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56"/>
                                        </p:tgtEl>
                                        <p:attrNameLst>
                                          <p:attrName>style.visibility</p:attrName>
                                        </p:attrNameLst>
                                      </p:cBhvr>
                                      <p:to>
                                        <p:strVal val="visible"/>
                                      </p:to>
                                    </p:set>
                                    <p:animEffect transition="in" filter="wipe(up)">
                                      <p:cBhvr>
                                        <p:cTn id="127" dur="500"/>
                                        <p:tgtEl>
                                          <p:spTgt spid="25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241"/>
                                        </p:tgtEl>
                                        <p:attrNameLst>
                                          <p:attrName>style.visibility</p:attrName>
                                        </p:attrNameLst>
                                      </p:cBhvr>
                                      <p:to>
                                        <p:strVal val="visible"/>
                                      </p:to>
                                    </p:set>
                                    <p:animEffect transition="in" filter="wipe(up)">
                                      <p:cBhvr>
                                        <p:cTn id="132" dur="500"/>
                                        <p:tgtEl>
                                          <p:spTgt spid="241"/>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242"/>
                                        </p:tgtEl>
                                        <p:attrNameLst>
                                          <p:attrName>style.visibility</p:attrName>
                                        </p:attrNameLst>
                                      </p:cBhvr>
                                      <p:to>
                                        <p:strVal val="visible"/>
                                      </p:to>
                                    </p:set>
                                    <p:animEffect transition="in" filter="wipe(left)">
                                      <p:cBhvr>
                                        <p:cTn id="136" dur="500"/>
                                        <p:tgtEl>
                                          <p:spTgt spid="24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247"/>
                                        </p:tgtEl>
                                        <p:attrNameLst>
                                          <p:attrName>style.visibility</p:attrName>
                                        </p:attrNameLst>
                                      </p:cBhvr>
                                      <p:to>
                                        <p:strVal val="visible"/>
                                      </p:to>
                                    </p:set>
                                    <p:animEffect transition="in" filter="wipe(left)">
                                      <p:cBhvr>
                                        <p:cTn id="141" dur="500"/>
                                        <p:tgtEl>
                                          <p:spTgt spid="247"/>
                                        </p:tgtEl>
                                      </p:cBhvr>
                                    </p:animEffect>
                                  </p:childTnLst>
                                </p:cTn>
                              </p:par>
                            </p:childTnLst>
                          </p:cTn>
                        </p:par>
                        <p:par>
                          <p:cTn id="142" fill="hold">
                            <p:stCondLst>
                              <p:cond delay="500"/>
                            </p:stCondLst>
                            <p:childTnLst>
                              <p:par>
                                <p:cTn id="143" presetID="22" presetClass="entr" presetSubtype="4" fill="hold" nodeType="afterEffect">
                                  <p:stCondLst>
                                    <p:cond delay="0"/>
                                  </p:stCondLst>
                                  <p:childTnLst>
                                    <p:set>
                                      <p:cBhvr>
                                        <p:cTn id="144" dur="1" fill="hold">
                                          <p:stCondLst>
                                            <p:cond delay="0"/>
                                          </p:stCondLst>
                                        </p:cTn>
                                        <p:tgtEl>
                                          <p:spTgt spid="246"/>
                                        </p:tgtEl>
                                        <p:attrNameLst>
                                          <p:attrName>style.visibility</p:attrName>
                                        </p:attrNameLst>
                                      </p:cBhvr>
                                      <p:to>
                                        <p:strVal val="visible"/>
                                      </p:to>
                                    </p:set>
                                    <p:animEffect transition="in" filter="wipe(down)">
                                      <p:cBhvr>
                                        <p:cTn id="145" dur="500"/>
                                        <p:tgtEl>
                                          <p:spTgt spid="246"/>
                                        </p:tgtEl>
                                      </p:cBhvr>
                                    </p:animEffect>
                                  </p:childTnLst>
                                </p:cTn>
                              </p:par>
                            </p:childTnLst>
                          </p:cTn>
                        </p:par>
                        <p:par>
                          <p:cTn id="146" fill="hold">
                            <p:stCondLst>
                              <p:cond delay="1000"/>
                            </p:stCondLst>
                            <p:childTnLst>
                              <p:par>
                                <p:cTn id="147" presetID="22" presetClass="entr" presetSubtype="1" fill="hold" nodeType="afterEffect">
                                  <p:stCondLst>
                                    <p:cond delay="0"/>
                                  </p:stCondLst>
                                  <p:childTnLst>
                                    <p:set>
                                      <p:cBhvr>
                                        <p:cTn id="148" dur="1" fill="hold">
                                          <p:stCondLst>
                                            <p:cond delay="0"/>
                                          </p:stCondLst>
                                        </p:cTn>
                                        <p:tgtEl>
                                          <p:spTgt spid="248"/>
                                        </p:tgtEl>
                                        <p:attrNameLst>
                                          <p:attrName>style.visibility</p:attrName>
                                        </p:attrNameLst>
                                      </p:cBhvr>
                                      <p:to>
                                        <p:strVal val="visible"/>
                                      </p:to>
                                    </p:set>
                                    <p:animEffect transition="in" filter="wipe(up)">
                                      <p:cBhvr>
                                        <p:cTn id="149" dur="500"/>
                                        <p:tgtEl>
                                          <p:spTgt spid="248"/>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243"/>
                                        </p:tgtEl>
                                        <p:attrNameLst>
                                          <p:attrName>style.visibility</p:attrName>
                                        </p:attrNameLst>
                                      </p:cBhvr>
                                      <p:to>
                                        <p:strVal val="visible"/>
                                      </p:to>
                                    </p:set>
                                    <p:animEffect transition="in" filter="wipe(left)">
                                      <p:cBhvr>
                                        <p:cTn id="154" dur="500"/>
                                        <p:tgtEl>
                                          <p:spTgt spid="243"/>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244"/>
                                        </p:tgtEl>
                                        <p:attrNameLst>
                                          <p:attrName>style.visibility</p:attrName>
                                        </p:attrNameLst>
                                      </p:cBhvr>
                                      <p:to>
                                        <p:strVal val="visible"/>
                                      </p:to>
                                    </p:set>
                                    <p:animEffect transition="in" filter="wipe(left)">
                                      <p:cBhvr>
                                        <p:cTn id="159" dur="500"/>
                                        <p:tgtEl>
                                          <p:spTgt spid="244"/>
                                        </p:tgtEl>
                                      </p:cBhvr>
                                    </p:animEffect>
                                  </p:childTnLst>
                                </p:cTn>
                              </p:par>
                            </p:childTnLst>
                          </p:cTn>
                        </p:par>
                        <p:par>
                          <p:cTn id="160" fill="hold">
                            <p:stCondLst>
                              <p:cond delay="500"/>
                            </p:stCondLst>
                            <p:childTnLst>
                              <p:par>
                                <p:cTn id="161" presetID="22" presetClass="entr" presetSubtype="1" fill="hold" nodeType="afterEffect">
                                  <p:stCondLst>
                                    <p:cond delay="0"/>
                                  </p:stCondLst>
                                  <p:childTnLst>
                                    <p:set>
                                      <p:cBhvr>
                                        <p:cTn id="162" dur="1" fill="hold">
                                          <p:stCondLst>
                                            <p:cond delay="0"/>
                                          </p:stCondLst>
                                        </p:cTn>
                                        <p:tgtEl>
                                          <p:spTgt spid="245"/>
                                        </p:tgtEl>
                                        <p:attrNameLst>
                                          <p:attrName>style.visibility</p:attrName>
                                        </p:attrNameLst>
                                      </p:cBhvr>
                                      <p:to>
                                        <p:strVal val="visible"/>
                                      </p:to>
                                    </p:set>
                                    <p:animEffect transition="in" filter="wipe(up)">
                                      <p:cBhvr>
                                        <p:cTn id="163" dur="500"/>
                                        <p:tgtEl>
                                          <p:spTgt spid="24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372"/>
                                        </p:tgtEl>
                                        <p:attrNameLst>
                                          <p:attrName>style.visibility</p:attrName>
                                        </p:attrNameLst>
                                      </p:cBhvr>
                                      <p:to>
                                        <p:strVal val="visible"/>
                                      </p:to>
                                    </p:set>
                                    <p:animEffect transition="in" filter="wipe(left)">
                                      <p:cBhvr>
                                        <p:cTn id="168"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477" grpId="0"/>
      <p:bldP spid="25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cap="flat" cmpd="sng" algn="ctr">
            <a:noFill/>
            <a:prstDash val="solid"/>
          </a:ln>
          <a:effectLst/>
        </p:spPr>
        <p:txBody>
          <a:bodyPr/>
          <a:lstStyle/>
          <a:p>
            <a:r>
              <a:rPr lang="zh-CN" altLang="en-US" dirty="0"/>
              <a:t>直接相联映射载入过程</a:t>
            </a:r>
            <a:endParaRPr lang="zh-CN" altLang="en-US" dirty="0"/>
          </a:p>
        </p:txBody>
      </p:sp>
      <p:grpSp>
        <p:nvGrpSpPr>
          <p:cNvPr id="8" name="组合 7"/>
          <p:cNvGrpSpPr/>
          <p:nvPr/>
        </p:nvGrpSpPr>
        <p:grpSpPr>
          <a:xfrm>
            <a:off x="2250605" y="1450743"/>
            <a:ext cx="8317118" cy="4620664"/>
            <a:chOff x="1941418" y="1185360"/>
            <a:chExt cx="9249440" cy="5138625"/>
          </a:xfrm>
        </p:grpSpPr>
        <p:cxnSp>
          <p:nvCxnSpPr>
            <p:cNvPr id="289" name="直接连接符 288"/>
            <p:cNvCxnSpPr/>
            <p:nvPr/>
          </p:nvCxnSpPr>
          <p:spPr>
            <a:xfrm>
              <a:off x="3145766" y="1737588"/>
              <a:ext cx="0" cy="754006"/>
            </a:xfrm>
            <a:prstGeom prst="line">
              <a:avLst/>
            </a:prstGeom>
            <a:noFill/>
            <a:ln w="25400" cap="flat" cmpd="sng" algn="ctr">
              <a:solidFill>
                <a:srgbClr val="333333">
                  <a:shade val="95000"/>
                  <a:satMod val="105000"/>
                </a:srgbClr>
              </a:solidFill>
              <a:prstDash val="solid"/>
            </a:ln>
            <a:effectLst/>
          </p:spPr>
        </p:cxnSp>
        <p:cxnSp>
          <p:nvCxnSpPr>
            <p:cNvPr id="290" name="直接连接符 289"/>
            <p:cNvCxnSpPr/>
            <p:nvPr/>
          </p:nvCxnSpPr>
          <p:spPr>
            <a:xfrm>
              <a:off x="2341263" y="1737587"/>
              <a:ext cx="0" cy="4484010"/>
            </a:xfrm>
            <a:prstGeom prst="line">
              <a:avLst/>
            </a:prstGeom>
            <a:noFill/>
            <a:ln w="25400" cap="flat" cmpd="sng" algn="ctr">
              <a:solidFill>
                <a:srgbClr val="00B0F0"/>
              </a:solidFill>
              <a:prstDash val="solid"/>
            </a:ln>
            <a:effectLst/>
          </p:spPr>
        </p:cxnSp>
        <p:cxnSp>
          <p:nvCxnSpPr>
            <p:cNvPr id="291" name="直接连接符 290"/>
            <p:cNvCxnSpPr/>
            <p:nvPr/>
          </p:nvCxnSpPr>
          <p:spPr>
            <a:xfrm>
              <a:off x="2341028" y="6221597"/>
              <a:ext cx="2428615" cy="0"/>
            </a:xfrm>
            <a:prstGeom prst="line">
              <a:avLst/>
            </a:prstGeom>
            <a:noFill/>
            <a:ln w="25400" cap="flat" cmpd="sng" algn="ctr">
              <a:solidFill>
                <a:srgbClr val="00B0F0"/>
              </a:solidFill>
              <a:prstDash val="solid"/>
            </a:ln>
            <a:effectLst/>
          </p:spPr>
        </p:cxnSp>
        <p:sp>
          <p:nvSpPr>
            <p:cNvPr id="279" name="矩形 278"/>
            <p:cNvSpPr/>
            <p:nvPr/>
          </p:nvSpPr>
          <p:spPr>
            <a:xfrm>
              <a:off x="3887999" y="2051686"/>
              <a:ext cx="812200"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0" name="矩形 279"/>
            <p:cNvSpPr/>
            <p:nvPr/>
          </p:nvSpPr>
          <p:spPr>
            <a:xfrm>
              <a:off x="6328655" y="2043395"/>
              <a:ext cx="1852018" cy="251738"/>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81" name="组合 280"/>
            <p:cNvGrpSpPr/>
            <p:nvPr/>
          </p:nvGrpSpPr>
          <p:grpSpPr>
            <a:xfrm>
              <a:off x="3640108" y="3620444"/>
              <a:ext cx="5380046" cy="375270"/>
              <a:chOff x="2627784" y="1722436"/>
              <a:chExt cx="4851626" cy="338412"/>
            </a:xfrm>
            <a:solidFill>
              <a:srgbClr val="FFFFFF"/>
            </a:solidFill>
          </p:grpSpPr>
          <p:sp>
            <p:nvSpPr>
              <p:cNvPr id="282" name="矩形 28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3" name="矩形 282"/>
              <p:cNvSpPr/>
              <p:nvPr/>
            </p:nvSpPr>
            <p:spPr>
              <a:xfrm>
                <a:off x="442451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4" name="矩形 283"/>
              <p:cNvSpPr/>
              <p:nvPr/>
            </p:nvSpPr>
            <p:spPr>
              <a:xfrm>
                <a:off x="517916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5" name="矩形 284"/>
              <p:cNvSpPr/>
              <p:nvPr/>
            </p:nvSpPr>
            <p:spPr>
              <a:xfrm>
                <a:off x="5933829"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6" name="矩形 285"/>
              <p:cNvSpPr/>
              <p:nvPr/>
            </p:nvSpPr>
            <p:spPr>
              <a:xfrm>
                <a:off x="6688490"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7" name="矩形 286"/>
              <p:cNvSpPr/>
              <p:nvPr/>
            </p:nvSpPr>
            <p:spPr>
              <a:xfrm>
                <a:off x="3039145"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8" name="矩形 28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99" name="组合 298"/>
            <p:cNvGrpSpPr/>
            <p:nvPr/>
          </p:nvGrpSpPr>
          <p:grpSpPr>
            <a:xfrm>
              <a:off x="3640108" y="2326718"/>
              <a:ext cx="5376378" cy="375270"/>
              <a:chOff x="2627784" y="1722436"/>
              <a:chExt cx="4848318" cy="338412"/>
            </a:xfrm>
            <a:solidFill>
              <a:srgbClr val="FFFFFF"/>
            </a:solidFill>
          </p:grpSpPr>
          <p:sp>
            <p:nvSpPr>
              <p:cNvPr id="301" name="矩形 300"/>
              <p:cNvSpPr/>
              <p:nvPr/>
            </p:nvSpPr>
            <p:spPr>
              <a:xfrm>
                <a:off x="2627784" y="1722436"/>
                <a:ext cx="484831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2" name="矩形 301"/>
              <p:cNvSpPr/>
              <p:nvPr/>
            </p:nvSpPr>
            <p:spPr>
              <a:xfrm>
                <a:off x="4418660"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3" name="矩形 302"/>
              <p:cNvSpPr/>
              <p:nvPr/>
            </p:nvSpPr>
            <p:spPr>
              <a:xfrm>
                <a:off x="517331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4" name="矩形 303"/>
              <p:cNvSpPr/>
              <p:nvPr/>
            </p:nvSpPr>
            <p:spPr>
              <a:xfrm>
                <a:off x="5930844" y="1784350"/>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5" name="矩形 304"/>
              <p:cNvSpPr/>
              <p:nvPr/>
            </p:nvSpPr>
            <p:spPr>
              <a:xfrm>
                <a:off x="6682639" y="1786631"/>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6" name="矩形 305"/>
              <p:cNvSpPr/>
              <p:nvPr/>
            </p:nvSpPr>
            <p:spPr>
              <a:xfrm>
                <a:off x="3032279"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7" name="矩形 30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09" name="组合 308"/>
            <p:cNvGrpSpPr/>
            <p:nvPr/>
          </p:nvGrpSpPr>
          <p:grpSpPr>
            <a:xfrm>
              <a:off x="3640108" y="2764022"/>
              <a:ext cx="5376377" cy="375270"/>
              <a:chOff x="2627784" y="1722436"/>
              <a:chExt cx="4848317" cy="338412"/>
            </a:xfrm>
            <a:solidFill>
              <a:srgbClr val="FFFFFF"/>
            </a:solidFill>
          </p:grpSpPr>
          <p:sp>
            <p:nvSpPr>
              <p:cNvPr id="311" name="矩形 310"/>
              <p:cNvSpPr/>
              <p:nvPr/>
            </p:nvSpPr>
            <p:spPr>
              <a:xfrm>
                <a:off x="2627784" y="1722436"/>
                <a:ext cx="4848317"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12" name="矩形 311"/>
              <p:cNvSpPr/>
              <p:nvPr/>
            </p:nvSpPr>
            <p:spPr>
              <a:xfrm>
                <a:off x="4415954"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3" name="矩形 312"/>
              <p:cNvSpPr/>
              <p:nvPr/>
            </p:nvSpPr>
            <p:spPr>
              <a:xfrm>
                <a:off x="5171329"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4" name="矩形 313"/>
              <p:cNvSpPr/>
              <p:nvPr/>
            </p:nvSpPr>
            <p:spPr>
              <a:xfrm>
                <a:off x="5923127" y="1777220"/>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5" name="矩形 314"/>
              <p:cNvSpPr/>
              <p:nvPr/>
            </p:nvSpPr>
            <p:spPr>
              <a:xfrm>
                <a:off x="6680650" y="1779502"/>
                <a:ext cx="720725" cy="228600"/>
              </a:xfrm>
              <a:prstGeom prst="rect">
                <a:avLst/>
              </a:prstGeom>
              <a:grp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6" name="矩形 315"/>
              <p:cNvSpPr/>
              <p:nvPr/>
            </p:nvSpPr>
            <p:spPr>
              <a:xfrm>
                <a:off x="3031260" y="1784697"/>
                <a:ext cx="555669"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317" name="矩形 31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4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9" name="组合 318"/>
            <p:cNvGrpSpPr/>
            <p:nvPr/>
          </p:nvGrpSpPr>
          <p:grpSpPr>
            <a:xfrm>
              <a:off x="3640107" y="3192230"/>
              <a:ext cx="5380047" cy="375270"/>
              <a:chOff x="2627783" y="1722436"/>
              <a:chExt cx="4851626" cy="338412"/>
            </a:xfrm>
            <a:solidFill>
              <a:srgbClr val="FFFFFF"/>
            </a:solidFill>
          </p:grpSpPr>
          <p:sp>
            <p:nvSpPr>
              <p:cNvPr id="321" name="矩形 320"/>
              <p:cNvSpPr/>
              <p:nvPr/>
            </p:nvSpPr>
            <p:spPr>
              <a:xfrm>
                <a:off x="2627783"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2" name="矩形 321"/>
              <p:cNvSpPr/>
              <p:nvPr/>
            </p:nvSpPr>
            <p:spPr>
              <a:xfrm>
                <a:off x="4423863"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3" name="矩形 322"/>
              <p:cNvSpPr/>
              <p:nvPr/>
            </p:nvSpPr>
            <p:spPr>
              <a:xfrm>
                <a:off x="5178522"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4" name="矩形 323"/>
              <p:cNvSpPr/>
              <p:nvPr/>
            </p:nvSpPr>
            <p:spPr>
              <a:xfrm>
                <a:off x="5933182" y="1784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5" name="矩形 324"/>
              <p:cNvSpPr/>
              <p:nvPr/>
            </p:nvSpPr>
            <p:spPr>
              <a:xfrm>
                <a:off x="6687843" y="1787139"/>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6" name="矩形 325"/>
              <p:cNvSpPr/>
              <p:nvPr/>
            </p:nvSpPr>
            <p:spPr>
              <a:xfrm>
                <a:off x="3040064" y="1777602"/>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27" name="矩形 326"/>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0" name="组合 329"/>
            <p:cNvGrpSpPr/>
            <p:nvPr/>
          </p:nvGrpSpPr>
          <p:grpSpPr>
            <a:xfrm>
              <a:off x="3640108" y="4048651"/>
              <a:ext cx="5380046" cy="375270"/>
              <a:chOff x="2627784" y="1722436"/>
              <a:chExt cx="4851626" cy="338412"/>
            </a:xfrm>
            <a:solidFill>
              <a:srgbClr val="FFFFFF"/>
            </a:solidFill>
          </p:grpSpPr>
          <p:sp>
            <p:nvSpPr>
              <p:cNvPr id="332" name="矩形 33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3" name="矩形 332"/>
              <p:cNvSpPr/>
              <p:nvPr/>
            </p:nvSpPr>
            <p:spPr>
              <a:xfrm>
                <a:off x="4422657"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4" name="矩形 333"/>
              <p:cNvSpPr/>
              <p:nvPr/>
            </p:nvSpPr>
            <p:spPr>
              <a:xfrm>
                <a:off x="5179465"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5" name="矩形 334"/>
              <p:cNvSpPr/>
              <p:nvPr/>
            </p:nvSpPr>
            <p:spPr>
              <a:xfrm>
                <a:off x="5934125" y="177779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6" name="矩形 335"/>
              <p:cNvSpPr/>
              <p:nvPr/>
            </p:nvSpPr>
            <p:spPr>
              <a:xfrm>
                <a:off x="6685922" y="178007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7" name="矩形 336"/>
              <p:cNvSpPr/>
              <p:nvPr/>
            </p:nvSpPr>
            <p:spPr>
              <a:xfrm>
                <a:off x="303914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38" name="矩形 33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40" name="组合 339"/>
            <p:cNvGrpSpPr/>
            <p:nvPr/>
          </p:nvGrpSpPr>
          <p:grpSpPr>
            <a:xfrm>
              <a:off x="3640108" y="4476862"/>
              <a:ext cx="5380046" cy="375270"/>
              <a:chOff x="2627784" y="1722436"/>
              <a:chExt cx="4851626" cy="338412"/>
            </a:xfrm>
            <a:solidFill>
              <a:srgbClr val="FFFFFF"/>
            </a:solidFill>
          </p:grpSpPr>
          <p:sp>
            <p:nvSpPr>
              <p:cNvPr id="342" name="矩形 341"/>
              <p:cNvSpPr/>
              <p:nvPr/>
            </p:nvSpPr>
            <p:spPr>
              <a:xfrm>
                <a:off x="2627784" y="1722436"/>
                <a:ext cx="4851626"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3" name="矩形 342"/>
              <p:cNvSpPr/>
              <p:nvPr/>
            </p:nvSpPr>
            <p:spPr>
              <a:xfrm>
                <a:off x="4422264"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4" name="矩形 343"/>
              <p:cNvSpPr/>
              <p:nvPr/>
            </p:nvSpPr>
            <p:spPr>
              <a:xfrm>
                <a:off x="517835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5" name="矩形 344"/>
              <p:cNvSpPr/>
              <p:nvPr/>
            </p:nvSpPr>
            <p:spPr>
              <a:xfrm>
                <a:off x="5935877" y="17781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6" name="矩形 345"/>
              <p:cNvSpPr/>
              <p:nvPr/>
            </p:nvSpPr>
            <p:spPr>
              <a:xfrm>
                <a:off x="6687674" y="17803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7" name="矩形 346"/>
              <p:cNvSpPr/>
              <p:nvPr/>
            </p:nvSpPr>
            <p:spPr>
              <a:xfrm>
                <a:off x="3031174"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8" name="矩形 34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0" name="组合 349"/>
            <p:cNvGrpSpPr/>
            <p:nvPr/>
          </p:nvGrpSpPr>
          <p:grpSpPr>
            <a:xfrm>
              <a:off x="3640107" y="4905082"/>
              <a:ext cx="5376999" cy="375271"/>
              <a:chOff x="2627783" y="1722436"/>
              <a:chExt cx="4848878" cy="338412"/>
            </a:xfrm>
            <a:solidFill>
              <a:srgbClr val="FFFFFF"/>
            </a:solidFill>
          </p:grpSpPr>
          <p:sp>
            <p:nvSpPr>
              <p:cNvPr id="352" name="矩形 351"/>
              <p:cNvSpPr/>
              <p:nvPr/>
            </p:nvSpPr>
            <p:spPr>
              <a:xfrm>
                <a:off x="2627783" y="1722436"/>
                <a:ext cx="4848878"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3" name="矩形 352"/>
              <p:cNvSpPr/>
              <p:nvPr/>
            </p:nvSpPr>
            <p:spPr>
              <a:xfrm>
                <a:off x="4422710"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4" name="矩形 353"/>
              <p:cNvSpPr/>
              <p:nvPr/>
            </p:nvSpPr>
            <p:spPr>
              <a:xfrm>
                <a:off x="5177369"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5" name="矩形 354"/>
              <p:cNvSpPr/>
              <p:nvPr/>
            </p:nvSpPr>
            <p:spPr>
              <a:xfrm>
                <a:off x="5934892" y="1777313"/>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6" name="矩形 355"/>
              <p:cNvSpPr/>
              <p:nvPr/>
            </p:nvSpPr>
            <p:spPr>
              <a:xfrm>
                <a:off x="6686690" y="1779594"/>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7" name="矩形 356"/>
              <p:cNvSpPr/>
              <p:nvPr/>
            </p:nvSpPr>
            <p:spPr>
              <a:xfrm>
                <a:off x="3039143"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8" name="矩形 357"/>
              <p:cNvSpPr/>
              <p:nvPr/>
            </p:nvSpPr>
            <p:spPr>
              <a:xfrm>
                <a:off x="2688724" y="1786631"/>
                <a:ext cx="227092" cy="228600"/>
              </a:xfrm>
              <a:prstGeom prst="rect">
                <a:avLst/>
              </a:prstGeom>
              <a:solidFill>
                <a:srgbClr val="FF6600"/>
              </a:solidFill>
              <a:ln w="3175" cap="flat" cmpd="sng" algn="ctr">
                <a:solidFill>
                  <a:srgbClr val="FF66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60" name="组合 359"/>
            <p:cNvGrpSpPr/>
            <p:nvPr/>
          </p:nvGrpSpPr>
          <p:grpSpPr>
            <a:xfrm>
              <a:off x="3640107" y="5333289"/>
              <a:ext cx="5376378" cy="375270"/>
              <a:chOff x="2627783" y="1722436"/>
              <a:chExt cx="4848319" cy="338412"/>
            </a:xfrm>
            <a:solidFill>
              <a:srgbClr val="FFFFFF"/>
            </a:solidFill>
          </p:grpSpPr>
          <p:sp>
            <p:nvSpPr>
              <p:cNvPr id="362" name="矩形 361"/>
              <p:cNvSpPr/>
              <p:nvPr/>
            </p:nvSpPr>
            <p:spPr>
              <a:xfrm>
                <a:off x="2627783" y="1722436"/>
                <a:ext cx="4848319"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3" name="矩形 362"/>
              <p:cNvSpPr/>
              <p:nvPr/>
            </p:nvSpPr>
            <p:spPr>
              <a:xfrm>
                <a:off x="4424046"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4" name="矩形 363"/>
              <p:cNvSpPr/>
              <p:nvPr/>
            </p:nvSpPr>
            <p:spPr>
              <a:xfrm>
                <a:off x="5178702"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5" name="矩形 364"/>
              <p:cNvSpPr/>
              <p:nvPr/>
            </p:nvSpPr>
            <p:spPr>
              <a:xfrm>
                <a:off x="5933355" y="1771865"/>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6" name="矩形 365"/>
              <p:cNvSpPr/>
              <p:nvPr/>
            </p:nvSpPr>
            <p:spPr>
              <a:xfrm>
                <a:off x="6688017" y="177414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7" name="矩形 366"/>
              <p:cNvSpPr/>
              <p:nvPr/>
            </p:nvSpPr>
            <p:spPr>
              <a:xfrm>
                <a:off x="3039142" y="1784697"/>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8" name="矩形 367"/>
              <p:cNvSpPr/>
              <p:nvPr/>
            </p:nvSpPr>
            <p:spPr>
              <a:xfrm>
                <a:off x="2688724" y="178663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370" name="矩形 369"/>
            <p:cNvSpPr/>
            <p:nvPr/>
          </p:nvSpPr>
          <p:spPr>
            <a:xfrm>
              <a:off x="3396409" y="2065389"/>
              <a:ext cx="877562"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376" name="直接连接符 375"/>
            <p:cNvCxnSpPr/>
            <p:nvPr/>
          </p:nvCxnSpPr>
          <p:spPr>
            <a:xfrm>
              <a:off x="4358269" y="1610838"/>
              <a:ext cx="6130641" cy="0"/>
            </a:xfrm>
            <a:prstGeom prst="line">
              <a:avLst/>
            </a:prstGeom>
            <a:noFill/>
            <a:ln w="25400" cap="flat" cmpd="sng" algn="ctr">
              <a:solidFill>
                <a:srgbClr val="FFC000"/>
              </a:solidFill>
              <a:prstDash val="solid"/>
            </a:ln>
            <a:effectLst/>
          </p:spPr>
        </p:cxnSp>
        <p:cxnSp>
          <p:nvCxnSpPr>
            <p:cNvPr id="377" name="直接连接符 376"/>
            <p:cNvCxnSpPr/>
            <p:nvPr/>
          </p:nvCxnSpPr>
          <p:spPr>
            <a:xfrm>
              <a:off x="10488910" y="1610838"/>
              <a:ext cx="0" cy="1646765"/>
            </a:xfrm>
            <a:prstGeom prst="line">
              <a:avLst/>
            </a:prstGeom>
            <a:noFill/>
            <a:ln w="25400" cap="flat" cmpd="sng" algn="ctr">
              <a:solidFill>
                <a:srgbClr val="FFC000"/>
              </a:solidFill>
              <a:prstDash val="solid"/>
            </a:ln>
            <a:effectLst/>
          </p:spPr>
        </p:cxnSp>
        <p:cxnSp>
          <p:nvCxnSpPr>
            <p:cNvPr id="378" name="直接连接符 377"/>
            <p:cNvCxnSpPr/>
            <p:nvPr/>
          </p:nvCxnSpPr>
          <p:spPr>
            <a:xfrm>
              <a:off x="5519949" y="6158706"/>
              <a:ext cx="4968961" cy="0"/>
            </a:xfrm>
            <a:prstGeom prst="line">
              <a:avLst/>
            </a:prstGeom>
            <a:noFill/>
            <a:ln w="25400" cap="sq" cmpd="sng" algn="ctr">
              <a:solidFill>
                <a:srgbClr val="333333">
                  <a:shade val="95000"/>
                  <a:satMod val="105000"/>
                </a:srgbClr>
              </a:solidFill>
              <a:prstDash val="solid"/>
              <a:miter lim="800000"/>
              <a:tailEnd type="none"/>
            </a:ln>
            <a:effectLst/>
          </p:spPr>
        </p:cxnSp>
        <p:cxnSp>
          <p:nvCxnSpPr>
            <p:cNvPr id="379" name="直接连接符 378"/>
            <p:cNvCxnSpPr>
              <a:stCxn id="229" idx="3"/>
            </p:cNvCxnSpPr>
            <p:nvPr/>
          </p:nvCxnSpPr>
          <p:spPr>
            <a:xfrm>
              <a:off x="10488910" y="4788187"/>
              <a:ext cx="0" cy="1370519"/>
            </a:xfrm>
            <a:prstGeom prst="line">
              <a:avLst/>
            </a:prstGeom>
            <a:noFill/>
            <a:ln w="25400" cap="sq" cmpd="sng" algn="ctr">
              <a:solidFill>
                <a:srgbClr val="333333">
                  <a:shade val="95000"/>
                  <a:satMod val="105000"/>
                </a:srgbClr>
              </a:solidFill>
              <a:prstDash val="solid"/>
              <a:miter lim="800000"/>
              <a:tailEnd type="none"/>
            </a:ln>
            <a:effectLst/>
          </p:spPr>
        </p:cxnSp>
        <p:grpSp>
          <p:nvGrpSpPr>
            <p:cNvPr id="5" name="组合 4"/>
            <p:cNvGrpSpPr/>
            <p:nvPr/>
          </p:nvGrpSpPr>
          <p:grpSpPr>
            <a:xfrm>
              <a:off x="1941418" y="1185360"/>
              <a:ext cx="2419727" cy="552227"/>
              <a:chOff x="2043018" y="937710"/>
              <a:chExt cx="2419727" cy="552227"/>
            </a:xfrm>
          </p:grpSpPr>
          <p:sp>
            <p:nvSpPr>
              <p:cNvPr id="369" name="矩形 368"/>
              <p:cNvSpPr/>
              <p:nvPr/>
            </p:nvSpPr>
            <p:spPr>
              <a:xfrm>
                <a:off x="2748254" y="937710"/>
                <a:ext cx="1186945" cy="241176"/>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主存地址</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382" name="组合 381"/>
              <p:cNvGrpSpPr/>
              <p:nvPr/>
            </p:nvGrpSpPr>
            <p:grpSpPr>
              <a:xfrm>
                <a:off x="2043018" y="1236439"/>
                <a:ext cx="2419727" cy="253498"/>
                <a:chOff x="2861077" y="969828"/>
                <a:chExt cx="2182065" cy="228600"/>
              </a:xfrm>
            </p:grpSpPr>
            <p:sp>
              <p:nvSpPr>
                <p:cNvPr id="383" name="矩形 38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4" name="矩形 38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5" name="矩形 38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7" name="组合 6"/>
            <p:cNvGrpSpPr/>
            <p:nvPr/>
          </p:nvGrpSpPr>
          <p:grpSpPr>
            <a:xfrm>
              <a:off x="4448128" y="5859478"/>
              <a:ext cx="1063517" cy="464507"/>
              <a:chOff x="3501709" y="5603993"/>
              <a:chExt cx="1063517" cy="464507"/>
            </a:xfrm>
          </p:grpSpPr>
          <p:cxnSp>
            <p:nvCxnSpPr>
              <p:cNvPr id="293" name="直接连接符 292"/>
              <p:cNvCxnSpPr/>
              <p:nvPr/>
            </p:nvCxnSpPr>
            <p:spPr>
              <a:xfrm>
                <a:off x="4007483" y="5603993"/>
                <a:ext cx="0" cy="132989"/>
              </a:xfrm>
              <a:prstGeom prst="line">
                <a:avLst/>
              </a:prstGeom>
              <a:noFill/>
              <a:ln w="9525" cap="flat" cmpd="sng" algn="ctr">
                <a:solidFill>
                  <a:srgbClr val="FF6600"/>
                </a:solidFill>
                <a:prstDash val="solid"/>
              </a:ln>
              <a:effectLst/>
            </p:spPr>
          </p:cxnSp>
          <p:cxnSp>
            <p:nvCxnSpPr>
              <p:cNvPr id="294" name="直接连接符 293"/>
              <p:cNvCxnSpPr/>
              <p:nvPr/>
            </p:nvCxnSpPr>
            <p:spPr>
              <a:xfrm>
                <a:off x="3516476" y="5864045"/>
                <a:ext cx="311495" cy="0"/>
              </a:xfrm>
              <a:prstGeom prst="line">
                <a:avLst/>
              </a:prstGeom>
              <a:noFill/>
              <a:ln w="9525" cap="flat" cmpd="sng" algn="ctr">
                <a:solidFill>
                  <a:srgbClr val="FF6600"/>
                </a:solidFill>
                <a:prstDash val="solid"/>
              </a:ln>
              <a:effectLst/>
            </p:spPr>
          </p:cxnSp>
          <p:sp>
            <p:nvSpPr>
              <p:cNvPr id="295" name="文本框 294"/>
              <p:cNvSpPr txBox="1"/>
              <p:nvPr/>
            </p:nvSpPr>
            <p:spPr>
              <a:xfrm>
                <a:off x="3501709" y="5611828"/>
                <a:ext cx="295161" cy="303233"/>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1</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476" name="直接连接符 475"/>
              <p:cNvCxnSpPr/>
              <p:nvPr/>
            </p:nvCxnSpPr>
            <p:spPr>
              <a:xfrm flipH="1">
                <a:off x="4004203" y="5606901"/>
                <a:ext cx="408612" cy="0"/>
              </a:xfrm>
              <a:prstGeom prst="line">
                <a:avLst/>
              </a:prstGeom>
              <a:noFill/>
              <a:ln w="9525" cap="flat" cmpd="sng" algn="ctr">
                <a:solidFill>
                  <a:srgbClr val="FF6600"/>
                </a:solidFill>
                <a:prstDash val="solid"/>
              </a:ln>
              <a:effectLst/>
            </p:spPr>
          </p:cxnSp>
          <p:sp>
            <p:nvSpPr>
              <p:cNvPr id="386" name="矩形 385"/>
              <p:cNvSpPr/>
              <p:nvPr/>
            </p:nvSpPr>
            <p:spPr>
              <a:xfrm>
                <a:off x="3833292" y="5753612"/>
                <a:ext cx="731934"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p:cNvGrpSpPr/>
            <p:nvPr/>
          </p:nvGrpSpPr>
          <p:grpSpPr>
            <a:xfrm>
              <a:off x="3325035" y="2293632"/>
              <a:ext cx="402967" cy="3241235"/>
              <a:chOff x="3426635" y="2045982"/>
              <a:chExt cx="402967" cy="3241235"/>
            </a:xfrm>
          </p:grpSpPr>
          <p:grpSp>
            <p:nvGrpSpPr>
              <p:cNvPr id="268" name="组合 267"/>
              <p:cNvGrpSpPr/>
              <p:nvPr/>
            </p:nvGrpSpPr>
            <p:grpSpPr>
              <a:xfrm>
                <a:off x="3426635" y="2045982"/>
                <a:ext cx="402967" cy="3241235"/>
                <a:chOff x="990407" y="2223239"/>
                <a:chExt cx="363389" cy="2922886"/>
              </a:xfrm>
            </p:grpSpPr>
            <p:sp>
              <p:nvSpPr>
                <p:cNvPr id="269" name="文本框 268"/>
                <p:cNvSpPr txBox="1"/>
                <p:nvPr/>
              </p:nvSpPr>
              <p:spPr>
                <a:xfrm>
                  <a:off x="992525" y="2223239"/>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L0</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0" name="文本框 269"/>
                <p:cNvSpPr txBox="1"/>
                <p:nvPr/>
              </p:nvSpPr>
              <p:spPr>
                <a:xfrm>
                  <a:off x="992525" y="2566939"/>
                  <a:ext cx="354451" cy="277548"/>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L1</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1" name="文本框 270"/>
                <p:cNvSpPr txBox="1"/>
                <p:nvPr/>
              </p:nvSpPr>
              <p:spPr>
                <a:xfrm>
                  <a:off x="990407" y="294581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L2</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2" name="文本框 271"/>
                <p:cNvSpPr txBox="1"/>
                <p:nvPr/>
              </p:nvSpPr>
              <p:spPr>
                <a:xfrm>
                  <a:off x="994689" y="335658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L3</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3" name="文本框 272"/>
                <p:cNvSpPr txBox="1"/>
                <p:nvPr/>
              </p:nvSpPr>
              <p:spPr>
                <a:xfrm>
                  <a:off x="998881" y="3740967"/>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L4</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4" name="文本框 273"/>
                <p:cNvSpPr txBox="1"/>
                <p:nvPr/>
              </p:nvSpPr>
              <p:spPr>
                <a:xfrm>
                  <a:off x="1003755" y="410474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L5</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5" name="文本框 274"/>
                <p:cNvSpPr txBox="1"/>
                <p:nvPr/>
              </p:nvSpPr>
              <p:spPr>
                <a:xfrm>
                  <a:off x="998881" y="4498741"/>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L6</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276" name="文本框 275"/>
                <p:cNvSpPr txBox="1"/>
                <p:nvPr/>
              </p:nvSpPr>
              <p:spPr>
                <a:xfrm>
                  <a:off x="993227" y="4872675"/>
                  <a:ext cx="350041" cy="273450"/>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L7</a:t>
                  </a:r>
                  <a:endParaRPr lang="zh-CN" altLang="en-US" sz="1200" i="1" dirty="0">
                    <a:solidFill>
                      <a:srgbClr val="000000"/>
                    </a:solidFill>
                    <a:latin typeface="Arial" panose="020B0604020202020204" pitchFamily="34" charset="0"/>
                    <a:ea typeface="华文细黑" panose="02010600040101010101" pitchFamily="2" charset="-122"/>
                  </a:endParaRPr>
                </a:p>
              </p:txBody>
            </p:sp>
          </p:grpSp>
          <p:cxnSp>
            <p:nvCxnSpPr>
              <p:cNvPr id="389" name="直接连接符 388"/>
              <p:cNvCxnSpPr/>
              <p:nvPr/>
            </p:nvCxnSpPr>
            <p:spPr>
              <a:xfrm>
                <a:off x="3437521" y="2305776"/>
                <a:ext cx="304188" cy="0"/>
              </a:xfrm>
              <a:prstGeom prst="line">
                <a:avLst/>
              </a:prstGeom>
              <a:noFill/>
              <a:ln w="9525" cap="flat" cmpd="sng" algn="ctr">
                <a:solidFill>
                  <a:srgbClr val="C00000"/>
                </a:solidFill>
                <a:prstDash val="solid"/>
              </a:ln>
              <a:effectLst/>
            </p:spPr>
          </p:cxnSp>
          <p:cxnSp>
            <p:nvCxnSpPr>
              <p:cNvPr id="390" name="直接连接符 389"/>
              <p:cNvCxnSpPr/>
              <p:nvPr/>
            </p:nvCxnSpPr>
            <p:spPr>
              <a:xfrm>
                <a:off x="3430214" y="2705030"/>
                <a:ext cx="304188" cy="0"/>
              </a:xfrm>
              <a:prstGeom prst="line">
                <a:avLst/>
              </a:prstGeom>
              <a:noFill/>
              <a:ln w="9525" cap="flat" cmpd="sng" algn="ctr">
                <a:solidFill>
                  <a:srgbClr val="C00000"/>
                </a:solidFill>
                <a:prstDash val="solid"/>
              </a:ln>
              <a:effectLst/>
            </p:spPr>
          </p:cxnSp>
          <p:cxnSp>
            <p:nvCxnSpPr>
              <p:cNvPr id="391" name="直接连接符 390"/>
              <p:cNvCxnSpPr/>
              <p:nvPr/>
            </p:nvCxnSpPr>
            <p:spPr>
              <a:xfrm>
                <a:off x="3437521" y="3184135"/>
                <a:ext cx="304188" cy="0"/>
              </a:xfrm>
              <a:prstGeom prst="line">
                <a:avLst/>
              </a:prstGeom>
              <a:noFill/>
              <a:ln w="9525" cap="flat" cmpd="sng" algn="ctr">
                <a:solidFill>
                  <a:srgbClr val="C00000"/>
                </a:solidFill>
                <a:prstDash val="solid"/>
              </a:ln>
              <a:effectLst/>
            </p:spPr>
          </p:cxnSp>
          <p:cxnSp>
            <p:nvCxnSpPr>
              <p:cNvPr id="392" name="直接连接符 391"/>
              <p:cNvCxnSpPr/>
              <p:nvPr/>
            </p:nvCxnSpPr>
            <p:spPr>
              <a:xfrm>
                <a:off x="3437521" y="3583389"/>
                <a:ext cx="304188" cy="0"/>
              </a:xfrm>
              <a:prstGeom prst="line">
                <a:avLst/>
              </a:prstGeom>
              <a:noFill/>
              <a:ln w="9525" cap="flat" cmpd="sng" algn="ctr">
                <a:solidFill>
                  <a:srgbClr val="C00000"/>
                </a:solidFill>
                <a:prstDash val="solid"/>
              </a:ln>
              <a:effectLst/>
            </p:spPr>
          </p:cxnSp>
          <p:cxnSp>
            <p:nvCxnSpPr>
              <p:cNvPr id="393" name="直接连接符 392"/>
              <p:cNvCxnSpPr/>
              <p:nvPr/>
            </p:nvCxnSpPr>
            <p:spPr>
              <a:xfrm>
                <a:off x="3430214" y="3982643"/>
                <a:ext cx="304188" cy="0"/>
              </a:xfrm>
              <a:prstGeom prst="line">
                <a:avLst/>
              </a:prstGeom>
              <a:noFill/>
              <a:ln w="9525" cap="flat" cmpd="sng" algn="ctr">
                <a:solidFill>
                  <a:srgbClr val="C00000"/>
                </a:solidFill>
                <a:prstDash val="solid"/>
              </a:ln>
              <a:effectLst/>
            </p:spPr>
          </p:cxnSp>
          <p:cxnSp>
            <p:nvCxnSpPr>
              <p:cNvPr id="394" name="直接连接符 393"/>
              <p:cNvCxnSpPr/>
              <p:nvPr/>
            </p:nvCxnSpPr>
            <p:spPr>
              <a:xfrm>
                <a:off x="3430214" y="4410473"/>
                <a:ext cx="304188" cy="0"/>
              </a:xfrm>
              <a:prstGeom prst="line">
                <a:avLst/>
              </a:prstGeom>
              <a:noFill/>
              <a:ln w="9525" cap="flat" cmpd="sng" algn="ctr">
                <a:solidFill>
                  <a:srgbClr val="C00000"/>
                </a:solidFill>
                <a:prstDash val="solid"/>
              </a:ln>
              <a:effectLst/>
            </p:spPr>
          </p:cxnSp>
          <p:cxnSp>
            <p:nvCxnSpPr>
              <p:cNvPr id="395" name="直接连接符 394"/>
              <p:cNvCxnSpPr/>
              <p:nvPr/>
            </p:nvCxnSpPr>
            <p:spPr>
              <a:xfrm>
                <a:off x="3437521" y="4861002"/>
                <a:ext cx="304188" cy="0"/>
              </a:xfrm>
              <a:prstGeom prst="line">
                <a:avLst/>
              </a:prstGeom>
              <a:noFill/>
              <a:ln w="9525" cap="flat" cmpd="sng" algn="ctr">
                <a:solidFill>
                  <a:srgbClr val="C00000"/>
                </a:solidFill>
                <a:prstDash val="solid"/>
              </a:ln>
              <a:effectLst/>
            </p:spPr>
          </p:cxnSp>
          <p:cxnSp>
            <p:nvCxnSpPr>
              <p:cNvPr id="396" name="直接连接符 395"/>
              <p:cNvCxnSpPr/>
              <p:nvPr/>
            </p:nvCxnSpPr>
            <p:spPr>
              <a:xfrm>
                <a:off x="3437521" y="5260257"/>
                <a:ext cx="304188" cy="0"/>
              </a:xfrm>
              <a:prstGeom prst="line">
                <a:avLst/>
              </a:prstGeom>
              <a:noFill/>
              <a:ln w="9525" cap="flat" cmpd="sng" algn="ctr">
                <a:solidFill>
                  <a:srgbClr val="C00000"/>
                </a:solidFill>
                <a:prstDash val="solid"/>
              </a:ln>
              <a:effectLst/>
            </p:spPr>
          </p:cxnSp>
        </p:grpSp>
        <p:grpSp>
          <p:nvGrpSpPr>
            <p:cNvPr id="397" name="组合 396"/>
            <p:cNvGrpSpPr/>
            <p:nvPr/>
          </p:nvGrpSpPr>
          <p:grpSpPr>
            <a:xfrm>
              <a:off x="2202307" y="2754679"/>
              <a:ext cx="2285377" cy="2511840"/>
              <a:chOff x="1619681" y="2516278"/>
              <a:chExt cx="2060911" cy="2265131"/>
            </a:xfrm>
          </p:grpSpPr>
          <p:sp>
            <p:nvSpPr>
              <p:cNvPr id="398" name="斜纹 397"/>
              <p:cNvSpPr/>
              <p:nvPr/>
            </p:nvSpPr>
            <p:spPr>
              <a:xfrm rot="19064014">
                <a:off x="1619681"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9" name="文本框 398"/>
              <p:cNvSpPr txBox="1"/>
              <p:nvPr/>
            </p:nvSpPr>
            <p:spPr>
              <a:xfrm>
                <a:off x="2295119" y="2871235"/>
                <a:ext cx="295324" cy="1415490"/>
              </a:xfrm>
              <a:prstGeom prst="rect">
                <a:avLst/>
              </a:prstGeom>
              <a:noFill/>
              <a:ln>
                <a:noFill/>
              </a:ln>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行索引译码器</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9027707" y="2212984"/>
              <a:ext cx="1461203" cy="3418733"/>
              <a:chOff x="8453032" y="1965334"/>
              <a:chExt cx="1461203" cy="3418733"/>
            </a:xfrm>
          </p:grpSpPr>
          <p:grpSp>
            <p:nvGrpSpPr>
              <p:cNvPr id="16" name="组合 15"/>
              <p:cNvGrpSpPr/>
              <p:nvPr/>
            </p:nvGrpSpPr>
            <p:grpSpPr>
              <a:xfrm>
                <a:off x="8453032" y="1965334"/>
                <a:ext cx="974431" cy="3418733"/>
                <a:chOff x="8453032" y="1965334"/>
                <a:chExt cx="974431" cy="3418733"/>
              </a:xfrm>
            </p:grpSpPr>
            <p:grpSp>
              <p:nvGrpSpPr>
                <p:cNvPr id="136" name="组合 135"/>
                <p:cNvGrpSpPr/>
                <p:nvPr/>
              </p:nvGrpSpPr>
              <p:grpSpPr>
                <a:xfrm>
                  <a:off x="8453032" y="1965334"/>
                  <a:ext cx="669619" cy="417176"/>
                  <a:chOff x="6944101" y="2283225"/>
                  <a:chExt cx="607552" cy="378508"/>
                </a:xfrm>
              </p:grpSpPr>
              <p:sp>
                <p:nvSpPr>
                  <p:cNvPr id="137" name="等腰三角形 13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38" name="直接连接符 137"/>
                  <p:cNvCxnSpPr>
                    <a:endCxn id="13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39" name="直接连接符 138"/>
                  <p:cNvCxnSpPr>
                    <a:stCxn id="13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40" name="直接连接符 13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1" name="文本框 14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L0</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44" name="组合 143"/>
                <p:cNvGrpSpPr/>
                <p:nvPr/>
              </p:nvGrpSpPr>
              <p:grpSpPr>
                <a:xfrm>
                  <a:off x="8453034" y="2384493"/>
                  <a:ext cx="662151" cy="413839"/>
                  <a:chOff x="6944101" y="2286253"/>
                  <a:chExt cx="600776" cy="375480"/>
                </a:xfrm>
              </p:grpSpPr>
              <p:sp>
                <p:nvSpPr>
                  <p:cNvPr id="145" name="等腰三角形 14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46" name="直接连接符 145"/>
                  <p:cNvCxnSpPr>
                    <a:endCxn id="145"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147" name="直接连接符 146"/>
                  <p:cNvCxnSpPr>
                    <a:stCxn id="145"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148" name="直接连接符 14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49" name="文本框 148"/>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L1</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8453032" y="2811981"/>
                  <a:ext cx="669619" cy="417176"/>
                  <a:chOff x="6944101" y="2283225"/>
                  <a:chExt cx="607552" cy="378508"/>
                </a:xfrm>
              </p:grpSpPr>
              <p:sp>
                <p:nvSpPr>
                  <p:cNvPr id="151" name="等腰三角形 1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52" name="直接连接符 151"/>
                  <p:cNvCxnSpPr>
                    <a:endCxn id="1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3" name="直接连接符 152"/>
                  <p:cNvCxnSpPr>
                    <a:stCxn id="1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54" name="直接连接符 1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55" name="文本框 15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L2</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56" name="组合 155"/>
                <p:cNvGrpSpPr/>
                <p:nvPr/>
              </p:nvGrpSpPr>
              <p:grpSpPr>
                <a:xfrm>
                  <a:off x="8453032" y="3248140"/>
                  <a:ext cx="669619" cy="417176"/>
                  <a:chOff x="6944101" y="2283225"/>
                  <a:chExt cx="607552" cy="378508"/>
                </a:xfrm>
              </p:grpSpPr>
              <p:sp>
                <p:nvSpPr>
                  <p:cNvPr id="157" name="等腰三角形 156"/>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58" name="直接连接符 157"/>
                  <p:cNvCxnSpPr>
                    <a:endCxn id="157"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59" name="直接连接符 158"/>
                  <p:cNvCxnSpPr>
                    <a:stCxn id="157"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 name="直接连接符 159"/>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 name="文本框 160"/>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L3</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a:xfrm>
                  <a:off x="8453034" y="3680004"/>
                  <a:ext cx="669618" cy="417176"/>
                  <a:chOff x="6944101" y="2283225"/>
                  <a:chExt cx="607551" cy="378508"/>
                </a:xfrm>
              </p:grpSpPr>
              <p:sp>
                <p:nvSpPr>
                  <p:cNvPr id="163" name="等腰三角形 162"/>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64" name="直接连接符 163"/>
                  <p:cNvCxnSpPr>
                    <a:endCxn id="163"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5" name="直接连接符 164"/>
                  <p:cNvCxnSpPr>
                    <a:stCxn id="163"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6" name="直接连接符 165"/>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7" name="文本框 166"/>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L4</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68" name="组合 167"/>
                <p:cNvGrpSpPr/>
                <p:nvPr/>
              </p:nvGrpSpPr>
              <p:grpSpPr>
                <a:xfrm>
                  <a:off x="8453032" y="4094798"/>
                  <a:ext cx="669619" cy="417176"/>
                  <a:chOff x="6944101" y="2283225"/>
                  <a:chExt cx="607552" cy="378508"/>
                </a:xfrm>
              </p:grpSpPr>
              <p:sp>
                <p:nvSpPr>
                  <p:cNvPr id="169" name="等腰三角形 16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70" name="直接连接符 169"/>
                  <p:cNvCxnSpPr>
                    <a:endCxn id="16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1" name="直接连接符 170"/>
                  <p:cNvCxnSpPr>
                    <a:stCxn id="16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2" name="直接连接符 17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3" name="文本框 17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L5</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74" name="组合 173"/>
                <p:cNvGrpSpPr/>
                <p:nvPr/>
              </p:nvGrpSpPr>
              <p:grpSpPr>
                <a:xfrm>
                  <a:off x="8453032" y="4541149"/>
                  <a:ext cx="669619" cy="417176"/>
                  <a:chOff x="6944101" y="2283225"/>
                  <a:chExt cx="607552" cy="378508"/>
                </a:xfrm>
              </p:grpSpPr>
              <p:sp>
                <p:nvSpPr>
                  <p:cNvPr id="175" name="等腰三角形 174"/>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76" name="直接连接符 175"/>
                  <p:cNvCxnSpPr>
                    <a:endCxn id="175"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77" name="直接连接符 176"/>
                  <p:cNvCxnSpPr>
                    <a:stCxn id="175"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78" name="直接连接符 177"/>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79" name="文本框 178"/>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L6</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a:xfrm>
                  <a:off x="8453032" y="4966891"/>
                  <a:ext cx="669619" cy="417176"/>
                  <a:chOff x="6944101" y="2283225"/>
                  <a:chExt cx="607552" cy="378508"/>
                </a:xfrm>
              </p:grpSpPr>
              <p:sp>
                <p:nvSpPr>
                  <p:cNvPr id="181" name="等腰三角形 18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182" name="直接连接符 181"/>
                  <p:cNvCxnSpPr>
                    <a:endCxn id="18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83" name="直接连接符 182"/>
                  <p:cNvCxnSpPr>
                    <a:stCxn id="18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84" name="直接连接符 18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85" name="文本框 18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L7</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cxnSp>
              <p:nvCxnSpPr>
                <p:cNvPr id="186" name="直接连接符 185"/>
                <p:cNvCxnSpPr/>
                <p:nvPr/>
              </p:nvCxnSpPr>
              <p:spPr>
                <a:xfrm>
                  <a:off x="9101736" y="2297233"/>
                  <a:ext cx="0" cy="3001557"/>
                </a:xfrm>
                <a:prstGeom prst="line">
                  <a:avLst/>
                </a:prstGeom>
                <a:solidFill>
                  <a:schemeClr val="bg1"/>
                </a:solidFill>
                <a:ln w="19050" cap="sq">
                  <a:solidFill>
                    <a:schemeClr val="accent1"/>
                  </a:solidFill>
                  <a:miter lim="800000"/>
                  <a:tailEnd type="none" w="lg" len="lg"/>
                </a:ln>
              </p:spPr>
            </p:cxnSp>
            <p:cxnSp>
              <p:nvCxnSpPr>
                <p:cNvPr id="187" name="直接连接符 186"/>
                <p:cNvCxnSpPr/>
                <p:nvPr/>
              </p:nvCxnSpPr>
              <p:spPr>
                <a:xfrm flipH="1">
                  <a:off x="9110925" y="3798009"/>
                  <a:ext cx="316538" cy="0"/>
                </a:xfrm>
                <a:prstGeom prst="line">
                  <a:avLst/>
                </a:prstGeom>
                <a:solidFill>
                  <a:schemeClr val="bg1"/>
                </a:solidFill>
                <a:ln w="19050" cap="sq">
                  <a:solidFill>
                    <a:schemeClr val="accent1"/>
                  </a:solidFill>
                  <a:miter lim="800000"/>
                  <a:tailEnd type="none" w="lg" len="lg"/>
                </a:ln>
              </p:spPr>
            </p:cxnSp>
          </p:grpSp>
          <p:sp>
            <p:nvSpPr>
              <p:cNvPr id="209" name="矩形 208"/>
              <p:cNvSpPr/>
              <p:nvPr/>
            </p:nvSpPr>
            <p:spPr>
              <a:xfrm>
                <a:off x="8826812" y="4686523"/>
                <a:ext cx="1087423" cy="20477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1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96" name="文本框 295"/>
            <p:cNvSpPr txBox="1"/>
            <p:nvPr/>
          </p:nvSpPr>
          <p:spPr>
            <a:xfrm>
              <a:off x="9606484" y="5826323"/>
              <a:ext cx="881973" cy="307777"/>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Hit/miss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grpSp>
          <p:nvGrpSpPr>
            <p:cNvPr id="426" name="组合 425"/>
            <p:cNvGrpSpPr/>
            <p:nvPr/>
          </p:nvGrpSpPr>
          <p:grpSpPr>
            <a:xfrm>
              <a:off x="4706288" y="2203599"/>
              <a:ext cx="669620" cy="3788868"/>
              <a:chOff x="8453032" y="1965334"/>
              <a:chExt cx="669620" cy="3788868"/>
            </a:xfrm>
          </p:grpSpPr>
          <p:grpSp>
            <p:nvGrpSpPr>
              <p:cNvPr id="427" name="组合 426"/>
              <p:cNvGrpSpPr/>
              <p:nvPr/>
            </p:nvGrpSpPr>
            <p:grpSpPr>
              <a:xfrm>
                <a:off x="8453032" y="1965334"/>
                <a:ext cx="669619" cy="417176"/>
                <a:chOff x="6944101" y="2283225"/>
                <a:chExt cx="607552" cy="378508"/>
              </a:xfrm>
            </p:grpSpPr>
            <p:sp>
              <p:nvSpPr>
                <p:cNvPr id="471" name="等腰三角形 47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72" name="直接连接符 471"/>
                <p:cNvCxnSpPr>
                  <a:endCxn id="47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73" name="直接连接符 472"/>
                <p:cNvCxnSpPr>
                  <a:stCxn id="47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74" name="直接连接符 47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5" name="文本框 47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L0</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28" name="组合 427"/>
              <p:cNvGrpSpPr/>
              <p:nvPr/>
            </p:nvGrpSpPr>
            <p:grpSpPr>
              <a:xfrm>
                <a:off x="8453034" y="2384493"/>
                <a:ext cx="662151" cy="413839"/>
                <a:chOff x="6944101" y="2286253"/>
                <a:chExt cx="600776" cy="375480"/>
              </a:xfrm>
            </p:grpSpPr>
            <p:cxnSp>
              <p:nvCxnSpPr>
                <p:cNvPr id="467" name="直接连接符 466"/>
                <p:cNvCxnSpPr>
                  <a:endCxn id="466" idx="3"/>
                </p:cNvCxnSpPr>
                <p:nvPr/>
              </p:nvCxnSpPr>
              <p:spPr>
                <a:xfrm>
                  <a:off x="6944101" y="2584359"/>
                  <a:ext cx="221688" cy="1934"/>
                </a:xfrm>
                <a:prstGeom prst="line">
                  <a:avLst/>
                </a:prstGeom>
                <a:solidFill>
                  <a:schemeClr val="bg1"/>
                </a:solidFill>
                <a:ln w="19050" cap="sq">
                  <a:solidFill>
                    <a:schemeClr val="accent1"/>
                  </a:solidFill>
                  <a:miter lim="800000"/>
                  <a:tailEnd type="none" w="lg" len="lg"/>
                </a:ln>
              </p:spPr>
            </p:cxnSp>
            <p:cxnSp>
              <p:nvCxnSpPr>
                <p:cNvPr id="468" name="直接连接符 467"/>
                <p:cNvCxnSpPr>
                  <a:stCxn id="466" idx="5"/>
                </p:cNvCxnSpPr>
                <p:nvPr/>
              </p:nvCxnSpPr>
              <p:spPr>
                <a:xfrm flipV="1">
                  <a:off x="7236295" y="2386797"/>
                  <a:ext cx="0" cy="161776"/>
                </a:xfrm>
                <a:prstGeom prst="line">
                  <a:avLst/>
                </a:prstGeom>
                <a:solidFill>
                  <a:schemeClr val="bg1"/>
                </a:solidFill>
                <a:ln w="19050" cap="sq">
                  <a:solidFill>
                    <a:schemeClr val="accent1"/>
                  </a:solidFill>
                  <a:miter lim="800000"/>
                  <a:tailEnd type="none" w="lg" len="lg"/>
                </a:ln>
              </p:spPr>
            </p:cxnSp>
            <p:cxnSp>
              <p:nvCxnSpPr>
                <p:cNvPr id="469" name="直接连接符 46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70" name="文本框 469"/>
                <p:cNvSpPr txBox="1"/>
                <p:nvPr/>
              </p:nvSpPr>
              <p:spPr>
                <a:xfrm>
                  <a:off x="7214981" y="2286253"/>
                  <a:ext cx="329896" cy="252199"/>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L1</a:t>
                  </a:r>
                  <a:endParaRPr lang="zh-CN" altLang="en-US" sz="1050" dirty="0">
                    <a:solidFill>
                      <a:srgbClr val="000000"/>
                    </a:solidFill>
                    <a:latin typeface="微软雅黑" panose="020B0503020204020204" pitchFamily="34" charset="-122"/>
                    <a:ea typeface="微软雅黑" panose="020B0503020204020204" pitchFamily="34" charset="-122"/>
                  </a:endParaRPr>
                </a:p>
              </p:txBody>
            </p:sp>
            <p:sp>
              <p:nvSpPr>
                <p:cNvPr id="466" name="等腰三角形 46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pPr>
                  <a:endParaRPr lang="zh-CN" altLang="en-US" sz="3600" i="1">
                    <a:solidFill>
                      <a:srgbClr val="000000"/>
                    </a:solidFill>
                    <a:latin typeface="Arial" panose="020B0604020202020204" pitchFamily="34" charset="0"/>
                    <a:ea typeface="华文细黑" panose="02010600040101010101" pitchFamily="2" charset="-122"/>
                  </a:endParaRPr>
                </a:p>
              </p:txBody>
            </p:sp>
          </p:grpSp>
          <p:grpSp>
            <p:nvGrpSpPr>
              <p:cNvPr id="429" name="组合 428"/>
              <p:cNvGrpSpPr/>
              <p:nvPr/>
            </p:nvGrpSpPr>
            <p:grpSpPr>
              <a:xfrm>
                <a:off x="8453032" y="2811981"/>
                <a:ext cx="669619" cy="417176"/>
                <a:chOff x="6944101" y="2283225"/>
                <a:chExt cx="607552" cy="378508"/>
              </a:xfrm>
            </p:grpSpPr>
            <p:sp>
              <p:nvSpPr>
                <p:cNvPr id="461" name="等腰三角形 46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62" name="直接连接符 461"/>
                <p:cNvCxnSpPr>
                  <a:endCxn id="46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63" name="直接连接符 462"/>
                <p:cNvCxnSpPr>
                  <a:stCxn id="46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64" name="直接连接符 46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5" name="文本框 46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L2</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0" name="组合 429"/>
              <p:cNvGrpSpPr/>
              <p:nvPr/>
            </p:nvGrpSpPr>
            <p:grpSpPr>
              <a:xfrm>
                <a:off x="8453032" y="3248140"/>
                <a:ext cx="669619" cy="417176"/>
                <a:chOff x="6944101" y="2283225"/>
                <a:chExt cx="607552" cy="378508"/>
              </a:xfrm>
            </p:grpSpPr>
            <p:sp>
              <p:nvSpPr>
                <p:cNvPr id="456" name="等腰三角形 45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57" name="直接连接符 456"/>
                <p:cNvCxnSpPr>
                  <a:endCxn id="45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8" name="直接连接符 457"/>
                <p:cNvCxnSpPr>
                  <a:stCxn id="45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9" name="直接连接符 45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60" name="文本框 45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L3</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1" name="组合 430"/>
              <p:cNvGrpSpPr/>
              <p:nvPr/>
            </p:nvGrpSpPr>
            <p:grpSpPr>
              <a:xfrm>
                <a:off x="8453034" y="3680004"/>
                <a:ext cx="669618" cy="417176"/>
                <a:chOff x="6944101" y="2283225"/>
                <a:chExt cx="607551" cy="378508"/>
              </a:xfrm>
            </p:grpSpPr>
            <p:sp>
              <p:nvSpPr>
                <p:cNvPr id="451" name="等腰三角形 45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52" name="直接连接符 451"/>
                <p:cNvCxnSpPr>
                  <a:endCxn id="45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53" name="直接连接符 452"/>
                <p:cNvCxnSpPr>
                  <a:stCxn id="45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54" name="直接连接符 45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5" name="文本框 454"/>
                <p:cNvSpPr txBox="1"/>
                <p:nvPr/>
              </p:nvSpPr>
              <p:spPr>
                <a:xfrm>
                  <a:off x="7211494"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L4</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2" name="组合 431"/>
              <p:cNvGrpSpPr/>
              <p:nvPr/>
            </p:nvGrpSpPr>
            <p:grpSpPr>
              <a:xfrm>
                <a:off x="8453032" y="4094798"/>
                <a:ext cx="669619" cy="417176"/>
                <a:chOff x="6944101" y="2283225"/>
                <a:chExt cx="607552" cy="378508"/>
              </a:xfrm>
            </p:grpSpPr>
            <p:sp>
              <p:nvSpPr>
                <p:cNvPr id="446" name="等腰三角形 44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47" name="直接连接符 446"/>
                <p:cNvCxnSpPr>
                  <a:endCxn id="44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8" name="直接连接符 447"/>
                <p:cNvCxnSpPr>
                  <a:stCxn id="44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9" name="直接连接符 44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50" name="文本框 44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L5</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3" name="组合 432"/>
              <p:cNvGrpSpPr/>
              <p:nvPr/>
            </p:nvGrpSpPr>
            <p:grpSpPr>
              <a:xfrm>
                <a:off x="8453032" y="4541149"/>
                <a:ext cx="669619" cy="417176"/>
                <a:chOff x="6944101" y="2283225"/>
                <a:chExt cx="607552" cy="378508"/>
              </a:xfrm>
            </p:grpSpPr>
            <p:sp>
              <p:nvSpPr>
                <p:cNvPr id="441" name="等腰三角形 44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42" name="直接连接符 441"/>
                <p:cNvCxnSpPr>
                  <a:endCxn id="44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43" name="直接连接符 442"/>
                <p:cNvCxnSpPr>
                  <a:stCxn id="44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44" name="直接连接符 44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5" name="文本框 44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L6</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grpSp>
            <p:nvGrpSpPr>
              <p:cNvPr id="434" name="组合 433"/>
              <p:cNvGrpSpPr/>
              <p:nvPr/>
            </p:nvGrpSpPr>
            <p:grpSpPr>
              <a:xfrm>
                <a:off x="8453032" y="4966891"/>
                <a:ext cx="669619" cy="417176"/>
                <a:chOff x="6944101" y="2283225"/>
                <a:chExt cx="607552" cy="378508"/>
              </a:xfrm>
            </p:grpSpPr>
            <p:sp>
              <p:nvSpPr>
                <p:cNvPr id="436" name="等腰三角形 4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600" i="1">
                    <a:solidFill>
                      <a:srgbClr val="000000"/>
                    </a:solidFill>
                    <a:latin typeface="Arial" panose="020B0604020202020204" pitchFamily="34" charset="0"/>
                    <a:ea typeface="华文细黑" panose="02010600040101010101" pitchFamily="2" charset="-122"/>
                  </a:endParaRPr>
                </a:p>
              </p:txBody>
            </p:sp>
            <p:cxnSp>
              <p:nvCxnSpPr>
                <p:cNvPr id="437" name="直接连接符 436"/>
                <p:cNvCxnSpPr>
                  <a:endCxn id="4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438" name="直接连接符 437"/>
                <p:cNvCxnSpPr>
                  <a:stCxn id="4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439" name="直接连接符 43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440" name="文本框 43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L7</a:t>
                  </a:r>
                  <a:endParaRPr lang="zh-CN" altLang="en-US" sz="1050" dirty="0">
                    <a:solidFill>
                      <a:srgbClr val="000000"/>
                    </a:solidFill>
                    <a:latin typeface="微软雅黑" panose="020B0503020204020204" pitchFamily="34" charset="-122"/>
                    <a:ea typeface="微软雅黑" panose="020B0503020204020204" pitchFamily="34" charset="-122"/>
                  </a:endParaRPr>
                </a:p>
              </p:txBody>
            </p:sp>
          </p:grpSp>
          <p:cxnSp>
            <p:nvCxnSpPr>
              <p:cNvPr id="435" name="直接连接符 434"/>
              <p:cNvCxnSpPr/>
              <p:nvPr/>
            </p:nvCxnSpPr>
            <p:spPr>
              <a:xfrm>
                <a:off x="9101736" y="2297233"/>
                <a:ext cx="0" cy="3456969"/>
              </a:xfrm>
              <a:prstGeom prst="line">
                <a:avLst/>
              </a:prstGeom>
              <a:solidFill>
                <a:schemeClr val="bg1"/>
              </a:solidFill>
              <a:ln w="19050" cap="sq">
                <a:solidFill>
                  <a:schemeClr val="accent1"/>
                </a:solidFill>
                <a:miter lim="800000"/>
                <a:tailEnd type="none" w="lg" len="lg"/>
              </a:ln>
            </p:spPr>
          </p:cxnSp>
        </p:grpSp>
        <p:grpSp>
          <p:nvGrpSpPr>
            <p:cNvPr id="18" name="组合 17"/>
            <p:cNvGrpSpPr/>
            <p:nvPr/>
          </p:nvGrpSpPr>
          <p:grpSpPr>
            <a:xfrm>
              <a:off x="9919829" y="3153834"/>
              <a:ext cx="1271029" cy="1748398"/>
              <a:chOff x="9345154" y="2906184"/>
              <a:chExt cx="1271029" cy="1748398"/>
            </a:xfrm>
          </p:grpSpPr>
          <p:sp>
            <p:nvSpPr>
              <p:cNvPr id="211" name="矩形 210"/>
              <p:cNvSpPr/>
              <p:nvPr/>
            </p:nvSpPr>
            <p:spPr>
              <a:xfrm>
                <a:off x="9354711" y="3398593"/>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1</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sp>
            <p:nvSpPr>
              <p:cNvPr id="210" name="矩形 209"/>
              <p:cNvSpPr/>
              <p:nvPr/>
            </p:nvSpPr>
            <p:spPr>
              <a:xfrm>
                <a:off x="9345154" y="3053529"/>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0</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sp>
            <p:nvSpPr>
              <p:cNvPr id="212" name="矩形 211"/>
              <p:cNvSpPr/>
              <p:nvPr/>
            </p:nvSpPr>
            <p:spPr>
              <a:xfrm>
                <a:off x="9356012" y="3724950"/>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2</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sp>
            <p:nvSpPr>
              <p:cNvPr id="213" name="矩形 212"/>
              <p:cNvSpPr/>
              <p:nvPr/>
            </p:nvSpPr>
            <p:spPr>
              <a:xfrm>
                <a:off x="9356671" y="4049268"/>
                <a:ext cx="452586" cy="2748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050" dirty="0">
                    <a:solidFill>
                      <a:srgbClr val="000000"/>
                    </a:solidFill>
                    <a:latin typeface="微软雅黑" panose="020B0503020204020204" pitchFamily="34" charset="-122"/>
                    <a:ea typeface="微软雅黑" panose="020B0503020204020204" pitchFamily="34" charset="-122"/>
                  </a:rPr>
                  <a:t>W</a:t>
                </a:r>
                <a:r>
                  <a:rPr lang="en-US" altLang="zh-CN" sz="1050" baseline="-25000" dirty="0">
                    <a:solidFill>
                      <a:srgbClr val="000000"/>
                    </a:solidFill>
                    <a:latin typeface="微软雅黑" panose="020B0503020204020204" pitchFamily="34" charset="-122"/>
                    <a:ea typeface="微软雅黑" panose="020B0503020204020204" pitchFamily="34" charset="-122"/>
                  </a:rPr>
                  <a:t>3</a:t>
                </a:r>
                <a:endParaRPr lang="en-US" altLang="zh-CN" sz="1050" baseline="-25000" dirty="0">
                  <a:solidFill>
                    <a:srgbClr val="000000"/>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9427463" y="2906184"/>
                <a:ext cx="1188720" cy="1748398"/>
                <a:chOff x="9427463" y="2906184"/>
                <a:chExt cx="1188720" cy="1748398"/>
              </a:xfrm>
            </p:grpSpPr>
            <p:cxnSp>
              <p:nvCxnSpPr>
                <p:cNvPr id="142" name="直接连接符 141"/>
                <p:cNvCxnSpPr/>
                <p:nvPr/>
              </p:nvCxnSpPr>
              <p:spPr>
                <a:xfrm rot="16200000">
                  <a:off x="10182094" y="3653730"/>
                  <a:ext cx="0" cy="2923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88" name="组合 187"/>
                <p:cNvGrpSpPr/>
                <p:nvPr/>
              </p:nvGrpSpPr>
              <p:grpSpPr>
                <a:xfrm>
                  <a:off x="9427463" y="3286052"/>
                  <a:ext cx="330665" cy="995546"/>
                  <a:chOff x="7766536" y="3451012"/>
                  <a:chExt cx="300016" cy="903269"/>
                </a:xfrm>
              </p:grpSpPr>
              <p:cxnSp>
                <p:nvCxnSpPr>
                  <p:cNvPr id="189" name="直接连接符 18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90" name="直接连接符 18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91" name="直接连接符 19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92" name="直接连接符 19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93" name="直接连接符 19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208" name="文本框 207"/>
                <p:cNvSpPr txBox="1"/>
                <p:nvPr/>
              </p:nvSpPr>
              <p:spPr>
                <a:xfrm rot="16200000">
                  <a:off x="10126030" y="3708090"/>
                  <a:ext cx="758081" cy="222225"/>
                </a:xfrm>
                <a:prstGeom prst="rect">
                  <a:avLst/>
                </a:prstGeom>
                <a:noFill/>
              </p:spPr>
              <p:txBody>
                <a:bodyPr vert="eaVert" wrap="square" rtlCol="0">
                  <a:spAutoFit/>
                </a:bodyPr>
                <a:lstStyle/>
                <a:p>
                  <a:pPr fontAlgn="base">
                    <a:spcBef>
                      <a:spcPct val="0"/>
                    </a:spcBef>
                    <a:spcAft>
                      <a:spcPct val="0"/>
                    </a:spcAft>
                    <a:defRPr/>
                  </a:pPr>
                  <a:r>
                    <a:rPr lang="zh-CN" altLang="en-US" sz="1100" b="1" dirty="0">
                      <a:solidFill>
                        <a:srgbClr val="000000"/>
                      </a:solidFill>
                      <a:latin typeface="微软雅黑" panose="020B0503020204020204" pitchFamily="34" charset="-122"/>
                      <a:ea typeface="微软雅黑" panose="020B0503020204020204" pitchFamily="34" charset="-122"/>
                    </a:rPr>
                    <a:t>字输出</a:t>
                  </a:r>
                  <a:endParaRPr lang="zh-CN" altLang="en-US" sz="1100" b="1" dirty="0">
                    <a:solidFill>
                      <a:srgbClr val="000000"/>
                    </a:solidFill>
                    <a:latin typeface="微软雅黑" panose="020B0503020204020204" pitchFamily="34" charset="-122"/>
                    <a:ea typeface="微软雅黑" panose="020B0503020204020204" pitchFamily="34" charset="-122"/>
                  </a:endParaRPr>
                </a:p>
              </p:txBody>
            </p:sp>
            <p:grpSp>
              <p:nvGrpSpPr>
                <p:cNvPr id="228" name="组合 227"/>
                <p:cNvGrpSpPr/>
                <p:nvPr/>
              </p:nvGrpSpPr>
              <p:grpSpPr>
                <a:xfrm>
                  <a:off x="9756163" y="2906184"/>
                  <a:ext cx="407561" cy="1748398"/>
                  <a:chOff x="8088601" y="3262692"/>
                  <a:chExt cx="324658" cy="1288723"/>
                </a:xfrm>
              </p:grpSpPr>
              <p:sp>
                <p:nvSpPr>
                  <p:cNvPr id="229" name="梯形 228"/>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sz="1600" dirty="0">
                      <a:solidFill>
                        <a:srgbClr val="000000"/>
                      </a:solidFill>
                      <a:latin typeface="Arial" panose="020B0604020202020204" pitchFamily="34" charset="0"/>
                      <a:ea typeface="华文细黑" panose="02010600040101010101" pitchFamily="2" charset="-122"/>
                    </a:endParaRPr>
                  </a:p>
                </p:txBody>
              </p:sp>
              <p:sp>
                <p:nvSpPr>
                  <p:cNvPr id="230" name="文本框 229"/>
                  <p:cNvSpPr txBox="1"/>
                  <p:nvPr/>
                </p:nvSpPr>
                <p:spPr>
                  <a:xfrm rot="16200000">
                    <a:off x="7979984" y="3812431"/>
                    <a:ext cx="558773" cy="307777"/>
                  </a:xfrm>
                  <a:prstGeom prst="rect">
                    <a:avLst/>
                  </a:prstGeom>
                  <a:noFill/>
                </p:spPr>
                <p:txBody>
                  <a:bodyPr vert="eaVert" wrap="square" rtlCol="0">
                    <a:spAutoFit/>
                  </a:bodyPr>
                  <a:lstStyle/>
                  <a:p>
                    <a:pPr fontAlgn="base">
                      <a:spcBef>
                        <a:spcPct val="0"/>
                      </a:spcBef>
                      <a:spcAft>
                        <a:spcPct val="0"/>
                      </a:spcAft>
                      <a:defRPr/>
                    </a:pPr>
                    <a:r>
                      <a:rPr lang="zh-CN" altLang="en-US" sz="1100" dirty="0">
                        <a:solidFill>
                          <a:srgbClr val="000000"/>
                        </a:solidFill>
                        <a:latin typeface="微软雅黑" panose="020B0503020204020204" pitchFamily="34" charset="-122"/>
                        <a:ea typeface="微软雅黑" panose="020B0503020204020204" pitchFamily="34" charset="-122"/>
                      </a:rPr>
                      <a:t>字选择</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sp>
            <p:nvSpPr>
              <p:cNvPr id="231" name="矩形 230"/>
              <p:cNvSpPr/>
              <p:nvPr/>
            </p:nvSpPr>
            <p:spPr>
              <a:xfrm>
                <a:off x="9607331" y="4245412"/>
                <a:ext cx="521057" cy="250203"/>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1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1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77" name="矩形 476"/>
            <p:cNvSpPr/>
            <p:nvPr/>
          </p:nvSpPr>
          <p:spPr>
            <a:xfrm>
              <a:off x="4828455" y="5756648"/>
              <a:ext cx="1533792" cy="251737"/>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1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有效位</a:t>
              </a:r>
              <a:r>
                <a:rPr kumimoji="0" lang="en-US" altLang="zh-CN" sz="11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100" b="1" i="0" u="none" strike="noStrike" kern="0" cap="none" spc="0" normalizeH="0" baseline="0" noProof="0" dirty="0">
                <a:ln>
                  <a:noFill/>
                </a:ln>
                <a:solidFill>
                  <a:srgbClr val="0099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896" name="文本框 895"/>
          <p:cNvSpPr txBox="1"/>
          <p:nvPr/>
        </p:nvSpPr>
        <p:spPr>
          <a:xfrm>
            <a:off x="5730355" y="6197755"/>
            <a:ext cx="731290"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Hit/miss</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897" name="文本框 896"/>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898" name="文本框 897"/>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Hit</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900" name="直接连接符 899"/>
          <p:cNvCxnSpPr/>
          <p:nvPr/>
        </p:nvCxnSpPr>
        <p:spPr>
          <a:xfrm>
            <a:off x="6084610" y="5938769"/>
            <a:ext cx="0" cy="265276"/>
          </a:xfrm>
          <a:prstGeom prst="line">
            <a:avLst/>
          </a:prstGeom>
          <a:noFill/>
          <a:ln w="12700" cap="flat" cmpd="sng" algn="ctr">
            <a:solidFill>
              <a:srgbClr val="333333">
                <a:shade val="95000"/>
                <a:satMod val="105000"/>
              </a:srgbClr>
            </a:solidFill>
            <a:prstDash val="solid"/>
            <a:tailEnd type="triangle"/>
          </a:ln>
          <a:effectLst/>
        </p:spPr>
      </p:cxnSp>
      <p:sp>
        <p:nvSpPr>
          <p:cNvPr id="901" name="矩形 900"/>
          <p:cNvSpPr/>
          <p:nvPr/>
        </p:nvSpPr>
        <p:spPr>
          <a:xfrm>
            <a:off x="795159" y="4101909"/>
            <a:ext cx="819785" cy="265801"/>
          </a:xfrm>
          <a:prstGeom prst="rect">
            <a:avLst/>
          </a:prstGeom>
          <a:solidFill>
            <a:srgbClr val="1FB965"/>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1F</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2" name="矩形 901"/>
          <p:cNvSpPr/>
          <p:nvPr/>
        </p:nvSpPr>
        <p:spPr>
          <a:xfrm>
            <a:off x="795159" y="4367710"/>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20</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3" name="矩形 902"/>
          <p:cNvSpPr/>
          <p:nvPr/>
        </p:nvSpPr>
        <p:spPr>
          <a:xfrm>
            <a:off x="795159" y="463351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24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4" name="矩形 903"/>
          <p:cNvSpPr/>
          <p:nvPr/>
        </p:nvSpPr>
        <p:spPr>
          <a:xfrm>
            <a:off x="795159" y="4899312"/>
            <a:ext cx="819785" cy="225575"/>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1E</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5" name="矩形 904"/>
          <p:cNvSpPr/>
          <p:nvPr/>
        </p:nvSpPr>
        <p:spPr>
          <a:xfrm>
            <a:off x="795159" y="5124887"/>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48</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6" name="矩形 905"/>
          <p:cNvSpPr/>
          <p:nvPr/>
        </p:nvSpPr>
        <p:spPr>
          <a:xfrm>
            <a:off x="795159" y="536314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54</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7" name="矩形 906"/>
          <p:cNvSpPr/>
          <p:nvPr/>
        </p:nvSpPr>
        <p:spPr>
          <a:xfrm>
            <a:off x="795159" y="562894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107</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908" name="Text Box 51"/>
          <p:cNvSpPr txBox="1">
            <a:spLocks noChangeArrowheads="1"/>
          </p:cNvSpPr>
          <p:nvPr/>
        </p:nvSpPr>
        <p:spPr bwMode="auto">
          <a:xfrm>
            <a:off x="0" y="929213"/>
            <a:ext cx="12192000" cy="328936"/>
          </a:xfrm>
          <a:prstGeom prst="rect">
            <a:avLst/>
          </a:prstGeom>
          <a:solidFill>
            <a:srgbClr val="FFFFFF">
              <a:lumMod val="85000"/>
            </a:srgbClr>
          </a:solidFill>
          <a:ln w="9525">
            <a:noFill/>
            <a:miter lim="800000"/>
          </a:ln>
        </p:spPr>
        <p:txBody>
          <a:bodyPr wrap="squar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lang="en-US" altLang="zh-CN" sz="1400" b="1" kern="0" dirty="0">
                <a:solidFill>
                  <a:srgbClr val="000000"/>
                </a:solidFill>
                <a:latin typeface="微软雅黑" panose="020B0503020204020204" pitchFamily="34" charset="-122"/>
                <a:ea typeface="微软雅黑" panose="020B0503020204020204" pitchFamily="34" charset="-122"/>
              </a:rPr>
              <a:t>c</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ache 8</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行，块大小</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4W</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，主存</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400" b="1" i="0" u="none" strike="noStrike" kern="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rPr>
              <a:t>9  </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W    cache</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总容量</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valid</a:t>
            </a:r>
            <a:r>
              <a:rPr kumimoji="0" lang="en-US" altLang="zh-CN"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lang="zh-CN" altLang="en-US" sz="1400" b="1" kern="0" dirty="0">
                <a:solidFill>
                  <a:srgbClr val="0070C0"/>
                </a:solidFill>
                <a:latin typeface="微软雅黑" panose="020B0503020204020204" pitchFamily="34" charset="-122"/>
                <a:ea typeface="微软雅黑" panose="020B0503020204020204" pitchFamily="34" charset="-122"/>
              </a:rPr>
              <a:t>查找</a:t>
            </a:r>
            <a:r>
              <a:rPr kumimoji="0" lang="zh-CN" altLang="en-US" sz="14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标记位</a:t>
            </a:r>
            <a:r>
              <a:rPr kumimoji="0" lang="en-US" altLang="zh-CN"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标志位</a:t>
            </a:r>
            <a:r>
              <a:rPr kumimoji="0" lang="en-US" altLang="zh-CN"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339933"/>
                </a:solidFill>
                <a:effectLst/>
                <a:uLnTx/>
                <a:uFillTx/>
                <a:latin typeface="微软雅黑" panose="020B0503020204020204" pitchFamily="34" charset="-122"/>
                <a:ea typeface="微软雅黑" panose="020B0503020204020204" pitchFamily="34" charset="-122"/>
              </a:rPr>
              <a:t>副本容量</a:t>
            </a:r>
            <a:r>
              <a:rPr kumimoji="0" lang="zh-CN" altLang="en-US"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总行数</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09" name="矩形 908"/>
          <p:cNvSpPr/>
          <p:nvPr/>
        </p:nvSpPr>
        <p:spPr>
          <a:xfrm>
            <a:off x="653337" y="3813966"/>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访问序列</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10" name="组合 909"/>
          <p:cNvGrpSpPr/>
          <p:nvPr/>
        </p:nvGrpSpPr>
        <p:grpSpPr>
          <a:xfrm>
            <a:off x="2241868" y="1719699"/>
            <a:ext cx="2182065" cy="228600"/>
            <a:chOff x="2861077" y="969828"/>
            <a:chExt cx="2182065" cy="228600"/>
          </a:xfrm>
        </p:grpSpPr>
        <p:sp>
          <p:nvSpPr>
            <p:cNvPr id="911" name="矩形 91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12" name="矩形 91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13" name="矩形 91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914" name="直接连接符 913"/>
          <p:cNvCxnSpPr/>
          <p:nvPr/>
        </p:nvCxnSpPr>
        <p:spPr>
          <a:xfrm>
            <a:off x="653337" y="4124713"/>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915" name="组合 914"/>
          <p:cNvGrpSpPr/>
          <p:nvPr/>
        </p:nvGrpSpPr>
        <p:grpSpPr>
          <a:xfrm>
            <a:off x="3833128" y="5247658"/>
            <a:ext cx="907753" cy="230534"/>
            <a:chOff x="3909010" y="1043086"/>
            <a:chExt cx="907753" cy="230534"/>
          </a:xfrm>
        </p:grpSpPr>
        <p:sp>
          <p:nvSpPr>
            <p:cNvPr id="916" name="矩形 915"/>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17" name="矩形 916"/>
            <p:cNvSpPr/>
            <p:nvPr/>
          </p:nvSpPr>
          <p:spPr>
            <a:xfrm>
              <a:off x="3909010"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18" name="组合 917"/>
          <p:cNvGrpSpPr/>
          <p:nvPr/>
        </p:nvGrpSpPr>
        <p:grpSpPr>
          <a:xfrm>
            <a:off x="3831483" y="4472655"/>
            <a:ext cx="899939" cy="229056"/>
            <a:chOff x="3917539" y="1044564"/>
            <a:chExt cx="899939" cy="229056"/>
          </a:xfrm>
        </p:grpSpPr>
        <p:sp>
          <p:nvSpPr>
            <p:cNvPr id="919" name="矩形 918"/>
            <p:cNvSpPr/>
            <p:nvPr/>
          </p:nvSpPr>
          <p:spPr>
            <a:xfrm>
              <a:off x="4261809" y="104456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0" name="矩形 919"/>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21" name="组合 920"/>
          <p:cNvGrpSpPr/>
          <p:nvPr/>
        </p:nvGrpSpPr>
        <p:grpSpPr>
          <a:xfrm>
            <a:off x="3839283" y="3310494"/>
            <a:ext cx="901139" cy="238945"/>
            <a:chOff x="3924083" y="1034568"/>
            <a:chExt cx="901139" cy="238945"/>
          </a:xfrm>
        </p:grpSpPr>
        <p:sp>
          <p:nvSpPr>
            <p:cNvPr id="922" name="矩形 921"/>
            <p:cNvSpPr/>
            <p:nvPr/>
          </p:nvSpPr>
          <p:spPr>
            <a:xfrm>
              <a:off x="4269553" y="1034568"/>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3" name="矩形 922"/>
            <p:cNvSpPr/>
            <p:nvPr/>
          </p:nvSpPr>
          <p:spPr>
            <a:xfrm>
              <a:off x="3924083" y="104491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24" name="组合 923"/>
          <p:cNvGrpSpPr/>
          <p:nvPr/>
        </p:nvGrpSpPr>
        <p:grpSpPr>
          <a:xfrm>
            <a:off x="3832499" y="2924480"/>
            <a:ext cx="899224" cy="230534"/>
            <a:chOff x="3917539" y="1043086"/>
            <a:chExt cx="899224" cy="230534"/>
          </a:xfrm>
        </p:grpSpPr>
        <p:sp>
          <p:nvSpPr>
            <p:cNvPr id="925" name="矩形 924"/>
            <p:cNvSpPr/>
            <p:nvPr/>
          </p:nvSpPr>
          <p:spPr>
            <a:xfrm>
              <a:off x="4261094" y="1043086"/>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6" name="矩形 925"/>
            <p:cNvSpPr/>
            <p:nvPr/>
          </p:nvSpPr>
          <p:spPr>
            <a:xfrm>
              <a:off x="39175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27" name="组合 926"/>
          <p:cNvGrpSpPr/>
          <p:nvPr/>
        </p:nvGrpSpPr>
        <p:grpSpPr>
          <a:xfrm>
            <a:off x="3837353" y="2530880"/>
            <a:ext cx="895690" cy="239234"/>
            <a:chOff x="3930239" y="1045020"/>
            <a:chExt cx="895690" cy="239234"/>
          </a:xfrm>
        </p:grpSpPr>
        <p:sp>
          <p:nvSpPr>
            <p:cNvPr id="928" name="矩形 927"/>
            <p:cNvSpPr/>
            <p:nvPr/>
          </p:nvSpPr>
          <p:spPr>
            <a:xfrm>
              <a:off x="4270260" y="1055654"/>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9" name="矩形 928"/>
            <p:cNvSpPr/>
            <p:nvPr/>
          </p:nvSpPr>
          <p:spPr>
            <a:xfrm>
              <a:off x="3930239" y="1045020"/>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30" name="组合 929"/>
          <p:cNvGrpSpPr/>
          <p:nvPr/>
        </p:nvGrpSpPr>
        <p:grpSpPr>
          <a:xfrm>
            <a:off x="5552904" y="2543580"/>
            <a:ext cx="2984705" cy="228600"/>
            <a:chOff x="5112580" y="1043086"/>
            <a:chExt cx="2984705" cy="228600"/>
          </a:xfrm>
          <a:solidFill>
            <a:srgbClr val="99FF66"/>
          </a:solidFill>
        </p:grpSpPr>
        <p:sp>
          <p:nvSpPr>
            <p:cNvPr id="931" name="矩形 93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2" name="矩形 93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3" name="矩形 93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4" name="矩形 93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35" name="组合 934"/>
          <p:cNvGrpSpPr/>
          <p:nvPr/>
        </p:nvGrpSpPr>
        <p:grpSpPr>
          <a:xfrm>
            <a:off x="5560757" y="2924480"/>
            <a:ext cx="2984705" cy="228600"/>
            <a:chOff x="5112580" y="1043086"/>
            <a:chExt cx="2984705" cy="228600"/>
          </a:xfrm>
          <a:solidFill>
            <a:srgbClr val="99FF66"/>
          </a:solidFill>
        </p:grpSpPr>
        <p:sp>
          <p:nvSpPr>
            <p:cNvPr id="936" name="矩形 93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7" name="矩形 93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8" name="矩形 93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9" name="矩形 93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40" name="组合 939"/>
          <p:cNvGrpSpPr/>
          <p:nvPr/>
        </p:nvGrpSpPr>
        <p:grpSpPr>
          <a:xfrm>
            <a:off x="5562952" y="3318734"/>
            <a:ext cx="2984705" cy="228600"/>
            <a:chOff x="5112580" y="1043086"/>
            <a:chExt cx="2984705" cy="228600"/>
          </a:xfrm>
        </p:grpSpPr>
        <p:sp>
          <p:nvSpPr>
            <p:cNvPr id="941" name="矩形 940"/>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48</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2" name="矩形 941"/>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49</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3" name="矩形 942"/>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4A</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4" name="矩形 943"/>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4B</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45" name="组合 944"/>
          <p:cNvGrpSpPr/>
          <p:nvPr/>
        </p:nvGrpSpPr>
        <p:grpSpPr>
          <a:xfrm>
            <a:off x="5565604" y="2924480"/>
            <a:ext cx="2984705" cy="228829"/>
            <a:chOff x="5112580" y="1042857"/>
            <a:chExt cx="2984705" cy="228829"/>
          </a:xfrm>
          <a:solidFill>
            <a:srgbClr val="FF0000"/>
          </a:solidFill>
        </p:grpSpPr>
        <p:sp>
          <p:nvSpPr>
            <p:cNvPr id="946" name="矩形 94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104</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7" name="矩形 94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105</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8" name="矩形 94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106</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9" name="矩形 948"/>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107</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50" name="组合 949"/>
          <p:cNvGrpSpPr/>
          <p:nvPr/>
        </p:nvGrpSpPr>
        <p:grpSpPr>
          <a:xfrm>
            <a:off x="5573457" y="4465116"/>
            <a:ext cx="2984705" cy="228600"/>
            <a:chOff x="5112580" y="1043086"/>
            <a:chExt cx="2984705" cy="228600"/>
          </a:xfrm>
          <a:solidFill>
            <a:srgbClr val="99FF66"/>
          </a:solidFill>
        </p:grpSpPr>
        <p:sp>
          <p:nvSpPr>
            <p:cNvPr id="951" name="矩形 950"/>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2" name="矩形 951"/>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3" name="矩形 952"/>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4" name="矩形 953"/>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55" name="组合 954"/>
          <p:cNvGrpSpPr/>
          <p:nvPr/>
        </p:nvGrpSpPr>
        <p:grpSpPr>
          <a:xfrm>
            <a:off x="5563164" y="5232331"/>
            <a:ext cx="2984705" cy="228600"/>
            <a:chOff x="5112580" y="1043086"/>
            <a:chExt cx="2984705" cy="228600"/>
          </a:xfrm>
          <a:solidFill>
            <a:srgbClr val="99FF66"/>
          </a:solidFill>
        </p:grpSpPr>
        <p:sp>
          <p:nvSpPr>
            <p:cNvPr id="956" name="矩形 955"/>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1C</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7" name="矩形 956"/>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1D</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8" name="矩形 957"/>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1E</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9" name="矩形 958"/>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1F</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60" name="组合 959"/>
          <p:cNvGrpSpPr/>
          <p:nvPr/>
        </p:nvGrpSpPr>
        <p:grpSpPr>
          <a:xfrm>
            <a:off x="2241868" y="1719699"/>
            <a:ext cx="2182065" cy="228600"/>
            <a:chOff x="2861077" y="969828"/>
            <a:chExt cx="2182065" cy="228600"/>
          </a:xfrm>
        </p:grpSpPr>
        <p:sp>
          <p:nvSpPr>
            <p:cNvPr id="961" name="矩形 96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2" name="矩形 96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3" name="矩形 96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64" name="组合 963"/>
          <p:cNvGrpSpPr/>
          <p:nvPr/>
        </p:nvGrpSpPr>
        <p:grpSpPr>
          <a:xfrm>
            <a:off x="2241868" y="1719699"/>
            <a:ext cx="2182065" cy="228600"/>
            <a:chOff x="2861077" y="969828"/>
            <a:chExt cx="2182065" cy="228600"/>
          </a:xfrm>
        </p:grpSpPr>
        <p:sp>
          <p:nvSpPr>
            <p:cNvPr id="965" name="矩形 96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6" name="矩形 96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67" name="矩形 96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68" name="组合 967"/>
          <p:cNvGrpSpPr/>
          <p:nvPr/>
        </p:nvGrpSpPr>
        <p:grpSpPr>
          <a:xfrm>
            <a:off x="2241868" y="1719699"/>
            <a:ext cx="2182065" cy="228600"/>
            <a:chOff x="2861077" y="969828"/>
            <a:chExt cx="2182065" cy="228600"/>
          </a:xfrm>
        </p:grpSpPr>
        <p:sp>
          <p:nvSpPr>
            <p:cNvPr id="969" name="矩形 96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0" name="矩形 96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1" name="矩形 97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72" name="组合 971"/>
          <p:cNvGrpSpPr/>
          <p:nvPr/>
        </p:nvGrpSpPr>
        <p:grpSpPr>
          <a:xfrm>
            <a:off x="2241868" y="1719699"/>
            <a:ext cx="2182065" cy="228600"/>
            <a:chOff x="2861077" y="969828"/>
            <a:chExt cx="2182065" cy="228600"/>
          </a:xfrm>
        </p:grpSpPr>
        <p:sp>
          <p:nvSpPr>
            <p:cNvPr id="973" name="矩形 97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4" name="矩形 97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5" name="矩形 97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76" name="组合 975"/>
          <p:cNvGrpSpPr/>
          <p:nvPr/>
        </p:nvGrpSpPr>
        <p:grpSpPr>
          <a:xfrm>
            <a:off x="2241868" y="1719699"/>
            <a:ext cx="2182065" cy="228600"/>
            <a:chOff x="2861077" y="969828"/>
            <a:chExt cx="2182065" cy="228600"/>
          </a:xfrm>
        </p:grpSpPr>
        <p:sp>
          <p:nvSpPr>
            <p:cNvPr id="977" name="矩形 97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8" name="矩形 97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9" name="矩形 97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80" name="组合 979"/>
          <p:cNvGrpSpPr/>
          <p:nvPr/>
        </p:nvGrpSpPr>
        <p:grpSpPr>
          <a:xfrm>
            <a:off x="2241868" y="1719699"/>
            <a:ext cx="2182065" cy="228600"/>
            <a:chOff x="2861077" y="969828"/>
            <a:chExt cx="2182065" cy="228600"/>
          </a:xfrm>
        </p:grpSpPr>
        <p:sp>
          <p:nvSpPr>
            <p:cNvPr id="981" name="矩形 98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82" name="矩形 98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83" name="矩形 98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984" name="组合 983"/>
          <p:cNvGrpSpPr/>
          <p:nvPr/>
        </p:nvGrpSpPr>
        <p:grpSpPr>
          <a:xfrm>
            <a:off x="3840947" y="2924872"/>
            <a:ext cx="896123" cy="230803"/>
            <a:chOff x="3921240" y="1034510"/>
            <a:chExt cx="896123" cy="230803"/>
          </a:xfrm>
        </p:grpSpPr>
        <p:sp>
          <p:nvSpPr>
            <p:cNvPr id="985" name="矩形 984"/>
            <p:cNvSpPr/>
            <p:nvPr/>
          </p:nvSpPr>
          <p:spPr>
            <a:xfrm>
              <a:off x="4261694" y="1034510"/>
              <a:ext cx="55566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a:t>
              </a:r>
              <a:endParaRPr kumimoji="0" lang="zh-CN" altLang="en-US" sz="12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86" name="矩形 985"/>
            <p:cNvSpPr/>
            <p:nvPr/>
          </p:nvSpPr>
          <p:spPr>
            <a:xfrm>
              <a:off x="3921240" y="1036713"/>
              <a:ext cx="215157"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2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987" name="文本框 986"/>
          <p:cNvSpPr txBox="1"/>
          <p:nvPr/>
        </p:nvSpPr>
        <p:spPr>
          <a:xfrm>
            <a:off x="5730355" y="6197755"/>
            <a:ext cx="731290"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Hit</a:t>
            </a:r>
            <a:endParaRPr lang="zh-CN" altLang="en-US" sz="1200" i="1" dirty="0">
              <a:solidFill>
                <a:srgbClr val="000000"/>
              </a:solidFill>
              <a:latin typeface="Arial" panose="020B0604020202020204" pitchFamily="34" charset="0"/>
              <a:ea typeface="华文细黑" panose="02010600040101010101" pitchFamily="2" charset="-122"/>
            </a:endParaRPr>
          </a:p>
        </p:txBody>
      </p:sp>
      <p:sp>
        <p:nvSpPr>
          <p:cNvPr id="988" name="文本框 987"/>
          <p:cNvSpPr txBox="1"/>
          <p:nvPr/>
        </p:nvSpPr>
        <p:spPr>
          <a:xfrm>
            <a:off x="5730355" y="6197755"/>
            <a:ext cx="731290" cy="276999"/>
          </a:xfrm>
          <a:prstGeom prst="rect">
            <a:avLst/>
          </a:prstGeom>
          <a:solidFill>
            <a:srgbClr val="333333">
              <a:lumMod val="40000"/>
              <a:lumOff val="60000"/>
            </a:srgbClr>
          </a:solid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miss</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nvGrpSpPr>
          <p:cNvPr id="989" name="组合 988"/>
          <p:cNvGrpSpPr/>
          <p:nvPr/>
        </p:nvGrpSpPr>
        <p:grpSpPr>
          <a:xfrm>
            <a:off x="2241868" y="1719699"/>
            <a:ext cx="2182065" cy="228600"/>
            <a:chOff x="2861077" y="969828"/>
            <a:chExt cx="2182065" cy="228600"/>
          </a:xfrm>
        </p:grpSpPr>
        <p:sp>
          <p:nvSpPr>
            <p:cNvPr id="990" name="矩形 989"/>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91" name="矩形 990"/>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92" name="矩形 991"/>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wipe(left)">
                                      <p:cBhvr>
                                        <p:cTn id="7" dur="500"/>
                                        <p:tgtEl>
                                          <p:spTgt spid="9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60"/>
                                        </p:tgtEl>
                                        <p:attrNameLst>
                                          <p:attrName>style.visibility</p:attrName>
                                        </p:attrNameLst>
                                      </p:cBhvr>
                                      <p:to>
                                        <p:strVal val="visible"/>
                                      </p:to>
                                    </p:set>
                                    <p:animEffect transition="in" filter="wipe(left)">
                                      <p:cBhvr>
                                        <p:cTn id="12" dur="500"/>
                                        <p:tgtEl>
                                          <p:spTgt spid="960"/>
                                        </p:tgtEl>
                                      </p:cBhvr>
                                    </p:animEffect>
                                  </p:childTnLst>
                                </p:cTn>
                              </p:par>
                            </p:childTnLst>
                          </p:cTn>
                        </p:par>
                        <p:par>
                          <p:cTn id="13" fill="hold">
                            <p:stCondLst>
                              <p:cond delay="500"/>
                            </p:stCondLst>
                            <p:childTnLst>
                              <p:par>
                                <p:cTn id="14" presetID="22" presetClass="entr" presetSubtype="8" fill="hold" grpId="0" nodeType="afterEffect">
                                  <p:stCondLst>
                                    <p:cond delay="4000"/>
                                  </p:stCondLst>
                                  <p:childTnLst>
                                    <p:set>
                                      <p:cBhvr>
                                        <p:cTn id="15" dur="1" fill="hold">
                                          <p:stCondLst>
                                            <p:cond delay="0"/>
                                          </p:stCondLst>
                                        </p:cTn>
                                        <p:tgtEl>
                                          <p:spTgt spid="897"/>
                                        </p:tgtEl>
                                        <p:attrNameLst>
                                          <p:attrName>style.visibility</p:attrName>
                                        </p:attrNameLst>
                                      </p:cBhvr>
                                      <p:to>
                                        <p:strVal val="visible"/>
                                      </p:to>
                                    </p:set>
                                    <p:animEffect transition="in" filter="wipe(left)">
                                      <p:cBhvr>
                                        <p:cTn id="16" dur="5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955"/>
                                        </p:tgtEl>
                                        <p:attrNameLst>
                                          <p:attrName>style.visibility</p:attrName>
                                        </p:attrNameLst>
                                      </p:cBhvr>
                                      <p:to>
                                        <p:strVal val="visible"/>
                                      </p:to>
                                    </p:set>
                                    <p:anim calcmode="lin" valueType="num">
                                      <p:cBhvr additive="base">
                                        <p:cTn id="21" dur="500" fill="hold"/>
                                        <p:tgtEl>
                                          <p:spTgt spid="955"/>
                                        </p:tgtEl>
                                        <p:attrNameLst>
                                          <p:attrName>ppt_x</p:attrName>
                                        </p:attrNameLst>
                                      </p:cBhvr>
                                      <p:tavLst>
                                        <p:tav tm="0">
                                          <p:val>
                                            <p:strVal val="1+#ppt_w/2"/>
                                          </p:val>
                                        </p:tav>
                                        <p:tav tm="100000">
                                          <p:val>
                                            <p:strVal val="#ppt_x"/>
                                          </p:val>
                                        </p:tav>
                                      </p:tavLst>
                                    </p:anim>
                                    <p:anim calcmode="lin" valueType="num">
                                      <p:cBhvr additive="base">
                                        <p:cTn id="22" dur="500" fill="hold"/>
                                        <p:tgtEl>
                                          <p:spTgt spid="95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repeatCount="2000" fill="hold" nodeType="clickEffect">
                                  <p:stCondLst>
                                    <p:cond delay="0"/>
                                  </p:stCondLst>
                                  <p:childTnLst>
                                    <p:set>
                                      <p:cBhvr>
                                        <p:cTn id="26" dur="1" fill="hold">
                                          <p:stCondLst>
                                            <p:cond delay="0"/>
                                          </p:stCondLst>
                                        </p:cTn>
                                        <p:tgtEl>
                                          <p:spTgt spid="915"/>
                                        </p:tgtEl>
                                        <p:attrNameLst>
                                          <p:attrName>style.visibility</p:attrName>
                                        </p:attrNameLst>
                                      </p:cBhvr>
                                      <p:to>
                                        <p:strVal val="visible"/>
                                      </p:to>
                                    </p:set>
                                    <p:anim calcmode="lin" valueType="num">
                                      <p:cBhvr additive="base">
                                        <p:cTn id="27" dur="500" fill="hold"/>
                                        <p:tgtEl>
                                          <p:spTgt spid="915"/>
                                        </p:tgtEl>
                                        <p:attrNameLst>
                                          <p:attrName>ppt_x</p:attrName>
                                        </p:attrNameLst>
                                      </p:cBhvr>
                                      <p:tavLst>
                                        <p:tav tm="0">
                                          <p:val>
                                            <p:strVal val="0-#ppt_w/2"/>
                                          </p:val>
                                        </p:tav>
                                        <p:tav tm="100000">
                                          <p:val>
                                            <p:strVal val="#ppt_x"/>
                                          </p:val>
                                        </p:tav>
                                      </p:tavLst>
                                    </p:anim>
                                    <p:anim calcmode="lin" valueType="num">
                                      <p:cBhvr additive="base">
                                        <p:cTn id="28" dur="500" fill="hold"/>
                                        <p:tgtEl>
                                          <p:spTgt spid="915"/>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8" fill="hold" grpId="0" nodeType="afterEffect">
                                  <p:stCondLst>
                                    <p:cond delay="8000"/>
                                  </p:stCondLst>
                                  <p:childTnLst>
                                    <p:set>
                                      <p:cBhvr>
                                        <p:cTn id="31" dur="1" fill="hold">
                                          <p:stCondLst>
                                            <p:cond delay="0"/>
                                          </p:stCondLst>
                                        </p:cTn>
                                        <p:tgtEl>
                                          <p:spTgt spid="898"/>
                                        </p:tgtEl>
                                        <p:attrNameLst>
                                          <p:attrName>style.visibility</p:attrName>
                                        </p:attrNameLst>
                                      </p:cBhvr>
                                      <p:to>
                                        <p:strVal val="visible"/>
                                      </p:to>
                                    </p:set>
                                    <p:animEffect transition="in" filter="wipe(left)">
                                      <p:cBhvr>
                                        <p:cTn id="32" dur="500"/>
                                        <p:tgtEl>
                                          <p:spTgt spid="89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898"/>
                                        </p:tgtEl>
                                        <p:attrNameLst>
                                          <p:attrName>style.visibility</p:attrName>
                                        </p:attrNameLst>
                                      </p:cBhvr>
                                      <p:to>
                                        <p:strVal val="hidden"/>
                                      </p:to>
                                    </p:set>
                                  </p:childTnLst>
                                </p:cTn>
                              </p:par>
                            </p:childTnLst>
                          </p:cTn>
                        </p:par>
                        <p:par>
                          <p:cTn id="37" fill="hold">
                            <p:stCondLst>
                              <p:cond delay="0"/>
                            </p:stCondLst>
                            <p:childTnLst>
                              <p:par>
                                <p:cTn id="38" presetID="1" presetClass="emph" presetSubtype="2" fill="hold" nodeType="afterEffect">
                                  <p:stCondLst>
                                    <p:cond delay="0"/>
                                  </p:stCondLst>
                                  <p:childTnLst>
                                    <p:animClr clrSpc="rgb" dir="cw">
                                      <p:cBhvr>
                                        <p:cTn id="39" dur="500" fill="hold"/>
                                        <p:tgtEl>
                                          <p:spTgt spid="902"/>
                                        </p:tgtEl>
                                        <p:attrNameLst>
                                          <p:attrName>fillcolor</p:attrName>
                                        </p:attrNameLst>
                                      </p:cBhvr>
                                      <p:to>
                                        <a:srgbClr val="00CC00"/>
                                      </p:to>
                                    </p:animClr>
                                    <p:set>
                                      <p:cBhvr>
                                        <p:cTn id="40" dur="500" fill="hold"/>
                                        <p:tgtEl>
                                          <p:spTgt spid="902"/>
                                        </p:tgtEl>
                                        <p:attrNameLst>
                                          <p:attrName>fill.type</p:attrName>
                                        </p:attrNameLst>
                                      </p:cBhvr>
                                      <p:to>
                                        <p:strVal val="solid"/>
                                      </p:to>
                                    </p:set>
                                    <p:set>
                                      <p:cBhvr>
                                        <p:cTn id="41" dur="500" fill="hold"/>
                                        <p:tgtEl>
                                          <p:spTgt spid="902"/>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901"/>
                                        </p:tgtEl>
                                        <p:attrNameLst>
                                          <p:attrName>fillcolor</p:attrName>
                                        </p:attrNameLst>
                                      </p:cBhvr>
                                      <p:to>
                                        <a:schemeClr val="bg2"/>
                                      </p:to>
                                    </p:animClr>
                                    <p:set>
                                      <p:cBhvr>
                                        <p:cTn id="44" dur="500" fill="hold"/>
                                        <p:tgtEl>
                                          <p:spTgt spid="901"/>
                                        </p:tgtEl>
                                        <p:attrNameLst>
                                          <p:attrName>fill.type</p:attrName>
                                        </p:attrNameLst>
                                      </p:cBhvr>
                                      <p:to>
                                        <p:strVal val="solid"/>
                                      </p:to>
                                    </p:set>
                                    <p:set>
                                      <p:cBhvr>
                                        <p:cTn id="45" dur="500" fill="hold"/>
                                        <p:tgtEl>
                                          <p:spTgt spid="901"/>
                                        </p:tgtEl>
                                        <p:attrNameLst>
                                          <p:attrName>fill.on</p:attrName>
                                        </p:attrNameLst>
                                      </p:cBhvr>
                                      <p:to>
                                        <p:strVal val="true"/>
                                      </p:to>
                                    </p:set>
                                  </p:childTnLst>
                                </p:cTn>
                              </p:par>
                            </p:childTnLst>
                          </p:cTn>
                        </p:par>
                        <p:par>
                          <p:cTn id="46" fill="hold">
                            <p:stCondLst>
                              <p:cond delay="500"/>
                            </p:stCondLst>
                            <p:childTnLst>
                              <p:par>
                                <p:cTn id="47" presetID="2" presetClass="entr" presetSubtype="12" fill="hold" nodeType="afterEffect">
                                  <p:stCondLst>
                                    <p:cond delay="0"/>
                                  </p:stCondLst>
                                  <p:childTnLst>
                                    <p:set>
                                      <p:cBhvr>
                                        <p:cTn id="48" dur="1" fill="hold">
                                          <p:stCondLst>
                                            <p:cond delay="0"/>
                                          </p:stCondLst>
                                        </p:cTn>
                                        <p:tgtEl>
                                          <p:spTgt spid="964"/>
                                        </p:tgtEl>
                                        <p:attrNameLst>
                                          <p:attrName>style.visibility</p:attrName>
                                        </p:attrNameLst>
                                      </p:cBhvr>
                                      <p:to>
                                        <p:strVal val="visible"/>
                                      </p:to>
                                    </p:set>
                                    <p:anim calcmode="lin" valueType="num">
                                      <p:cBhvr additive="base">
                                        <p:cTn id="49" dur="500" fill="hold"/>
                                        <p:tgtEl>
                                          <p:spTgt spid="964"/>
                                        </p:tgtEl>
                                        <p:attrNameLst>
                                          <p:attrName>ppt_x</p:attrName>
                                        </p:attrNameLst>
                                      </p:cBhvr>
                                      <p:tavLst>
                                        <p:tav tm="0">
                                          <p:val>
                                            <p:strVal val="0-#ppt_w/2"/>
                                          </p:val>
                                        </p:tav>
                                        <p:tav tm="100000">
                                          <p:val>
                                            <p:strVal val="#ppt_x"/>
                                          </p:val>
                                        </p:tav>
                                      </p:tavLst>
                                    </p:anim>
                                    <p:anim calcmode="lin" valueType="num">
                                      <p:cBhvr additive="base">
                                        <p:cTn id="50" dur="500" fill="hold"/>
                                        <p:tgtEl>
                                          <p:spTgt spid="96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repeatCount="2000" fill="hold" nodeType="clickEffect">
                                  <p:stCondLst>
                                    <p:cond delay="0"/>
                                  </p:stCondLst>
                                  <p:childTnLst>
                                    <p:set>
                                      <p:cBhvr>
                                        <p:cTn id="54" dur="1" fill="hold">
                                          <p:stCondLst>
                                            <p:cond delay="0"/>
                                          </p:stCondLst>
                                        </p:cTn>
                                        <p:tgtEl>
                                          <p:spTgt spid="930"/>
                                        </p:tgtEl>
                                        <p:attrNameLst>
                                          <p:attrName>style.visibility</p:attrName>
                                        </p:attrNameLst>
                                      </p:cBhvr>
                                      <p:to>
                                        <p:strVal val="visible"/>
                                      </p:to>
                                    </p:set>
                                    <p:anim calcmode="lin" valueType="num">
                                      <p:cBhvr additive="base">
                                        <p:cTn id="55" dur="500" fill="hold"/>
                                        <p:tgtEl>
                                          <p:spTgt spid="930"/>
                                        </p:tgtEl>
                                        <p:attrNameLst>
                                          <p:attrName>ppt_x</p:attrName>
                                        </p:attrNameLst>
                                      </p:cBhvr>
                                      <p:tavLst>
                                        <p:tav tm="0">
                                          <p:val>
                                            <p:strVal val="1+#ppt_w/2"/>
                                          </p:val>
                                        </p:tav>
                                        <p:tav tm="100000">
                                          <p:val>
                                            <p:strVal val="#ppt_x"/>
                                          </p:val>
                                        </p:tav>
                                      </p:tavLst>
                                    </p:anim>
                                    <p:anim calcmode="lin" valueType="num">
                                      <p:cBhvr additive="base">
                                        <p:cTn id="56" dur="500" fill="hold"/>
                                        <p:tgtEl>
                                          <p:spTgt spid="93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repeatCount="2000" fill="hold" nodeType="clickEffect">
                                  <p:stCondLst>
                                    <p:cond delay="0"/>
                                  </p:stCondLst>
                                  <p:childTnLst>
                                    <p:set>
                                      <p:cBhvr>
                                        <p:cTn id="60" dur="1" fill="hold">
                                          <p:stCondLst>
                                            <p:cond delay="0"/>
                                          </p:stCondLst>
                                        </p:cTn>
                                        <p:tgtEl>
                                          <p:spTgt spid="927"/>
                                        </p:tgtEl>
                                        <p:attrNameLst>
                                          <p:attrName>style.visibility</p:attrName>
                                        </p:attrNameLst>
                                      </p:cBhvr>
                                      <p:to>
                                        <p:strVal val="visible"/>
                                      </p:to>
                                    </p:set>
                                    <p:anim calcmode="lin" valueType="num">
                                      <p:cBhvr additive="base">
                                        <p:cTn id="61" dur="500" fill="hold"/>
                                        <p:tgtEl>
                                          <p:spTgt spid="927"/>
                                        </p:tgtEl>
                                        <p:attrNameLst>
                                          <p:attrName>ppt_x</p:attrName>
                                        </p:attrNameLst>
                                      </p:cBhvr>
                                      <p:tavLst>
                                        <p:tav tm="0">
                                          <p:val>
                                            <p:strVal val="0-#ppt_w/2"/>
                                          </p:val>
                                        </p:tav>
                                        <p:tav tm="100000">
                                          <p:val>
                                            <p:strVal val="#ppt_x"/>
                                          </p:val>
                                        </p:tav>
                                      </p:tavLst>
                                    </p:anim>
                                    <p:anim calcmode="lin" valueType="num">
                                      <p:cBhvr additive="base">
                                        <p:cTn id="62" dur="500" fill="hold"/>
                                        <p:tgtEl>
                                          <p:spTgt spid="92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500" fill="hold"/>
                                        <p:tgtEl>
                                          <p:spTgt spid="903"/>
                                        </p:tgtEl>
                                        <p:attrNameLst>
                                          <p:attrName>fillcolor</p:attrName>
                                        </p:attrNameLst>
                                      </p:cBhvr>
                                      <p:to>
                                        <a:srgbClr val="00CC00"/>
                                      </p:to>
                                    </p:animClr>
                                    <p:set>
                                      <p:cBhvr>
                                        <p:cTn id="67" dur="500" fill="hold"/>
                                        <p:tgtEl>
                                          <p:spTgt spid="903"/>
                                        </p:tgtEl>
                                        <p:attrNameLst>
                                          <p:attrName>fill.type</p:attrName>
                                        </p:attrNameLst>
                                      </p:cBhvr>
                                      <p:to>
                                        <p:strVal val="solid"/>
                                      </p:to>
                                    </p:set>
                                    <p:set>
                                      <p:cBhvr>
                                        <p:cTn id="68" dur="500" fill="hold"/>
                                        <p:tgtEl>
                                          <p:spTgt spid="903"/>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500" fill="hold"/>
                                        <p:tgtEl>
                                          <p:spTgt spid="902"/>
                                        </p:tgtEl>
                                        <p:attrNameLst>
                                          <p:attrName>fillcolor</p:attrName>
                                        </p:attrNameLst>
                                      </p:cBhvr>
                                      <p:to>
                                        <a:schemeClr val="bg2"/>
                                      </p:to>
                                    </p:animClr>
                                    <p:set>
                                      <p:cBhvr>
                                        <p:cTn id="71" dur="500" fill="hold"/>
                                        <p:tgtEl>
                                          <p:spTgt spid="902"/>
                                        </p:tgtEl>
                                        <p:attrNameLst>
                                          <p:attrName>fill.type</p:attrName>
                                        </p:attrNameLst>
                                      </p:cBhvr>
                                      <p:to>
                                        <p:strVal val="solid"/>
                                      </p:to>
                                    </p:set>
                                    <p:set>
                                      <p:cBhvr>
                                        <p:cTn id="72" dur="500" fill="hold"/>
                                        <p:tgtEl>
                                          <p:spTgt spid="902"/>
                                        </p:tgtEl>
                                        <p:attrNameLst>
                                          <p:attrName>fill.on</p:attrName>
                                        </p:attrNameLst>
                                      </p:cBhvr>
                                      <p:to>
                                        <p:strVal val="true"/>
                                      </p:to>
                                    </p:set>
                                  </p:childTnLst>
                                </p:cTn>
                              </p:par>
                            </p:childTnLst>
                          </p:cTn>
                        </p:par>
                        <p:par>
                          <p:cTn id="73" fill="hold">
                            <p:stCondLst>
                              <p:cond delay="500"/>
                            </p:stCondLst>
                            <p:childTnLst>
                              <p:par>
                                <p:cTn id="74" presetID="2" presetClass="entr" presetSubtype="12" fill="hold" nodeType="afterEffect">
                                  <p:stCondLst>
                                    <p:cond delay="0"/>
                                  </p:stCondLst>
                                  <p:childTnLst>
                                    <p:set>
                                      <p:cBhvr>
                                        <p:cTn id="75" dur="1" fill="hold">
                                          <p:stCondLst>
                                            <p:cond delay="0"/>
                                          </p:stCondLst>
                                        </p:cTn>
                                        <p:tgtEl>
                                          <p:spTgt spid="968"/>
                                        </p:tgtEl>
                                        <p:attrNameLst>
                                          <p:attrName>style.visibility</p:attrName>
                                        </p:attrNameLst>
                                      </p:cBhvr>
                                      <p:to>
                                        <p:strVal val="visible"/>
                                      </p:to>
                                    </p:set>
                                    <p:anim calcmode="lin" valueType="num">
                                      <p:cBhvr additive="base">
                                        <p:cTn id="76" dur="500" fill="hold"/>
                                        <p:tgtEl>
                                          <p:spTgt spid="968"/>
                                        </p:tgtEl>
                                        <p:attrNameLst>
                                          <p:attrName>ppt_x</p:attrName>
                                        </p:attrNameLst>
                                      </p:cBhvr>
                                      <p:tavLst>
                                        <p:tav tm="0">
                                          <p:val>
                                            <p:strVal val="0-#ppt_w/2"/>
                                          </p:val>
                                        </p:tav>
                                        <p:tav tm="100000">
                                          <p:val>
                                            <p:strVal val="#ppt_x"/>
                                          </p:val>
                                        </p:tav>
                                      </p:tavLst>
                                    </p:anim>
                                    <p:anim calcmode="lin" valueType="num">
                                      <p:cBhvr additive="base">
                                        <p:cTn id="77" dur="500" fill="hold"/>
                                        <p:tgtEl>
                                          <p:spTgt spid="968"/>
                                        </p:tgtEl>
                                        <p:attrNameLst>
                                          <p:attrName>ppt_y</p:attrName>
                                        </p:attrNameLst>
                                      </p:cBhvr>
                                      <p:tavLst>
                                        <p:tav tm="0">
                                          <p:val>
                                            <p:strVal val="1+#ppt_h/2"/>
                                          </p:val>
                                        </p:tav>
                                        <p:tav tm="100000">
                                          <p:val>
                                            <p:strVal val="#ppt_y"/>
                                          </p:val>
                                        </p:tav>
                                      </p:tavLst>
                                    </p:anim>
                                  </p:childTnLst>
                                </p:cTn>
                              </p:par>
                            </p:childTnLst>
                          </p:cTn>
                        </p:par>
                        <p:par>
                          <p:cTn id="78" fill="hold">
                            <p:stCondLst>
                              <p:cond delay="1000"/>
                            </p:stCondLst>
                            <p:childTnLst>
                              <p:par>
                                <p:cTn id="79" presetID="2" presetClass="entr" presetSubtype="2" fill="hold" nodeType="afterEffect">
                                  <p:stCondLst>
                                    <p:cond delay="0"/>
                                  </p:stCondLst>
                                  <p:childTnLst>
                                    <p:set>
                                      <p:cBhvr>
                                        <p:cTn id="80" dur="1" fill="hold">
                                          <p:stCondLst>
                                            <p:cond delay="0"/>
                                          </p:stCondLst>
                                        </p:cTn>
                                        <p:tgtEl>
                                          <p:spTgt spid="935"/>
                                        </p:tgtEl>
                                        <p:attrNameLst>
                                          <p:attrName>style.visibility</p:attrName>
                                        </p:attrNameLst>
                                      </p:cBhvr>
                                      <p:to>
                                        <p:strVal val="visible"/>
                                      </p:to>
                                    </p:set>
                                    <p:anim calcmode="lin" valueType="num">
                                      <p:cBhvr additive="base">
                                        <p:cTn id="81" dur="500" fill="hold"/>
                                        <p:tgtEl>
                                          <p:spTgt spid="935"/>
                                        </p:tgtEl>
                                        <p:attrNameLst>
                                          <p:attrName>ppt_x</p:attrName>
                                        </p:attrNameLst>
                                      </p:cBhvr>
                                      <p:tavLst>
                                        <p:tav tm="0">
                                          <p:val>
                                            <p:strVal val="1+#ppt_w/2"/>
                                          </p:val>
                                        </p:tav>
                                        <p:tav tm="100000">
                                          <p:val>
                                            <p:strVal val="#ppt_x"/>
                                          </p:val>
                                        </p:tav>
                                      </p:tavLst>
                                    </p:anim>
                                    <p:anim calcmode="lin" valueType="num">
                                      <p:cBhvr additive="base">
                                        <p:cTn id="82" dur="500" fill="hold"/>
                                        <p:tgtEl>
                                          <p:spTgt spid="935"/>
                                        </p:tgtEl>
                                        <p:attrNameLst>
                                          <p:attrName>ppt_y</p:attrName>
                                        </p:attrNameLst>
                                      </p:cBhvr>
                                      <p:tavLst>
                                        <p:tav tm="0">
                                          <p:val>
                                            <p:strVal val="#ppt_y"/>
                                          </p:val>
                                        </p:tav>
                                        <p:tav tm="100000">
                                          <p:val>
                                            <p:strVal val="#ppt_y"/>
                                          </p:val>
                                        </p:tav>
                                      </p:tavLst>
                                    </p:anim>
                                  </p:childTnLst>
                                </p:cTn>
                              </p:par>
                            </p:childTnLst>
                          </p:cTn>
                        </p:par>
                        <p:par>
                          <p:cTn id="83" fill="hold">
                            <p:stCondLst>
                              <p:cond delay="1500"/>
                            </p:stCondLst>
                            <p:childTnLst>
                              <p:par>
                                <p:cTn id="84" presetID="2" presetClass="entr" presetSubtype="8" fill="hold" nodeType="afterEffect">
                                  <p:stCondLst>
                                    <p:cond delay="0"/>
                                  </p:stCondLst>
                                  <p:childTnLst>
                                    <p:set>
                                      <p:cBhvr>
                                        <p:cTn id="85" dur="1" fill="hold">
                                          <p:stCondLst>
                                            <p:cond delay="0"/>
                                          </p:stCondLst>
                                        </p:cTn>
                                        <p:tgtEl>
                                          <p:spTgt spid="924"/>
                                        </p:tgtEl>
                                        <p:attrNameLst>
                                          <p:attrName>style.visibility</p:attrName>
                                        </p:attrNameLst>
                                      </p:cBhvr>
                                      <p:to>
                                        <p:strVal val="visible"/>
                                      </p:to>
                                    </p:set>
                                    <p:anim calcmode="lin" valueType="num">
                                      <p:cBhvr additive="base">
                                        <p:cTn id="86" dur="500" fill="hold"/>
                                        <p:tgtEl>
                                          <p:spTgt spid="924"/>
                                        </p:tgtEl>
                                        <p:attrNameLst>
                                          <p:attrName>ppt_x</p:attrName>
                                        </p:attrNameLst>
                                      </p:cBhvr>
                                      <p:tavLst>
                                        <p:tav tm="0">
                                          <p:val>
                                            <p:strVal val="0-#ppt_w/2"/>
                                          </p:val>
                                        </p:tav>
                                        <p:tav tm="100000">
                                          <p:val>
                                            <p:strVal val="#ppt_x"/>
                                          </p:val>
                                        </p:tav>
                                      </p:tavLst>
                                    </p:anim>
                                    <p:anim calcmode="lin" valueType="num">
                                      <p:cBhvr additive="base">
                                        <p:cTn id="87" dur="500" fill="hold"/>
                                        <p:tgtEl>
                                          <p:spTgt spid="924"/>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 presetClass="emph" presetSubtype="2" fill="hold" nodeType="clickEffect">
                                  <p:stCondLst>
                                    <p:cond delay="0"/>
                                  </p:stCondLst>
                                  <p:childTnLst>
                                    <p:animClr clrSpc="rgb" dir="cw">
                                      <p:cBhvr>
                                        <p:cTn id="91" dur="500" fill="hold"/>
                                        <p:tgtEl>
                                          <p:spTgt spid="903"/>
                                        </p:tgtEl>
                                        <p:attrNameLst>
                                          <p:attrName>fillcolor</p:attrName>
                                        </p:attrNameLst>
                                      </p:cBhvr>
                                      <p:to>
                                        <a:schemeClr val="bg2"/>
                                      </p:to>
                                    </p:animClr>
                                    <p:set>
                                      <p:cBhvr>
                                        <p:cTn id="92" dur="500" fill="hold"/>
                                        <p:tgtEl>
                                          <p:spTgt spid="903"/>
                                        </p:tgtEl>
                                        <p:attrNameLst>
                                          <p:attrName>fill.type</p:attrName>
                                        </p:attrNameLst>
                                      </p:cBhvr>
                                      <p:to>
                                        <p:strVal val="solid"/>
                                      </p:to>
                                    </p:set>
                                    <p:set>
                                      <p:cBhvr>
                                        <p:cTn id="93" dur="500" fill="hold"/>
                                        <p:tgtEl>
                                          <p:spTgt spid="903"/>
                                        </p:tgtEl>
                                        <p:attrNameLst>
                                          <p:attrName>fill.on</p:attrName>
                                        </p:attrNameLst>
                                      </p:cBhvr>
                                      <p:to>
                                        <p:strVal val="true"/>
                                      </p:to>
                                    </p:set>
                                  </p:childTnLst>
                                </p:cTn>
                              </p:par>
                              <p:par>
                                <p:cTn id="94" presetID="1" presetClass="emph" presetSubtype="2" fill="hold" nodeType="withEffect">
                                  <p:stCondLst>
                                    <p:cond delay="0"/>
                                  </p:stCondLst>
                                  <p:childTnLst>
                                    <p:animClr clrSpc="rgb" dir="cw">
                                      <p:cBhvr>
                                        <p:cTn id="95" dur="500" fill="hold"/>
                                        <p:tgtEl>
                                          <p:spTgt spid="904"/>
                                        </p:tgtEl>
                                        <p:attrNameLst>
                                          <p:attrName>fillcolor</p:attrName>
                                        </p:attrNameLst>
                                      </p:cBhvr>
                                      <p:to>
                                        <a:srgbClr val="00CC00"/>
                                      </p:to>
                                    </p:animClr>
                                    <p:set>
                                      <p:cBhvr>
                                        <p:cTn id="96" dur="500" fill="hold"/>
                                        <p:tgtEl>
                                          <p:spTgt spid="904"/>
                                        </p:tgtEl>
                                        <p:attrNameLst>
                                          <p:attrName>fill.type</p:attrName>
                                        </p:attrNameLst>
                                      </p:cBhvr>
                                      <p:to>
                                        <p:strVal val="solid"/>
                                      </p:to>
                                    </p:set>
                                    <p:set>
                                      <p:cBhvr>
                                        <p:cTn id="97" dur="500" fill="hold"/>
                                        <p:tgtEl>
                                          <p:spTgt spid="904"/>
                                        </p:tgtEl>
                                        <p:attrNameLst>
                                          <p:attrName>fill.on</p:attrName>
                                        </p:attrNameLst>
                                      </p:cBhvr>
                                      <p:to>
                                        <p:strVal val="true"/>
                                      </p:to>
                                    </p:set>
                                  </p:childTnLst>
                                </p:cTn>
                              </p:par>
                            </p:childTnLst>
                          </p:cTn>
                        </p:par>
                        <p:par>
                          <p:cTn id="98" fill="hold">
                            <p:stCondLst>
                              <p:cond delay="500"/>
                            </p:stCondLst>
                            <p:childTnLst>
                              <p:par>
                                <p:cTn id="99" presetID="2" presetClass="entr" presetSubtype="12" fill="hold" nodeType="afterEffect">
                                  <p:stCondLst>
                                    <p:cond delay="0"/>
                                  </p:stCondLst>
                                  <p:childTnLst>
                                    <p:set>
                                      <p:cBhvr>
                                        <p:cTn id="100" dur="1" fill="hold">
                                          <p:stCondLst>
                                            <p:cond delay="0"/>
                                          </p:stCondLst>
                                        </p:cTn>
                                        <p:tgtEl>
                                          <p:spTgt spid="972"/>
                                        </p:tgtEl>
                                        <p:attrNameLst>
                                          <p:attrName>style.visibility</p:attrName>
                                        </p:attrNameLst>
                                      </p:cBhvr>
                                      <p:to>
                                        <p:strVal val="visible"/>
                                      </p:to>
                                    </p:set>
                                    <p:anim calcmode="lin" valueType="num">
                                      <p:cBhvr additive="base">
                                        <p:cTn id="101" dur="500" fill="hold"/>
                                        <p:tgtEl>
                                          <p:spTgt spid="972"/>
                                        </p:tgtEl>
                                        <p:attrNameLst>
                                          <p:attrName>ppt_x</p:attrName>
                                        </p:attrNameLst>
                                      </p:cBhvr>
                                      <p:tavLst>
                                        <p:tav tm="0">
                                          <p:val>
                                            <p:strVal val="0-#ppt_w/2"/>
                                          </p:val>
                                        </p:tav>
                                        <p:tav tm="100000">
                                          <p:val>
                                            <p:strVal val="#ppt_x"/>
                                          </p:val>
                                        </p:tav>
                                      </p:tavLst>
                                    </p:anim>
                                    <p:anim calcmode="lin" valueType="num">
                                      <p:cBhvr additive="base">
                                        <p:cTn id="102" dur="500" fill="hold"/>
                                        <p:tgtEl>
                                          <p:spTgt spid="972"/>
                                        </p:tgtEl>
                                        <p:attrNameLst>
                                          <p:attrName>ppt_y</p:attrName>
                                        </p:attrNameLst>
                                      </p:cBhvr>
                                      <p:tavLst>
                                        <p:tav tm="0">
                                          <p:val>
                                            <p:strVal val="1+#ppt_h/2"/>
                                          </p:val>
                                        </p:tav>
                                        <p:tav tm="100000">
                                          <p:val>
                                            <p:strVal val="#ppt_y"/>
                                          </p:val>
                                        </p:tav>
                                      </p:tavLst>
                                    </p:anim>
                                  </p:childTnLst>
                                </p:cTn>
                              </p:par>
                            </p:childTnLst>
                          </p:cTn>
                        </p:par>
                        <p:par>
                          <p:cTn id="103" fill="hold">
                            <p:stCondLst>
                              <p:cond delay="1000"/>
                            </p:stCondLst>
                            <p:childTnLst>
                              <p:par>
                                <p:cTn id="104" presetID="22" presetClass="entr" presetSubtype="8" fill="hold" grpId="0" nodeType="afterEffect">
                                  <p:stCondLst>
                                    <p:cond delay="13000"/>
                                  </p:stCondLst>
                                  <p:childTnLst>
                                    <p:set>
                                      <p:cBhvr>
                                        <p:cTn id="105" dur="1" fill="hold">
                                          <p:stCondLst>
                                            <p:cond delay="0"/>
                                          </p:stCondLst>
                                        </p:cTn>
                                        <p:tgtEl>
                                          <p:spTgt spid="987"/>
                                        </p:tgtEl>
                                        <p:attrNameLst>
                                          <p:attrName>style.visibility</p:attrName>
                                        </p:attrNameLst>
                                      </p:cBhvr>
                                      <p:to>
                                        <p:strVal val="visible"/>
                                      </p:to>
                                    </p:set>
                                    <p:animEffect transition="in" filter="wipe(left)">
                                      <p:cBhvr>
                                        <p:cTn id="106" dur="500"/>
                                        <p:tgtEl>
                                          <p:spTgt spid="987"/>
                                        </p:tgtEl>
                                      </p:cBhvr>
                                    </p:animEffect>
                                  </p:childTnLst>
                                </p:cTn>
                              </p:par>
                            </p:childTnLst>
                          </p:cTn>
                        </p:par>
                        <p:par>
                          <p:cTn id="107" fill="hold">
                            <p:stCondLst>
                              <p:cond delay="14500"/>
                            </p:stCondLst>
                            <p:childTnLst>
                              <p:par>
                                <p:cTn id="108" presetID="35" presetClass="emph" presetSubtype="0" repeatCount="3000" fill="hold" nodeType="afterEffect">
                                  <p:stCondLst>
                                    <p:cond delay="0"/>
                                  </p:stCondLst>
                                  <p:childTnLst>
                                    <p:anim calcmode="discrete" valueType="str">
                                      <p:cBhvr>
                                        <p:cTn id="109" dur="1000" fill="hold"/>
                                        <p:tgtEl>
                                          <p:spTgt spid="915"/>
                                        </p:tgtEl>
                                        <p:attrNameLst>
                                          <p:attrName>style.visibility</p:attrName>
                                        </p:attrNameLst>
                                      </p:cBhvr>
                                      <p:tavLst>
                                        <p:tav tm="0">
                                          <p:val>
                                            <p:strVal val="hidden"/>
                                          </p:val>
                                        </p:tav>
                                        <p:tav tm="50000">
                                          <p:val>
                                            <p:strVal val="visible"/>
                                          </p:val>
                                        </p:tav>
                                      </p:tavLst>
                                    </p:anim>
                                  </p:childTnLst>
                                </p:cTn>
                              </p:par>
                              <p:par>
                                <p:cTn id="110" presetID="35" presetClass="emph" presetSubtype="0" repeatCount="2000" fill="hold" nodeType="withEffect">
                                  <p:stCondLst>
                                    <p:cond delay="0"/>
                                  </p:stCondLst>
                                  <p:childTnLst>
                                    <p:anim calcmode="discrete" valueType="str">
                                      <p:cBhvr>
                                        <p:cTn id="111" dur="1000" fill="hold"/>
                                        <p:tgtEl>
                                          <p:spTgt spid="955"/>
                                        </p:tgtEl>
                                        <p:attrNameLst>
                                          <p:attrName>style.visibility</p:attrName>
                                        </p:attrNameLst>
                                      </p:cBhvr>
                                      <p:tavLst>
                                        <p:tav tm="0">
                                          <p:val>
                                            <p:strVal val="hidden"/>
                                          </p:val>
                                        </p:tav>
                                        <p:tav tm="50000">
                                          <p:val>
                                            <p:strVal val="visible"/>
                                          </p:val>
                                        </p:tav>
                                      </p:tavLst>
                                    </p:anim>
                                  </p:childTnLst>
                                </p:cTn>
                              </p:par>
                              <p:par>
                                <p:cTn id="112" presetID="1" presetClass="emph" presetSubtype="2" fill="hold" nodeType="withEffect">
                                  <p:stCondLst>
                                    <p:cond delay="0"/>
                                  </p:stCondLst>
                                  <p:childTnLst>
                                    <p:animClr clrSpc="rgb" dir="cw">
                                      <p:cBhvr>
                                        <p:cTn id="113" dur="500" fill="hold"/>
                                        <p:tgtEl>
                                          <p:spTgt spid="904"/>
                                        </p:tgtEl>
                                        <p:attrNameLst>
                                          <p:attrName>fillcolor</p:attrName>
                                        </p:attrNameLst>
                                      </p:cBhvr>
                                      <p:to>
                                        <a:srgbClr val="FFFF66"/>
                                      </p:to>
                                    </p:animClr>
                                    <p:set>
                                      <p:cBhvr>
                                        <p:cTn id="114" dur="500" fill="hold"/>
                                        <p:tgtEl>
                                          <p:spTgt spid="904"/>
                                        </p:tgtEl>
                                        <p:attrNameLst>
                                          <p:attrName>fill.type</p:attrName>
                                        </p:attrNameLst>
                                      </p:cBhvr>
                                      <p:to>
                                        <p:strVal val="solid"/>
                                      </p:to>
                                    </p:set>
                                    <p:set>
                                      <p:cBhvr>
                                        <p:cTn id="115" dur="500" fill="hold"/>
                                        <p:tgtEl>
                                          <p:spTgt spid="904"/>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mph" presetSubtype="2" fill="hold" nodeType="clickEffect">
                                  <p:stCondLst>
                                    <p:cond delay="0"/>
                                  </p:stCondLst>
                                  <p:childTnLst>
                                    <p:animClr clrSpc="rgb" dir="cw">
                                      <p:cBhvr>
                                        <p:cTn id="119" dur="500" fill="hold"/>
                                        <p:tgtEl>
                                          <p:spTgt spid="905"/>
                                        </p:tgtEl>
                                        <p:attrNameLst>
                                          <p:attrName>fillcolor</p:attrName>
                                        </p:attrNameLst>
                                      </p:cBhvr>
                                      <p:to>
                                        <a:srgbClr val="00CC00"/>
                                      </p:to>
                                    </p:animClr>
                                    <p:set>
                                      <p:cBhvr>
                                        <p:cTn id="120" dur="500" fill="hold"/>
                                        <p:tgtEl>
                                          <p:spTgt spid="905"/>
                                        </p:tgtEl>
                                        <p:attrNameLst>
                                          <p:attrName>fill.type</p:attrName>
                                        </p:attrNameLst>
                                      </p:cBhvr>
                                      <p:to>
                                        <p:strVal val="solid"/>
                                      </p:to>
                                    </p:set>
                                    <p:set>
                                      <p:cBhvr>
                                        <p:cTn id="121" dur="500" fill="hold"/>
                                        <p:tgtEl>
                                          <p:spTgt spid="905"/>
                                        </p:tgtEl>
                                        <p:attrNameLst>
                                          <p:attrName>fill.on</p:attrName>
                                        </p:attrNameLst>
                                      </p:cBhvr>
                                      <p:to>
                                        <p:strVal val="true"/>
                                      </p:to>
                                    </p:set>
                                  </p:childTnLst>
                                </p:cTn>
                              </p:par>
                            </p:childTnLst>
                          </p:cTn>
                        </p:par>
                        <p:par>
                          <p:cTn id="122" fill="hold">
                            <p:stCondLst>
                              <p:cond delay="500"/>
                            </p:stCondLst>
                            <p:childTnLst>
                              <p:par>
                                <p:cTn id="123" presetID="2" presetClass="entr" presetSubtype="12" fill="hold" nodeType="afterEffect">
                                  <p:stCondLst>
                                    <p:cond delay="0"/>
                                  </p:stCondLst>
                                  <p:childTnLst>
                                    <p:set>
                                      <p:cBhvr>
                                        <p:cTn id="124" dur="1" fill="hold">
                                          <p:stCondLst>
                                            <p:cond delay="0"/>
                                          </p:stCondLst>
                                        </p:cTn>
                                        <p:tgtEl>
                                          <p:spTgt spid="976"/>
                                        </p:tgtEl>
                                        <p:attrNameLst>
                                          <p:attrName>style.visibility</p:attrName>
                                        </p:attrNameLst>
                                      </p:cBhvr>
                                      <p:to>
                                        <p:strVal val="visible"/>
                                      </p:to>
                                    </p:set>
                                    <p:anim calcmode="lin" valueType="num">
                                      <p:cBhvr additive="base">
                                        <p:cTn id="125" dur="500" fill="hold"/>
                                        <p:tgtEl>
                                          <p:spTgt spid="976"/>
                                        </p:tgtEl>
                                        <p:attrNameLst>
                                          <p:attrName>ppt_x</p:attrName>
                                        </p:attrNameLst>
                                      </p:cBhvr>
                                      <p:tavLst>
                                        <p:tav tm="0">
                                          <p:val>
                                            <p:strVal val="0-#ppt_w/2"/>
                                          </p:val>
                                        </p:tav>
                                        <p:tav tm="100000">
                                          <p:val>
                                            <p:strVal val="#ppt_x"/>
                                          </p:val>
                                        </p:tav>
                                      </p:tavLst>
                                    </p:anim>
                                    <p:anim calcmode="lin" valueType="num">
                                      <p:cBhvr additive="base">
                                        <p:cTn id="126" dur="500" fill="hold"/>
                                        <p:tgtEl>
                                          <p:spTgt spid="976"/>
                                        </p:tgtEl>
                                        <p:attrNameLst>
                                          <p:attrName>ppt_y</p:attrName>
                                        </p:attrNameLst>
                                      </p:cBhvr>
                                      <p:tavLst>
                                        <p:tav tm="0">
                                          <p:val>
                                            <p:strVal val="1+#ppt_h/2"/>
                                          </p:val>
                                        </p:tav>
                                        <p:tav tm="100000">
                                          <p:val>
                                            <p:strVal val="#ppt_y"/>
                                          </p:val>
                                        </p:tav>
                                      </p:tavLst>
                                    </p:anim>
                                  </p:childTnLst>
                                </p:cTn>
                              </p:par>
                            </p:childTnLst>
                          </p:cTn>
                        </p:par>
                        <p:par>
                          <p:cTn id="127" fill="hold">
                            <p:stCondLst>
                              <p:cond delay="1000"/>
                            </p:stCondLst>
                            <p:childTnLst>
                              <p:par>
                                <p:cTn id="128" presetID="22" presetClass="entr" presetSubtype="8" fill="hold" grpId="0" nodeType="afterEffect">
                                  <p:stCondLst>
                                    <p:cond delay="0"/>
                                  </p:stCondLst>
                                  <p:childTnLst>
                                    <p:set>
                                      <p:cBhvr>
                                        <p:cTn id="129" dur="1" fill="hold">
                                          <p:stCondLst>
                                            <p:cond delay="0"/>
                                          </p:stCondLst>
                                        </p:cTn>
                                        <p:tgtEl>
                                          <p:spTgt spid="988"/>
                                        </p:tgtEl>
                                        <p:attrNameLst>
                                          <p:attrName>style.visibility</p:attrName>
                                        </p:attrNameLst>
                                      </p:cBhvr>
                                      <p:to>
                                        <p:strVal val="visible"/>
                                      </p:to>
                                    </p:set>
                                    <p:animEffect transition="in" filter="wipe(left)">
                                      <p:cBhvr>
                                        <p:cTn id="130" dur="500"/>
                                        <p:tgtEl>
                                          <p:spTgt spid="988"/>
                                        </p:tgtEl>
                                      </p:cBhvr>
                                    </p:animEffect>
                                  </p:childTnLst>
                                </p:cTn>
                              </p:par>
                            </p:childTnLst>
                          </p:cTn>
                        </p:par>
                        <p:par>
                          <p:cTn id="131" fill="hold">
                            <p:stCondLst>
                              <p:cond delay="1500"/>
                            </p:stCondLst>
                            <p:childTnLst>
                              <p:par>
                                <p:cTn id="132" presetID="2" presetClass="entr" presetSubtype="2" fill="hold" nodeType="afterEffect">
                                  <p:stCondLst>
                                    <p:cond delay="0"/>
                                  </p:stCondLst>
                                  <p:childTnLst>
                                    <p:set>
                                      <p:cBhvr>
                                        <p:cTn id="133" dur="1" fill="hold">
                                          <p:stCondLst>
                                            <p:cond delay="0"/>
                                          </p:stCondLst>
                                        </p:cTn>
                                        <p:tgtEl>
                                          <p:spTgt spid="940"/>
                                        </p:tgtEl>
                                        <p:attrNameLst>
                                          <p:attrName>style.visibility</p:attrName>
                                        </p:attrNameLst>
                                      </p:cBhvr>
                                      <p:to>
                                        <p:strVal val="visible"/>
                                      </p:to>
                                    </p:set>
                                    <p:anim calcmode="lin" valueType="num">
                                      <p:cBhvr additive="base">
                                        <p:cTn id="134" dur="500" fill="hold"/>
                                        <p:tgtEl>
                                          <p:spTgt spid="940"/>
                                        </p:tgtEl>
                                        <p:attrNameLst>
                                          <p:attrName>ppt_x</p:attrName>
                                        </p:attrNameLst>
                                      </p:cBhvr>
                                      <p:tavLst>
                                        <p:tav tm="0">
                                          <p:val>
                                            <p:strVal val="1+#ppt_w/2"/>
                                          </p:val>
                                        </p:tav>
                                        <p:tav tm="100000">
                                          <p:val>
                                            <p:strVal val="#ppt_x"/>
                                          </p:val>
                                        </p:tav>
                                      </p:tavLst>
                                    </p:anim>
                                    <p:anim calcmode="lin" valueType="num">
                                      <p:cBhvr additive="base">
                                        <p:cTn id="135" dur="500" fill="hold"/>
                                        <p:tgtEl>
                                          <p:spTgt spid="940"/>
                                        </p:tgtEl>
                                        <p:attrNameLst>
                                          <p:attrName>ppt_y</p:attrName>
                                        </p:attrNameLst>
                                      </p:cBhvr>
                                      <p:tavLst>
                                        <p:tav tm="0">
                                          <p:val>
                                            <p:strVal val="#ppt_y"/>
                                          </p:val>
                                        </p:tav>
                                        <p:tav tm="100000">
                                          <p:val>
                                            <p:strVal val="#ppt_y"/>
                                          </p:val>
                                        </p:tav>
                                      </p:tavLst>
                                    </p:anim>
                                  </p:childTnLst>
                                </p:cTn>
                              </p:par>
                            </p:childTnLst>
                          </p:cTn>
                        </p:par>
                        <p:par>
                          <p:cTn id="136" fill="hold">
                            <p:stCondLst>
                              <p:cond delay="2000"/>
                            </p:stCondLst>
                            <p:childTnLst>
                              <p:par>
                                <p:cTn id="137" presetID="2" presetClass="entr" presetSubtype="2" fill="hold" nodeType="afterEffect">
                                  <p:stCondLst>
                                    <p:cond delay="0"/>
                                  </p:stCondLst>
                                  <p:childTnLst>
                                    <p:set>
                                      <p:cBhvr>
                                        <p:cTn id="138" dur="1" fill="hold">
                                          <p:stCondLst>
                                            <p:cond delay="0"/>
                                          </p:stCondLst>
                                        </p:cTn>
                                        <p:tgtEl>
                                          <p:spTgt spid="921"/>
                                        </p:tgtEl>
                                        <p:attrNameLst>
                                          <p:attrName>style.visibility</p:attrName>
                                        </p:attrNameLst>
                                      </p:cBhvr>
                                      <p:to>
                                        <p:strVal val="visible"/>
                                      </p:to>
                                    </p:set>
                                    <p:anim calcmode="lin" valueType="num">
                                      <p:cBhvr additive="base">
                                        <p:cTn id="139" dur="500" fill="hold"/>
                                        <p:tgtEl>
                                          <p:spTgt spid="921"/>
                                        </p:tgtEl>
                                        <p:attrNameLst>
                                          <p:attrName>ppt_x</p:attrName>
                                        </p:attrNameLst>
                                      </p:cBhvr>
                                      <p:tavLst>
                                        <p:tav tm="0">
                                          <p:val>
                                            <p:strVal val="1+#ppt_w/2"/>
                                          </p:val>
                                        </p:tav>
                                        <p:tav tm="100000">
                                          <p:val>
                                            <p:strVal val="#ppt_x"/>
                                          </p:val>
                                        </p:tav>
                                      </p:tavLst>
                                    </p:anim>
                                    <p:anim calcmode="lin" valueType="num">
                                      <p:cBhvr additive="base">
                                        <p:cTn id="140" dur="500" fill="hold"/>
                                        <p:tgtEl>
                                          <p:spTgt spid="921"/>
                                        </p:tgtEl>
                                        <p:attrNameLst>
                                          <p:attrName>ppt_y</p:attrName>
                                        </p:attrNameLst>
                                      </p:cBhvr>
                                      <p:tavLst>
                                        <p:tav tm="0">
                                          <p:val>
                                            <p:strVal val="#ppt_y"/>
                                          </p:val>
                                        </p:tav>
                                        <p:tav tm="100000">
                                          <p:val>
                                            <p:strVal val="#ppt_y"/>
                                          </p:val>
                                        </p:tav>
                                      </p:tavLst>
                                    </p:anim>
                                  </p:childTnLst>
                                </p:cTn>
                              </p:par>
                            </p:childTnLst>
                          </p:cTn>
                        </p:par>
                        <p:par>
                          <p:cTn id="141" fill="hold">
                            <p:stCondLst>
                              <p:cond delay="2500"/>
                            </p:stCondLst>
                            <p:childTnLst>
                              <p:par>
                                <p:cTn id="142" presetID="1" presetClass="emph" presetSubtype="2" fill="hold" nodeType="afterEffect">
                                  <p:stCondLst>
                                    <p:cond delay="0"/>
                                  </p:stCondLst>
                                  <p:childTnLst>
                                    <p:animClr clrSpc="rgb" dir="cw">
                                      <p:cBhvr>
                                        <p:cTn id="143" dur="500" fill="hold"/>
                                        <p:tgtEl>
                                          <p:spTgt spid="906"/>
                                        </p:tgtEl>
                                        <p:attrNameLst>
                                          <p:attrName>fillcolor</p:attrName>
                                        </p:attrNameLst>
                                      </p:cBhvr>
                                      <p:to>
                                        <a:srgbClr val="00CC00"/>
                                      </p:to>
                                    </p:animClr>
                                    <p:set>
                                      <p:cBhvr>
                                        <p:cTn id="144" dur="500" fill="hold"/>
                                        <p:tgtEl>
                                          <p:spTgt spid="906"/>
                                        </p:tgtEl>
                                        <p:attrNameLst>
                                          <p:attrName>fill.type</p:attrName>
                                        </p:attrNameLst>
                                      </p:cBhvr>
                                      <p:to>
                                        <p:strVal val="solid"/>
                                      </p:to>
                                    </p:set>
                                    <p:set>
                                      <p:cBhvr>
                                        <p:cTn id="145" dur="500" fill="hold"/>
                                        <p:tgtEl>
                                          <p:spTgt spid="906"/>
                                        </p:tgtEl>
                                        <p:attrNameLst>
                                          <p:attrName>fill.on</p:attrName>
                                        </p:attrNameLst>
                                      </p:cBhvr>
                                      <p:to>
                                        <p:strVal val="true"/>
                                      </p:to>
                                    </p:set>
                                  </p:childTnLst>
                                </p:cTn>
                              </p:par>
                            </p:childTnLst>
                          </p:cTn>
                        </p:par>
                        <p:par>
                          <p:cTn id="146" fill="hold">
                            <p:stCondLst>
                              <p:cond delay="3000"/>
                            </p:stCondLst>
                            <p:childTnLst>
                              <p:par>
                                <p:cTn id="147" presetID="1" presetClass="emph" presetSubtype="2" fill="hold" nodeType="afterEffect">
                                  <p:stCondLst>
                                    <p:cond delay="0"/>
                                  </p:stCondLst>
                                  <p:childTnLst>
                                    <p:animClr clrSpc="rgb" dir="cw">
                                      <p:cBhvr>
                                        <p:cTn id="148" dur="500" fill="hold"/>
                                        <p:tgtEl>
                                          <p:spTgt spid="905"/>
                                        </p:tgtEl>
                                        <p:attrNameLst>
                                          <p:attrName>fillcolor</p:attrName>
                                        </p:attrNameLst>
                                      </p:cBhvr>
                                      <p:to>
                                        <a:schemeClr val="bg2"/>
                                      </p:to>
                                    </p:animClr>
                                    <p:set>
                                      <p:cBhvr>
                                        <p:cTn id="149" dur="500" fill="hold"/>
                                        <p:tgtEl>
                                          <p:spTgt spid="905"/>
                                        </p:tgtEl>
                                        <p:attrNameLst>
                                          <p:attrName>fill.type</p:attrName>
                                        </p:attrNameLst>
                                      </p:cBhvr>
                                      <p:to>
                                        <p:strVal val="solid"/>
                                      </p:to>
                                    </p:set>
                                    <p:set>
                                      <p:cBhvr>
                                        <p:cTn id="150" dur="500" fill="hold"/>
                                        <p:tgtEl>
                                          <p:spTgt spid="905"/>
                                        </p:tgtEl>
                                        <p:attrNameLst>
                                          <p:attrName>fill.on</p:attrName>
                                        </p:attrNameLst>
                                      </p:cBhvr>
                                      <p:to>
                                        <p:strVal val="true"/>
                                      </p:to>
                                    </p:set>
                                  </p:childTnLst>
                                </p:cTn>
                              </p:par>
                            </p:childTnLst>
                          </p:cTn>
                        </p:par>
                        <p:par>
                          <p:cTn id="151" fill="hold">
                            <p:stCondLst>
                              <p:cond delay="3500"/>
                            </p:stCondLst>
                            <p:childTnLst>
                              <p:par>
                                <p:cTn id="152" presetID="2" presetClass="entr" presetSubtype="12" fill="hold" nodeType="afterEffect">
                                  <p:stCondLst>
                                    <p:cond delay="0"/>
                                  </p:stCondLst>
                                  <p:childTnLst>
                                    <p:set>
                                      <p:cBhvr>
                                        <p:cTn id="153" dur="1" fill="hold">
                                          <p:stCondLst>
                                            <p:cond delay="0"/>
                                          </p:stCondLst>
                                        </p:cTn>
                                        <p:tgtEl>
                                          <p:spTgt spid="980"/>
                                        </p:tgtEl>
                                        <p:attrNameLst>
                                          <p:attrName>style.visibility</p:attrName>
                                        </p:attrNameLst>
                                      </p:cBhvr>
                                      <p:to>
                                        <p:strVal val="visible"/>
                                      </p:to>
                                    </p:set>
                                    <p:anim calcmode="lin" valueType="num">
                                      <p:cBhvr additive="base">
                                        <p:cTn id="154" dur="500" fill="hold"/>
                                        <p:tgtEl>
                                          <p:spTgt spid="980"/>
                                        </p:tgtEl>
                                        <p:attrNameLst>
                                          <p:attrName>ppt_x</p:attrName>
                                        </p:attrNameLst>
                                      </p:cBhvr>
                                      <p:tavLst>
                                        <p:tav tm="0">
                                          <p:val>
                                            <p:strVal val="0-#ppt_w/2"/>
                                          </p:val>
                                        </p:tav>
                                        <p:tav tm="100000">
                                          <p:val>
                                            <p:strVal val="#ppt_x"/>
                                          </p:val>
                                        </p:tav>
                                      </p:tavLst>
                                    </p:anim>
                                    <p:anim calcmode="lin" valueType="num">
                                      <p:cBhvr additive="base">
                                        <p:cTn id="155" dur="500" fill="hold"/>
                                        <p:tgtEl>
                                          <p:spTgt spid="980"/>
                                        </p:tgtEl>
                                        <p:attrNameLst>
                                          <p:attrName>ppt_y</p:attrName>
                                        </p:attrNameLst>
                                      </p:cBhvr>
                                      <p:tavLst>
                                        <p:tav tm="0">
                                          <p:val>
                                            <p:strVal val="1+#ppt_h/2"/>
                                          </p:val>
                                        </p:tav>
                                        <p:tav tm="100000">
                                          <p:val>
                                            <p:strVal val="#ppt_y"/>
                                          </p:val>
                                        </p:tav>
                                      </p:tavLst>
                                    </p:anim>
                                  </p:childTnLst>
                                </p:cTn>
                              </p:par>
                            </p:childTnLst>
                          </p:cTn>
                        </p:par>
                        <p:par>
                          <p:cTn id="156" fill="hold">
                            <p:stCondLst>
                              <p:cond delay="4000"/>
                            </p:stCondLst>
                            <p:childTnLst>
                              <p:par>
                                <p:cTn id="157" presetID="2" presetClass="entr" presetSubtype="2" fill="hold" nodeType="afterEffect">
                                  <p:stCondLst>
                                    <p:cond delay="0"/>
                                  </p:stCondLst>
                                  <p:childTnLst>
                                    <p:set>
                                      <p:cBhvr>
                                        <p:cTn id="158" dur="1" fill="hold">
                                          <p:stCondLst>
                                            <p:cond delay="0"/>
                                          </p:stCondLst>
                                        </p:cTn>
                                        <p:tgtEl>
                                          <p:spTgt spid="950"/>
                                        </p:tgtEl>
                                        <p:attrNameLst>
                                          <p:attrName>style.visibility</p:attrName>
                                        </p:attrNameLst>
                                      </p:cBhvr>
                                      <p:to>
                                        <p:strVal val="visible"/>
                                      </p:to>
                                    </p:set>
                                    <p:anim calcmode="lin" valueType="num">
                                      <p:cBhvr additive="base">
                                        <p:cTn id="159" dur="500" fill="hold"/>
                                        <p:tgtEl>
                                          <p:spTgt spid="950"/>
                                        </p:tgtEl>
                                        <p:attrNameLst>
                                          <p:attrName>ppt_x</p:attrName>
                                        </p:attrNameLst>
                                      </p:cBhvr>
                                      <p:tavLst>
                                        <p:tav tm="0">
                                          <p:val>
                                            <p:strVal val="1+#ppt_w/2"/>
                                          </p:val>
                                        </p:tav>
                                        <p:tav tm="100000">
                                          <p:val>
                                            <p:strVal val="#ppt_x"/>
                                          </p:val>
                                        </p:tav>
                                      </p:tavLst>
                                    </p:anim>
                                    <p:anim calcmode="lin" valueType="num">
                                      <p:cBhvr additive="base">
                                        <p:cTn id="160" dur="500" fill="hold"/>
                                        <p:tgtEl>
                                          <p:spTgt spid="950"/>
                                        </p:tgtEl>
                                        <p:attrNameLst>
                                          <p:attrName>ppt_y</p:attrName>
                                        </p:attrNameLst>
                                      </p:cBhvr>
                                      <p:tavLst>
                                        <p:tav tm="0">
                                          <p:val>
                                            <p:strVal val="#ppt_y"/>
                                          </p:val>
                                        </p:tav>
                                        <p:tav tm="100000">
                                          <p:val>
                                            <p:strVal val="#ppt_y"/>
                                          </p:val>
                                        </p:tav>
                                      </p:tavLst>
                                    </p:anim>
                                  </p:childTnLst>
                                </p:cTn>
                              </p:par>
                              <p:par>
                                <p:cTn id="161" presetID="2" presetClass="entr" presetSubtype="2" fill="hold" nodeType="withEffect">
                                  <p:stCondLst>
                                    <p:cond delay="0"/>
                                  </p:stCondLst>
                                  <p:childTnLst>
                                    <p:set>
                                      <p:cBhvr>
                                        <p:cTn id="162" dur="1" fill="hold">
                                          <p:stCondLst>
                                            <p:cond delay="0"/>
                                          </p:stCondLst>
                                        </p:cTn>
                                        <p:tgtEl>
                                          <p:spTgt spid="918"/>
                                        </p:tgtEl>
                                        <p:attrNameLst>
                                          <p:attrName>style.visibility</p:attrName>
                                        </p:attrNameLst>
                                      </p:cBhvr>
                                      <p:to>
                                        <p:strVal val="visible"/>
                                      </p:to>
                                    </p:set>
                                    <p:anim calcmode="lin" valueType="num">
                                      <p:cBhvr additive="base">
                                        <p:cTn id="163" dur="500" fill="hold"/>
                                        <p:tgtEl>
                                          <p:spTgt spid="918"/>
                                        </p:tgtEl>
                                        <p:attrNameLst>
                                          <p:attrName>ppt_x</p:attrName>
                                        </p:attrNameLst>
                                      </p:cBhvr>
                                      <p:tavLst>
                                        <p:tav tm="0">
                                          <p:val>
                                            <p:strVal val="1+#ppt_w/2"/>
                                          </p:val>
                                        </p:tav>
                                        <p:tav tm="100000">
                                          <p:val>
                                            <p:strVal val="#ppt_x"/>
                                          </p:val>
                                        </p:tav>
                                      </p:tavLst>
                                    </p:anim>
                                    <p:anim calcmode="lin" valueType="num">
                                      <p:cBhvr additive="base">
                                        <p:cTn id="164" dur="500" fill="hold"/>
                                        <p:tgtEl>
                                          <p:spTgt spid="918"/>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 presetClass="emph" presetSubtype="2" fill="hold" nodeType="clickEffect">
                                  <p:stCondLst>
                                    <p:cond delay="0"/>
                                  </p:stCondLst>
                                  <p:childTnLst>
                                    <p:animClr clrSpc="rgb" dir="cw">
                                      <p:cBhvr>
                                        <p:cTn id="168" dur="500" fill="hold"/>
                                        <p:tgtEl>
                                          <p:spTgt spid="907"/>
                                        </p:tgtEl>
                                        <p:attrNameLst>
                                          <p:attrName>fillcolor</p:attrName>
                                        </p:attrNameLst>
                                      </p:cBhvr>
                                      <p:to>
                                        <a:srgbClr val="00CC00"/>
                                      </p:to>
                                    </p:animClr>
                                    <p:set>
                                      <p:cBhvr>
                                        <p:cTn id="169" dur="500" fill="hold"/>
                                        <p:tgtEl>
                                          <p:spTgt spid="907"/>
                                        </p:tgtEl>
                                        <p:attrNameLst>
                                          <p:attrName>fill.type</p:attrName>
                                        </p:attrNameLst>
                                      </p:cBhvr>
                                      <p:to>
                                        <p:strVal val="solid"/>
                                      </p:to>
                                    </p:set>
                                    <p:set>
                                      <p:cBhvr>
                                        <p:cTn id="170" dur="500" fill="hold"/>
                                        <p:tgtEl>
                                          <p:spTgt spid="907"/>
                                        </p:tgtEl>
                                        <p:attrNameLst>
                                          <p:attrName>fill.on</p:attrName>
                                        </p:attrNameLst>
                                      </p:cBhvr>
                                      <p:to>
                                        <p:strVal val="true"/>
                                      </p:to>
                                    </p:set>
                                  </p:childTnLst>
                                </p:cTn>
                              </p:par>
                            </p:childTnLst>
                          </p:cTn>
                        </p:par>
                        <p:par>
                          <p:cTn id="171" fill="hold">
                            <p:stCondLst>
                              <p:cond delay="500"/>
                            </p:stCondLst>
                            <p:childTnLst>
                              <p:par>
                                <p:cTn id="172" presetID="1" presetClass="emph" presetSubtype="2" fill="hold" nodeType="afterEffect">
                                  <p:stCondLst>
                                    <p:cond delay="0"/>
                                  </p:stCondLst>
                                  <p:childTnLst>
                                    <p:animClr clrSpc="rgb" dir="cw">
                                      <p:cBhvr>
                                        <p:cTn id="173" dur="500" fill="hold"/>
                                        <p:tgtEl>
                                          <p:spTgt spid="906"/>
                                        </p:tgtEl>
                                        <p:attrNameLst>
                                          <p:attrName>fillcolor</p:attrName>
                                        </p:attrNameLst>
                                      </p:cBhvr>
                                      <p:to>
                                        <a:schemeClr val="bg2"/>
                                      </p:to>
                                    </p:animClr>
                                    <p:set>
                                      <p:cBhvr>
                                        <p:cTn id="174" dur="500" fill="hold"/>
                                        <p:tgtEl>
                                          <p:spTgt spid="906"/>
                                        </p:tgtEl>
                                        <p:attrNameLst>
                                          <p:attrName>fill.type</p:attrName>
                                        </p:attrNameLst>
                                      </p:cBhvr>
                                      <p:to>
                                        <p:strVal val="solid"/>
                                      </p:to>
                                    </p:set>
                                    <p:set>
                                      <p:cBhvr>
                                        <p:cTn id="175" dur="500" fill="hold"/>
                                        <p:tgtEl>
                                          <p:spTgt spid="906"/>
                                        </p:tgtEl>
                                        <p:attrNameLst>
                                          <p:attrName>fill.on</p:attrName>
                                        </p:attrNameLst>
                                      </p:cBhvr>
                                      <p:to>
                                        <p:strVal val="true"/>
                                      </p:to>
                                    </p:set>
                                  </p:childTnLst>
                                </p:cTn>
                              </p:par>
                            </p:childTnLst>
                          </p:cTn>
                        </p:par>
                        <p:par>
                          <p:cTn id="176" fill="hold">
                            <p:stCondLst>
                              <p:cond delay="1000"/>
                            </p:stCondLst>
                            <p:childTnLst>
                              <p:par>
                                <p:cTn id="177" presetID="2" presetClass="entr" presetSubtype="12" fill="hold" nodeType="afterEffect">
                                  <p:stCondLst>
                                    <p:cond delay="0"/>
                                  </p:stCondLst>
                                  <p:childTnLst>
                                    <p:set>
                                      <p:cBhvr>
                                        <p:cTn id="178" dur="1" fill="hold">
                                          <p:stCondLst>
                                            <p:cond delay="0"/>
                                          </p:stCondLst>
                                        </p:cTn>
                                        <p:tgtEl>
                                          <p:spTgt spid="989"/>
                                        </p:tgtEl>
                                        <p:attrNameLst>
                                          <p:attrName>style.visibility</p:attrName>
                                        </p:attrNameLst>
                                      </p:cBhvr>
                                      <p:to>
                                        <p:strVal val="visible"/>
                                      </p:to>
                                    </p:set>
                                    <p:anim calcmode="lin" valueType="num">
                                      <p:cBhvr additive="base">
                                        <p:cTn id="179" dur="500" fill="hold"/>
                                        <p:tgtEl>
                                          <p:spTgt spid="989"/>
                                        </p:tgtEl>
                                        <p:attrNameLst>
                                          <p:attrName>ppt_x</p:attrName>
                                        </p:attrNameLst>
                                      </p:cBhvr>
                                      <p:tavLst>
                                        <p:tav tm="0">
                                          <p:val>
                                            <p:strVal val="0-#ppt_w/2"/>
                                          </p:val>
                                        </p:tav>
                                        <p:tav tm="100000">
                                          <p:val>
                                            <p:strVal val="#ppt_x"/>
                                          </p:val>
                                        </p:tav>
                                      </p:tavLst>
                                    </p:anim>
                                    <p:anim calcmode="lin" valueType="num">
                                      <p:cBhvr additive="base">
                                        <p:cTn id="180" dur="500" fill="hold"/>
                                        <p:tgtEl>
                                          <p:spTgt spid="989"/>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35" presetClass="emph" presetSubtype="0" repeatCount="3000" fill="hold" nodeType="clickEffect">
                                  <p:stCondLst>
                                    <p:cond delay="0"/>
                                  </p:stCondLst>
                                  <p:childTnLst>
                                    <p:anim calcmode="discrete" valueType="str">
                                      <p:cBhvr>
                                        <p:cTn id="184" dur="1000" fill="hold"/>
                                        <p:tgtEl>
                                          <p:spTgt spid="92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924"/>
                                        </p:tgtEl>
                                        <p:attrNameLst>
                                          <p:attrName>ppt_c</p:attrName>
                                        </p:attrNameLst>
                                      </p:cBhvr>
                                      <p:to>
                                        <a:schemeClr val="hlink"/>
                                      </p:to>
                                    </p:animClr>
                                  </p:subTnLst>
                                </p:cTn>
                              </p:par>
                            </p:childTnLst>
                          </p:cTn>
                        </p:par>
                      </p:childTnLst>
                    </p:cTn>
                  </p:par>
                  <p:par>
                    <p:cTn id="185" fill="hold">
                      <p:stCondLst>
                        <p:cond delay="indefinite"/>
                      </p:stCondLst>
                      <p:childTnLst>
                        <p:par>
                          <p:cTn id="186" fill="hold">
                            <p:stCondLst>
                              <p:cond delay="0"/>
                            </p:stCondLst>
                            <p:childTnLst>
                              <p:par>
                                <p:cTn id="187" presetID="2" presetClass="entr" presetSubtype="2" repeatCount="2000" fill="hold" nodeType="clickEffect">
                                  <p:stCondLst>
                                    <p:cond delay="0"/>
                                  </p:stCondLst>
                                  <p:childTnLst>
                                    <p:set>
                                      <p:cBhvr>
                                        <p:cTn id="188" dur="1" fill="hold">
                                          <p:stCondLst>
                                            <p:cond delay="0"/>
                                          </p:stCondLst>
                                        </p:cTn>
                                        <p:tgtEl>
                                          <p:spTgt spid="945"/>
                                        </p:tgtEl>
                                        <p:attrNameLst>
                                          <p:attrName>style.visibility</p:attrName>
                                        </p:attrNameLst>
                                      </p:cBhvr>
                                      <p:to>
                                        <p:strVal val="visible"/>
                                      </p:to>
                                    </p:set>
                                    <p:anim calcmode="lin" valueType="num">
                                      <p:cBhvr additive="base">
                                        <p:cTn id="189" dur="500" fill="hold"/>
                                        <p:tgtEl>
                                          <p:spTgt spid="945"/>
                                        </p:tgtEl>
                                        <p:attrNameLst>
                                          <p:attrName>ppt_x</p:attrName>
                                        </p:attrNameLst>
                                      </p:cBhvr>
                                      <p:tavLst>
                                        <p:tav tm="0">
                                          <p:val>
                                            <p:strVal val="1+#ppt_w/2"/>
                                          </p:val>
                                        </p:tav>
                                        <p:tav tm="100000">
                                          <p:val>
                                            <p:strVal val="#ppt_x"/>
                                          </p:val>
                                        </p:tav>
                                      </p:tavLst>
                                    </p:anim>
                                    <p:anim calcmode="lin" valueType="num">
                                      <p:cBhvr additive="base">
                                        <p:cTn id="190" dur="500" fill="hold"/>
                                        <p:tgtEl>
                                          <p:spTgt spid="945"/>
                                        </p:tgtEl>
                                        <p:attrNameLst>
                                          <p:attrName>ppt_y</p:attrName>
                                        </p:attrNameLst>
                                      </p:cBhvr>
                                      <p:tavLst>
                                        <p:tav tm="0">
                                          <p:val>
                                            <p:strVal val="#ppt_y"/>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8" repeatCount="2000" fill="hold" nodeType="clickEffect">
                                  <p:stCondLst>
                                    <p:cond delay="0"/>
                                  </p:stCondLst>
                                  <p:childTnLst>
                                    <p:set>
                                      <p:cBhvr>
                                        <p:cTn id="194" dur="1" fill="hold">
                                          <p:stCondLst>
                                            <p:cond delay="0"/>
                                          </p:stCondLst>
                                        </p:cTn>
                                        <p:tgtEl>
                                          <p:spTgt spid="984"/>
                                        </p:tgtEl>
                                        <p:attrNameLst>
                                          <p:attrName>style.visibility</p:attrName>
                                        </p:attrNameLst>
                                      </p:cBhvr>
                                      <p:to>
                                        <p:strVal val="visible"/>
                                      </p:to>
                                    </p:set>
                                    <p:anim calcmode="lin" valueType="num">
                                      <p:cBhvr additive="base">
                                        <p:cTn id="195" dur="500" fill="hold"/>
                                        <p:tgtEl>
                                          <p:spTgt spid="984"/>
                                        </p:tgtEl>
                                        <p:attrNameLst>
                                          <p:attrName>ppt_x</p:attrName>
                                        </p:attrNameLst>
                                      </p:cBhvr>
                                      <p:tavLst>
                                        <p:tav tm="0">
                                          <p:val>
                                            <p:strVal val="0-#ppt_w/2"/>
                                          </p:val>
                                        </p:tav>
                                        <p:tav tm="100000">
                                          <p:val>
                                            <p:strVal val="#ppt_x"/>
                                          </p:val>
                                        </p:tav>
                                      </p:tavLst>
                                    </p:anim>
                                    <p:anim calcmode="lin" valueType="num">
                                      <p:cBhvr additive="base">
                                        <p:cTn id="196" dur="500" fill="hold"/>
                                        <p:tgtEl>
                                          <p:spTgt spid="9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 grpId="0" animBg="1"/>
      <p:bldP spid="898" grpId="0" animBg="1"/>
      <p:bldP spid="898" grpId="1" animBg="1"/>
      <p:bldP spid="908" grpId="0" animBg="1"/>
      <p:bldP spid="987" grpId="0" animBg="1"/>
      <p:bldP spid="988"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直接相联映射</a:t>
            </a:r>
            <a:endParaRPr lang="zh-CN" altLang="en-US" dirty="0"/>
          </a:p>
        </p:txBody>
      </p:sp>
      <p:sp>
        <p:nvSpPr>
          <p:cNvPr id="3" name="内容占位符 2"/>
          <p:cNvSpPr>
            <a:spLocks noGrp="1"/>
          </p:cNvSpPr>
          <p:nvPr>
            <p:ph idx="1"/>
          </p:nvPr>
        </p:nvSpPr>
        <p:spPr>
          <a:xfrm>
            <a:off x="487823" y="942764"/>
            <a:ext cx="10795220" cy="5637024"/>
          </a:xfrm>
        </p:spPr>
        <p:txBody>
          <a:bodyPr/>
          <a:lstStyle/>
          <a:p>
            <a:r>
              <a:rPr lang="en-US" altLang="zh-CN" b="1" dirty="0"/>
              <a:t>cache</a:t>
            </a:r>
            <a:r>
              <a:rPr lang="zh-CN" altLang="en-US" b="1" dirty="0"/>
              <a:t>容量 </a:t>
            </a:r>
            <a:r>
              <a:rPr lang="en-US" altLang="zh-CN" b="1" dirty="0"/>
              <a:t>= </a:t>
            </a:r>
            <a:r>
              <a:rPr lang="zh-CN" altLang="en-US" b="1" dirty="0"/>
              <a:t>行大小 </a:t>
            </a:r>
            <a:r>
              <a:rPr lang="en-US" altLang="zh-CN" b="1" dirty="0"/>
              <a:t>× </a:t>
            </a:r>
            <a:r>
              <a:rPr lang="zh-CN" altLang="en-US" b="1" dirty="0"/>
              <a:t>行数  </a:t>
            </a:r>
            <a:endParaRPr lang="en-US" altLang="zh-CN" b="1" dirty="0"/>
          </a:p>
          <a:p>
            <a:pPr marL="0" indent="0">
              <a:buNone/>
            </a:pPr>
            <a:r>
              <a:rPr lang="en-US" altLang="zh-CN" dirty="0"/>
              <a:t>           </a:t>
            </a:r>
            <a:r>
              <a:rPr lang="zh-CN" altLang="en-US" dirty="0"/>
              <a:t>　</a:t>
            </a:r>
            <a:r>
              <a:rPr lang="en-US" altLang="zh-CN" b="1" dirty="0"/>
              <a:t>     </a:t>
            </a:r>
            <a:r>
              <a:rPr lang="zh-CN" altLang="en-US" b="1" dirty="0"/>
              <a:t> </a:t>
            </a:r>
            <a:r>
              <a:rPr lang="en-US" altLang="zh-CN" b="1" dirty="0"/>
              <a:t>=</a:t>
            </a:r>
            <a:r>
              <a:rPr lang="zh-CN" altLang="en-US" b="1" dirty="0"/>
              <a:t>（</a:t>
            </a:r>
            <a:r>
              <a:rPr lang="en-US" altLang="zh-CN" b="1" dirty="0"/>
              <a:t>valid+</a:t>
            </a:r>
            <a:r>
              <a:rPr lang="zh-CN" altLang="en-US" b="1" dirty="0"/>
              <a:t>脏数据标志</a:t>
            </a:r>
            <a:r>
              <a:rPr lang="en-US" altLang="zh-CN" b="1" dirty="0"/>
              <a:t>+</a:t>
            </a:r>
            <a:r>
              <a:rPr lang="zh-CN" altLang="en-US" b="1" dirty="0">
                <a:solidFill>
                  <a:srgbClr val="0066FF"/>
                </a:solidFill>
              </a:rPr>
              <a:t>查找标记</a:t>
            </a:r>
            <a:r>
              <a:rPr lang="en-US" altLang="zh-CN" b="1" dirty="0"/>
              <a:t>+</a:t>
            </a:r>
            <a:r>
              <a:rPr lang="zh-CN" altLang="en-US" b="1" dirty="0"/>
              <a:t>数据块） </a:t>
            </a:r>
            <a:r>
              <a:rPr lang="en-US" altLang="zh-CN" b="1" dirty="0"/>
              <a:t>× </a:t>
            </a:r>
            <a:r>
              <a:rPr lang="zh-CN" altLang="en-US" b="1" dirty="0"/>
              <a:t> 行数</a:t>
            </a:r>
            <a:endParaRPr lang="zh-CN" altLang="en-US" b="1" dirty="0"/>
          </a:p>
          <a:p>
            <a:pPr lvl="1">
              <a:lnSpc>
                <a:spcPct val="150000"/>
              </a:lnSpc>
            </a:pPr>
            <a:r>
              <a:rPr lang="zh-CN" altLang="en-US" sz="2400" dirty="0">
                <a:solidFill>
                  <a:srgbClr val="0066FF"/>
                </a:solidFill>
              </a:rPr>
              <a:t>查找标记：区地址</a:t>
            </a:r>
            <a:endParaRPr lang="zh-CN" altLang="en-US" sz="2400" dirty="0">
              <a:solidFill>
                <a:srgbClr val="0066FF"/>
              </a:solidFill>
            </a:endParaRPr>
          </a:p>
          <a:p>
            <a:pPr lvl="1">
              <a:lnSpc>
                <a:spcPct val="150000"/>
              </a:lnSpc>
            </a:pPr>
            <a:r>
              <a:rPr lang="zh-CN" altLang="en-US" sz="2400" dirty="0"/>
              <a:t>无相联存储器，一个比较器</a:t>
            </a:r>
            <a:endParaRPr lang="zh-CN" altLang="en-US" sz="2400" dirty="0"/>
          </a:p>
          <a:p>
            <a:endParaRPr lang="zh-CN" altLang="en-US" dirty="0"/>
          </a:p>
          <a:p>
            <a:endParaRPr lang="zh-CN" altLang="en-US" dirty="0"/>
          </a:p>
        </p:txBody>
      </p:sp>
      <p:grpSp>
        <p:nvGrpSpPr>
          <p:cNvPr id="5" name="组合 4"/>
          <p:cNvGrpSpPr/>
          <p:nvPr/>
        </p:nvGrpSpPr>
        <p:grpSpPr bwMode="auto">
          <a:xfrm>
            <a:off x="2116807" y="4098165"/>
            <a:ext cx="7958385" cy="1578727"/>
            <a:chOff x="1360481" y="4963671"/>
            <a:chExt cx="3554902" cy="1089827"/>
          </a:xfrm>
        </p:grpSpPr>
        <p:grpSp>
          <p:nvGrpSpPr>
            <p:cNvPr id="6" name="组合 5"/>
            <p:cNvGrpSpPr/>
            <p:nvPr/>
          </p:nvGrpSpPr>
          <p:grpSpPr bwMode="auto">
            <a:xfrm>
              <a:off x="1360481" y="5280383"/>
              <a:ext cx="3554902" cy="773115"/>
              <a:chOff x="1905625" y="5551486"/>
              <a:chExt cx="6382003" cy="1154114"/>
            </a:xfrm>
          </p:grpSpPr>
          <p:sp>
            <p:nvSpPr>
              <p:cNvPr id="8" name="Text Box 2"/>
              <p:cNvSpPr txBox="1">
                <a:spLocks noChangeArrowheads="1"/>
              </p:cNvSpPr>
              <p:nvPr/>
            </p:nvSpPr>
            <p:spPr bwMode="auto">
              <a:xfrm>
                <a:off x="4424512" y="6389863"/>
                <a:ext cx="915658" cy="315737"/>
              </a:xfrm>
              <a:prstGeom prst="rect">
                <a:avLst/>
              </a:prstGeom>
              <a:noFill/>
              <a:ln w="19050">
                <a:noFill/>
                <a:miter lim="800000"/>
              </a:ln>
            </p:spPr>
            <p:txBody>
              <a:bodyPr lIns="0" tIns="0" rIns="0" bIns="0"/>
              <a:lstStyle/>
              <a:p>
                <a:pPr algn="ctr">
                  <a:defRPr/>
                </a:pPr>
                <a:r>
                  <a:rPr lang="en-US" altLang="zh-CN" sz="2400" dirty="0">
                    <a:solidFill>
                      <a:schemeClr val="tx2"/>
                    </a:solidFill>
                    <a:latin typeface="Arial" panose="020B0604020202020204" pitchFamily="34" charset="0"/>
                  </a:rPr>
                  <a:t>s</a:t>
                </a:r>
                <a:r>
                  <a:rPr lang="zh-CN" altLang="en-US" sz="2400" dirty="0">
                    <a:solidFill>
                      <a:schemeClr val="tx2"/>
                    </a:solidFill>
                    <a:latin typeface="Arial" panose="020B0604020202020204" pitchFamily="34" charset="0"/>
                  </a:rPr>
                  <a:t>位</a:t>
                </a:r>
                <a:endParaRPr lang="zh-CN" altLang="en-US" sz="2400" dirty="0">
                  <a:solidFill>
                    <a:schemeClr val="tx2"/>
                  </a:solidFill>
                  <a:effectLst>
                    <a:outerShdw blurRad="38100" dist="38100" dir="2700000" algn="tl">
                      <a:srgbClr val="C0C0C0"/>
                    </a:outerShdw>
                  </a:effectLst>
                  <a:latin typeface="Arial" panose="020B0604020202020204" pitchFamily="34" charset="0"/>
                </a:endParaRPr>
              </a:p>
            </p:txBody>
          </p:sp>
          <p:sp>
            <p:nvSpPr>
              <p:cNvPr id="9" name="Text Box 3"/>
              <p:cNvSpPr txBox="1">
                <a:spLocks noChangeArrowheads="1"/>
              </p:cNvSpPr>
              <p:nvPr/>
            </p:nvSpPr>
            <p:spPr bwMode="auto">
              <a:xfrm>
                <a:off x="7005735" y="6389863"/>
                <a:ext cx="953673" cy="315737"/>
              </a:xfrm>
              <a:prstGeom prst="rect">
                <a:avLst/>
              </a:prstGeom>
              <a:noFill/>
              <a:ln w="19050">
                <a:noFill/>
                <a:miter lim="800000"/>
              </a:ln>
            </p:spPr>
            <p:txBody>
              <a:bodyPr lIns="0" tIns="0" rIns="0" bIns="0"/>
              <a:lstStyle/>
              <a:p>
                <a:pPr algn="ctr">
                  <a:defRPr/>
                </a:pPr>
                <a:r>
                  <a:rPr lang="en-US" altLang="zh-CN" sz="2400" dirty="0">
                    <a:solidFill>
                      <a:schemeClr val="tx2"/>
                    </a:solidFill>
                    <a:latin typeface="Arial" panose="020B0604020202020204" pitchFamily="34" charset="0"/>
                  </a:rPr>
                  <a:t>b</a:t>
                </a:r>
                <a:r>
                  <a:rPr lang="zh-CN" altLang="en-US" sz="2400" dirty="0">
                    <a:solidFill>
                      <a:schemeClr val="tx2"/>
                    </a:solidFill>
                    <a:latin typeface="Arial" panose="020B0604020202020204" pitchFamily="34" charset="0"/>
                  </a:rPr>
                  <a:t>位</a:t>
                </a:r>
                <a:endParaRPr lang="zh-CN" altLang="en-US" sz="2400" dirty="0">
                  <a:solidFill>
                    <a:schemeClr val="tx2"/>
                  </a:solidFill>
                  <a:effectLst>
                    <a:outerShdw blurRad="38100" dist="38100" dir="2700000" algn="tl">
                      <a:srgbClr val="C0C0C0"/>
                    </a:outerShdw>
                  </a:effectLst>
                  <a:latin typeface="Arial" panose="020B0604020202020204" pitchFamily="34" charset="0"/>
                </a:endParaRPr>
              </a:p>
            </p:txBody>
          </p:sp>
          <p:sp>
            <p:nvSpPr>
              <p:cNvPr id="11" name="AutoShape 5"/>
              <p:cNvSpPr/>
              <p:nvPr/>
            </p:nvSpPr>
            <p:spPr bwMode="auto">
              <a:xfrm rot="16200000">
                <a:off x="5112286" y="4858682"/>
                <a:ext cx="163517" cy="2768317"/>
              </a:xfrm>
              <a:prstGeom prst="leftBrace">
                <a:avLst>
                  <a:gd name="adj1" fmla="val 46921"/>
                  <a:gd name="adj2" fmla="val 50000"/>
                </a:avLst>
              </a:prstGeom>
              <a:noFill/>
              <a:ln w="19050">
                <a:solidFill>
                  <a:schemeClr val="tx2"/>
                </a:solidFill>
                <a:round/>
              </a:ln>
            </p:spPr>
            <p:txBody>
              <a:bodyPr vert="eaVert"/>
              <a:lstStyle/>
              <a:p>
                <a:pPr algn="ctr"/>
                <a:endParaRPr lang="zh-CN" altLang="en-US" sz="2400"/>
              </a:p>
            </p:txBody>
          </p:sp>
          <p:sp>
            <p:nvSpPr>
              <p:cNvPr id="12" name="AutoShape 6"/>
              <p:cNvSpPr/>
              <p:nvPr/>
            </p:nvSpPr>
            <p:spPr bwMode="auto">
              <a:xfrm rot="16200000">
                <a:off x="7359769" y="5379520"/>
                <a:ext cx="146293" cy="1709424"/>
              </a:xfrm>
              <a:prstGeom prst="leftBrace">
                <a:avLst>
                  <a:gd name="adj1" fmla="val 57696"/>
                  <a:gd name="adj2" fmla="val 50000"/>
                </a:avLst>
              </a:prstGeom>
              <a:noFill/>
              <a:ln w="19050">
                <a:solidFill>
                  <a:schemeClr val="tx2"/>
                </a:solidFill>
                <a:round/>
              </a:ln>
            </p:spPr>
            <p:txBody>
              <a:bodyPr vert="eaVert"/>
              <a:lstStyle/>
              <a:p>
                <a:pPr algn="ctr"/>
                <a:endParaRPr lang="zh-CN" altLang="en-US" sz="2400"/>
              </a:p>
            </p:txBody>
          </p:sp>
          <p:sp>
            <p:nvSpPr>
              <p:cNvPr id="13" name="Rectangle 9"/>
              <p:cNvSpPr>
                <a:spLocks noChangeArrowheads="1"/>
              </p:cNvSpPr>
              <p:nvPr/>
            </p:nvSpPr>
            <p:spPr bwMode="auto">
              <a:xfrm>
                <a:off x="1905626" y="5551488"/>
                <a:ext cx="1904255" cy="533399"/>
              </a:xfrm>
              <a:prstGeom prst="rect">
                <a:avLst/>
              </a:prstGeom>
              <a:solidFill>
                <a:srgbClr val="0066FF"/>
              </a:solidFill>
              <a:ln w="19050">
                <a:solidFill>
                  <a:schemeClr val="tx2"/>
                </a:solidFill>
                <a:miter lim="800000"/>
              </a:ln>
            </p:spPr>
            <p:txBody>
              <a:bodyPr anchor="ctr" anchorCtr="1"/>
              <a:lstStyle/>
              <a:p>
                <a:pPr algn="ctr"/>
                <a:r>
                  <a:rPr lang="zh-CN" altLang="en-US" sz="2000" dirty="0">
                    <a:solidFill>
                      <a:schemeClr val="bg1"/>
                    </a:solidFill>
                  </a:rPr>
                  <a:t>区地址</a:t>
                </a:r>
                <a:r>
                  <a:rPr lang="en-US" altLang="zh-CN" sz="2000" dirty="0">
                    <a:solidFill>
                      <a:schemeClr val="bg1"/>
                    </a:solidFill>
                  </a:rPr>
                  <a:t>-</a:t>
                </a:r>
                <a:r>
                  <a:rPr lang="zh-CN" altLang="en-US" sz="2000" dirty="0">
                    <a:solidFill>
                      <a:schemeClr val="bg1"/>
                    </a:solidFill>
                  </a:rPr>
                  <a:t>标记</a:t>
                </a:r>
                <a:endParaRPr lang="zh-CN" altLang="en-US" sz="2000" dirty="0">
                  <a:solidFill>
                    <a:schemeClr val="bg1"/>
                  </a:solidFill>
                </a:endParaRPr>
              </a:p>
            </p:txBody>
          </p:sp>
          <p:sp>
            <p:nvSpPr>
              <p:cNvPr id="14" name="Rectangle 10"/>
              <p:cNvSpPr>
                <a:spLocks noChangeArrowheads="1"/>
              </p:cNvSpPr>
              <p:nvPr/>
            </p:nvSpPr>
            <p:spPr bwMode="auto">
              <a:xfrm>
                <a:off x="3809883" y="5551488"/>
                <a:ext cx="2768319" cy="533399"/>
              </a:xfrm>
              <a:prstGeom prst="rect">
                <a:avLst/>
              </a:prstGeom>
              <a:solidFill>
                <a:srgbClr val="00B050"/>
              </a:solidFill>
              <a:ln w="19050">
                <a:solidFill>
                  <a:schemeClr val="tx2"/>
                </a:solidFill>
                <a:miter lim="800000"/>
              </a:ln>
            </p:spPr>
            <p:txBody>
              <a:bodyPr anchor="ctr" anchorCtr="1"/>
              <a:lstStyle/>
              <a:p>
                <a:pPr algn="ctr"/>
                <a:r>
                  <a:rPr lang="zh-CN" altLang="en-US" sz="2000" dirty="0">
                    <a:solidFill>
                      <a:schemeClr val="bg1"/>
                    </a:solidFill>
                  </a:rPr>
                  <a:t>行地址</a:t>
                </a:r>
                <a:r>
                  <a:rPr lang="en-US" altLang="zh-CN" sz="2000" dirty="0">
                    <a:solidFill>
                      <a:schemeClr val="bg1"/>
                    </a:solidFill>
                  </a:rPr>
                  <a:t>-</a:t>
                </a:r>
                <a:r>
                  <a:rPr lang="zh-CN" altLang="en-US" sz="2000" dirty="0">
                    <a:solidFill>
                      <a:schemeClr val="bg1"/>
                    </a:solidFill>
                  </a:rPr>
                  <a:t>索引（区内块偏移）</a:t>
                </a:r>
                <a:endParaRPr lang="zh-CN" altLang="en-US" sz="2000" dirty="0">
                  <a:solidFill>
                    <a:schemeClr val="bg1"/>
                  </a:solidFill>
                </a:endParaRPr>
              </a:p>
            </p:txBody>
          </p:sp>
          <p:sp>
            <p:nvSpPr>
              <p:cNvPr id="15" name="Rectangle 11"/>
              <p:cNvSpPr>
                <a:spLocks noChangeArrowheads="1"/>
              </p:cNvSpPr>
              <p:nvPr/>
            </p:nvSpPr>
            <p:spPr bwMode="auto">
              <a:xfrm>
                <a:off x="6578203" y="5551486"/>
                <a:ext cx="1709422" cy="533399"/>
              </a:xfrm>
              <a:prstGeom prst="rect">
                <a:avLst/>
              </a:prstGeom>
              <a:solidFill>
                <a:srgbClr val="FFFF00"/>
              </a:solidFill>
              <a:ln w="19050">
                <a:solidFill>
                  <a:schemeClr val="tx2"/>
                </a:solidFill>
                <a:miter lim="800000"/>
              </a:ln>
            </p:spPr>
            <p:txBody>
              <a:bodyPr anchor="ctr" anchorCtr="1"/>
              <a:lstStyle/>
              <a:p>
                <a:pPr algn="ctr"/>
                <a:r>
                  <a:rPr lang="zh-CN" altLang="en-US" sz="2000" b="1"/>
                  <a:t>块内偏移</a:t>
                </a:r>
                <a:endParaRPr lang="zh-CN" altLang="en-US" sz="2000" b="1" dirty="0"/>
              </a:p>
            </p:txBody>
          </p:sp>
          <p:sp>
            <p:nvSpPr>
              <p:cNvPr id="16" name="Text Box 13"/>
              <p:cNvSpPr txBox="1">
                <a:spLocks noChangeArrowheads="1"/>
              </p:cNvSpPr>
              <p:nvPr/>
            </p:nvSpPr>
            <p:spPr bwMode="auto">
              <a:xfrm>
                <a:off x="1905626" y="6389863"/>
                <a:ext cx="914005" cy="315737"/>
              </a:xfrm>
              <a:prstGeom prst="rect">
                <a:avLst/>
              </a:prstGeom>
              <a:noFill/>
              <a:ln w="19050">
                <a:noFill/>
                <a:miter lim="800000"/>
              </a:ln>
            </p:spPr>
            <p:txBody>
              <a:bodyPr lIns="0" tIns="0" rIns="0" bIns="0"/>
              <a:lstStyle/>
              <a:p>
                <a:pPr algn="ctr">
                  <a:defRPr/>
                </a:pPr>
                <a:r>
                  <a:rPr lang="en-US" altLang="zh-CN" sz="2400" dirty="0">
                    <a:solidFill>
                      <a:schemeClr val="tx2"/>
                    </a:solidFill>
                    <a:latin typeface="Arial" panose="020B0604020202020204" pitchFamily="34" charset="0"/>
                  </a:rPr>
                  <a:t>t</a:t>
                </a:r>
                <a:r>
                  <a:rPr lang="zh-CN" altLang="en-US" sz="2400" dirty="0">
                    <a:solidFill>
                      <a:schemeClr val="tx2"/>
                    </a:solidFill>
                    <a:latin typeface="Arial" panose="020B0604020202020204" pitchFamily="34" charset="0"/>
                  </a:rPr>
                  <a:t>位</a:t>
                </a:r>
                <a:endParaRPr lang="zh-CN" altLang="en-US" sz="2400" dirty="0">
                  <a:solidFill>
                    <a:schemeClr val="tx2"/>
                  </a:solidFill>
                  <a:effectLst>
                    <a:outerShdw blurRad="38100" dist="38100" dir="2700000" algn="tl">
                      <a:srgbClr val="C0C0C0"/>
                    </a:outerShdw>
                  </a:effectLst>
                  <a:latin typeface="Arial" panose="020B0604020202020204" pitchFamily="34" charset="0"/>
                </a:endParaRPr>
              </a:p>
            </p:txBody>
          </p:sp>
          <p:sp>
            <p:nvSpPr>
              <p:cNvPr id="17" name="AutoShape 14"/>
              <p:cNvSpPr/>
              <p:nvPr/>
            </p:nvSpPr>
            <p:spPr bwMode="auto">
              <a:xfrm rot="16200000">
                <a:off x="2781551" y="5285155"/>
                <a:ext cx="152406" cy="1904258"/>
              </a:xfrm>
              <a:prstGeom prst="leftBrace">
                <a:avLst>
                  <a:gd name="adj1" fmla="val 47215"/>
                  <a:gd name="adj2" fmla="val 50000"/>
                </a:avLst>
              </a:prstGeom>
              <a:noFill/>
              <a:ln w="19050">
                <a:solidFill>
                  <a:schemeClr val="tx2"/>
                </a:solidFill>
                <a:round/>
              </a:ln>
            </p:spPr>
            <p:txBody>
              <a:bodyPr vert="eaVert"/>
              <a:lstStyle/>
              <a:p>
                <a:pPr algn="ctr"/>
                <a:endParaRPr lang="zh-CN" altLang="en-US" sz="2400"/>
              </a:p>
            </p:txBody>
          </p:sp>
        </p:grpSp>
        <p:sp>
          <p:nvSpPr>
            <p:cNvPr id="7" name="Text Box 52"/>
            <p:cNvSpPr txBox="1">
              <a:spLocks noChangeArrowheads="1"/>
            </p:cNvSpPr>
            <p:nvPr/>
          </p:nvSpPr>
          <p:spPr bwMode="auto">
            <a:xfrm>
              <a:off x="2578889" y="4963671"/>
              <a:ext cx="1260369" cy="318697"/>
            </a:xfrm>
            <a:prstGeom prst="rect">
              <a:avLst/>
            </a:prstGeom>
            <a:noFill/>
            <a:ln w="9525">
              <a:noFill/>
              <a:miter lim="800000"/>
            </a:ln>
          </p:spPr>
          <p:txBody>
            <a:bodyPr>
              <a:spAutoFit/>
            </a:bodyPr>
            <a:lstStyle/>
            <a:p>
              <a:pPr algn="ctr"/>
              <a:r>
                <a:rPr lang="zh-CN" altLang="en-US" sz="2400" b="1" dirty="0">
                  <a:latin typeface="微软雅黑" panose="020B0503020204020204" pitchFamily="34" charset="-122"/>
                  <a:ea typeface="微软雅黑" panose="020B0503020204020204" pitchFamily="34" charset="-122"/>
                </a:rPr>
                <a:t>主存地址</a:t>
              </a:r>
              <a:endParaRPr lang="zh-CN" altLang="en-US" sz="24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1326"/>
    </mc:Choice>
    <mc:Fallback>
      <p:transition spd="slow" advTm="31326"/>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直接相联应用场合</a:t>
            </a:r>
            <a:endParaRPr lang="zh-CN" altLang="en-US" dirty="0"/>
          </a:p>
        </p:txBody>
      </p:sp>
      <p:sp>
        <p:nvSpPr>
          <p:cNvPr id="3" name="内容占位符 2"/>
          <p:cNvSpPr>
            <a:spLocks noGrp="1"/>
          </p:cNvSpPr>
          <p:nvPr>
            <p:ph idx="1"/>
          </p:nvPr>
        </p:nvSpPr>
        <p:spPr/>
        <p:txBody>
          <a:bodyPr/>
          <a:lstStyle/>
          <a:p>
            <a:r>
              <a:rPr lang="zh-CN" altLang="en-US" b="1" dirty="0"/>
              <a:t>映射速度快，一对一映射，无须查表</a:t>
            </a:r>
            <a:endParaRPr lang="zh-CN" altLang="en-US" b="1" dirty="0"/>
          </a:p>
          <a:p>
            <a:pPr lvl="1"/>
            <a:r>
              <a:rPr lang="zh-CN" altLang="en-US" sz="2400" dirty="0"/>
              <a:t>利用索引字段直接对比相应标记位即可</a:t>
            </a:r>
            <a:endParaRPr lang="zh-CN" altLang="en-US" sz="2400" dirty="0"/>
          </a:p>
          <a:p>
            <a:pPr lvl="1"/>
            <a:r>
              <a:rPr lang="zh-CN" altLang="en-US" sz="2400" dirty="0"/>
              <a:t>查找表可以和副本一起存放，无需相联存储器</a:t>
            </a:r>
            <a:endParaRPr lang="zh-CN" altLang="en-US" sz="2400" dirty="0"/>
          </a:p>
          <a:p>
            <a:r>
              <a:rPr lang="zh-CN" altLang="en-US" b="1" dirty="0"/>
              <a:t>容易冲突，</a:t>
            </a:r>
            <a:r>
              <a:rPr lang="en-US" altLang="zh-CN" b="1" dirty="0"/>
              <a:t>cache</a:t>
            </a:r>
            <a:r>
              <a:rPr lang="zh-CN" altLang="en-US" b="1" dirty="0"/>
              <a:t>利用率低</a:t>
            </a:r>
            <a:endParaRPr lang="zh-CN" altLang="en-US" b="1" dirty="0"/>
          </a:p>
          <a:p>
            <a:r>
              <a:rPr lang="zh-CN" altLang="en-US" b="1" dirty="0"/>
              <a:t>替换算法简单</a:t>
            </a:r>
            <a:endParaRPr lang="zh-CN" altLang="en-US" b="1" dirty="0"/>
          </a:p>
          <a:p>
            <a:r>
              <a:rPr lang="zh-CN" altLang="en-US" b="1" dirty="0"/>
              <a:t>命中率低，适合大容量</a:t>
            </a:r>
            <a:r>
              <a:rPr lang="en-US" altLang="zh-CN" b="1" dirty="0"/>
              <a:t>cache</a:t>
            </a:r>
            <a:endParaRPr lang="zh-CN" altLang="en-US" b="1" dirty="0"/>
          </a:p>
          <a:p>
            <a:endParaRPr lang="zh-CN" altLang="en-US" dirty="0"/>
          </a:p>
          <a:p>
            <a:endParaRPr lang="zh-CN" altLang="en-US" dirty="0"/>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endParaRPr lang="zh-CN" altLang="en-US"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4.2 </a:t>
            </a:r>
            <a:r>
              <a:rPr lang="zh-CN" altLang="en-US" b="1" dirty="0">
                <a:solidFill>
                  <a:srgbClr val="C00000"/>
                </a:solidFill>
                <a:effectLst>
                  <a:outerShdw blurRad="38100" dist="38100" dir="2700000" algn="tl">
                    <a:srgbClr val="000000">
                      <a:alpha val="43137"/>
                    </a:srgbClr>
                  </a:outerShdw>
                </a:effectLst>
                <a:latin typeface="+mj-lt"/>
              </a:rPr>
              <a:t>半导体存储器</a:t>
            </a:r>
            <a:endParaRPr lang="zh-CN" altLang="en-US"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endParaRPr lang="zh-CN" altLang="en-US" b="1" dirty="0">
              <a:latin typeface="+mj-lt"/>
            </a:endParaRPr>
          </a:p>
          <a:p>
            <a:r>
              <a:rPr lang="en-US" altLang="zh-CN" b="1" dirty="0">
                <a:latin typeface="+mj-lt"/>
              </a:rPr>
              <a:t>4.4 </a:t>
            </a:r>
            <a:r>
              <a:rPr lang="zh-CN" altLang="en-US" b="1" dirty="0">
                <a:latin typeface="+mj-lt"/>
              </a:rPr>
              <a:t>并行主存系统</a:t>
            </a:r>
            <a:endParaRPr lang="zh-CN" altLang="en-US" b="1" dirty="0">
              <a:latin typeface="+mj-lt"/>
            </a:endParaRP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endParaRPr lang="zh-CN" altLang="en-US" b="1" dirty="0">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组相联映射</a:t>
            </a:r>
            <a:endParaRPr lang="zh-CN" altLang="en-US" dirty="0"/>
          </a:p>
        </p:txBody>
      </p:sp>
      <p:sp>
        <p:nvSpPr>
          <p:cNvPr id="4" name="矩形 3"/>
          <p:cNvSpPr/>
          <p:nvPr/>
        </p:nvSpPr>
        <p:spPr>
          <a:xfrm>
            <a:off x="3242746" y="4830034"/>
            <a:ext cx="3813171" cy="884377"/>
          </a:xfrm>
          <a:prstGeom prst="rect">
            <a:avLst/>
          </a:prstGeom>
          <a:solidFill>
            <a:schemeClr val="bg1">
              <a:lumMod val="85000"/>
            </a:schemeClr>
          </a:solidFill>
          <a:ln w="127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3237900" y="3251797"/>
            <a:ext cx="3800046" cy="884377"/>
          </a:xfrm>
          <a:prstGeom prst="rect">
            <a:avLst/>
          </a:prstGeom>
          <a:solidFill>
            <a:srgbClr val="C5E0B4"/>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6" name="直接箭头连接符 5"/>
          <p:cNvCxnSpPr/>
          <p:nvPr/>
        </p:nvCxnSpPr>
        <p:spPr>
          <a:xfrm flipV="1">
            <a:off x="4395866" y="2862937"/>
            <a:ext cx="0" cy="1051989"/>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 name="肘形连接符 13"/>
          <p:cNvCxnSpPr>
            <a:endCxn id="30" idx="3"/>
          </p:cNvCxnSpPr>
          <p:nvPr/>
        </p:nvCxnSpPr>
        <p:spPr>
          <a:xfrm rot="16200000" flipV="1">
            <a:off x="4472072" y="2866356"/>
            <a:ext cx="648751" cy="310518"/>
          </a:xfrm>
          <a:prstGeom prst="bentConnector2">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 name="直接箭头连接符 7"/>
          <p:cNvCxnSpPr/>
          <p:nvPr/>
        </p:nvCxnSpPr>
        <p:spPr>
          <a:xfrm flipV="1">
            <a:off x="3808721" y="2862938"/>
            <a:ext cx="0" cy="483512"/>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 name="Line 16"/>
          <p:cNvSpPr>
            <a:spLocks noChangeShapeType="1"/>
          </p:cNvSpPr>
          <p:nvPr/>
        </p:nvSpPr>
        <p:spPr bwMode="auto">
          <a:xfrm flipV="1">
            <a:off x="6929120" y="1978024"/>
            <a:ext cx="1684655" cy="1494155"/>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p:nvGrpSpPr>
        <p:grpSpPr bwMode="auto">
          <a:xfrm>
            <a:off x="2182840" y="1700839"/>
            <a:ext cx="4753058" cy="746748"/>
            <a:chOff x="19351" y="5280380"/>
            <a:chExt cx="4821266" cy="746725"/>
          </a:xfrm>
        </p:grpSpPr>
        <p:grpSp>
          <p:nvGrpSpPr>
            <p:cNvPr id="11" name="组合 183"/>
            <p:cNvGrpSpPr/>
            <p:nvPr/>
          </p:nvGrpSpPr>
          <p:grpSpPr bwMode="auto">
            <a:xfrm>
              <a:off x="1105462" y="5280380"/>
              <a:ext cx="3735155" cy="746725"/>
              <a:chOff x="1447798" y="5551488"/>
              <a:chExt cx="6705605" cy="1114720"/>
            </a:xfrm>
          </p:grpSpPr>
          <p:sp>
            <p:nvSpPr>
              <p:cNvPr id="13" name="Text Box 3"/>
              <p:cNvSpPr txBox="1">
                <a:spLocks noChangeArrowheads="1"/>
              </p:cNvSpPr>
              <p:nvPr/>
            </p:nvSpPr>
            <p:spPr bwMode="auto">
              <a:xfrm>
                <a:off x="6470656" y="6351028"/>
                <a:ext cx="951838" cy="315180"/>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AutoShape 6"/>
              <p:cNvSpPr/>
              <p:nvPr/>
            </p:nvSpPr>
            <p:spPr bwMode="auto">
              <a:xfrm rot="16200000">
                <a:off x="6788670" y="4963688"/>
                <a:ext cx="242764" cy="2486702"/>
              </a:xfrm>
              <a:prstGeom prst="leftBrace">
                <a:avLst>
                  <a:gd name="adj1" fmla="val 57712"/>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9"/>
              <p:cNvSpPr>
                <a:spLocks noChangeArrowheads="1"/>
              </p:cNvSpPr>
              <p:nvPr/>
            </p:nvSpPr>
            <p:spPr bwMode="auto">
              <a:xfrm>
                <a:off x="1447798" y="5551488"/>
                <a:ext cx="2083234" cy="533400"/>
              </a:xfrm>
              <a:prstGeom prst="rect">
                <a:avLst/>
              </a:prstGeom>
              <a:solidFill>
                <a:srgbClr val="00B0F0"/>
              </a:solidFill>
              <a:ln w="22225">
                <a:solidFill>
                  <a:srgbClr val="000000"/>
                </a:solidFill>
                <a:miter lim="800000"/>
              </a:ln>
            </p:spPr>
            <p:txBody>
              <a:bodyPr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kumimoji="0" lang="en-US" altLang="zh-CN"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Rectangle 11"/>
              <p:cNvSpPr>
                <a:spLocks noChangeArrowheads="1"/>
              </p:cNvSpPr>
              <p:nvPr/>
            </p:nvSpPr>
            <p:spPr bwMode="auto">
              <a:xfrm>
                <a:off x="5533387" y="5551488"/>
                <a:ext cx="2620012" cy="533400"/>
              </a:xfrm>
              <a:prstGeom prst="rect">
                <a:avLst/>
              </a:prstGeom>
              <a:solidFill>
                <a:schemeClr val="accent4">
                  <a:lumMod val="20000"/>
                  <a:lumOff val="80000"/>
                </a:schemeClr>
              </a:solidFill>
              <a:ln w="22225">
                <a:solidFill>
                  <a:srgbClr val="000000"/>
                </a:solidFill>
                <a:miter lim="800000"/>
              </a:ln>
            </p:spPr>
            <p:txBody>
              <a:bodyPr anchor="ctr" anchorCtr="1"/>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块内偏移</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offset</a:t>
                </a:r>
                <a:r>
                  <a:rPr kumimoji="0" lang="en-US" altLang="zh-CN"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Text Box 13"/>
              <p:cNvSpPr txBox="1">
                <a:spLocks noChangeArrowheads="1"/>
              </p:cNvSpPr>
              <p:nvPr/>
            </p:nvSpPr>
            <p:spPr bwMode="auto">
              <a:xfrm>
                <a:off x="2482930" y="6294884"/>
                <a:ext cx="914788" cy="315180"/>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AutoShape 14"/>
              <p:cNvSpPr/>
              <p:nvPr/>
            </p:nvSpPr>
            <p:spPr bwMode="auto">
              <a:xfrm rot="16200000">
                <a:off x="2396797" y="5149921"/>
                <a:ext cx="182134" cy="2080124"/>
              </a:xfrm>
              <a:prstGeom prst="leftBrace">
                <a:avLst>
                  <a:gd name="adj1" fmla="val 47244"/>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Rectangle 11"/>
              <p:cNvSpPr>
                <a:spLocks noChangeArrowheads="1"/>
              </p:cNvSpPr>
              <p:nvPr/>
            </p:nvSpPr>
            <p:spPr bwMode="auto">
              <a:xfrm>
                <a:off x="3536814" y="5551489"/>
                <a:ext cx="2129889" cy="535180"/>
              </a:xfrm>
              <a:prstGeom prst="rect">
                <a:avLst/>
              </a:prstGeom>
              <a:solidFill>
                <a:srgbClr val="C5E0B4"/>
              </a:solidFill>
              <a:ln w="22225">
                <a:solidFill>
                  <a:srgbClr val="000000"/>
                </a:solidFill>
                <a:miter lim="800000"/>
              </a:ln>
            </p:spPr>
            <p:txBody>
              <a:bodyPr lIns="0" rIns="0" anchor="ctr" anchorCtr="1"/>
              <a:lstStyle/>
              <a:p>
                <a:pPr lvl="0" algn="ctr" fontAlgn="base">
                  <a:spcBef>
                    <a:spcPct val="0"/>
                  </a:spcBef>
                  <a:spcAft>
                    <a:spcPct val="0"/>
                  </a:spcAft>
                  <a:defRPr/>
                </a:pPr>
                <a:r>
                  <a:rPr lang="zh-CN" altLang="en-US" sz="1400" b="1" kern="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组索引</a:t>
                </a:r>
                <a:r>
                  <a:rPr lang="en-US" altLang="zh-CN" sz="1400" b="1" i="1" kern="0" dirty="0">
                    <a:latin typeface="Times New Roman" panose="02020603050405020304" pitchFamily="18" charset="0"/>
                    <a:ea typeface="微软雅黑" panose="020B0503020204020204" pitchFamily="34" charset="-122"/>
                    <a:cs typeface="Times New Roman" panose="02020603050405020304" pitchFamily="18" charset="0"/>
                  </a:rPr>
                  <a:t>(index)</a:t>
                </a:r>
                <a:endParaRPr kumimoji="0" lang="zh-CN" altLang="en-US" sz="1400" b="1" i="1"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AutoShape 14"/>
              <p:cNvSpPr/>
              <p:nvPr/>
            </p:nvSpPr>
            <p:spPr bwMode="auto">
              <a:xfrm rot="16200000">
                <a:off x="4493646" y="5150071"/>
                <a:ext cx="187866" cy="2119303"/>
              </a:xfrm>
              <a:prstGeom prst="leftBrace">
                <a:avLst>
                  <a:gd name="adj1" fmla="val 47244"/>
                  <a:gd name="adj2" fmla="val 50000"/>
                </a:avLst>
              </a:prstGeom>
              <a:noFill/>
              <a:ln w="12700">
                <a:solidFill>
                  <a:srgbClr val="000000"/>
                </a:solidFill>
                <a:round/>
              </a:ln>
            </p:spPr>
            <p:txBody>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Text Box 3"/>
              <p:cNvSpPr txBox="1">
                <a:spLocks noChangeArrowheads="1"/>
              </p:cNvSpPr>
              <p:nvPr/>
            </p:nvSpPr>
            <p:spPr bwMode="auto">
              <a:xfrm>
                <a:off x="4172883" y="6307990"/>
                <a:ext cx="951838" cy="315180"/>
              </a:xfrm>
              <a:prstGeom prst="rect">
                <a:avLst/>
              </a:prstGeom>
              <a:noFill/>
              <a:ln w="12700">
                <a:noFill/>
                <a:miter lim="800000"/>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d</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位</a:t>
                </a:r>
                <a:endParaRPr kumimoji="0" lang="zh-CN" altLang="en-US" sz="14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 name="Text Box 52"/>
            <p:cNvSpPr txBox="1">
              <a:spLocks noChangeArrowheads="1"/>
            </p:cNvSpPr>
            <p:nvPr/>
          </p:nvSpPr>
          <p:spPr bwMode="auto">
            <a:xfrm>
              <a:off x="19351" y="5300558"/>
              <a:ext cx="1260140" cy="307768"/>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主存地址</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Line 16"/>
          <p:cNvSpPr>
            <a:spLocks noChangeShapeType="1"/>
          </p:cNvSpPr>
          <p:nvPr/>
        </p:nvSpPr>
        <p:spPr bwMode="auto">
          <a:xfrm flipV="1">
            <a:off x="6936740" y="1984374"/>
            <a:ext cx="1677036" cy="1861185"/>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6946900" y="2716819"/>
            <a:ext cx="1673225" cy="2737828"/>
            <a:chOff x="6946900" y="2716819"/>
            <a:chExt cx="1673225" cy="2737828"/>
          </a:xfrm>
        </p:grpSpPr>
        <p:sp>
          <p:nvSpPr>
            <p:cNvPr id="23" name="Line 16"/>
            <p:cNvSpPr>
              <a:spLocks noChangeShapeType="1"/>
            </p:cNvSpPr>
            <p:nvPr/>
          </p:nvSpPr>
          <p:spPr bwMode="auto">
            <a:xfrm flipV="1">
              <a:off x="6953249" y="2723170"/>
              <a:ext cx="1660525" cy="2369529"/>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24" name="Line 16"/>
            <p:cNvSpPr>
              <a:spLocks noChangeShapeType="1"/>
            </p:cNvSpPr>
            <p:nvPr/>
          </p:nvSpPr>
          <p:spPr bwMode="auto">
            <a:xfrm flipV="1">
              <a:off x="6946900" y="2716819"/>
              <a:ext cx="1673225" cy="2737828"/>
            </a:xfrm>
            <a:prstGeom prst="line">
              <a:avLst/>
            </a:prstGeom>
            <a:noFill/>
            <a:ln w="3175">
              <a:solidFill>
                <a:schemeClr val="tx1"/>
              </a:solidFill>
              <a:round/>
              <a:headEnd type="stealth" w="med" len="med"/>
            </a:ln>
          </p:spPr>
          <p:txBody>
            <a:bodyPr lIns="0" rIns="0"/>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cxnSp>
        <p:nvCxnSpPr>
          <p:cNvPr id="25" name="直接箭头连接符 24"/>
          <p:cNvCxnSpPr/>
          <p:nvPr/>
        </p:nvCxnSpPr>
        <p:spPr>
          <a:xfrm>
            <a:off x="3822915" y="2245974"/>
            <a:ext cx="0" cy="281940"/>
          </a:xfrm>
          <a:prstGeom prst="straightConnector1">
            <a:avLst/>
          </a:prstGeom>
          <a:noFill/>
          <a:ln w="19050" cap="sq">
            <a:solidFill>
              <a:srgbClr val="0066FF"/>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42" name="组合 41"/>
          <p:cNvGrpSpPr/>
          <p:nvPr/>
        </p:nvGrpSpPr>
        <p:grpSpPr>
          <a:xfrm>
            <a:off x="2432690" y="2534076"/>
            <a:ext cx="805325" cy="307777"/>
            <a:chOff x="2432690" y="2534076"/>
            <a:chExt cx="805325" cy="307777"/>
          </a:xfrm>
        </p:grpSpPr>
        <p:cxnSp>
          <p:nvCxnSpPr>
            <p:cNvPr id="26" name="直接箭头连接符 25"/>
            <p:cNvCxnSpPr/>
            <p:nvPr/>
          </p:nvCxnSpPr>
          <p:spPr>
            <a:xfrm flipH="1">
              <a:off x="2923690" y="2694413"/>
              <a:ext cx="314325" cy="0"/>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TextBox 132"/>
            <p:cNvSpPr txBox="1">
              <a:spLocks noChangeArrowheads="1"/>
            </p:cNvSpPr>
            <p:nvPr/>
          </p:nvSpPr>
          <p:spPr bwMode="auto">
            <a:xfrm>
              <a:off x="2432690" y="2534076"/>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命中</a:t>
              </a:r>
              <a:endParaRPr lang="zh-CN" altLang="en-US" b="1" dirty="0">
                <a:latin typeface="微软雅黑" panose="020B0503020204020204" pitchFamily="34" charset="-122"/>
                <a:ea typeface="微软雅黑" panose="020B0503020204020204" pitchFamily="34" charset="-122"/>
              </a:endParaRPr>
            </a:p>
          </p:txBody>
        </p:sp>
      </p:grpSp>
      <p:sp>
        <p:nvSpPr>
          <p:cNvPr id="28" name="Text Box 52"/>
          <p:cNvSpPr txBox="1">
            <a:spLocks noChangeArrowheads="1"/>
          </p:cNvSpPr>
          <p:nvPr/>
        </p:nvSpPr>
        <p:spPr bwMode="auto">
          <a:xfrm>
            <a:off x="5570351" y="2928876"/>
            <a:ext cx="1467594" cy="307777"/>
          </a:xfrm>
          <a:prstGeom prst="rect">
            <a:avLst/>
          </a:prstGeom>
          <a:noFill/>
          <a:ln w="12700">
            <a:noFill/>
            <a:miter lim="800000"/>
          </a:ln>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SRAM</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cache</a:t>
            </a:r>
            <a:endParaRPr kumimoji="0" lang="zh-CN" altLang="en-US" sz="1400" b="1" i="1"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9" name="肘形连接符 6"/>
          <p:cNvCxnSpPr>
            <a:stCxn id="19" idx="0"/>
            <a:endCxn id="5" idx="1"/>
          </p:cNvCxnSpPr>
          <p:nvPr/>
        </p:nvCxnSpPr>
        <p:spPr>
          <a:xfrm rot="16200000" flipH="1" flipV="1">
            <a:off x="3115152" y="1823588"/>
            <a:ext cx="1993146" cy="1747650"/>
          </a:xfrm>
          <a:prstGeom prst="bentConnector4">
            <a:avLst>
              <a:gd name="adj1" fmla="val -11469"/>
              <a:gd name="adj2" fmla="val 171397"/>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0" name="矩形 29"/>
          <p:cNvSpPr/>
          <p:nvPr/>
        </p:nvSpPr>
        <p:spPr>
          <a:xfrm>
            <a:off x="3240125" y="2531541"/>
            <a:ext cx="1401063" cy="331396"/>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2</a:t>
            </a:r>
            <a:r>
              <a:rPr lang="zh-CN" altLang="en-US" sz="1400" b="1" dirty="0">
                <a:solidFill>
                  <a:schemeClr val="tx1"/>
                </a:solidFill>
                <a:latin typeface="微软雅黑" panose="020B0503020204020204" pitchFamily="34" charset="-122"/>
                <a:ea typeface="微软雅黑" panose="020B0503020204020204" pitchFamily="34" charset="-122"/>
              </a:rPr>
              <a:t>路比较</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5288582" y="3347690"/>
            <a:ext cx="1629617" cy="698809"/>
            <a:chOff x="5583744" y="2950133"/>
            <a:chExt cx="1629617" cy="698809"/>
          </a:xfrm>
        </p:grpSpPr>
        <p:sp>
          <p:nvSpPr>
            <p:cNvPr id="39" name="矩形 38"/>
            <p:cNvSpPr/>
            <p:nvPr/>
          </p:nvSpPr>
          <p:spPr bwMode="auto">
            <a:xfrm>
              <a:off x="5583744" y="333729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6" name="矩形 35"/>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667468" y="4925927"/>
            <a:ext cx="4294093" cy="698809"/>
            <a:chOff x="2963741" y="2950133"/>
            <a:chExt cx="4249620" cy="698809"/>
          </a:xfrm>
        </p:grpSpPr>
        <p:grpSp>
          <p:nvGrpSpPr>
            <p:cNvPr id="41" name="组合 40"/>
            <p:cNvGrpSpPr/>
            <p:nvPr/>
          </p:nvGrpSpPr>
          <p:grpSpPr>
            <a:xfrm>
              <a:off x="2963741" y="3149752"/>
              <a:ext cx="4247911" cy="499190"/>
              <a:chOff x="2919007" y="2861136"/>
              <a:chExt cx="4247911" cy="499190"/>
            </a:xfrm>
          </p:grpSpPr>
          <p:sp>
            <p:nvSpPr>
              <p:cNvPr id="46" name="TextBox 132"/>
              <p:cNvSpPr txBox="1">
                <a:spLocks noChangeArrowheads="1"/>
              </p:cNvSpPr>
              <p:nvPr/>
            </p:nvSpPr>
            <p:spPr bwMode="auto">
              <a:xfrm>
                <a:off x="2919007" y="2861136"/>
                <a:ext cx="670228" cy="307777"/>
              </a:xfrm>
              <a:prstGeom prst="rect">
                <a:avLst/>
              </a:prstGeom>
              <a:noFill/>
              <a:ln w="12700">
                <a:noFill/>
                <a:miter lim="800000"/>
              </a:ln>
            </p:spPr>
            <p:txBody>
              <a:bodyPr wrap="square">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组</a:t>
                </a:r>
                <a:r>
                  <a:rPr lang="en-US" altLang="zh-CN" sz="1400" b="1" i="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n-</a:t>
                </a:r>
                <a:r>
                  <a:rPr lang="en-US" altLang="zh-CN" sz="1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400" b="1"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矩形 49"/>
              <p:cNvSpPr/>
              <p:nvPr/>
            </p:nvSpPr>
            <p:spPr bwMode="auto">
              <a:xfrm>
                <a:off x="5539010" y="3048677"/>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45" name="矩形 44"/>
            <p:cNvSpPr/>
            <p:nvPr/>
          </p:nvSpPr>
          <p:spPr bwMode="auto">
            <a:xfrm>
              <a:off x="5585453" y="2950133"/>
              <a:ext cx="1627908" cy="311649"/>
            </a:xfrm>
            <a:prstGeom prst="rect">
              <a:avLst/>
            </a:prstGeom>
            <a:solidFill>
              <a:schemeClr val="bg1"/>
            </a:solidFill>
            <a:ln w="12700" cap="flat" cmpd="sng" algn="ctr">
              <a:solidFill>
                <a:schemeClr val="tx1"/>
              </a:solidFill>
              <a:prstDash val="solid"/>
            </a:ln>
            <a:effectLst/>
          </p:spPr>
          <p:txBody>
            <a:bodyPr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a:ln>
                    <a:noFill/>
                  </a:ln>
                  <a:effectLst/>
                  <a:uLnTx/>
                  <a:uFillTx/>
                  <a:latin typeface="微软雅黑" panose="020B0503020204020204" pitchFamily="34" charset="-122"/>
                  <a:ea typeface="微软雅黑" panose="020B0503020204020204" pitchFamily="34" charset="-122"/>
                </a:rPr>
                <a:t>数据块副本</a:t>
              </a:r>
              <a:endParaRPr kumimoji="0" lang="zh-CN" altLang="en-US" sz="1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51" name="矩形 50"/>
          <p:cNvSpPr/>
          <p:nvPr/>
        </p:nvSpPr>
        <p:spPr>
          <a:xfrm>
            <a:off x="3232427" y="4241411"/>
            <a:ext cx="3823490" cy="495446"/>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52" name="TextBox 132"/>
          <p:cNvSpPr txBox="1">
            <a:spLocks noChangeArrowheads="1"/>
          </p:cNvSpPr>
          <p:nvPr/>
        </p:nvSpPr>
        <p:spPr bwMode="auto">
          <a:xfrm>
            <a:off x="2804627" y="4337062"/>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sp>
        <p:nvSpPr>
          <p:cNvPr id="53" name="TextBox 132"/>
          <p:cNvSpPr txBox="1">
            <a:spLocks noChangeArrowheads="1"/>
          </p:cNvSpPr>
          <p:nvPr/>
        </p:nvSpPr>
        <p:spPr bwMode="auto">
          <a:xfrm>
            <a:off x="5020771" y="4329216"/>
            <a:ext cx="552450" cy="307777"/>
          </a:xfrm>
          <a:prstGeom prst="rect">
            <a:avLst/>
          </a:prstGeom>
          <a:noFill/>
          <a:ln w="12700">
            <a:noFill/>
            <a:miter lim="800000"/>
          </a:ln>
        </p:spPr>
        <p:txBody>
          <a:bodyPr>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6953248" y="5137150"/>
            <a:ext cx="1682751" cy="431800"/>
            <a:chOff x="6953248" y="5137150"/>
            <a:chExt cx="1682751" cy="431800"/>
          </a:xfrm>
        </p:grpSpPr>
        <p:sp>
          <p:nvSpPr>
            <p:cNvPr id="55" name="Line 16"/>
            <p:cNvSpPr>
              <a:spLocks noChangeShapeType="1"/>
            </p:cNvSpPr>
            <p:nvPr/>
          </p:nvSpPr>
          <p:spPr bwMode="auto">
            <a:xfrm>
              <a:off x="6953250" y="5137150"/>
              <a:ext cx="1682749" cy="42545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56" name="Line 16"/>
            <p:cNvSpPr>
              <a:spLocks noChangeShapeType="1"/>
            </p:cNvSpPr>
            <p:nvPr/>
          </p:nvSpPr>
          <p:spPr bwMode="auto">
            <a:xfrm>
              <a:off x="6953248" y="5485446"/>
              <a:ext cx="1670051" cy="83504"/>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936740" y="3578861"/>
            <a:ext cx="1686560" cy="1304290"/>
            <a:chOff x="6936740" y="3578861"/>
            <a:chExt cx="1686560" cy="1304290"/>
          </a:xfrm>
        </p:grpSpPr>
        <p:sp>
          <p:nvSpPr>
            <p:cNvPr id="57" name="Line 16"/>
            <p:cNvSpPr>
              <a:spLocks noChangeShapeType="1"/>
            </p:cNvSpPr>
            <p:nvPr/>
          </p:nvSpPr>
          <p:spPr bwMode="auto">
            <a:xfrm>
              <a:off x="6936740" y="3578861"/>
              <a:ext cx="1686560" cy="1297940"/>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sp>
          <p:nvSpPr>
            <p:cNvPr id="58" name="Line 16"/>
            <p:cNvSpPr>
              <a:spLocks noChangeShapeType="1"/>
            </p:cNvSpPr>
            <p:nvPr/>
          </p:nvSpPr>
          <p:spPr bwMode="auto">
            <a:xfrm>
              <a:off x="6944360" y="3921760"/>
              <a:ext cx="1672590" cy="961391"/>
            </a:xfrm>
            <a:prstGeom prst="line">
              <a:avLst/>
            </a:prstGeom>
            <a:noFill/>
            <a:ln w="3175">
              <a:solidFill>
                <a:schemeClr val="tx1"/>
              </a:solidFill>
              <a:round/>
              <a:headEnd type="stealth" w="med" len="med"/>
            </a:ln>
          </p:spPr>
          <p:txBody>
            <a:bodyPr/>
            <a:lstStyle/>
            <a:p>
              <a:pPr fontAlgn="base">
                <a:spcBef>
                  <a:spcPct val="0"/>
                </a:spcBef>
                <a:spcAft>
                  <a:spcPct val="0"/>
                </a:spcAft>
              </a:pPr>
              <a:endParaRPr lang="zh-CN" altLang="en-US" b="1" i="1">
                <a:solidFill>
                  <a:srgbClr val="000000"/>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8624459" y="1568174"/>
            <a:ext cx="1627913" cy="4127879"/>
            <a:chOff x="8903859" y="1174474"/>
            <a:chExt cx="1627913" cy="4127879"/>
          </a:xfrm>
        </p:grpSpPr>
        <p:sp>
          <p:nvSpPr>
            <p:cNvPr id="60" name="Text Box 52"/>
            <p:cNvSpPr txBox="1">
              <a:spLocks noChangeArrowheads="1"/>
            </p:cNvSpPr>
            <p:nvPr/>
          </p:nvSpPr>
          <p:spPr bwMode="auto">
            <a:xfrm>
              <a:off x="9092846" y="1174474"/>
              <a:ext cx="1242312" cy="307777"/>
            </a:xfrm>
            <a:prstGeom prst="rect">
              <a:avLst/>
            </a:prstGeom>
            <a:noFill/>
            <a:ln w="12700">
              <a:noFill/>
              <a:miter lim="800000"/>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DRAM</a:t>
              </a:r>
              <a:r>
                <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a:t>
              </a:r>
              <a:endParaRPr kumimoji="0" lang="zh-CN" altLang="en-US"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61" name="组合 60"/>
            <p:cNvGrpSpPr/>
            <p:nvPr/>
          </p:nvGrpSpPr>
          <p:grpSpPr>
            <a:xfrm>
              <a:off x="8903859" y="1486390"/>
              <a:ext cx="1627913" cy="3815963"/>
              <a:chOff x="8903859" y="1486390"/>
              <a:chExt cx="1627913" cy="4057929"/>
            </a:xfrm>
          </p:grpSpPr>
          <p:sp>
            <p:nvSpPr>
              <p:cNvPr id="62" name="矩形 61"/>
              <p:cNvSpPr/>
              <p:nvPr/>
            </p:nvSpPr>
            <p:spPr>
              <a:xfrm>
                <a:off x="8903865" y="148639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p:cNvSpPr/>
              <p:nvPr/>
            </p:nvSpPr>
            <p:spPr>
              <a:xfrm>
                <a:off x="8903863" y="1741070"/>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p:cNvSpPr/>
              <p:nvPr/>
            </p:nvSpPr>
            <p:spPr>
              <a:xfrm>
                <a:off x="8903865" y="199564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p:cNvSpPr/>
              <p:nvPr/>
            </p:nvSpPr>
            <p:spPr>
              <a:xfrm>
                <a:off x="8903863" y="2250321"/>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矩形 65"/>
              <p:cNvSpPr/>
              <p:nvPr/>
            </p:nvSpPr>
            <p:spPr>
              <a:xfrm>
                <a:off x="8905874" y="1489075"/>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矩形 66"/>
              <p:cNvSpPr/>
              <p:nvPr/>
            </p:nvSpPr>
            <p:spPr>
              <a:xfrm>
                <a:off x="8903863" y="250105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p:cNvSpPr/>
              <p:nvPr/>
            </p:nvSpPr>
            <p:spPr>
              <a:xfrm>
                <a:off x="8903861" y="2755737"/>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p:cNvSpPr/>
              <p:nvPr/>
            </p:nvSpPr>
            <p:spPr>
              <a:xfrm>
                <a:off x="8903863" y="301030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p:cNvSpPr/>
              <p:nvPr/>
            </p:nvSpPr>
            <p:spPr>
              <a:xfrm>
                <a:off x="8903861" y="3264988"/>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p:cNvSpPr/>
              <p:nvPr/>
            </p:nvSpPr>
            <p:spPr>
              <a:xfrm>
                <a:off x="8905872" y="2503742"/>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p:cNvSpPr/>
              <p:nvPr/>
            </p:nvSpPr>
            <p:spPr>
              <a:xfrm>
                <a:off x="8903863" y="351572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矩形 72"/>
              <p:cNvSpPr/>
              <p:nvPr/>
            </p:nvSpPr>
            <p:spPr>
              <a:xfrm>
                <a:off x="8903861" y="3770404"/>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p:cNvSpPr/>
              <p:nvPr/>
            </p:nvSpPr>
            <p:spPr>
              <a:xfrm>
                <a:off x="8903863" y="402497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矩形 74"/>
              <p:cNvSpPr/>
              <p:nvPr/>
            </p:nvSpPr>
            <p:spPr>
              <a:xfrm>
                <a:off x="8903861" y="4279655"/>
                <a:ext cx="1627907" cy="256013"/>
              </a:xfrm>
              <a:prstGeom prst="rect">
                <a:avLst/>
              </a:prstGeom>
              <a:solidFill>
                <a:schemeClr val="bg1"/>
              </a:solidFill>
              <a:ln w="9525" cap="flat" cmpd="sng" algn="ctr">
                <a:solidFill>
                  <a:srgbClr val="333333"/>
                </a:solidFill>
                <a:prstDash val="solid"/>
              </a:ln>
              <a:effectLst/>
            </p:spPr>
            <p:txBody>
              <a:bodyPr lIns="720000" anchor="b" anchorCtr="0"/>
              <a:lstStyle/>
              <a:p>
                <a:pPr lvl="0" fontAlgn="base">
                  <a:spcBef>
                    <a:spcPct val="0"/>
                  </a:spcBef>
                  <a:spcAft>
                    <a:spcPct val="0"/>
                  </a:spcAft>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0" baseline="-250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矩形 75"/>
              <p:cNvSpPr/>
              <p:nvPr/>
            </p:nvSpPr>
            <p:spPr>
              <a:xfrm>
                <a:off x="8905872" y="3518409"/>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矩形 76"/>
              <p:cNvSpPr/>
              <p:nvPr/>
            </p:nvSpPr>
            <p:spPr>
              <a:xfrm>
                <a:off x="8903861" y="452437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矩形 77"/>
              <p:cNvSpPr/>
              <p:nvPr/>
            </p:nvSpPr>
            <p:spPr>
              <a:xfrm>
                <a:off x="8903859" y="4779055"/>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矩形 78"/>
              <p:cNvSpPr/>
              <p:nvPr/>
            </p:nvSpPr>
            <p:spPr>
              <a:xfrm>
                <a:off x="8903861" y="503362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矩形 79"/>
              <p:cNvSpPr/>
              <p:nvPr/>
            </p:nvSpPr>
            <p:spPr>
              <a:xfrm>
                <a:off x="8903859" y="5288306"/>
                <a:ext cx="1627907" cy="256013"/>
              </a:xfrm>
              <a:prstGeom prst="rect">
                <a:avLst/>
              </a:prstGeom>
              <a:solidFill>
                <a:srgbClr val="FFE699"/>
              </a:solidFill>
              <a:ln w="9525" cap="flat" cmpd="sng" algn="ctr">
                <a:solidFill>
                  <a:srgbClr val="333333"/>
                </a:solidFill>
                <a:prstDash val="solid"/>
              </a:ln>
              <a:effectLst/>
            </p:spPr>
            <p:txBody>
              <a:bodyPr lIns="720000" anchor="b" anchorCtr="0"/>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r>
                  <a:rPr kumimoji="0" lang="en-US" altLang="zh-CN" sz="1400" b="1" i="0" u="none" strike="noStrike" kern="0" cap="none" spc="0" normalizeH="0" baseline="-2500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mn-1</a:t>
                </a:r>
                <a:endParaRPr kumimoji="0" lang="zh-CN" altLang="en-US" sz="1400" b="1" i="0" u="none" strike="noStrike" kern="0" cap="none" spc="0" normalizeH="0" baseline="-2500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矩形 80"/>
              <p:cNvSpPr/>
              <p:nvPr/>
            </p:nvSpPr>
            <p:spPr>
              <a:xfrm>
                <a:off x="8905870" y="4527060"/>
                <a:ext cx="1622075" cy="1016000"/>
              </a:xfrm>
              <a:prstGeom prst="rect">
                <a:avLst/>
              </a:prstGeom>
              <a:grpFill/>
              <a:ln w="25400" cap="flat" cmpd="sng" algn="ctr">
                <a:solidFill>
                  <a:srgbClr val="333333"/>
                </a:solidFill>
                <a:prstDash val="solid"/>
              </a:ln>
              <a:effectLst/>
            </p:spPr>
            <p:txBody>
              <a:bodyPr lIns="720000" anchor="b" anchorCtr="0"/>
              <a:lstStyle/>
              <a:p>
                <a:pPr fontAlgn="base">
                  <a:spcBef>
                    <a:spcPct val="0"/>
                  </a:spcBef>
                  <a:spcAft>
                    <a:spcPct val="0"/>
                  </a:spcAft>
                </a:pPr>
                <a:endParaRPr lang="zh-CN" altLang="en-US" sz="1400" b="1" ker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8" name="组合 37"/>
          <p:cNvGrpSpPr/>
          <p:nvPr/>
        </p:nvGrpSpPr>
        <p:grpSpPr>
          <a:xfrm>
            <a:off x="3066977" y="2153792"/>
            <a:ext cx="494471" cy="361234"/>
            <a:chOff x="3066977" y="2153792"/>
            <a:chExt cx="494471" cy="361234"/>
          </a:xfrm>
        </p:grpSpPr>
        <p:cxnSp>
          <p:nvCxnSpPr>
            <p:cNvPr id="82" name="直接箭头连接符 81"/>
            <p:cNvCxnSpPr/>
            <p:nvPr/>
          </p:nvCxnSpPr>
          <p:spPr>
            <a:xfrm>
              <a:off x="3559543" y="2297288"/>
              <a:ext cx="0" cy="217738"/>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3" name="TextBox 132"/>
            <p:cNvSpPr txBox="1">
              <a:spLocks noChangeArrowheads="1"/>
            </p:cNvSpPr>
            <p:nvPr/>
          </p:nvSpPr>
          <p:spPr bwMode="auto">
            <a:xfrm>
              <a:off x="3066977" y="2153792"/>
              <a:ext cx="438020" cy="307777"/>
            </a:xfrm>
            <a:prstGeom prst="rect">
              <a:avLst/>
            </a:prstGeom>
            <a:noFill/>
            <a:ln w="12700">
              <a:noFill/>
              <a:miter lim="800000"/>
            </a:ln>
          </p:spPr>
          <p:txBody>
            <a:bodyPr wrap="square">
              <a:spAutoFit/>
            </a:bodyPr>
            <a:lstStyle/>
            <a:p>
              <a:pPr fontAlgn="base">
                <a:spcBef>
                  <a:spcPct val="0"/>
                </a:spcBef>
                <a:spcAft>
                  <a:spcPct val="0"/>
                </a:spcAft>
              </a:pPr>
              <a:r>
                <a:rPr lang="en-US" altLang="zh-CN" sz="1400" b="1">
                  <a:solidFill>
                    <a:srgbClr val="000000"/>
                  </a:solidFill>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cxnSp>
          <p:nvCxnSpPr>
            <p:cNvPr id="84" name="直接连接符 83"/>
            <p:cNvCxnSpPr/>
            <p:nvPr/>
          </p:nvCxnSpPr>
          <p:spPr>
            <a:xfrm flipH="1">
              <a:off x="3277647" y="2297288"/>
              <a:ext cx="283801"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4096643" y="3347690"/>
            <a:ext cx="1106375" cy="2277046"/>
            <a:chOff x="4096643" y="3347690"/>
            <a:chExt cx="1106375" cy="2277046"/>
          </a:xfrm>
        </p:grpSpPr>
        <p:sp>
          <p:nvSpPr>
            <p:cNvPr id="85" name="矩形 84"/>
            <p:cNvSpPr/>
            <p:nvPr/>
          </p:nvSpPr>
          <p:spPr bwMode="auto">
            <a:xfrm>
              <a:off x="4098352" y="334769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矩形 85"/>
            <p:cNvSpPr/>
            <p:nvPr/>
          </p:nvSpPr>
          <p:spPr bwMode="auto">
            <a:xfrm>
              <a:off x="4096643" y="3734850"/>
              <a:ext cx="1079517"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矩形 86"/>
            <p:cNvSpPr/>
            <p:nvPr/>
          </p:nvSpPr>
          <p:spPr bwMode="auto">
            <a:xfrm>
              <a:off x="4112204" y="492592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矩形 87"/>
            <p:cNvSpPr/>
            <p:nvPr/>
          </p:nvSpPr>
          <p:spPr bwMode="auto">
            <a:xfrm>
              <a:off x="4110477" y="5313087"/>
              <a:ext cx="1090814" cy="311649"/>
            </a:xfrm>
            <a:prstGeom prst="rect">
              <a:avLst/>
            </a:prstGeom>
            <a:solidFill>
              <a:srgbClr val="00B0F0"/>
            </a:solidFill>
            <a:ln w="12700" cap="flat" cmpd="sng" algn="ctr">
              <a:solidFill>
                <a:srgbClr val="333333"/>
              </a:solidFill>
              <a:prstDash val="solid"/>
            </a:ln>
            <a:effectLst/>
          </p:spPr>
          <p:txBody>
            <a:bodyPr lIns="0" tIns="0" rIns="0" bIns="0" anchor="ctr" anchorCtr="1"/>
            <a:lstStyle/>
            <a:p>
              <a:pPr lvl="0" algn="ctr" fontAlgn="base">
                <a:spcBef>
                  <a:spcPct val="0"/>
                </a:spcBef>
                <a:spcAft>
                  <a:spcPct val="0"/>
                </a:spcAft>
                <a:defRPr/>
              </a:pPr>
              <a:r>
                <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标记 </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tag</a:t>
              </a:r>
              <a:r>
                <a:rPr lang="en-US" altLang="zh-CN" sz="14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9" name="TextBox 132"/>
          <p:cNvSpPr txBox="1">
            <a:spLocks noChangeArrowheads="1"/>
          </p:cNvSpPr>
          <p:nvPr/>
        </p:nvSpPr>
        <p:spPr bwMode="auto">
          <a:xfrm>
            <a:off x="2753437" y="3730780"/>
            <a:ext cx="552450" cy="307777"/>
          </a:xfrm>
          <a:prstGeom prst="rect">
            <a:avLst/>
          </a:prstGeom>
          <a:noFill/>
          <a:ln w="12700">
            <a:noFill/>
            <a:miter lim="800000"/>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pitchFamily="34" charset="-122"/>
                <a:ea typeface="微软雅黑" panose="020B0503020204020204" pitchFamily="34" charset="-122"/>
              </a:rPr>
              <a:t>组</a:t>
            </a:r>
            <a:r>
              <a:rPr lang="en-US" altLang="zh-CN" sz="1400" b="1" dirty="0">
                <a:solidFill>
                  <a:srgbClr val="000000"/>
                </a:solidFill>
                <a:latin typeface="微软雅黑" panose="020B0503020204020204" pitchFamily="34" charset="-122"/>
                <a:ea typeface="微软雅黑" panose="020B0503020204020204" pitchFamily="34" charset="-122"/>
              </a:rPr>
              <a:t>0</a:t>
            </a:r>
            <a:endParaRPr lang="zh-CN" altLang="en-US" sz="1400" b="1" baseline="-25000" dirty="0">
              <a:solidFill>
                <a:srgbClr val="000000"/>
              </a:solidFill>
              <a:latin typeface="微软雅黑" panose="020B0503020204020204" pitchFamily="34" charset="-122"/>
              <a:ea typeface="微软雅黑" panose="020B0503020204020204" pitchFamily="34" charset="-122"/>
            </a:endParaRPr>
          </a:p>
        </p:txBody>
      </p:sp>
      <p:cxnSp>
        <p:nvCxnSpPr>
          <p:cNvPr id="92" name="直接箭头连接符 91"/>
          <p:cNvCxnSpPr/>
          <p:nvPr/>
        </p:nvCxnSpPr>
        <p:spPr>
          <a:xfrm flipV="1">
            <a:off x="3487853" y="2862939"/>
            <a:ext cx="0" cy="867841"/>
          </a:xfrm>
          <a:prstGeom prst="straightConnector1">
            <a:avLst/>
          </a:prstGeom>
          <a:noFill/>
          <a:ln w="1270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05" name="组合 104"/>
          <p:cNvGrpSpPr/>
          <p:nvPr/>
        </p:nvGrpSpPr>
        <p:grpSpPr>
          <a:xfrm>
            <a:off x="3327559" y="3347690"/>
            <a:ext cx="684754" cy="2277046"/>
            <a:chOff x="3327559" y="3347690"/>
            <a:chExt cx="684754" cy="2277046"/>
          </a:xfrm>
        </p:grpSpPr>
        <p:sp>
          <p:nvSpPr>
            <p:cNvPr id="101" name="矩形 100"/>
            <p:cNvSpPr/>
            <p:nvPr/>
          </p:nvSpPr>
          <p:spPr bwMode="auto">
            <a:xfrm>
              <a:off x="3329268" y="334769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矩形 101"/>
            <p:cNvSpPr/>
            <p:nvPr/>
          </p:nvSpPr>
          <p:spPr bwMode="auto">
            <a:xfrm>
              <a:off x="3327559" y="3734850"/>
              <a:ext cx="670228"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矩形 102"/>
            <p:cNvSpPr/>
            <p:nvPr/>
          </p:nvSpPr>
          <p:spPr bwMode="auto">
            <a:xfrm>
              <a:off x="3335071" y="492592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矩形 103"/>
            <p:cNvSpPr/>
            <p:nvPr/>
          </p:nvSpPr>
          <p:spPr bwMode="auto">
            <a:xfrm>
              <a:off x="3333344" y="5313087"/>
              <a:ext cx="677242" cy="311649"/>
            </a:xfrm>
            <a:prstGeom prst="rect">
              <a:avLst/>
            </a:prstGeom>
            <a:solidFill>
              <a:srgbClr val="FF0000"/>
            </a:solidFill>
            <a:ln w="12700" cap="flat" cmpd="sng" algn="ctr">
              <a:solidFill>
                <a:srgbClr val="333333"/>
              </a:solidFill>
              <a:prstDash val="solid"/>
            </a:ln>
            <a:effectLst/>
          </p:spPr>
          <p:txBody>
            <a:bodyPr lIns="0" tIns="0" rIns="0" bIns="0" anchor="ctr" anchorCtr="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有效位</a:t>
              </a:r>
              <a:endParaRPr kumimoji="0" lang="zh-CN" altLang="en-US" sz="1400" b="1"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200"/>
    </mc:Choice>
    <mc:Fallback>
      <p:transition spd="slow" advTm="126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3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repeatCount="300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right)">
                                      <p:cBhvr>
                                        <p:cTn id="15" dur="500"/>
                                        <p:tgtEl>
                                          <p:spTgt spid="32"/>
                                        </p:tgtEl>
                                      </p:cBhvr>
                                    </p:animEffect>
                                  </p:childTnLst>
                                </p:cTn>
                              </p:par>
                              <p:par>
                                <p:cTn id="16" presetID="22" presetClass="entr" presetSubtype="2"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right)">
                                      <p:cBhvr>
                                        <p:cTn id="18" dur="500"/>
                                        <p:tgtEl>
                                          <p:spTgt spid="33"/>
                                        </p:tgtEl>
                                      </p:cBhvr>
                                    </p:animEffect>
                                  </p:childTnLst>
                                </p:cTn>
                              </p:par>
                              <p:par>
                                <p:cTn id="19" presetID="22" presetClass="entr" presetSubtype="2"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up)">
                                      <p:cBhvr>
                                        <p:cTn id="26" dur="500"/>
                                        <p:tgtEl>
                                          <p:spTgt spid="10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up)">
                                      <p:cBhvr>
                                        <p:cTn id="31" dur="500"/>
                                        <p:tgtEl>
                                          <p:spTgt spid="10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up)">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par>
                                <p:cTn id="52" presetID="22" presetClass="entr" presetSubtype="4"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down)">
                                      <p:cBhvr>
                                        <p:cTn id="64" dur="500"/>
                                        <p:tgtEl>
                                          <p:spTgt spid="8"/>
                                        </p:tgtEl>
                                      </p:cBhvr>
                                    </p:animEffect>
                                  </p:childTnLst>
                                </p:cTn>
                              </p:par>
                              <p:par>
                                <p:cTn id="65" presetID="22" presetClass="entr" presetSubtype="4"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down)">
                                      <p:cBhvr>
                                        <p:cTn id="67" dur="500"/>
                                        <p:tgtEl>
                                          <p:spTgt spid="9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up)">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right)">
                                      <p:cBhvr>
                                        <p:cTn id="7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3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组合 264"/>
          <p:cNvGrpSpPr/>
          <p:nvPr/>
        </p:nvGrpSpPr>
        <p:grpSpPr>
          <a:xfrm>
            <a:off x="2211721" y="5063170"/>
            <a:ext cx="2916902" cy="984013"/>
            <a:chOff x="1535571" y="4890788"/>
            <a:chExt cx="2710039" cy="890645"/>
          </a:xfrm>
        </p:grpSpPr>
        <p:cxnSp>
          <p:nvCxnSpPr>
            <p:cNvPr id="267" name="直接连接符 266"/>
            <p:cNvCxnSpPr/>
            <p:nvPr/>
          </p:nvCxnSpPr>
          <p:spPr>
            <a:xfrm>
              <a:off x="1576081" y="4890788"/>
              <a:ext cx="0" cy="571007"/>
            </a:xfrm>
            <a:prstGeom prst="line">
              <a:avLst/>
            </a:prstGeom>
            <a:noFill/>
            <a:ln w="25400" cap="flat" cmpd="sng" algn="ctr">
              <a:solidFill>
                <a:srgbClr val="C00000"/>
              </a:solidFill>
              <a:prstDash val="solid"/>
            </a:ln>
            <a:effectLst/>
          </p:spPr>
        </p:cxnSp>
        <p:grpSp>
          <p:nvGrpSpPr>
            <p:cNvPr id="277" name="组合 276"/>
            <p:cNvGrpSpPr/>
            <p:nvPr/>
          </p:nvGrpSpPr>
          <p:grpSpPr>
            <a:xfrm>
              <a:off x="1535571" y="5227725"/>
              <a:ext cx="2710039" cy="553708"/>
              <a:chOff x="1535571" y="5227725"/>
              <a:chExt cx="2710039" cy="553708"/>
            </a:xfrm>
          </p:grpSpPr>
          <p:cxnSp>
            <p:nvCxnSpPr>
              <p:cNvPr id="372" name="直接连接符 371"/>
              <p:cNvCxnSpPr/>
              <p:nvPr/>
            </p:nvCxnSpPr>
            <p:spPr>
              <a:xfrm>
                <a:off x="4199236" y="5229570"/>
                <a:ext cx="0" cy="235099"/>
              </a:xfrm>
              <a:prstGeom prst="line">
                <a:avLst/>
              </a:prstGeom>
              <a:noFill/>
              <a:ln w="25400" cap="sq" cmpd="sng" algn="ctr">
                <a:solidFill>
                  <a:srgbClr val="C00000"/>
                </a:solidFill>
                <a:prstDash val="solid"/>
                <a:miter lim="800000"/>
              </a:ln>
              <a:effectLst/>
            </p:spPr>
          </p:cxnSp>
          <p:cxnSp>
            <p:nvCxnSpPr>
              <p:cNvPr id="371" name="直接连接符 370"/>
              <p:cNvCxnSpPr/>
              <p:nvPr/>
            </p:nvCxnSpPr>
            <p:spPr>
              <a:xfrm>
                <a:off x="1572393" y="5464598"/>
                <a:ext cx="2617993" cy="1"/>
              </a:xfrm>
              <a:prstGeom prst="line">
                <a:avLst/>
              </a:prstGeom>
              <a:noFill/>
              <a:ln w="28575" cap="sq" cmpd="sng" algn="ctr">
                <a:solidFill>
                  <a:srgbClr val="C00000"/>
                </a:solidFill>
                <a:prstDash val="solid"/>
                <a:miter lim="800000"/>
              </a:ln>
              <a:effectLst/>
            </p:spPr>
          </p:cxnSp>
          <p:sp>
            <p:nvSpPr>
              <p:cNvPr id="373" name="文本框 372"/>
              <p:cNvSpPr txBox="1"/>
              <p:nvPr/>
            </p:nvSpPr>
            <p:spPr>
              <a:xfrm>
                <a:off x="2260609" y="5502859"/>
                <a:ext cx="1339196"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组索引译码输出</a:t>
                </a:r>
                <a:endParaRPr kumimoji="0" lang="zh-CN" altLang="en-US" sz="14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cxnSp>
            <p:nvCxnSpPr>
              <p:cNvPr id="374" name="直接连接符 373"/>
              <p:cNvCxnSpPr/>
              <p:nvPr/>
            </p:nvCxnSpPr>
            <p:spPr>
              <a:xfrm>
                <a:off x="1535571" y="5519387"/>
                <a:ext cx="2710039" cy="0"/>
              </a:xfrm>
              <a:prstGeom prst="line">
                <a:avLst/>
              </a:prstGeom>
              <a:noFill/>
              <a:ln w="9525" cap="sq" cmpd="sng" algn="ctr">
                <a:solidFill>
                  <a:srgbClr val="00CC00"/>
                </a:solidFill>
                <a:prstDash val="solid"/>
                <a:miter lim="800000"/>
              </a:ln>
              <a:effectLst/>
            </p:spPr>
          </p:cxnSp>
          <p:cxnSp>
            <p:nvCxnSpPr>
              <p:cNvPr id="375" name="直接连接符 374"/>
              <p:cNvCxnSpPr/>
              <p:nvPr/>
            </p:nvCxnSpPr>
            <p:spPr>
              <a:xfrm flipV="1">
                <a:off x="4245610" y="5227725"/>
                <a:ext cx="0" cy="289507"/>
              </a:xfrm>
              <a:prstGeom prst="line">
                <a:avLst/>
              </a:prstGeom>
              <a:noFill/>
              <a:ln w="9525" cap="sq" cmpd="sng" algn="ctr">
                <a:solidFill>
                  <a:srgbClr val="00CC00"/>
                </a:solidFill>
                <a:prstDash val="solid"/>
                <a:miter lim="800000"/>
              </a:ln>
              <a:effectLst/>
            </p:spPr>
          </p:cxnSp>
        </p:grpSp>
        <p:cxnSp>
          <p:nvCxnSpPr>
            <p:cNvPr id="278" name="直接连接符 277"/>
            <p:cNvCxnSpPr/>
            <p:nvPr/>
          </p:nvCxnSpPr>
          <p:spPr>
            <a:xfrm>
              <a:off x="1535571" y="4890788"/>
              <a:ext cx="0" cy="626444"/>
            </a:xfrm>
            <a:prstGeom prst="line">
              <a:avLst/>
            </a:prstGeom>
            <a:noFill/>
            <a:ln w="9525" cap="sq" cmpd="sng" algn="ctr">
              <a:solidFill>
                <a:srgbClr val="00CC00"/>
              </a:solidFill>
              <a:prstDash val="solid"/>
              <a:miter lim="800000"/>
            </a:ln>
            <a:effectLst/>
          </p:spPr>
        </p:cxnSp>
      </p:grpSp>
      <p:sp>
        <p:nvSpPr>
          <p:cNvPr id="2" name="标题 1"/>
          <p:cNvSpPr>
            <a:spLocks noGrp="1"/>
          </p:cNvSpPr>
          <p:nvPr>
            <p:ph type="title"/>
          </p:nvPr>
        </p:nvSpPr>
        <p:spPr/>
        <p:txBody>
          <a:bodyPr/>
          <a:lstStyle/>
          <a:p>
            <a:r>
              <a:rPr lang="zh-CN" altLang="en-US" dirty="0"/>
              <a:t>组相联映射逻辑</a:t>
            </a:r>
            <a:r>
              <a:rPr lang="zh-CN" altLang="en-US"/>
              <a:t>实现 </a:t>
            </a:r>
            <a:r>
              <a:rPr lang="en-US" altLang="zh-CN"/>
              <a:t>(</a:t>
            </a:r>
            <a:r>
              <a:rPr lang="zh-CN" altLang="en-US"/>
              <a:t>构造观</a:t>
            </a:r>
            <a:r>
              <a:rPr lang="en-US" altLang="zh-CN" dirty="0"/>
              <a:t>)</a:t>
            </a:r>
            <a:endParaRPr lang="zh-CN" altLang="en-US" dirty="0"/>
          </a:p>
        </p:txBody>
      </p:sp>
      <p:grpSp>
        <p:nvGrpSpPr>
          <p:cNvPr id="26" name="组合 25"/>
          <p:cNvGrpSpPr/>
          <p:nvPr/>
        </p:nvGrpSpPr>
        <p:grpSpPr>
          <a:xfrm>
            <a:off x="1902910" y="1408486"/>
            <a:ext cx="3189494" cy="898898"/>
            <a:chOff x="1902910" y="1408486"/>
            <a:chExt cx="3189494" cy="898898"/>
          </a:xfrm>
        </p:grpSpPr>
        <p:cxnSp>
          <p:nvCxnSpPr>
            <p:cNvPr id="434" name="直接连接符 433"/>
            <p:cNvCxnSpPr/>
            <p:nvPr/>
          </p:nvCxnSpPr>
          <p:spPr>
            <a:xfrm>
              <a:off x="5092404" y="1408486"/>
              <a:ext cx="0" cy="256244"/>
            </a:xfrm>
            <a:prstGeom prst="line">
              <a:avLst/>
            </a:prstGeom>
            <a:noFill/>
            <a:ln w="25400" cap="sq" cmpd="sng" algn="ctr">
              <a:solidFill>
                <a:srgbClr val="333333">
                  <a:shade val="95000"/>
                  <a:satMod val="105000"/>
                </a:srgbClr>
              </a:solidFill>
              <a:prstDash val="solid"/>
              <a:miter lim="800000"/>
            </a:ln>
            <a:effectLst/>
          </p:spPr>
        </p:cxnSp>
        <p:grpSp>
          <p:nvGrpSpPr>
            <p:cNvPr id="435" name="组合 434"/>
            <p:cNvGrpSpPr/>
            <p:nvPr/>
          </p:nvGrpSpPr>
          <p:grpSpPr>
            <a:xfrm>
              <a:off x="1902910" y="1671673"/>
              <a:ext cx="3183669" cy="635711"/>
              <a:chOff x="1248661" y="1821095"/>
              <a:chExt cx="2957887" cy="575391"/>
            </a:xfrm>
          </p:grpSpPr>
          <p:cxnSp>
            <p:nvCxnSpPr>
              <p:cNvPr id="436" name="直接连接符 435"/>
              <p:cNvCxnSpPr/>
              <p:nvPr/>
            </p:nvCxnSpPr>
            <p:spPr>
              <a:xfrm>
                <a:off x="1248661" y="1828210"/>
                <a:ext cx="0" cy="568276"/>
              </a:xfrm>
              <a:prstGeom prst="line">
                <a:avLst/>
              </a:prstGeom>
              <a:noFill/>
              <a:ln w="25400" cap="sq" cmpd="sng" algn="ctr">
                <a:solidFill>
                  <a:srgbClr val="333333">
                    <a:shade val="95000"/>
                    <a:satMod val="105000"/>
                  </a:srgbClr>
                </a:solidFill>
                <a:prstDash val="solid"/>
                <a:miter lim="800000"/>
              </a:ln>
              <a:effectLst/>
            </p:spPr>
          </p:cxnSp>
          <p:cxnSp>
            <p:nvCxnSpPr>
              <p:cNvPr id="437" name="直接连接符 436"/>
              <p:cNvCxnSpPr/>
              <p:nvPr/>
            </p:nvCxnSpPr>
            <p:spPr>
              <a:xfrm>
                <a:off x="1259632" y="1821095"/>
                <a:ext cx="2946916" cy="0"/>
              </a:xfrm>
              <a:prstGeom prst="line">
                <a:avLst/>
              </a:prstGeom>
              <a:noFill/>
              <a:ln w="28575" cap="sq" cmpd="sng" algn="ctr">
                <a:solidFill>
                  <a:srgbClr val="333333">
                    <a:shade val="95000"/>
                    <a:satMod val="105000"/>
                  </a:srgbClr>
                </a:solidFill>
                <a:prstDash val="solid"/>
                <a:miter lim="800000"/>
              </a:ln>
              <a:effectLst/>
            </p:spPr>
          </p:cxnSp>
        </p:grpSp>
      </p:grpSp>
      <p:sp>
        <p:nvSpPr>
          <p:cNvPr id="234" name="矩形 233"/>
          <p:cNvSpPr/>
          <p:nvPr/>
        </p:nvSpPr>
        <p:spPr>
          <a:xfrm>
            <a:off x="6386258" y="1739339"/>
            <a:ext cx="2022110" cy="211599"/>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515" name="直接连接符 514"/>
          <p:cNvCxnSpPr/>
          <p:nvPr/>
        </p:nvCxnSpPr>
        <p:spPr>
          <a:xfrm>
            <a:off x="6281331" y="1300108"/>
            <a:ext cx="4236245" cy="0"/>
          </a:xfrm>
          <a:prstGeom prst="line">
            <a:avLst/>
          </a:prstGeom>
          <a:noFill/>
          <a:ln w="25400" cap="sq" cmpd="sng" algn="ctr">
            <a:solidFill>
              <a:srgbClr val="333333">
                <a:shade val="95000"/>
                <a:satMod val="105000"/>
              </a:srgbClr>
            </a:solidFill>
            <a:prstDash val="solid"/>
            <a:miter lim="800000"/>
          </a:ln>
          <a:effectLst/>
        </p:spPr>
      </p:cxnSp>
      <p:cxnSp>
        <p:nvCxnSpPr>
          <p:cNvPr id="516" name="直接连接符 515"/>
          <p:cNvCxnSpPr/>
          <p:nvPr/>
        </p:nvCxnSpPr>
        <p:spPr>
          <a:xfrm>
            <a:off x="10517576" y="1300108"/>
            <a:ext cx="0" cy="1669868"/>
          </a:xfrm>
          <a:prstGeom prst="line">
            <a:avLst/>
          </a:prstGeom>
          <a:noFill/>
          <a:ln w="25400" cap="sq" cmpd="sng" algn="ctr">
            <a:solidFill>
              <a:srgbClr val="333333">
                <a:shade val="95000"/>
                <a:satMod val="105000"/>
              </a:srgbClr>
            </a:solidFill>
            <a:prstDash val="solid"/>
            <a:miter lim="800000"/>
          </a:ln>
          <a:effectLst/>
        </p:spPr>
      </p:cxnSp>
      <p:cxnSp>
        <p:nvCxnSpPr>
          <p:cNvPr id="687" name="直接连接符 686"/>
          <p:cNvCxnSpPr/>
          <p:nvPr/>
        </p:nvCxnSpPr>
        <p:spPr>
          <a:xfrm>
            <a:off x="10500501" y="4489543"/>
            <a:ext cx="0" cy="1424857"/>
          </a:xfrm>
          <a:prstGeom prst="line">
            <a:avLst/>
          </a:prstGeom>
          <a:noFill/>
          <a:ln w="19050" cap="sq" cmpd="sng" algn="ctr">
            <a:solidFill>
              <a:srgbClr val="333333">
                <a:shade val="95000"/>
                <a:satMod val="105000"/>
              </a:srgbClr>
            </a:solidFill>
            <a:prstDash val="solid"/>
            <a:miter lim="800000"/>
          </a:ln>
          <a:effectLst/>
        </p:spPr>
      </p:cxnSp>
      <p:grpSp>
        <p:nvGrpSpPr>
          <p:cNvPr id="237" name="组合 236"/>
          <p:cNvGrpSpPr/>
          <p:nvPr/>
        </p:nvGrpSpPr>
        <p:grpSpPr>
          <a:xfrm>
            <a:off x="5625457" y="2016118"/>
            <a:ext cx="3410199" cy="373888"/>
            <a:chOff x="4355976" y="2130352"/>
            <a:chExt cx="3168352" cy="338412"/>
          </a:xfrm>
        </p:grpSpPr>
        <p:sp>
          <p:nvSpPr>
            <p:cNvPr id="510" name="矩形 50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1" name="矩形 510"/>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2" name="矩形 51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3" name="矩形 51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4" name="矩形 51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239" name="直接连接符 238"/>
          <p:cNvCxnSpPr/>
          <p:nvPr/>
        </p:nvCxnSpPr>
        <p:spPr>
          <a:xfrm>
            <a:off x="4565610" y="5914399"/>
            <a:ext cx="5924697" cy="0"/>
          </a:xfrm>
          <a:prstGeom prst="line">
            <a:avLst/>
          </a:prstGeom>
          <a:noFill/>
          <a:ln w="19050" cap="sq" cmpd="sng" algn="ctr">
            <a:solidFill>
              <a:srgbClr val="333333">
                <a:shade val="95000"/>
                <a:satMod val="105000"/>
              </a:srgbClr>
            </a:solidFill>
            <a:prstDash val="solid"/>
            <a:miter lim="800000"/>
          </a:ln>
          <a:effectLst/>
        </p:spPr>
      </p:cxnSp>
      <p:grpSp>
        <p:nvGrpSpPr>
          <p:cNvPr id="50" name="组合 49"/>
          <p:cNvGrpSpPr/>
          <p:nvPr/>
        </p:nvGrpSpPr>
        <p:grpSpPr>
          <a:xfrm>
            <a:off x="4565610" y="4402820"/>
            <a:ext cx="891648" cy="2079427"/>
            <a:chOff x="4565610" y="4402820"/>
            <a:chExt cx="891648" cy="2079427"/>
          </a:xfrm>
        </p:grpSpPr>
        <p:sp>
          <p:nvSpPr>
            <p:cNvPr id="238" name="文本框 237"/>
            <p:cNvSpPr txBox="1"/>
            <p:nvPr/>
          </p:nvSpPr>
          <p:spPr>
            <a:xfrm>
              <a:off x="4575284" y="6174470"/>
              <a:ext cx="881974" cy="307777"/>
            </a:xfrm>
            <a:prstGeom prst="rect">
              <a:avLst/>
            </a:prstGeom>
            <a:noFill/>
          </p:spPr>
          <p:txBody>
            <a:bodyPr wrap="none" rtlCol="0">
              <a:spAutoFit/>
            </a:bodyPr>
            <a:lstStyle/>
            <a:p>
              <a:pPr fontAlgn="base">
                <a:spcBef>
                  <a:spcPct val="0"/>
                </a:spcBef>
                <a:spcAft>
                  <a:spcPct val="0"/>
                </a:spcAft>
              </a:pPr>
              <a:r>
                <a:rPr lang="en-US" altLang="zh-CN" sz="1400" b="1" i="1" dirty="0">
                  <a:solidFill>
                    <a:srgbClr val="000000"/>
                  </a:solidFill>
                  <a:latin typeface="Arial" panose="020B0604020202020204" pitchFamily="34" charset="0"/>
                  <a:ea typeface="华文细黑" panose="02010600040101010101" pitchFamily="2" charset="-122"/>
                </a:rPr>
                <a:t>Hit/miss</a:t>
              </a:r>
              <a:endParaRPr lang="zh-CN" altLang="en-US" sz="1400" b="1" i="1" dirty="0">
                <a:solidFill>
                  <a:srgbClr val="000000"/>
                </a:solidFill>
                <a:latin typeface="Arial" panose="020B0604020202020204" pitchFamily="34" charset="0"/>
                <a:ea typeface="华文细黑" panose="02010600040101010101" pitchFamily="2" charset="-122"/>
              </a:endParaRPr>
            </a:p>
          </p:txBody>
        </p:sp>
        <p:cxnSp>
          <p:nvCxnSpPr>
            <p:cNvPr id="240" name="直接连接符 239"/>
            <p:cNvCxnSpPr/>
            <p:nvPr/>
          </p:nvCxnSpPr>
          <p:spPr>
            <a:xfrm>
              <a:off x="4565610" y="4402820"/>
              <a:ext cx="0" cy="1909362"/>
            </a:xfrm>
            <a:prstGeom prst="line">
              <a:avLst/>
            </a:prstGeom>
            <a:noFill/>
            <a:ln w="19050" cap="flat" cmpd="sng" algn="ctr">
              <a:solidFill>
                <a:srgbClr val="333333">
                  <a:shade val="95000"/>
                  <a:satMod val="105000"/>
                </a:srgbClr>
              </a:solidFill>
              <a:prstDash val="solid"/>
              <a:tailEnd type="triangle"/>
            </a:ln>
            <a:effectLst/>
          </p:spPr>
        </p:cxnSp>
      </p:grpSp>
      <p:grpSp>
        <p:nvGrpSpPr>
          <p:cNvPr id="241" name="组合 240"/>
          <p:cNvGrpSpPr/>
          <p:nvPr/>
        </p:nvGrpSpPr>
        <p:grpSpPr>
          <a:xfrm>
            <a:off x="5625457" y="2444081"/>
            <a:ext cx="3410199" cy="373888"/>
            <a:chOff x="4355976" y="2130352"/>
            <a:chExt cx="3168352" cy="338412"/>
          </a:xfrm>
        </p:grpSpPr>
        <p:sp>
          <p:nvSpPr>
            <p:cNvPr id="505" name="矩形 50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7" name="矩形 50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8" name="矩形 50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9" name="矩形 50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6" name="矩形 50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3" name="组合 242"/>
          <p:cNvGrpSpPr/>
          <p:nvPr/>
        </p:nvGrpSpPr>
        <p:grpSpPr>
          <a:xfrm>
            <a:off x="5625457" y="2872045"/>
            <a:ext cx="3410199" cy="373888"/>
            <a:chOff x="4355976" y="2130352"/>
            <a:chExt cx="3168352" cy="338412"/>
          </a:xfrm>
        </p:grpSpPr>
        <p:sp>
          <p:nvSpPr>
            <p:cNvPr id="495" name="矩形 49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6" name="矩形 49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7" name="矩形 49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8" name="矩形 49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9" name="矩形 49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4" name="组合 243"/>
          <p:cNvGrpSpPr/>
          <p:nvPr/>
        </p:nvGrpSpPr>
        <p:grpSpPr>
          <a:xfrm>
            <a:off x="5625457" y="3300008"/>
            <a:ext cx="3410199" cy="373888"/>
            <a:chOff x="4355976" y="2130352"/>
            <a:chExt cx="3168352" cy="338412"/>
          </a:xfrm>
        </p:grpSpPr>
        <p:sp>
          <p:nvSpPr>
            <p:cNvPr id="490" name="矩形 48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1" name="矩形 49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92" name="矩形 49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93" name="矩形 49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94" name="矩形 49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6" name="组合 245"/>
          <p:cNvGrpSpPr/>
          <p:nvPr/>
        </p:nvGrpSpPr>
        <p:grpSpPr>
          <a:xfrm>
            <a:off x="5625457" y="3779280"/>
            <a:ext cx="3410199" cy="373888"/>
            <a:chOff x="4355976" y="2130352"/>
            <a:chExt cx="3168352" cy="338412"/>
          </a:xfrm>
        </p:grpSpPr>
        <p:sp>
          <p:nvSpPr>
            <p:cNvPr id="480" name="矩形 47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1" name="矩形 48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2" name="矩形 48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3" name="矩形 48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4" name="矩形 48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7" name="组合 246"/>
          <p:cNvGrpSpPr/>
          <p:nvPr/>
        </p:nvGrpSpPr>
        <p:grpSpPr>
          <a:xfrm>
            <a:off x="5625457" y="4207243"/>
            <a:ext cx="3410199" cy="373888"/>
            <a:chOff x="4355976" y="2130352"/>
            <a:chExt cx="3168352" cy="338412"/>
          </a:xfrm>
        </p:grpSpPr>
        <p:sp>
          <p:nvSpPr>
            <p:cNvPr id="475" name="矩形 47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6" name="矩形 47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7" name="矩形 47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8" name="矩形 47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9" name="矩形 47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9" name="组合 248"/>
          <p:cNvGrpSpPr/>
          <p:nvPr/>
        </p:nvGrpSpPr>
        <p:grpSpPr>
          <a:xfrm>
            <a:off x="5625457" y="4635206"/>
            <a:ext cx="3410199" cy="373888"/>
            <a:chOff x="4355976" y="2130352"/>
            <a:chExt cx="3168352" cy="338412"/>
          </a:xfrm>
        </p:grpSpPr>
        <p:sp>
          <p:nvSpPr>
            <p:cNvPr id="465" name="矩形 46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6" name="矩形 46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7" name="矩形 46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8" name="矩形 46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9" name="矩形 46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0" name="组合 249"/>
          <p:cNvGrpSpPr/>
          <p:nvPr/>
        </p:nvGrpSpPr>
        <p:grpSpPr>
          <a:xfrm>
            <a:off x="5625457" y="5063170"/>
            <a:ext cx="3410199" cy="373888"/>
            <a:chOff x="4355976" y="2130352"/>
            <a:chExt cx="3168352" cy="338412"/>
          </a:xfrm>
        </p:grpSpPr>
        <p:sp>
          <p:nvSpPr>
            <p:cNvPr id="460" name="矩形 459"/>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1" name="矩形 460"/>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2" name="矩形 461"/>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3" name="矩形 462"/>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4" name="矩形 463"/>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3</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5" name="组合 254"/>
          <p:cNvGrpSpPr/>
          <p:nvPr/>
        </p:nvGrpSpPr>
        <p:grpSpPr>
          <a:xfrm>
            <a:off x="4507921" y="1427203"/>
            <a:ext cx="328155" cy="1734854"/>
            <a:chOff x="3668928" y="1599820"/>
            <a:chExt cx="304883" cy="1570242"/>
          </a:xfrm>
        </p:grpSpPr>
        <p:sp>
          <p:nvSpPr>
            <p:cNvPr id="442" name="文本框 441"/>
            <p:cNvSpPr txBox="1"/>
            <p:nvPr/>
          </p:nvSpPr>
          <p:spPr>
            <a:xfrm>
              <a:off x="3704185" y="2741270"/>
              <a:ext cx="269626"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cxnSp>
          <p:nvCxnSpPr>
            <p:cNvPr id="443" name="直接连接符 442"/>
            <p:cNvCxnSpPr/>
            <p:nvPr/>
          </p:nvCxnSpPr>
          <p:spPr>
            <a:xfrm>
              <a:off x="3758063" y="2819125"/>
              <a:ext cx="0" cy="248013"/>
            </a:xfrm>
            <a:prstGeom prst="line">
              <a:avLst/>
            </a:prstGeom>
            <a:noFill/>
            <a:ln w="9525" cap="flat" cmpd="sng" algn="ctr">
              <a:solidFill>
                <a:srgbClr val="FF6600"/>
              </a:solidFill>
              <a:prstDash val="solid"/>
            </a:ln>
            <a:effectLst/>
          </p:spPr>
        </p:cxnSp>
        <p:cxnSp>
          <p:nvCxnSpPr>
            <p:cNvPr id="444" name="直接连接符 443"/>
            <p:cNvCxnSpPr/>
            <p:nvPr/>
          </p:nvCxnSpPr>
          <p:spPr>
            <a:xfrm>
              <a:off x="3668928" y="1599820"/>
              <a:ext cx="0" cy="1570242"/>
            </a:xfrm>
            <a:prstGeom prst="line">
              <a:avLst/>
            </a:prstGeom>
            <a:noFill/>
            <a:ln w="25400" cap="flat" cmpd="sng" algn="ctr">
              <a:solidFill>
                <a:srgbClr val="00B0F0"/>
              </a:solidFill>
              <a:prstDash val="solid"/>
            </a:ln>
            <a:effectLst/>
          </p:spPr>
        </p:cxnSp>
      </p:grpSp>
      <p:grpSp>
        <p:nvGrpSpPr>
          <p:cNvPr id="260" name="组合 259"/>
          <p:cNvGrpSpPr/>
          <p:nvPr/>
        </p:nvGrpSpPr>
        <p:grpSpPr>
          <a:xfrm>
            <a:off x="2055448" y="2128546"/>
            <a:ext cx="416676" cy="2934626"/>
            <a:chOff x="1390381" y="2234615"/>
            <a:chExt cx="387126" cy="2656173"/>
          </a:xfrm>
        </p:grpSpPr>
        <p:cxnSp>
          <p:nvCxnSpPr>
            <p:cNvPr id="425" name="直接连接符 424"/>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426" name="直接连接符 425"/>
            <p:cNvCxnSpPr/>
            <p:nvPr/>
          </p:nvCxnSpPr>
          <p:spPr>
            <a:xfrm>
              <a:off x="1443803" y="3294924"/>
              <a:ext cx="274311" cy="0"/>
            </a:xfrm>
            <a:prstGeom prst="line">
              <a:avLst/>
            </a:prstGeom>
            <a:noFill/>
            <a:ln w="19050" cap="flat" cmpd="sng" algn="ctr">
              <a:solidFill>
                <a:srgbClr val="00CC00"/>
              </a:solidFill>
              <a:prstDash val="solid"/>
            </a:ln>
            <a:effectLst/>
          </p:spPr>
        </p:cxnSp>
        <p:cxnSp>
          <p:nvCxnSpPr>
            <p:cNvPr id="427" name="直接连接符 426"/>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428" name="直接连接符 427"/>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429" name="组合 428"/>
            <p:cNvGrpSpPr/>
            <p:nvPr/>
          </p:nvGrpSpPr>
          <p:grpSpPr>
            <a:xfrm>
              <a:off x="1390381" y="2234615"/>
              <a:ext cx="387126" cy="2653572"/>
              <a:chOff x="947990" y="2357340"/>
              <a:chExt cx="387126" cy="2653572"/>
            </a:xfrm>
          </p:grpSpPr>
          <p:sp>
            <p:nvSpPr>
              <p:cNvPr id="430" name="文本框 429"/>
              <p:cNvSpPr txBox="1"/>
              <p:nvPr/>
            </p:nvSpPr>
            <p:spPr>
              <a:xfrm>
                <a:off x="947990" y="2357340"/>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31" name="文本框 430"/>
              <p:cNvSpPr txBox="1"/>
              <p:nvPr/>
            </p:nvSpPr>
            <p:spPr>
              <a:xfrm>
                <a:off x="952064" y="3118931"/>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32" name="文本框 431"/>
              <p:cNvSpPr txBox="1"/>
              <p:nvPr/>
            </p:nvSpPr>
            <p:spPr>
              <a:xfrm>
                <a:off x="959508" y="3921464"/>
                <a:ext cx="375608"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S2</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433" name="文本框 432"/>
              <p:cNvSpPr txBox="1"/>
              <p:nvPr/>
            </p:nvSpPr>
            <p:spPr>
              <a:xfrm>
                <a:off x="948416" y="4732338"/>
                <a:ext cx="375607" cy="278574"/>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grpSp>
      <p:sp>
        <p:nvSpPr>
          <p:cNvPr id="263" name="矩形 262"/>
          <p:cNvSpPr/>
          <p:nvPr/>
        </p:nvSpPr>
        <p:spPr>
          <a:xfrm>
            <a:off x="4406928" y="3048343"/>
            <a:ext cx="297952" cy="135447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k</a:t>
            </a:r>
            <a:r>
              <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路并发比较</a:t>
            </a:r>
            <a:endPar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264" name="组合 263"/>
          <p:cNvGrpSpPr/>
          <p:nvPr/>
        </p:nvGrpSpPr>
        <p:grpSpPr>
          <a:xfrm>
            <a:off x="1010123" y="2439736"/>
            <a:ext cx="2218225" cy="2502589"/>
            <a:chOff x="419189" y="2516278"/>
            <a:chExt cx="2060911" cy="2265131"/>
          </a:xfrm>
        </p:grpSpPr>
        <p:sp>
          <p:nvSpPr>
            <p:cNvPr id="380" name="斜纹 379"/>
            <p:cNvSpPr/>
            <p:nvPr/>
          </p:nvSpPr>
          <p:spPr>
            <a:xfrm rot="19109983">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8" name="文本框 387"/>
            <p:cNvSpPr txBox="1"/>
            <p:nvPr/>
          </p:nvSpPr>
          <p:spPr>
            <a:xfrm>
              <a:off x="1094627" y="2871235"/>
              <a:ext cx="295324" cy="142072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517" name="组合 516"/>
          <p:cNvGrpSpPr/>
          <p:nvPr/>
        </p:nvGrpSpPr>
        <p:grpSpPr>
          <a:xfrm>
            <a:off x="9029104" y="1913728"/>
            <a:ext cx="2163152" cy="3418733"/>
            <a:chOff x="8485545" y="2434862"/>
            <a:chExt cx="1962650" cy="3101851"/>
          </a:xfrm>
        </p:grpSpPr>
        <p:grpSp>
          <p:nvGrpSpPr>
            <p:cNvPr id="518" name="组合 517"/>
            <p:cNvGrpSpPr/>
            <p:nvPr/>
          </p:nvGrpSpPr>
          <p:grpSpPr>
            <a:xfrm>
              <a:off x="8485545" y="2434862"/>
              <a:ext cx="607552" cy="378508"/>
              <a:chOff x="6944101" y="2283225"/>
              <a:chExt cx="607552" cy="378508"/>
            </a:xfrm>
          </p:grpSpPr>
          <p:sp>
            <p:nvSpPr>
              <p:cNvPr id="609" name="等腰三角形 60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610" name="直接连接符 609"/>
              <p:cNvCxnSpPr>
                <a:endCxn id="60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611" name="直接连接符 610"/>
              <p:cNvCxnSpPr>
                <a:stCxn id="60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612" name="直接连接符 61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613" name="文本框 61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519" name="直接连接符 518"/>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21" name="组合 520"/>
            <p:cNvGrpSpPr/>
            <p:nvPr/>
          </p:nvGrpSpPr>
          <p:grpSpPr>
            <a:xfrm>
              <a:off x="8485545" y="2760514"/>
              <a:ext cx="600861" cy="430135"/>
              <a:chOff x="6944101" y="2231598"/>
              <a:chExt cx="600861" cy="430135"/>
            </a:xfrm>
          </p:grpSpPr>
          <p:sp>
            <p:nvSpPr>
              <p:cNvPr id="604" name="等腰三角形 60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605" name="直接连接符 604"/>
              <p:cNvCxnSpPr>
                <a:endCxn id="60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606" name="直接连接符 605"/>
              <p:cNvCxnSpPr>
                <a:stCxn id="60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607" name="直接连接符 60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608" name="文本框 607"/>
              <p:cNvSpPr txBox="1"/>
              <p:nvPr/>
            </p:nvSpPr>
            <p:spPr>
              <a:xfrm>
                <a:off x="7204804" y="2231598"/>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2" name="组合 521"/>
            <p:cNvGrpSpPr/>
            <p:nvPr/>
          </p:nvGrpSpPr>
          <p:grpSpPr>
            <a:xfrm>
              <a:off x="8485545" y="3203033"/>
              <a:ext cx="607552" cy="378508"/>
              <a:chOff x="6944101" y="2283225"/>
              <a:chExt cx="607552" cy="378508"/>
            </a:xfrm>
          </p:grpSpPr>
          <p:sp>
            <p:nvSpPr>
              <p:cNvPr id="599" name="等腰三角形 59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600" name="直接连接符 599"/>
              <p:cNvCxnSpPr>
                <a:endCxn id="59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601" name="直接连接符 600"/>
              <p:cNvCxnSpPr>
                <a:stCxn id="59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602" name="直接连接符 60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603" name="文本框 60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3" name="组合 522"/>
            <p:cNvGrpSpPr/>
            <p:nvPr/>
          </p:nvGrpSpPr>
          <p:grpSpPr>
            <a:xfrm>
              <a:off x="8485545" y="3598765"/>
              <a:ext cx="607552" cy="378508"/>
              <a:chOff x="6944101" y="2283225"/>
              <a:chExt cx="607552" cy="378508"/>
            </a:xfrm>
          </p:grpSpPr>
          <p:sp>
            <p:nvSpPr>
              <p:cNvPr id="594" name="等腰三角形 59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95" name="直接连接符 594"/>
              <p:cNvCxnSpPr>
                <a:endCxn id="59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96" name="直接连接符 595"/>
              <p:cNvCxnSpPr>
                <a:stCxn id="59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97" name="直接连接符 59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98" name="文本框 59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4" name="组合 523"/>
            <p:cNvGrpSpPr/>
            <p:nvPr/>
          </p:nvGrpSpPr>
          <p:grpSpPr>
            <a:xfrm>
              <a:off x="8485545" y="3990599"/>
              <a:ext cx="607552" cy="378508"/>
              <a:chOff x="6944101" y="2283225"/>
              <a:chExt cx="607552" cy="378508"/>
            </a:xfrm>
          </p:grpSpPr>
          <p:sp>
            <p:nvSpPr>
              <p:cNvPr id="589" name="等腰三角形 58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90" name="直接连接符 589"/>
              <p:cNvCxnSpPr>
                <a:endCxn id="58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91" name="直接连接符 590"/>
              <p:cNvCxnSpPr>
                <a:stCxn id="58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92" name="直接连接符 59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93" name="文本框 59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5" name="组合 524"/>
            <p:cNvGrpSpPr/>
            <p:nvPr/>
          </p:nvGrpSpPr>
          <p:grpSpPr>
            <a:xfrm>
              <a:off x="8485545" y="4366946"/>
              <a:ext cx="607552" cy="378508"/>
              <a:chOff x="6944101" y="2283225"/>
              <a:chExt cx="607552" cy="378508"/>
            </a:xfrm>
          </p:grpSpPr>
          <p:sp>
            <p:nvSpPr>
              <p:cNvPr id="584" name="等腰三角形 58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85" name="直接连接符 584"/>
              <p:cNvCxnSpPr>
                <a:endCxn id="58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86" name="直接连接符 585"/>
              <p:cNvCxnSpPr>
                <a:stCxn id="58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87" name="直接连接符 58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88" name="文本框 58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6" name="组合 525"/>
            <p:cNvGrpSpPr/>
            <p:nvPr/>
          </p:nvGrpSpPr>
          <p:grpSpPr>
            <a:xfrm>
              <a:off x="8485545" y="4771925"/>
              <a:ext cx="607552" cy="378508"/>
              <a:chOff x="6944101" y="2283225"/>
              <a:chExt cx="607552" cy="378508"/>
            </a:xfrm>
          </p:grpSpPr>
          <p:sp>
            <p:nvSpPr>
              <p:cNvPr id="579" name="等腰三角形 578"/>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80" name="直接连接符 579"/>
              <p:cNvCxnSpPr>
                <a:endCxn id="579"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81" name="直接连接符 580"/>
              <p:cNvCxnSpPr>
                <a:stCxn id="579"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82" name="直接连接符 581"/>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83" name="文本框 582"/>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527" name="组合 526"/>
            <p:cNvGrpSpPr/>
            <p:nvPr/>
          </p:nvGrpSpPr>
          <p:grpSpPr>
            <a:xfrm>
              <a:off x="8485545" y="5158205"/>
              <a:ext cx="607552" cy="378508"/>
              <a:chOff x="6944101" y="2283225"/>
              <a:chExt cx="607552" cy="378508"/>
            </a:xfrm>
          </p:grpSpPr>
          <p:sp>
            <p:nvSpPr>
              <p:cNvPr id="574" name="等腰三角形 573"/>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575" name="直接连接符 574"/>
              <p:cNvCxnSpPr>
                <a:endCxn id="574"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576" name="直接连接符 575"/>
              <p:cNvCxnSpPr>
                <a:stCxn id="574"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577" name="直接连接符 576"/>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578" name="文本框 577"/>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528" name="直接连接符 527"/>
            <p:cNvCxnSpPr/>
            <p:nvPr/>
          </p:nvCxnSpPr>
          <p:spPr>
            <a:xfrm>
              <a:off x="9074121" y="2735997"/>
              <a:ext cx="0" cy="2723343"/>
            </a:xfrm>
            <a:prstGeom prst="line">
              <a:avLst/>
            </a:prstGeom>
            <a:solidFill>
              <a:schemeClr val="bg1"/>
            </a:solidFill>
            <a:ln w="19050" cap="sq">
              <a:solidFill>
                <a:schemeClr val="accent1"/>
              </a:solidFill>
              <a:miter lim="800000"/>
              <a:tailEnd type="none" w="lg" len="lg"/>
            </a:ln>
          </p:spPr>
        </p:cxnSp>
        <p:cxnSp>
          <p:nvCxnSpPr>
            <p:cNvPr id="529" name="直接连接符 528"/>
            <p:cNvCxnSpPr/>
            <p:nvPr/>
          </p:nvCxnSpPr>
          <p:spPr>
            <a:xfrm flipH="1">
              <a:off x="9082458" y="4097667"/>
              <a:ext cx="287198" cy="0"/>
            </a:xfrm>
            <a:prstGeom prst="line">
              <a:avLst/>
            </a:prstGeom>
            <a:solidFill>
              <a:schemeClr val="bg1"/>
            </a:solidFill>
            <a:ln w="19050" cap="sq">
              <a:solidFill>
                <a:schemeClr val="accent1"/>
              </a:solidFill>
              <a:miter lim="800000"/>
              <a:tailEnd type="none" w="lg" len="lg"/>
            </a:ln>
          </p:spPr>
        </p:cxnSp>
        <p:grpSp>
          <p:nvGrpSpPr>
            <p:cNvPr id="530" name="组合 529"/>
            <p:cNvGrpSpPr/>
            <p:nvPr/>
          </p:nvGrpSpPr>
          <p:grpSpPr>
            <a:xfrm>
              <a:off x="9369656" y="3633163"/>
              <a:ext cx="300016" cy="903269"/>
              <a:chOff x="7766536" y="3451012"/>
              <a:chExt cx="300016" cy="903269"/>
            </a:xfrm>
          </p:grpSpPr>
          <p:cxnSp>
            <p:nvCxnSpPr>
              <p:cNvPr id="569" name="直接连接符 568"/>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570" name="直接连接符 569"/>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571" name="直接连接符 570"/>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572" name="直接连接符 571"/>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573" name="直接连接符 572"/>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535" name="文本框 534"/>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536" name="矩形 535"/>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37" name="矩形 536"/>
            <p:cNvSpPr/>
            <p:nvPr/>
          </p:nvSpPr>
          <p:spPr>
            <a:xfrm>
              <a:off x="9312434" y="342170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538" name="矩形 537"/>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539" name="矩形 538"/>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540" name="矩形 539"/>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545" name="组合 544"/>
            <p:cNvGrpSpPr/>
            <p:nvPr/>
          </p:nvGrpSpPr>
          <p:grpSpPr>
            <a:xfrm>
              <a:off x="9667895" y="3288505"/>
              <a:ext cx="369783" cy="1586339"/>
              <a:chOff x="8088601" y="3262692"/>
              <a:chExt cx="324657" cy="1288723"/>
            </a:xfrm>
          </p:grpSpPr>
          <p:sp>
            <p:nvSpPr>
              <p:cNvPr id="547" name="梯形 546"/>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548" name="文本框 547"/>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546" name="矩形 545"/>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8" name="组合 47"/>
          <p:cNvGrpSpPr/>
          <p:nvPr/>
        </p:nvGrpSpPr>
        <p:grpSpPr>
          <a:xfrm>
            <a:off x="5156718" y="2049284"/>
            <a:ext cx="598749" cy="3249903"/>
            <a:chOff x="5156718" y="2049284"/>
            <a:chExt cx="598749" cy="3249903"/>
          </a:xfrm>
        </p:grpSpPr>
        <p:sp>
          <p:nvSpPr>
            <p:cNvPr id="615" name="矩形 614"/>
            <p:cNvSpPr/>
            <p:nvPr/>
          </p:nvSpPr>
          <p:spPr>
            <a:xfrm>
              <a:off x="5156718" y="245858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252" name="组合 251"/>
            <p:cNvGrpSpPr/>
            <p:nvPr/>
          </p:nvGrpSpPr>
          <p:grpSpPr>
            <a:xfrm>
              <a:off x="5160381" y="2237726"/>
              <a:ext cx="595086" cy="3019671"/>
              <a:chOff x="3558329" y="2333436"/>
              <a:chExt cx="897415" cy="2733149"/>
            </a:xfrm>
          </p:grpSpPr>
          <p:cxnSp>
            <p:nvCxnSpPr>
              <p:cNvPr id="447" name="直接连接符 446"/>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448" name="直接连接符 447"/>
              <p:cNvCxnSpPr/>
              <p:nvPr/>
            </p:nvCxnSpPr>
            <p:spPr>
              <a:xfrm>
                <a:off x="3570203" y="2700485"/>
                <a:ext cx="862337" cy="0"/>
              </a:xfrm>
              <a:prstGeom prst="line">
                <a:avLst/>
              </a:prstGeom>
              <a:noFill/>
              <a:ln w="9525" cap="flat" cmpd="sng" algn="ctr">
                <a:solidFill>
                  <a:srgbClr val="C00000"/>
                </a:solidFill>
                <a:prstDash val="solid"/>
              </a:ln>
              <a:effectLst/>
            </p:spPr>
          </p:cxnSp>
          <p:cxnSp>
            <p:nvCxnSpPr>
              <p:cNvPr id="449" name="直接连接符 448"/>
              <p:cNvCxnSpPr/>
              <p:nvPr/>
            </p:nvCxnSpPr>
            <p:spPr>
              <a:xfrm>
                <a:off x="3579043" y="3084777"/>
                <a:ext cx="862337" cy="0"/>
              </a:xfrm>
              <a:prstGeom prst="line">
                <a:avLst/>
              </a:prstGeom>
              <a:noFill/>
              <a:ln w="9525" cap="flat" cmpd="sng" algn="ctr">
                <a:solidFill>
                  <a:srgbClr val="C00000"/>
                </a:solidFill>
                <a:prstDash val="solid"/>
              </a:ln>
              <a:effectLst/>
            </p:spPr>
          </p:cxnSp>
          <p:cxnSp>
            <p:nvCxnSpPr>
              <p:cNvPr id="450" name="直接连接符 449"/>
              <p:cNvCxnSpPr/>
              <p:nvPr/>
            </p:nvCxnSpPr>
            <p:spPr>
              <a:xfrm>
                <a:off x="3584566" y="3469359"/>
                <a:ext cx="862336" cy="0"/>
              </a:xfrm>
              <a:prstGeom prst="line">
                <a:avLst/>
              </a:prstGeom>
              <a:noFill/>
              <a:ln w="9525" cap="flat" cmpd="sng" algn="ctr">
                <a:solidFill>
                  <a:srgbClr val="C00000"/>
                </a:solidFill>
                <a:prstDash val="solid"/>
              </a:ln>
              <a:effectLst/>
            </p:spPr>
          </p:cxnSp>
          <p:cxnSp>
            <p:nvCxnSpPr>
              <p:cNvPr id="451" name="直接连接符 450"/>
              <p:cNvCxnSpPr/>
              <p:nvPr/>
            </p:nvCxnSpPr>
            <p:spPr>
              <a:xfrm>
                <a:off x="3558329" y="3915169"/>
                <a:ext cx="862337" cy="0"/>
              </a:xfrm>
              <a:prstGeom prst="line">
                <a:avLst/>
              </a:prstGeom>
              <a:noFill/>
              <a:ln w="9525" cap="flat" cmpd="sng" algn="ctr">
                <a:solidFill>
                  <a:srgbClr val="C00000"/>
                </a:solidFill>
                <a:prstDash val="solid"/>
              </a:ln>
              <a:effectLst/>
            </p:spPr>
          </p:cxnSp>
          <p:cxnSp>
            <p:nvCxnSpPr>
              <p:cNvPr id="452" name="直接连接符 451"/>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453" name="直接连接符 452"/>
              <p:cNvCxnSpPr/>
              <p:nvPr/>
            </p:nvCxnSpPr>
            <p:spPr>
              <a:xfrm>
                <a:off x="3579043" y="4682293"/>
                <a:ext cx="862336" cy="0"/>
              </a:xfrm>
              <a:prstGeom prst="line">
                <a:avLst/>
              </a:prstGeom>
              <a:noFill/>
              <a:ln w="9525" cap="flat" cmpd="sng" algn="ctr">
                <a:solidFill>
                  <a:srgbClr val="C00000"/>
                </a:solidFill>
                <a:prstDash val="solid"/>
              </a:ln>
              <a:effectLst/>
            </p:spPr>
          </p:cxnSp>
          <p:cxnSp>
            <p:nvCxnSpPr>
              <p:cNvPr id="454" name="直接连接符 453"/>
              <p:cNvCxnSpPr/>
              <p:nvPr/>
            </p:nvCxnSpPr>
            <p:spPr>
              <a:xfrm>
                <a:off x="3572693" y="5066585"/>
                <a:ext cx="862336" cy="0"/>
              </a:xfrm>
              <a:prstGeom prst="line">
                <a:avLst/>
              </a:prstGeom>
              <a:noFill/>
              <a:ln w="9525" cap="flat" cmpd="sng" algn="ctr">
                <a:solidFill>
                  <a:srgbClr val="C00000"/>
                </a:solidFill>
                <a:prstDash val="solid"/>
              </a:ln>
              <a:effectLst/>
            </p:spPr>
          </p:cxnSp>
        </p:grpSp>
        <p:sp>
          <p:nvSpPr>
            <p:cNvPr id="614" name="矩形 613"/>
            <p:cNvSpPr/>
            <p:nvPr/>
          </p:nvSpPr>
          <p:spPr>
            <a:xfrm>
              <a:off x="5156718" y="20492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6" name="矩形 615"/>
            <p:cNvSpPr/>
            <p:nvPr/>
          </p:nvSpPr>
          <p:spPr>
            <a:xfrm>
              <a:off x="5156718" y="287011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7" name="矩形 616"/>
            <p:cNvSpPr/>
            <p:nvPr/>
          </p:nvSpPr>
          <p:spPr>
            <a:xfrm>
              <a:off x="5156718" y="328034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8" name="矩形 617"/>
            <p:cNvSpPr/>
            <p:nvPr/>
          </p:nvSpPr>
          <p:spPr>
            <a:xfrm>
              <a:off x="5156718" y="37614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19" name="矩形 618"/>
            <p:cNvSpPr/>
            <p:nvPr/>
          </p:nvSpPr>
          <p:spPr>
            <a:xfrm>
              <a:off x="5156718" y="4165178"/>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20" name="矩形 619"/>
            <p:cNvSpPr/>
            <p:nvPr/>
          </p:nvSpPr>
          <p:spPr>
            <a:xfrm>
              <a:off x="5156718" y="460651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21" name="矩形 620"/>
            <p:cNvSpPr/>
            <p:nvPr/>
          </p:nvSpPr>
          <p:spPr>
            <a:xfrm>
              <a:off x="5156718" y="504985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22" name="组合 621"/>
          <p:cNvGrpSpPr/>
          <p:nvPr/>
        </p:nvGrpSpPr>
        <p:grpSpPr>
          <a:xfrm>
            <a:off x="4496340" y="3418155"/>
            <a:ext cx="131581" cy="707921"/>
            <a:chOff x="3491880" y="2228006"/>
            <a:chExt cx="144016" cy="618524"/>
          </a:xfrm>
        </p:grpSpPr>
        <p:sp>
          <p:nvSpPr>
            <p:cNvPr id="623" name="矩形 622"/>
            <p:cNvSpPr/>
            <p:nvPr/>
          </p:nvSpPr>
          <p:spPr>
            <a:xfrm>
              <a:off x="3491880" y="2228006"/>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sp>
          <p:nvSpPr>
            <p:cNvPr id="624" name="矩形 623"/>
            <p:cNvSpPr/>
            <p:nvPr/>
          </p:nvSpPr>
          <p:spPr>
            <a:xfrm>
              <a:off x="3491880" y="2625771"/>
              <a:ext cx="144016" cy="220759"/>
            </a:xfrm>
            <a:prstGeom prst="rect">
              <a:avLst/>
            </a:prstGeom>
            <a:solidFill>
              <a:srgbClr val="FFC000"/>
            </a:solidFill>
            <a:ln w="28575">
              <a:solidFill>
                <a:srgbClr val="2E4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i="0" dirty="0">
                  <a:solidFill>
                    <a:schemeClr val="tx1"/>
                  </a:solidFill>
                </a:rPr>
                <a:t>=</a:t>
              </a:r>
              <a:endParaRPr lang="zh-CN" altLang="en-US" sz="1200" b="1" i="0" dirty="0">
                <a:solidFill>
                  <a:schemeClr val="tx1"/>
                </a:solidFill>
              </a:endParaRPr>
            </a:p>
          </p:txBody>
        </p:sp>
      </p:grpSp>
      <p:grpSp>
        <p:nvGrpSpPr>
          <p:cNvPr id="22" name="组合 21"/>
          <p:cNvGrpSpPr/>
          <p:nvPr/>
        </p:nvGrpSpPr>
        <p:grpSpPr>
          <a:xfrm>
            <a:off x="2224736" y="1727049"/>
            <a:ext cx="1435729" cy="3744103"/>
            <a:chOff x="2224736" y="1727049"/>
            <a:chExt cx="1435729" cy="3744103"/>
          </a:xfrm>
        </p:grpSpPr>
        <p:sp>
          <p:nvSpPr>
            <p:cNvPr id="233" name="矩形 232"/>
            <p:cNvSpPr/>
            <p:nvPr/>
          </p:nvSpPr>
          <p:spPr>
            <a:xfrm>
              <a:off x="2224736" y="1727049"/>
              <a:ext cx="1333673" cy="266223"/>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 </a:t>
              </a:r>
              <a:r>
                <a:rPr kumimoji="0" lang="en-US" altLang="zh-CN"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2400446" y="2005715"/>
              <a:ext cx="1260019" cy="3465437"/>
              <a:chOff x="2400446" y="2005715"/>
              <a:chExt cx="1260019" cy="3465437"/>
            </a:xfrm>
          </p:grpSpPr>
          <p:grpSp>
            <p:nvGrpSpPr>
              <p:cNvPr id="242" name="组合 241"/>
              <p:cNvGrpSpPr/>
              <p:nvPr/>
            </p:nvGrpSpPr>
            <p:grpSpPr>
              <a:xfrm>
                <a:off x="2411167" y="2005715"/>
                <a:ext cx="1249297" cy="810671"/>
                <a:chOff x="932125" y="2130352"/>
                <a:chExt cx="1160698" cy="733750"/>
              </a:xfrm>
            </p:grpSpPr>
            <p:sp>
              <p:nvSpPr>
                <p:cNvPr id="500" name="矩形 499"/>
                <p:cNvSpPr/>
                <p:nvPr/>
              </p:nvSpPr>
              <p:spPr>
                <a:xfrm>
                  <a:off x="932125" y="2130352"/>
                  <a:ext cx="1160698" cy="733750"/>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1" name="矩形 500"/>
                <p:cNvSpPr/>
                <p:nvPr/>
              </p:nvSpPr>
              <p:spPr>
                <a:xfrm>
                  <a:off x="1303233" y="2192613"/>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2" name="矩形 501"/>
                <p:cNvSpPr/>
                <p:nvPr/>
              </p:nvSpPr>
              <p:spPr>
                <a:xfrm>
                  <a:off x="1004133" y="219454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3" name="矩形 502"/>
                <p:cNvSpPr/>
                <p:nvPr/>
              </p:nvSpPr>
              <p:spPr>
                <a:xfrm>
                  <a:off x="1303234" y="2579969"/>
                  <a:ext cx="71658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4" name="矩形 503"/>
                <p:cNvSpPr/>
                <p:nvPr/>
              </p:nvSpPr>
              <p:spPr>
                <a:xfrm>
                  <a:off x="1004133" y="258190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5" name="组合 244"/>
              <p:cNvGrpSpPr/>
              <p:nvPr/>
            </p:nvGrpSpPr>
            <p:grpSpPr>
              <a:xfrm>
                <a:off x="2400446" y="2869278"/>
                <a:ext cx="1253007" cy="831238"/>
                <a:chOff x="932125" y="2905064"/>
                <a:chExt cx="1187750" cy="752366"/>
              </a:xfrm>
            </p:grpSpPr>
            <p:sp>
              <p:nvSpPr>
                <p:cNvPr id="485" name="矩形 484"/>
                <p:cNvSpPr/>
                <p:nvPr/>
              </p:nvSpPr>
              <p:spPr>
                <a:xfrm>
                  <a:off x="932125" y="2905064"/>
                  <a:ext cx="1187750" cy="752366"/>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algn="ctr" fontAlgn="base">
                    <a:spcBef>
                      <a:spcPct val="0"/>
                    </a:spcBef>
                    <a:spcAft>
                      <a:spcPct val="0"/>
                    </a:spcAft>
                  </a:pP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86" name="矩形 485"/>
                <p:cNvSpPr/>
                <p:nvPr/>
              </p:nvSpPr>
              <p:spPr>
                <a:xfrm>
                  <a:off x="1303234" y="2967325"/>
                  <a:ext cx="726548"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666</a:t>
                  </a:r>
                  <a:endParaRPr lang="zh-CN" altLang="en-US" sz="1600"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87" name="矩形 486"/>
                <p:cNvSpPr/>
                <p:nvPr/>
              </p:nvSpPr>
              <p:spPr>
                <a:xfrm>
                  <a:off x="1004133" y="2969259"/>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488" name="矩形 487"/>
                <p:cNvSpPr/>
                <p:nvPr/>
              </p:nvSpPr>
              <p:spPr>
                <a:xfrm>
                  <a:off x="1303234" y="3354681"/>
                  <a:ext cx="716586" cy="228600"/>
                </a:xfrm>
                <a:prstGeom prst="rect">
                  <a:avLst/>
                </a:prstGeom>
                <a:solidFill>
                  <a:srgbClr val="00B0F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chemeClr val="bg1"/>
                      </a:solidFill>
                      <a:latin typeface="Arial" panose="020B0604020202020204" pitchFamily="34" charset="0"/>
                      <a:ea typeface="微软雅黑" panose="020B0503020204020204" pitchFamily="34" charset="-122"/>
                      <a:cs typeface="Arial" panose="020B0604020202020204" pitchFamily="34" charset="0"/>
                    </a:rPr>
                    <a:t>777</a:t>
                  </a:r>
                  <a:endParaRPr lang="zh-CN" altLang="en-US" sz="1600" kern="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89" name="矩形 488"/>
                <p:cNvSpPr/>
                <p:nvPr/>
              </p:nvSpPr>
              <p:spPr>
                <a:xfrm>
                  <a:off x="1004133" y="3356615"/>
                  <a:ext cx="227092" cy="228600"/>
                </a:xfrm>
                <a:prstGeom prst="rect">
                  <a:avLst/>
                </a:prstGeom>
                <a:solidFill>
                  <a:srgbClr val="FF6600"/>
                </a:solidFill>
                <a:ln w="3175" cap="flat" cmpd="sng" algn="ctr">
                  <a:solidFill>
                    <a:srgbClr val="333333"/>
                  </a:solidFill>
                  <a:prstDash val="sysDot"/>
                </a:ln>
                <a:effectLst/>
              </p:spPr>
              <p:txBody>
                <a:bodyPr anchor="ctr"/>
                <a:lstStyle/>
                <a:p>
                  <a:pPr algn="ctr" fontAlgn="base">
                    <a:spcBef>
                      <a:spcPct val="0"/>
                    </a:spcBef>
                    <a:spcAft>
                      <a:spcPct val="0"/>
                    </a:spcAft>
                  </a:pPr>
                  <a:r>
                    <a:rPr lang="en-US" altLang="zh-CN" sz="1600" kern="0" dirty="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zh-CN" altLang="en-US" sz="1600" kern="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8" name="组合 247"/>
              <p:cNvGrpSpPr/>
              <p:nvPr/>
            </p:nvGrpSpPr>
            <p:grpSpPr>
              <a:xfrm>
                <a:off x="2400446" y="3755946"/>
                <a:ext cx="1253007" cy="822420"/>
                <a:chOff x="932125" y="3707599"/>
                <a:chExt cx="1164145" cy="744385"/>
              </a:xfrm>
            </p:grpSpPr>
            <p:sp>
              <p:nvSpPr>
                <p:cNvPr id="470" name="矩形 469"/>
                <p:cNvSpPr/>
                <p:nvPr/>
              </p:nvSpPr>
              <p:spPr>
                <a:xfrm>
                  <a:off x="932125" y="3707599"/>
                  <a:ext cx="1164145" cy="744385"/>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2" name="矩形 471"/>
                <p:cNvSpPr/>
                <p:nvPr/>
              </p:nvSpPr>
              <p:spPr>
                <a:xfrm>
                  <a:off x="1004133" y="379041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4" name="矩形 473"/>
                <p:cNvSpPr/>
                <p:nvPr/>
              </p:nvSpPr>
              <p:spPr>
                <a:xfrm>
                  <a:off x="1004133" y="41777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1" name="矩形 470"/>
                <p:cNvSpPr/>
                <p:nvPr/>
              </p:nvSpPr>
              <p:spPr>
                <a:xfrm>
                  <a:off x="1303234" y="378847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3" name="矩形 472"/>
                <p:cNvSpPr/>
                <p:nvPr/>
              </p:nvSpPr>
              <p:spPr>
                <a:xfrm>
                  <a:off x="1303234" y="4175833"/>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1" name="组合 250"/>
              <p:cNvGrpSpPr/>
              <p:nvPr/>
            </p:nvGrpSpPr>
            <p:grpSpPr>
              <a:xfrm>
                <a:off x="2400446" y="4632440"/>
                <a:ext cx="1260019" cy="838712"/>
                <a:chOff x="932126" y="4500927"/>
                <a:chExt cx="1170660" cy="759131"/>
              </a:xfrm>
            </p:grpSpPr>
            <p:sp>
              <p:nvSpPr>
                <p:cNvPr id="455" name="矩形 454"/>
                <p:cNvSpPr/>
                <p:nvPr/>
              </p:nvSpPr>
              <p:spPr>
                <a:xfrm>
                  <a:off x="932126" y="4500927"/>
                  <a:ext cx="1170660" cy="759131"/>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6" name="矩形 455"/>
                <p:cNvSpPr/>
                <p:nvPr/>
              </p:nvSpPr>
              <p:spPr>
                <a:xfrm>
                  <a:off x="1303234" y="4563189"/>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7" name="矩形 456"/>
                <p:cNvSpPr/>
                <p:nvPr/>
              </p:nvSpPr>
              <p:spPr>
                <a:xfrm>
                  <a:off x="1004133" y="4565123"/>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8" name="矩形 457"/>
                <p:cNvSpPr/>
                <p:nvPr/>
              </p:nvSpPr>
              <p:spPr>
                <a:xfrm>
                  <a:off x="1303234" y="495054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9" name="矩形 458"/>
                <p:cNvSpPr/>
                <p:nvPr/>
              </p:nvSpPr>
              <p:spPr>
                <a:xfrm>
                  <a:off x="1004133" y="495247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grpSp>
        <p:nvGrpSpPr>
          <p:cNvPr id="30" name="组合 29"/>
          <p:cNvGrpSpPr/>
          <p:nvPr/>
        </p:nvGrpSpPr>
        <p:grpSpPr>
          <a:xfrm>
            <a:off x="3650430" y="1957240"/>
            <a:ext cx="756498" cy="3157883"/>
            <a:chOff x="3650430" y="1957240"/>
            <a:chExt cx="756498" cy="3157883"/>
          </a:xfrm>
        </p:grpSpPr>
        <p:grpSp>
          <p:nvGrpSpPr>
            <p:cNvPr id="262" name="组合 261"/>
            <p:cNvGrpSpPr/>
            <p:nvPr/>
          </p:nvGrpSpPr>
          <p:grpSpPr>
            <a:xfrm>
              <a:off x="3650430" y="2420575"/>
              <a:ext cx="756498" cy="2631221"/>
              <a:chOff x="2872250" y="2498935"/>
              <a:chExt cx="702848" cy="2381557"/>
            </a:xfrm>
          </p:grpSpPr>
          <p:grpSp>
            <p:nvGrpSpPr>
              <p:cNvPr id="401" name="组合 400"/>
              <p:cNvGrpSpPr/>
              <p:nvPr/>
            </p:nvGrpSpPr>
            <p:grpSpPr>
              <a:xfrm>
                <a:off x="2872250" y="2498935"/>
                <a:ext cx="418734" cy="2381557"/>
                <a:chOff x="2872250" y="2498935"/>
                <a:chExt cx="418734" cy="2381557"/>
              </a:xfrm>
            </p:grpSpPr>
            <p:grpSp>
              <p:nvGrpSpPr>
                <p:cNvPr id="403" name="组合 402"/>
                <p:cNvGrpSpPr/>
                <p:nvPr/>
              </p:nvGrpSpPr>
              <p:grpSpPr>
                <a:xfrm>
                  <a:off x="2872250" y="2507815"/>
                  <a:ext cx="418734" cy="2352440"/>
                  <a:chOff x="3739534" y="2492371"/>
                  <a:chExt cx="695496" cy="2352440"/>
                </a:xfrm>
              </p:grpSpPr>
              <p:cxnSp>
                <p:nvCxnSpPr>
                  <p:cNvPr id="410" name="直接连接符 409"/>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405" name="直接连接符 40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408" name="直接连接符 407"/>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412" name="直接连接符 411"/>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404" name="直接连接符 403"/>
                <p:cNvCxnSpPr/>
                <p:nvPr/>
              </p:nvCxnSpPr>
              <p:spPr>
                <a:xfrm>
                  <a:off x="3290983" y="2498935"/>
                  <a:ext cx="0" cy="2381557"/>
                </a:xfrm>
                <a:prstGeom prst="line">
                  <a:avLst/>
                </a:prstGeom>
                <a:noFill/>
                <a:ln w="57150" cap="flat" cmpd="sng" algn="ctr">
                  <a:solidFill>
                    <a:srgbClr val="A6A6A6"/>
                  </a:solidFill>
                  <a:prstDash val="solid"/>
                </a:ln>
                <a:effectLst/>
              </p:spPr>
            </p:cxnSp>
          </p:grpSp>
          <p:cxnSp>
            <p:nvCxnSpPr>
              <p:cNvPr id="402" name="直接连接符 401"/>
              <p:cNvCxnSpPr/>
              <p:nvPr/>
            </p:nvCxnSpPr>
            <p:spPr>
              <a:xfrm flipH="1">
                <a:off x="3294355" y="3725559"/>
                <a:ext cx="280743" cy="0"/>
              </a:xfrm>
              <a:prstGeom prst="line">
                <a:avLst/>
              </a:prstGeom>
              <a:noFill/>
              <a:ln w="57150" cap="flat" cmpd="sng" algn="ctr">
                <a:solidFill>
                  <a:srgbClr val="A6A6A6"/>
                </a:solidFill>
                <a:prstDash val="solid"/>
              </a:ln>
              <a:effectLst/>
            </p:spPr>
          </p:cxnSp>
        </p:grpSp>
        <p:grpSp>
          <p:nvGrpSpPr>
            <p:cNvPr id="14" name="组合 13"/>
            <p:cNvGrpSpPr/>
            <p:nvPr/>
          </p:nvGrpSpPr>
          <p:grpSpPr>
            <a:xfrm>
              <a:off x="3800610" y="2202011"/>
              <a:ext cx="155419" cy="311522"/>
              <a:chOff x="3800610" y="2202011"/>
              <a:chExt cx="155419" cy="311522"/>
            </a:xfrm>
          </p:grpSpPr>
          <p:sp>
            <p:nvSpPr>
              <p:cNvPr id="280" name="等腰三角形 279"/>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90" name="直接连接符 289"/>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293" name="组合 292"/>
            <p:cNvGrpSpPr/>
            <p:nvPr/>
          </p:nvGrpSpPr>
          <p:grpSpPr>
            <a:xfrm>
              <a:off x="3808580" y="3055432"/>
              <a:ext cx="155419" cy="311522"/>
              <a:chOff x="3800610" y="2202011"/>
              <a:chExt cx="155419" cy="311522"/>
            </a:xfrm>
          </p:grpSpPr>
          <p:sp>
            <p:nvSpPr>
              <p:cNvPr id="294" name="等腰三角形 293"/>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95" name="直接连接符 294"/>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296" name="组合 295"/>
            <p:cNvGrpSpPr/>
            <p:nvPr/>
          </p:nvGrpSpPr>
          <p:grpSpPr>
            <a:xfrm>
              <a:off x="3816550" y="3927903"/>
              <a:ext cx="155419" cy="311522"/>
              <a:chOff x="3800610" y="2202011"/>
              <a:chExt cx="155419" cy="311522"/>
            </a:xfrm>
          </p:grpSpPr>
          <p:sp>
            <p:nvSpPr>
              <p:cNvPr id="297" name="等腰三角形 296"/>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298" name="直接连接符 297"/>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00" name="组合 299"/>
            <p:cNvGrpSpPr/>
            <p:nvPr/>
          </p:nvGrpSpPr>
          <p:grpSpPr>
            <a:xfrm>
              <a:off x="3814373" y="4803601"/>
              <a:ext cx="155419" cy="311522"/>
              <a:chOff x="3800610" y="2202011"/>
              <a:chExt cx="155419" cy="311522"/>
            </a:xfrm>
          </p:grpSpPr>
          <p:sp>
            <p:nvSpPr>
              <p:cNvPr id="301" name="等腰三角形 300"/>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02" name="直接连接符 301"/>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sp>
          <p:nvSpPr>
            <p:cNvPr id="690" name="文本框 689"/>
            <p:cNvSpPr txBox="1"/>
            <p:nvPr/>
          </p:nvSpPr>
          <p:spPr>
            <a:xfrm>
              <a:off x="3673130" y="1957240"/>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691" name="文本框 690"/>
            <p:cNvSpPr txBox="1"/>
            <p:nvPr/>
          </p:nvSpPr>
          <p:spPr>
            <a:xfrm>
              <a:off x="3663716" y="280524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692" name="文本框 691"/>
            <p:cNvSpPr txBox="1"/>
            <p:nvPr/>
          </p:nvSpPr>
          <p:spPr>
            <a:xfrm>
              <a:off x="3674642" y="3681615"/>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2</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693" name="文本框 692"/>
            <p:cNvSpPr txBox="1"/>
            <p:nvPr/>
          </p:nvSpPr>
          <p:spPr>
            <a:xfrm>
              <a:off x="3685569" y="4567514"/>
              <a:ext cx="404278" cy="30777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sp>
        <p:nvSpPr>
          <p:cNvPr id="258" name="矩形 257"/>
          <p:cNvSpPr/>
          <p:nvPr/>
        </p:nvSpPr>
        <p:spPr>
          <a:xfrm>
            <a:off x="4937394" y="2013351"/>
            <a:ext cx="297952" cy="342094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行译码</a:t>
            </a:r>
            <a:endParaRPr kumimoji="0" lang="en-US" altLang="zh-CN"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信号逻辑</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20" name="组合 19"/>
          <p:cNvGrpSpPr/>
          <p:nvPr/>
        </p:nvGrpSpPr>
        <p:grpSpPr>
          <a:xfrm>
            <a:off x="3929836" y="875255"/>
            <a:ext cx="2348627" cy="551135"/>
            <a:chOff x="3929836" y="875255"/>
            <a:chExt cx="2348627" cy="551135"/>
          </a:xfrm>
        </p:grpSpPr>
        <p:sp>
          <p:nvSpPr>
            <p:cNvPr id="236" name="矩形 235"/>
            <p:cNvSpPr/>
            <p:nvPr/>
          </p:nvSpPr>
          <p:spPr>
            <a:xfrm>
              <a:off x="4460234" y="875255"/>
              <a:ext cx="1152068" cy="2402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主存地址</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56" name="组合 255"/>
            <p:cNvGrpSpPr/>
            <p:nvPr/>
          </p:nvGrpSpPr>
          <p:grpSpPr>
            <a:xfrm>
              <a:off x="3929836" y="1173825"/>
              <a:ext cx="2348627" cy="252565"/>
              <a:chOff x="2861077" y="969828"/>
              <a:chExt cx="2182065" cy="228600"/>
            </a:xfrm>
          </p:grpSpPr>
          <p:sp>
            <p:nvSpPr>
              <p:cNvPr id="439" name="矩形 43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6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0" name="矩形 43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1" name="矩形 44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6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 name="组合 4"/>
          <p:cNvGrpSpPr/>
          <p:nvPr/>
        </p:nvGrpSpPr>
        <p:grpSpPr>
          <a:xfrm>
            <a:off x="4609854" y="3261423"/>
            <a:ext cx="410636" cy="757374"/>
            <a:chOff x="4609854" y="3261423"/>
            <a:chExt cx="410636" cy="757374"/>
          </a:xfrm>
        </p:grpSpPr>
        <p:grpSp>
          <p:nvGrpSpPr>
            <p:cNvPr id="254" name="组合 253"/>
            <p:cNvGrpSpPr/>
            <p:nvPr/>
          </p:nvGrpSpPr>
          <p:grpSpPr>
            <a:xfrm>
              <a:off x="4708287" y="3491378"/>
              <a:ext cx="229740" cy="474847"/>
              <a:chOff x="3564805" y="3119262"/>
              <a:chExt cx="862337" cy="429791"/>
            </a:xfrm>
          </p:grpSpPr>
          <p:cxnSp>
            <p:nvCxnSpPr>
              <p:cNvPr id="445" name="直接连接符 444"/>
              <p:cNvCxnSpPr/>
              <p:nvPr/>
            </p:nvCxnSpPr>
            <p:spPr>
              <a:xfrm>
                <a:off x="3564805" y="3119262"/>
                <a:ext cx="862337" cy="0"/>
              </a:xfrm>
              <a:prstGeom prst="line">
                <a:avLst/>
              </a:prstGeom>
              <a:noFill/>
              <a:ln w="19050" cap="flat" cmpd="sng" algn="ctr">
                <a:solidFill>
                  <a:srgbClr val="00CC00"/>
                </a:solidFill>
                <a:prstDash val="solid"/>
              </a:ln>
              <a:effectLst/>
            </p:spPr>
          </p:cxnSp>
          <p:cxnSp>
            <p:nvCxnSpPr>
              <p:cNvPr id="446" name="直接连接符 445"/>
              <p:cNvCxnSpPr/>
              <p:nvPr/>
            </p:nvCxnSpPr>
            <p:spPr>
              <a:xfrm>
                <a:off x="3564805" y="3549053"/>
                <a:ext cx="862337" cy="0"/>
              </a:xfrm>
              <a:prstGeom prst="line">
                <a:avLst/>
              </a:prstGeom>
              <a:noFill/>
              <a:ln w="9525" cap="flat" cmpd="sng" algn="ctr">
                <a:solidFill>
                  <a:srgbClr val="C00000"/>
                </a:solidFill>
                <a:prstDash val="solid"/>
              </a:ln>
              <a:effectLst/>
            </p:spPr>
          </p:cxnSp>
        </p:grpSp>
        <p:grpSp>
          <p:nvGrpSpPr>
            <p:cNvPr id="4" name="组合 3"/>
            <p:cNvGrpSpPr/>
            <p:nvPr/>
          </p:nvGrpSpPr>
          <p:grpSpPr>
            <a:xfrm>
              <a:off x="4609854" y="3261423"/>
              <a:ext cx="410636" cy="757374"/>
              <a:chOff x="4609854" y="3261423"/>
              <a:chExt cx="410636" cy="757374"/>
            </a:xfrm>
          </p:grpSpPr>
          <p:sp>
            <p:nvSpPr>
              <p:cNvPr id="257" name="矩形 256"/>
              <p:cNvSpPr/>
              <p:nvPr/>
            </p:nvSpPr>
            <p:spPr>
              <a:xfrm>
                <a:off x="4609854" y="326142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59" name="矩形 258"/>
              <p:cNvSpPr/>
              <p:nvPr/>
            </p:nvSpPr>
            <p:spPr>
              <a:xfrm>
                <a:off x="4609854" y="376946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261" name="矩形 260"/>
          <p:cNvSpPr/>
          <p:nvPr/>
        </p:nvSpPr>
        <p:spPr>
          <a:xfrm>
            <a:off x="2635121" y="5198552"/>
            <a:ext cx="1841552" cy="249105"/>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查找表</a:t>
            </a:r>
            <a:endParaRPr kumimoji="0" lang="zh-CN" alt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60750">
        <p15:prstTrans prst="pageCurlDouble"/>
      </p:transition>
    </mc:Choice>
    <mc:Fallback>
      <p:transition spd="slow" advTm="1607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1"/>
                                        </p:tgtEl>
                                        <p:attrNameLst>
                                          <p:attrName>style.visibility</p:attrName>
                                        </p:attrNameLst>
                                      </p:cBhvr>
                                      <p:to>
                                        <p:strVal val="visible"/>
                                      </p:to>
                                    </p:set>
                                    <p:animEffect transition="in" filter="wipe(left)">
                                      <p:cBhvr>
                                        <p:cTn id="11" dur="500"/>
                                        <p:tgtEl>
                                          <p:spTgt spid="2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right)">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4"/>
                                        </p:tgtEl>
                                        <p:attrNameLst>
                                          <p:attrName>style.visibility</p:attrName>
                                        </p:attrNameLst>
                                      </p:cBhvr>
                                      <p:to>
                                        <p:strVal val="visible"/>
                                      </p:to>
                                    </p:set>
                                    <p:animEffect transition="in" filter="wipe(up)">
                                      <p:cBhvr>
                                        <p:cTn id="26" dur="500"/>
                                        <p:tgtEl>
                                          <p:spTgt spid="2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nodeType="click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wipe(left)">
                                      <p:cBhvr>
                                        <p:cTn id="31" dur="500"/>
                                        <p:tgtEl>
                                          <p:spTgt spid="2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3000" fill="hold" grpId="0" nodeType="clickEffect">
                                  <p:stCondLst>
                                    <p:cond delay="0"/>
                                  </p:stCondLst>
                                  <p:childTnLst>
                                    <p:set>
                                      <p:cBhvr>
                                        <p:cTn id="40" dur="1" fill="hold">
                                          <p:stCondLst>
                                            <p:cond delay="0"/>
                                          </p:stCondLst>
                                        </p:cTn>
                                        <p:tgtEl>
                                          <p:spTgt spid="263"/>
                                        </p:tgtEl>
                                        <p:attrNameLst>
                                          <p:attrName>style.visibility</p:attrName>
                                        </p:attrNameLst>
                                      </p:cBhvr>
                                      <p:to>
                                        <p:strVal val="visible"/>
                                      </p:to>
                                    </p:set>
                                    <p:animEffect transition="in" filter="wipe(up)">
                                      <p:cBhvr>
                                        <p:cTn id="41" dur="500"/>
                                        <p:tgtEl>
                                          <p:spTgt spid="26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622"/>
                                        </p:tgtEl>
                                        <p:attrNameLst>
                                          <p:attrName>style.visibility</p:attrName>
                                        </p:attrNameLst>
                                      </p:cBhvr>
                                      <p:to>
                                        <p:strVal val="visible"/>
                                      </p:to>
                                    </p:set>
                                    <p:animEffect transition="in" filter="wipe(down)">
                                      <p:cBhvr>
                                        <p:cTn id="46" dur="500"/>
                                        <p:tgtEl>
                                          <p:spTgt spid="6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55"/>
                                        </p:tgtEl>
                                        <p:attrNameLst>
                                          <p:attrName>style.visibility</p:attrName>
                                        </p:attrNameLst>
                                      </p:cBhvr>
                                      <p:to>
                                        <p:strVal val="visible"/>
                                      </p:to>
                                    </p:set>
                                    <p:animEffect transition="in" filter="wipe(up)">
                                      <p:cBhvr>
                                        <p:cTn id="51" dur="500"/>
                                        <p:tgtEl>
                                          <p:spTgt spid="25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left)">
                                      <p:cBhvr>
                                        <p:cTn id="56" dur="500"/>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6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wipe(up)">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5"/>
                                        </p:tgtEl>
                                        <p:attrNameLst>
                                          <p:attrName>style.visibility</p:attrName>
                                        </p:attrNameLst>
                                      </p:cBhvr>
                                      <p:to>
                                        <p:strVal val="visible"/>
                                      </p:to>
                                    </p:set>
                                    <p:animEffect transition="in" filter="wipe(left)">
                                      <p:cBhvr>
                                        <p:cTn id="75" dur="500"/>
                                        <p:tgtEl>
                                          <p:spTgt spid="26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repeatCount="3000"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17"/>
                                        </p:tgtEl>
                                        <p:attrNameLst>
                                          <p:attrName>style.visibility</p:attrName>
                                        </p:attrNameLst>
                                      </p:cBhvr>
                                      <p:to>
                                        <p:strVal val="visible"/>
                                      </p:to>
                                    </p:set>
                                    <p:animEffect transition="in" filter="wipe(left)">
                                      <p:cBhvr>
                                        <p:cTn id="85" dur="500"/>
                                        <p:tgtEl>
                                          <p:spTgt spid="5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515"/>
                                        </p:tgtEl>
                                        <p:attrNameLst>
                                          <p:attrName>style.visibility</p:attrName>
                                        </p:attrNameLst>
                                      </p:cBhvr>
                                      <p:to>
                                        <p:strVal val="visible"/>
                                      </p:to>
                                    </p:set>
                                    <p:animEffect transition="in" filter="wipe(left)">
                                      <p:cBhvr>
                                        <p:cTn id="90" dur="500"/>
                                        <p:tgtEl>
                                          <p:spTgt spid="51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516"/>
                                        </p:tgtEl>
                                        <p:attrNameLst>
                                          <p:attrName>style.visibility</p:attrName>
                                        </p:attrNameLst>
                                      </p:cBhvr>
                                      <p:to>
                                        <p:strVal val="visible"/>
                                      </p:to>
                                    </p:set>
                                    <p:animEffect transition="in" filter="wipe(up)">
                                      <p:cBhvr>
                                        <p:cTn id="94" dur="500"/>
                                        <p:tgtEl>
                                          <p:spTgt spid="51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39"/>
                                        </p:tgtEl>
                                        <p:attrNameLst>
                                          <p:attrName>style.visibility</p:attrName>
                                        </p:attrNameLst>
                                      </p:cBhvr>
                                      <p:to>
                                        <p:strVal val="visible"/>
                                      </p:to>
                                    </p:set>
                                    <p:animEffect transition="in" filter="wipe(left)">
                                      <p:cBhvr>
                                        <p:cTn id="99" dur="500"/>
                                        <p:tgtEl>
                                          <p:spTgt spid="239"/>
                                        </p:tgtEl>
                                      </p:cBhvr>
                                    </p:animEffect>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687"/>
                                        </p:tgtEl>
                                        <p:attrNameLst>
                                          <p:attrName>style.visibility</p:attrName>
                                        </p:attrNameLst>
                                      </p:cBhvr>
                                      <p:to>
                                        <p:strVal val="visible"/>
                                      </p:to>
                                    </p:set>
                                    <p:animEffect transition="in" filter="wipe(down)">
                                      <p:cBhvr>
                                        <p:cTn id="103" dur="5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8" grpId="0" animBg="1"/>
      <p:bldP spid="261"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组相联存储器硬件开销</a:t>
            </a:r>
            <a:endParaRPr lang="zh-CN" altLang="en-US" dirty="0"/>
          </a:p>
        </p:txBody>
      </p:sp>
      <p:sp>
        <p:nvSpPr>
          <p:cNvPr id="3" name="内容占位符 2"/>
          <p:cNvSpPr>
            <a:spLocks noGrp="1"/>
          </p:cNvSpPr>
          <p:nvPr>
            <p:ph idx="1"/>
          </p:nvPr>
        </p:nvSpPr>
        <p:spPr/>
        <p:txBody>
          <a:bodyPr/>
          <a:lstStyle/>
          <a:p>
            <a:r>
              <a:rPr lang="en-US" altLang="zh-CN" b="1" dirty="0"/>
              <a:t>SRAM</a:t>
            </a:r>
            <a:endParaRPr lang="en-US" altLang="zh-CN" b="1" dirty="0"/>
          </a:p>
          <a:p>
            <a:pPr lvl="1"/>
            <a:r>
              <a:rPr lang="zh-CN" altLang="en-US" dirty="0"/>
              <a:t>存放数据副本</a:t>
            </a:r>
            <a:endParaRPr lang="en-US" altLang="zh-CN" dirty="0"/>
          </a:p>
          <a:p>
            <a:r>
              <a:rPr lang="zh-CN" altLang="en-US" b="1" dirty="0"/>
              <a:t>多个相联存储器共享一个多路比较器</a:t>
            </a:r>
            <a:endParaRPr lang="en-US" altLang="zh-CN" b="1" dirty="0"/>
          </a:p>
          <a:p>
            <a:pPr lvl="1"/>
            <a:r>
              <a:rPr lang="zh-CN" altLang="en-US" dirty="0"/>
              <a:t>相对于全相联   多路比较器复杂度低</a:t>
            </a:r>
            <a:endParaRPr lang="en-US" altLang="zh-CN" dirty="0"/>
          </a:p>
          <a:p>
            <a:pPr lvl="1"/>
            <a:r>
              <a:rPr lang="zh-CN" altLang="en-US" dirty="0">
                <a:latin typeface="微软雅黑" panose="020B0503020204020204" pitchFamily="34" charset="-122"/>
                <a:ea typeface="微软雅黑" panose="020B0503020204020204" pitchFamily="34" charset="-122"/>
              </a:rPr>
              <a:t>查找表表项内容（</a:t>
            </a:r>
            <a:r>
              <a:rPr lang="en-US" altLang="zh-CN" dirty="0">
                <a:latin typeface="微软雅黑" panose="020B0503020204020204" pitchFamily="34" charset="-122"/>
                <a:ea typeface="微软雅黑" panose="020B0503020204020204" pitchFamily="34" charset="-122"/>
              </a:rPr>
              <a:t>valid</a:t>
            </a:r>
            <a:r>
              <a:rPr lang="zh-CN" altLang="en-US" dirty="0">
                <a:latin typeface="微软雅黑" panose="020B0503020204020204" pitchFamily="34" charset="-122"/>
                <a:ea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rPr>
              <a:t>dirty</a:t>
            </a:r>
            <a:r>
              <a:rPr lang="zh-CN" altLang="en-US" dirty="0">
                <a:latin typeface="微软雅黑" panose="020B0503020204020204" pitchFamily="34" charset="-122"/>
                <a:ea typeface="微软雅黑" panose="020B0503020204020204" pitchFamily="34" charset="-122"/>
              </a:rPr>
              <a:t>位，查找标记，置换标记位）</a:t>
            </a:r>
            <a:endParaRPr lang="en-US" altLang="zh-CN" dirty="0">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相联存储器总容量</a:t>
            </a:r>
            <a:endParaRPr lang="en-US" altLang="zh-CN" dirty="0">
              <a:latin typeface="微软雅黑" panose="020B0503020204020204" pitchFamily="34" charset="-122"/>
              <a:ea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rPr>
              <a:t>cache</a:t>
            </a:r>
            <a:r>
              <a:rPr lang="zh-CN" altLang="en-US" dirty="0">
                <a:latin typeface="微软雅黑" panose="020B0503020204020204" pitchFamily="34" charset="-122"/>
                <a:ea typeface="微软雅黑" panose="020B0503020204020204" pitchFamily="34" charset="-122"/>
              </a:rPr>
              <a:t>行数*（</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查找标记宽度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置换标记位）</a:t>
            </a:r>
            <a:endParaRPr lang="en-US" altLang="zh-CN" dirty="0">
              <a:latin typeface="微软雅黑" panose="020B0503020204020204" pitchFamily="34" charset="-122"/>
              <a:ea typeface="微软雅黑" panose="020B0503020204020204" pitchFamily="34" charset="-122"/>
            </a:endParaRPr>
          </a:p>
          <a:p>
            <a:r>
              <a:rPr lang="zh-CN" altLang="en-US" b="1" dirty="0"/>
              <a:t>片外缓存如果查找表在</a:t>
            </a:r>
            <a:r>
              <a:rPr lang="en-US" altLang="zh-CN" b="1" dirty="0"/>
              <a:t>CPU</a:t>
            </a:r>
            <a:r>
              <a:rPr lang="zh-CN" altLang="en-US" b="1" dirty="0"/>
              <a:t>内部？</a:t>
            </a:r>
            <a:endParaRPr lang="en-US" altLang="zh-CN" b="1" dirty="0"/>
          </a:p>
          <a:p>
            <a:pPr lvl="1"/>
            <a:r>
              <a:rPr lang="zh-CN" altLang="en-US" dirty="0"/>
              <a:t>查找表中必须增加</a:t>
            </a:r>
            <a:r>
              <a:rPr lang="en-US" altLang="zh-CN" dirty="0"/>
              <a:t>cache</a:t>
            </a:r>
            <a:r>
              <a:rPr lang="zh-CN" altLang="en-US" dirty="0"/>
              <a:t>行地址？  </a:t>
            </a:r>
            <a:r>
              <a:rPr lang="en-US" altLang="zh-CN" dirty="0"/>
              <a:t>why</a:t>
            </a:r>
            <a:endParaRPr lang="en-US" altLang="zh-CN" dirty="0"/>
          </a:p>
          <a:p>
            <a:pPr lvl="2"/>
            <a:endParaRPr lang="zh-CN" altLang="en-US" baseline="30000"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zh-CN" alt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97" name="直接连接符 1396"/>
          <p:cNvCxnSpPr/>
          <p:nvPr/>
        </p:nvCxnSpPr>
        <p:spPr>
          <a:xfrm>
            <a:off x="5752872" y="1914529"/>
            <a:ext cx="0" cy="282571"/>
          </a:xfrm>
          <a:prstGeom prst="line">
            <a:avLst/>
          </a:prstGeom>
          <a:noFill/>
          <a:ln w="25400" cap="sq" cmpd="sng" algn="ctr">
            <a:solidFill>
              <a:srgbClr val="333333">
                <a:shade val="95000"/>
                <a:satMod val="105000"/>
              </a:srgbClr>
            </a:solidFill>
            <a:prstDash val="solid"/>
            <a:miter lim="800000"/>
          </a:ln>
          <a:effectLst/>
        </p:spPr>
      </p:cxnSp>
      <p:cxnSp>
        <p:nvCxnSpPr>
          <p:cNvPr id="379" name="直接连接符 378"/>
          <p:cNvCxnSpPr/>
          <p:nvPr/>
        </p:nvCxnSpPr>
        <p:spPr>
          <a:xfrm>
            <a:off x="2766496" y="2197966"/>
            <a:ext cx="0" cy="401378"/>
          </a:xfrm>
          <a:prstGeom prst="line">
            <a:avLst/>
          </a:prstGeom>
          <a:noFill/>
          <a:ln w="25400" cap="sq" cmpd="sng" algn="ctr">
            <a:solidFill>
              <a:schemeClr val="tx1"/>
            </a:solidFill>
            <a:prstDash val="solid"/>
            <a:miter lim="800000"/>
          </a:ln>
          <a:effectLst/>
        </p:spPr>
      </p:cxnSp>
      <p:cxnSp>
        <p:nvCxnSpPr>
          <p:cNvPr id="1646" name="直接连接符 1645"/>
          <p:cNvCxnSpPr/>
          <p:nvPr/>
        </p:nvCxnSpPr>
        <p:spPr>
          <a:xfrm>
            <a:off x="10686573" y="4692058"/>
            <a:ext cx="0" cy="1319866"/>
          </a:xfrm>
          <a:prstGeom prst="line">
            <a:avLst/>
          </a:prstGeom>
          <a:noFill/>
          <a:ln w="19050" cap="sq" cmpd="sng" algn="ctr">
            <a:solidFill>
              <a:srgbClr val="333333">
                <a:shade val="95000"/>
                <a:satMod val="105000"/>
              </a:srgbClr>
            </a:solidFill>
            <a:prstDash val="solid"/>
            <a:miter lim="800000"/>
          </a:ln>
          <a:effectLst/>
        </p:spPr>
      </p:cxnSp>
      <p:sp>
        <p:nvSpPr>
          <p:cNvPr id="2" name="标题 1"/>
          <p:cNvSpPr>
            <a:spLocks noGrp="1"/>
          </p:cNvSpPr>
          <p:nvPr>
            <p:ph type="title"/>
          </p:nvPr>
        </p:nvSpPr>
        <p:spPr/>
        <p:txBody>
          <a:bodyPr/>
          <a:lstStyle/>
          <a:p>
            <a:r>
              <a:rPr lang="zh-CN" altLang="en-US" dirty="0"/>
              <a:t>组相联映射动态载入过程</a:t>
            </a:r>
            <a:endParaRPr lang="zh-CN" altLang="en-US" dirty="0"/>
          </a:p>
        </p:txBody>
      </p:sp>
      <p:sp>
        <p:nvSpPr>
          <p:cNvPr id="1312" name="矩形 1311"/>
          <p:cNvSpPr/>
          <p:nvPr/>
        </p:nvSpPr>
        <p:spPr>
          <a:xfrm>
            <a:off x="3095844" y="2245366"/>
            <a:ext cx="791369"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有效位</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13" name="矩形 1312"/>
          <p:cNvSpPr/>
          <p:nvPr/>
        </p:nvSpPr>
        <p:spPr>
          <a:xfrm>
            <a:off x="6962235" y="2233015"/>
            <a:ext cx="1678225"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数据块副本缓冲区</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17" name="文本框 1316"/>
          <p:cNvSpPr txBox="1"/>
          <p:nvPr/>
        </p:nvSpPr>
        <p:spPr>
          <a:xfrm>
            <a:off x="5199632" y="2978394"/>
            <a:ext cx="269626" cy="276999"/>
          </a:xfrm>
          <a:prstGeom prst="rect">
            <a:avLst/>
          </a:prstGeom>
          <a:noFill/>
        </p:spPr>
        <p:txBody>
          <a:bodyPr wrap="none" rtlCol="0">
            <a:spAutoFit/>
          </a:bodyPr>
          <a:lstStyle/>
          <a:p>
            <a:pPr fontAlgn="base">
              <a:spcBef>
                <a:spcPct val="0"/>
              </a:spcBef>
              <a:spcAft>
                <a:spcPct val="0"/>
              </a:spcAft>
            </a:pPr>
            <a:r>
              <a:rPr lang="en-US" altLang="zh-CN" sz="1200" i="1" dirty="0">
                <a:solidFill>
                  <a:srgbClr val="000000"/>
                </a:solidFill>
                <a:latin typeface="Arial" panose="020B0604020202020204" pitchFamily="34" charset="0"/>
                <a:ea typeface="华文细黑" panose="02010600040101010101" pitchFamily="2" charset="-122"/>
              </a:rPr>
              <a:t>1</a:t>
            </a:r>
            <a:endParaRPr lang="zh-CN" altLang="en-US" sz="1200" i="1" dirty="0">
              <a:solidFill>
                <a:srgbClr val="000000"/>
              </a:solidFill>
              <a:latin typeface="Arial" panose="020B0604020202020204" pitchFamily="34" charset="0"/>
              <a:ea typeface="华文细黑" panose="02010600040101010101" pitchFamily="2" charset="-122"/>
            </a:endParaRPr>
          </a:p>
        </p:txBody>
      </p:sp>
      <p:cxnSp>
        <p:nvCxnSpPr>
          <p:cNvPr id="1318" name="直接连接符 1317"/>
          <p:cNvCxnSpPr>
            <a:stCxn id="1394" idx="3"/>
          </p:cNvCxnSpPr>
          <p:nvPr/>
        </p:nvCxnSpPr>
        <p:spPr>
          <a:xfrm>
            <a:off x="6852141" y="1835460"/>
            <a:ext cx="3791623" cy="0"/>
          </a:xfrm>
          <a:prstGeom prst="line">
            <a:avLst/>
          </a:prstGeom>
          <a:noFill/>
          <a:ln w="25400" cap="sq" cmpd="sng" algn="ctr">
            <a:solidFill>
              <a:srgbClr val="333333">
                <a:shade val="95000"/>
                <a:satMod val="105000"/>
              </a:srgbClr>
            </a:solidFill>
            <a:prstDash val="solid"/>
            <a:miter lim="800000"/>
          </a:ln>
          <a:effectLst/>
        </p:spPr>
      </p:cxnSp>
      <p:cxnSp>
        <p:nvCxnSpPr>
          <p:cNvPr id="1319" name="直接连接符 1318"/>
          <p:cNvCxnSpPr/>
          <p:nvPr/>
        </p:nvCxnSpPr>
        <p:spPr>
          <a:xfrm>
            <a:off x="10643764" y="1826013"/>
            <a:ext cx="0" cy="1583653"/>
          </a:xfrm>
          <a:prstGeom prst="line">
            <a:avLst/>
          </a:prstGeom>
          <a:noFill/>
          <a:ln w="25400" cap="sq" cmpd="sng" algn="ctr">
            <a:solidFill>
              <a:srgbClr val="333333">
                <a:shade val="95000"/>
                <a:satMod val="105000"/>
              </a:srgbClr>
            </a:solidFill>
            <a:prstDash val="solid"/>
            <a:miter lim="800000"/>
          </a:ln>
          <a:effectLst/>
        </p:spPr>
      </p:cxnSp>
      <p:sp>
        <p:nvSpPr>
          <p:cNvPr id="1322" name="矩形 1321"/>
          <p:cNvSpPr/>
          <p:nvPr/>
        </p:nvSpPr>
        <p:spPr>
          <a:xfrm>
            <a:off x="3692306" y="1717269"/>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主存地址</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1323" name="组合 1322"/>
          <p:cNvGrpSpPr/>
          <p:nvPr/>
        </p:nvGrpSpPr>
        <p:grpSpPr>
          <a:xfrm>
            <a:off x="6255390" y="2483532"/>
            <a:ext cx="3168352" cy="338412"/>
            <a:chOff x="4355976" y="2130352"/>
            <a:chExt cx="3168352" cy="338412"/>
          </a:xfrm>
        </p:grpSpPr>
        <p:sp>
          <p:nvSpPr>
            <p:cNvPr id="1324" name="矩形 1323"/>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5" name="矩形 1324"/>
            <p:cNvSpPr/>
            <p:nvPr/>
          </p:nvSpPr>
          <p:spPr>
            <a:xfrm>
              <a:off x="4467615" y="2192613"/>
              <a:ext cx="720725" cy="233896"/>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6" name="矩形 1325"/>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7" name="矩形 1326"/>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28" name="矩形 1327"/>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329" name="文本框 1328"/>
          <p:cNvSpPr txBox="1"/>
          <p:nvPr/>
        </p:nvSpPr>
        <p:spPr>
          <a:xfrm>
            <a:off x="4887362" y="6310989"/>
            <a:ext cx="782587" cy="276999"/>
          </a:xfrm>
          <a:prstGeom prst="rect">
            <a:avLst/>
          </a:prstGeom>
          <a:noFill/>
        </p:spPr>
        <p:txBody>
          <a:bodyPr wrap="none" rtlCol="0">
            <a:spAutoFit/>
          </a:bodyPr>
          <a:lstStyle/>
          <a:p>
            <a:pP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Hit/miss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cxnSp>
        <p:nvCxnSpPr>
          <p:cNvPr id="1330" name="直接连接符 1329"/>
          <p:cNvCxnSpPr/>
          <p:nvPr/>
        </p:nvCxnSpPr>
        <p:spPr>
          <a:xfrm>
            <a:off x="5256084" y="6011924"/>
            <a:ext cx="5430489" cy="0"/>
          </a:xfrm>
          <a:prstGeom prst="line">
            <a:avLst/>
          </a:prstGeom>
          <a:noFill/>
          <a:ln w="19050" cap="sq" cmpd="sng" algn="ctr">
            <a:solidFill>
              <a:srgbClr val="333333">
                <a:shade val="95000"/>
                <a:satMod val="105000"/>
              </a:srgbClr>
            </a:solidFill>
            <a:prstDash val="solid"/>
            <a:miter lim="800000"/>
          </a:ln>
          <a:effectLst/>
        </p:spPr>
      </p:cxnSp>
      <p:cxnSp>
        <p:nvCxnSpPr>
          <p:cNvPr id="1331" name="直接连接符 1330"/>
          <p:cNvCxnSpPr/>
          <p:nvPr/>
        </p:nvCxnSpPr>
        <p:spPr>
          <a:xfrm>
            <a:off x="5253007" y="4643772"/>
            <a:ext cx="0" cy="1728192"/>
          </a:xfrm>
          <a:prstGeom prst="line">
            <a:avLst/>
          </a:prstGeom>
          <a:noFill/>
          <a:ln w="12700" cap="flat" cmpd="sng" algn="ctr">
            <a:solidFill>
              <a:srgbClr val="333333">
                <a:shade val="95000"/>
                <a:satMod val="105000"/>
              </a:srgbClr>
            </a:solidFill>
            <a:prstDash val="solid"/>
            <a:tailEnd type="triangle"/>
          </a:ln>
          <a:effectLst/>
        </p:spPr>
      </p:cxnSp>
      <p:grpSp>
        <p:nvGrpSpPr>
          <p:cNvPr id="1332" name="组合 1331"/>
          <p:cNvGrpSpPr/>
          <p:nvPr/>
        </p:nvGrpSpPr>
        <p:grpSpPr>
          <a:xfrm>
            <a:off x="6255390" y="2870888"/>
            <a:ext cx="3168352" cy="338412"/>
            <a:chOff x="4355976" y="2130352"/>
            <a:chExt cx="3168352" cy="338412"/>
          </a:xfrm>
        </p:grpSpPr>
        <p:sp>
          <p:nvSpPr>
            <p:cNvPr id="1333" name="矩形 133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4" name="矩形 133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5" name="矩形 133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6" name="矩形 133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37" name="矩形 133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38" name="组合 1337"/>
          <p:cNvGrpSpPr/>
          <p:nvPr/>
        </p:nvGrpSpPr>
        <p:grpSpPr>
          <a:xfrm>
            <a:off x="6255390" y="3258244"/>
            <a:ext cx="3168352" cy="338412"/>
            <a:chOff x="4355976" y="2130352"/>
            <a:chExt cx="3168352" cy="338412"/>
          </a:xfrm>
        </p:grpSpPr>
        <p:sp>
          <p:nvSpPr>
            <p:cNvPr id="1339" name="矩形 133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0" name="矩形 133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1" name="矩形 134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2" name="矩形 134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3" name="矩形 134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44" name="组合 1343"/>
          <p:cNvGrpSpPr/>
          <p:nvPr/>
        </p:nvGrpSpPr>
        <p:grpSpPr>
          <a:xfrm>
            <a:off x="6255390" y="3645600"/>
            <a:ext cx="3168352" cy="338412"/>
            <a:chOff x="4355976" y="2130352"/>
            <a:chExt cx="3168352" cy="338412"/>
          </a:xfrm>
        </p:grpSpPr>
        <p:sp>
          <p:nvSpPr>
            <p:cNvPr id="1345" name="矩形 1344"/>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6" name="矩形 1345"/>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7" name="矩形 1346"/>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8" name="矩形 1347"/>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9" name="矩形 1348"/>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50" name="组合 1349"/>
          <p:cNvGrpSpPr/>
          <p:nvPr/>
        </p:nvGrpSpPr>
        <p:grpSpPr>
          <a:xfrm>
            <a:off x="6255390" y="4079396"/>
            <a:ext cx="3168352" cy="338412"/>
            <a:chOff x="4355976" y="2130352"/>
            <a:chExt cx="3168352" cy="338412"/>
          </a:xfrm>
        </p:grpSpPr>
        <p:sp>
          <p:nvSpPr>
            <p:cNvPr id="1351" name="矩形 1350"/>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2" name="矩形 1351"/>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3" name="矩形 1352"/>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4" name="矩形 1353"/>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5" name="矩形 1354"/>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56" name="组合 1355"/>
          <p:cNvGrpSpPr/>
          <p:nvPr/>
        </p:nvGrpSpPr>
        <p:grpSpPr>
          <a:xfrm>
            <a:off x="6255390" y="4466752"/>
            <a:ext cx="3168352" cy="338412"/>
            <a:chOff x="4355976" y="2130352"/>
            <a:chExt cx="3168352" cy="338412"/>
          </a:xfrm>
        </p:grpSpPr>
        <p:sp>
          <p:nvSpPr>
            <p:cNvPr id="1357" name="矩形 1356"/>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8" name="矩形 1357"/>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59" name="矩形 1358"/>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0" name="矩形 1359"/>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1" name="矩形 1360"/>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62" name="组合 1361"/>
          <p:cNvGrpSpPr/>
          <p:nvPr/>
        </p:nvGrpSpPr>
        <p:grpSpPr>
          <a:xfrm>
            <a:off x="6255390" y="4854108"/>
            <a:ext cx="3168352" cy="338412"/>
            <a:chOff x="4355976" y="2130352"/>
            <a:chExt cx="3168352" cy="338412"/>
          </a:xfrm>
        </p:grpSpPr>
        <p:sp>
          <p:nvSpPr>
            <p:cNvPr id="1363" name="矩形 1362"/>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4" name="矩形 1363"/>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5" name="矩形 1364"/>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6" name="矩形 1365"/>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7" name="矩形 1366"/>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68" name="组合 1367"/>
          <p:cNvGrpSpPr/>
          <p:nvPr/>
        </p:nvGrpSpPr>
        <p:grpSpPr>
          <a:xfrm>
            <a:off x="6255390" y="5241464"/>
            <a:ext cx="3168352" cy="338412"/>
            <a:chOff x="4355976" y="2130352"/>
            <a:chExt cx="3168352" cy="338412"/>
          </a:xfrm>
        </p:grpSpPr>
        <p:sp>
          <p:nvSpPr>
            <p:cNvPr id="1369" name="矩形 1368"/>
            <p:cNvSpPr/>
            <p:nvPr/>
          </p:nvSpPr>
          <p:spPr>
            <a:xfrm>
              <a:off x="4355976" y="2130352"/>
              <a:ext cx="3168352" cy="338412"/>
            </a:xfrm>
            <a:prstGeom prst="rect">
              <a:avLst/>
            </a:prstGeom>
            <a:solidFill>
              <a:srgbClr val="B2B2B2">
                <a:lumMod val="40000"/>
                <a:lumOff val="60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0" name="矩形 1369"/>
            <p:cNvSpPr/>
            <p:nvPr/>
          </p:nvSpPr>
          <p:spPr>
            <a:xfrm>
              <a:off x="446761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1" name="矩形 1370"/>
            <p:cNvSpPr/>
            <p:nvPr/>
          </p:nvSpPr>
          <p:spPr>
            <a:xfrm>
              <a:off x="522227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2" name="矩形 1371"/>
            <p:cNvSpPr/>
            <p:nvPr/>
          </p:nvSpPr>
          <p:spPr>
            <a:xfrm>
              <a:off x="597693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73" name="矩形 1372"/>
            <p:cNvSpPr/>
            <p:nvPr/>
          </p:nvSpPr>
          <p:spPr>
            <a:xfrm>
              <a:off x="6731595" y="2192613"/>
              <a:ext cx="720725" cy="228600"/>
            </a:xfrm>
            <a:prstGeom prst="rect">
              <a:avLst/>
            </a:prstGeom>
            <a:solidFill>
              <a:srgbClr val="FFFFFF"/>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74" name="组合 1373"/>
          <p:cNvGrpSpPr/>
          <p:nvPr/>
        </p:nvGrpSpPr>
        <p:grpSpPr>
          <a:xfrm>
            <a:off x="5832148" y="2684112"/>
            <a:ext cx="544034" cy="2750391"/>
            <a:chOff x="3572693" y="2333436"/>
            <a:chExt cx="883051" cy="2750391"/>
          </a:xfrm>
        </p:grpSpPr>
        <p:cxnSp>
          <p:nvCxnSpPr>
            <p:cNvPr id="1375" name="直接连接符 1374"/>
            <p:cNvCxnSpPr/>
            <p:nvPr/>
          </p:nvCxnSpPr>
          <p:spPr>
            <a:xfrm>
              <a:off x="3593407" y="2333436"/>
              <a:ext cx="862337" cy="0"/>
            </a:xfrm>
            <a:prstGeom prst="line">
              <a:avLst/>
            </a:prstGeom>
            <a:noFill/>
            <a:ln w="9525" cap="flat" cmpd="sng" algn="ctr">
              <a:solidFill>
                <a:srgbClr val="C00000"/>
              </a:solidFill>
              <a:prstDash val="solid"/>
            </a:ln>
            <a:effectLst/>
          </p:spPr>
        </p:cxnSp>
        <p:cxnSp>
          <p:nvCxnSpPr>
            <p:cNvPr id="1376" name="直接连接符 1375"/>
            <p:cNvCxnSpPr/>
            <p:nvPr/>
          </p:nvCxnSpPr>
          <p:spPr>
            <a:xfrm>
              <a:off x="3572693" y="2713854"/>
              <a:ext cx="862336" cy="0"/>
            </a:xfrm>
            <a:prstGeom prst="line">
              <a:avLst/>
            </a:prstGeom>
            <a:noFill/>
            <a:ln w="9525" cap="flat" cmpd="sng" algn="ctr">
              <a:solidFill>
                <a:srgbClr val="C00000"/>
              </a:solidFill>
              <a:prstDash val="solid"/>
            </a:ln>
            <a:effectLst/>
          </p:spPr>
        </p:cxnSp>
        <p:cxnSp>
          <p:nvCxnSpPr>
            <p:cNvPr id="1377" name="直接连接符 1376"/>
            <p:cNvCxnSpPr/>
            <p:nvPr/>
          </p:nvCxnSpPr>
          <p:spPr>
            <a:xfrm>
              <a:off x="3584566" y="3088559"/>
              <a:ext cx="862336" cy="0"/>
            </a:xfrm>
            <a:prstGeom prst="line">
              <a:avLst/>
            </a:prstGeom>
            <a:noFill/>
            <a:ln w="9525" cap="flat" cmpd="sng" algn="ctr">
              <a:solidFill>
                <a:srgbClr val="C00000"/>
              </a:solidFill>
              <a:prstDash val="solid"/>
            </a:ln>
            <a:effectLst/>
          </p:spPr>
        </p:cxnSp>
        <p:cxnSp>
          <p:nvCxnSpPr>
            <p:cNvPr id="1378" name="直接连接符 1377"/>
            <p:cNvCxnSpPr/>
            <p:nvPr/>
          </p:nvCxnSpPr>
          <p:spPr>
            <a:xfrm>
              <a:off x="3584566" y="3473301"/>
              <a:ext cx="862336" cy="0"/>
            </a:xfrm>
            <a:prstGeom prst="line">
              <a:avLst/>
            </a:prstGeom>
            <a:noFill/>
            <a:ln w="9525" cap="flat" cmpd="sng" algn="ctr">
              <a:solidFill>
                <a:srgbClr val="C00000"/>
              </a:solidFill>
              <a:prstDash val="solid"/>
            </a:ln>
            <a:effectLst/>
          </p:spPr>
        </p:cxnSp>
        <p:cxnSp>
          <p:nvCxnSpPr>
            <p:cNvPr id="1379" name="直接连接符 1378"/>
            <p:cNvCxnSpPr/>
            <p:nvPr/>
          </p:nvCxnSpPr>
          <p:spPr>
            <a:xfrm>
              <a:off x="3572693" y="3905088"/>
              <a:ext cx="862337" cy="0"/>
            </a:xfrm>
            <a:prstGeom prst="line">
              <a:avLst/>
            </a:prstGeom>
            <a:noFill/>
            <a:ln w="9525" cap="flat" cmpd="sng" algn="ctr">
              <a:solidFill>
                <a:srgbClr val="C00000"/>
              </a:solidFill>
              <a:prstDash val="solid"/>
            </a:ln>
            <a:effectLst/>
          </p:spPr>
        </p:cxnSp>
        <p:cxnSp>
          <p:nvCxnSpPr>
            <p:cNvPr id="1380" name="直接连接符 1379"/>
            <p:cNvCxnSpPr/>
            <p:nvPr/>
          </p:nvCxnSpPr>
          <p:spPr>
            <a:xfrm>
              <a:off x="3572693" y="4298001"/>
              <a:ext cx="862337" cy="0"/>
            </a:xfrm>
            <a:prstGeom prst="line">
              <a:avLst/>
            </a:prstGeom>
            <a:noFill/>
            <a:ln w="9525" cap="flat" cmpd="sng" algn="ctr">
              <a:solidFill>
                <a:srgbClr val="C00000"/>
              </a:solidFill>
              <a:prstDash val="solid"/>
            </a:ln>
            <a:effectLst/>
          </p:spPr>
        </p:cxnSp>
        <p:cxnSp>
          <p:nvCxnSpPr>
            <p:cNvPr id="1381" name="直接连接符 1380"/>
            <p:cNvCxnSpPr/>
            <p:nvPr/>
          </p:nvCxnSpPr>
          <p:spPr>
            <a:xfrm>
              <a:off x="3593407" y="4690914"/>
              <a:ext cx="862337" cy="0"/>
            </a:xfrm>
            <a:prstGeom prst="line">
              <a:avLst/>
            </a:prstGeom>
            <a:noFill/>
            <a:ln w="9525" cap="flat" cmpd="sng" algn="ctr">
              <a:solidFill>
                <a:srgbClr val="C00000"/>
              </a:solidFill>
              <a:prstDash val="solid"/>
            </a:ln>
            <a:effectLst/>
          </p:spPr>
        </p:cxnSp>
        <p:cxnSp>
          <p:nvCxnSpPr>
            <p:cNvPr id="1382" name="直接连接符 1381"/>
            <p:cNvCxnSpPr/>
            <p:nvPr/>
          </p:nvCxnSpPr>
          <p:spPr>
            <a:xfrm>
              <a:off x="3572693" y="5083827"/>
              <a:ext cx="862337" cy="0"/>
            </a:xfrm>
            <a:prstGeom prst="line">
              <a:avLst/>
            </a:prstGeom>
            <a:noFill/>
            <a:ln w="9525" cap="flat" cmpd="sng" algn="ctr">
              <a:solidFill>
                <a:srgbClr val="C00000"/>
              </a:solidFill>
              <a:prstDash val="solid"/>
            </a:ln>
            <a:effectLst/>
          </p:spPr>
        </p:cxnSp>
      </p:grpSp>
      <p:cxnSp>
        <p:nvCxnSpPr>
          <p:cNvPr id="1385" name="直接连接符 1384"/>
          <p:cNvCxnSpPr/>
          <p:nvPr/>
        </p:nvCxnSpPr>
        <p:spPr>
          <a:xfrm>
            <a:off x="5303881" y="3182154"/>
            <a:ext cx="0" cy="248013"/>
          </a:xfrm>
          <a:prstGeom prst="line">
            <a:avLst/>
          </a:prstGeom>
          <a:noFill/>
          <a:ln w="9525" cap="flat" cmpd="sng" algn="ctr">
            <a:solidFill>
              <a:srgbClr val="FF6600"/>
            </a:solidFill>
            <a:prstDash val="solid"/>
          </a:ln>
          <a:effectLst/>
        </p:spPr>
      </p:cxnSp>
      <p:grpSp>
        <p:nvGrpSpPr>
          <p:cNvPr id="1386" name="组合 1385"/>
          <p:cNvGrpSpPr/>
          <p:nvPr/>
        </p:nvGrpSpPr>
        <p:grpSpPr>
          <a:xfrm>
            <a:off x="5410343" y="3818811"/>
            <a:ext cx="213447" cy="392913"/>
            <a:chOff x="3593407" y="3119262"/>
            <a:chExt cx="862337" cy="392913"/>
          </a:xfrm>
        </p:grpSpPr>
        <p:cxnSp>
          <p:nvCxnSpPr>
            <p:cNvPr id="1387" name="直接连接符 1386"/>
            <p:cNvCxnSpPr/>
            <p:nvPr/>
          </p:nvCxnSpPr>
          <p:spPr>
            <a:xfrm>
              <a:off x="3593407" y="3119262"/>
              <a:ext cx="862337" cy="0"/>
            </a:xfrm>
            <a:prstGeom prst="line">
              <a:avLst/>
            </a:prstGeom>
            <a:noFill/>
            <a:ln w="9525" cap="flat" cmpd="sng" algn="ctr">
              <a:solidFill>
                <a:srgbClr val="C00000"/>
              </a:solidFill>
              <a:prstDash val="solid"/>
            </a:ln>
            <a:effectLst/>
          </p:spPr>
        </p:cxnSp>
        <p:cxnSp>
          <p:nvCxnSpPr>
            <p:cNvPr id="1388" name="直接连接符 1387"/>
            <p:cNvCxnSpPr/>
            <p:nvPr/>
          </p:nvCxnSpPr>
          <p:spPr>
            <a:xfrm>
              <a:off x="3593407" y="3512175"/>
              <a:ext cx="862337" cy="0"/>
            </a:xfrm>
            <a:prstGeom prst="line">
              <a:avLst/>
            </a:prstGeom>
            <a:noFill/>
            <a:ln w="9525" cap="flat" cmpd="sng" algn="ctr">
              <a:solidFill>
                <a:srgbClr val="C00000"/>
              </a:solidFill>
              <a:prstDash val="solid"/>
            </a:ln>
            <a:effectLst/>
          </p:spPr>
        </p:cxnSp>
      </p:grpSp>
      <p:cxnSp>
        <p:nvCxnSpPr>
          <p:cNvPr id="1389" name="直接连接符 1388"/>
          <p:cNvCxnSpPr/>
          <p:nvPr/>
        </p:nvCxnSpPr>
        <p:spPr>
          <a:xfrm>
            <a:off x="5199632" y="1911698"/>
            <a:ext cx="0" cy="1570242"/>
          </a:xfrm>
          <a:prstGeom prst="line">
            <a:avLst/>
          </a:prstGeom>
          <a:noFill/>
          <a:ln w="25400" cap="flat" cmpd="sng" algn="ctr">
            <a:solidFill>
              <a:srgbClr val="00B0F0"/>
            </a:solidFill>
            <a:prstDash val="solid"/>
          </a:ln>
          <a:effectLst/>
        </p:spPr>
      </p:cxnSp>
      <p:grpSp>
        <p:nvGrpSpPr>
          <p:cNvPr id="1391" name="组合 1390"/>
          <p:cNvGrpSpPr/>
          <p:nvPr/>
        </p:nvGrpSpPr>
        <p:grpSpPr>
          <a:xfrm>
            <a:off x="4670076" y="1721160"/>
            <a:ext cx="2182065" cy="228600"/>
            <a:chOff x="2861077" y="969828"/>
            <a:chExt cx="2182065" cy="228600"/>
          </a:xfrm>
        </p:grpSpPr>
        <p:sp>
          <p:nvSpPr>
            <p:cNvPr id="1392" name="矩形 1391"/>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93" name="矩形 1392"/>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94" name="矩形 1393"/>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1395" name="直接连接符 1394"/>
          <p:cNvCxnSpPr/>
          <p:nvPr/>
        </p:nvCxnSpPr>
        <p:spPr>
          <a:xfrm>
            <a:off x="2776332" y="2196018"/>
            <a:ext cx="2971206" cy="0"/>
          </a:xfrm>
          <a:prstGeom prst="line">
            <a:avLst/>
          </a:prstGeom>
          <a:noFill/>
          <a:ln w="28575" cap="sq" cmpd="sng" algn="ctr">
            <a:solidFill>
              <a:srgbClr val="333333">
                <a:shade val="95000"/>
                <a:satMod val="105000"/>
              </a:srgbClr>
            </a:solidFill>
            <a:prstDash val="solid"/>
            <a:miter lim="800000"/>
          </a:ln>
          <a:effectLst/>
        </p:spPr>
      </p:cxnSp>
      <p:cxnSp>
        <p:nvCxnSpPr>
          <p:cNvPr id="1396" name="直接连接符 1395"/>
          <p:cNvCxnSpPr/>
          <p:nvPr/>
        </p:nvCxnSpPr>
        <p:spPr>
          <a:xfrm>
            <a:off x="4670076" y="1721160"/>
            <a:ext cx="0" cy="107582"/>
          </a:xfrm>
          <a:prstGeom prst="line">
            <a:avLst/>
          </a:prstGeom>
          <a:noFill/>
          <a:ln w="25400" cap="flat" cmpd="sng" algn="ctr">
            <a:noFill/>
            <a:prstDash val="solid"/>
          </a:ln>
          <a:effectLst/>
        </p:spPr>
      </p:cxnSp>
      <p:sp>
        <p:nvSpPr>
          <p:cNvPr id="1398" name="矩形 1397"/>
          <p:cNvSpPr/>
          <p:nvPr/>
        </p:nvSpPr>
        <p:spPr>
          <a:xfrm>
            <a:off x="3783957" y="2233015"/>
            <a:ext cx="558910" cy="227012"/>
          </a:xfrm>
          <a:prstGeom prst="rect">
            <a:avLst/>
          </a:prstGeom>
          <a:noFill/>
          <a:ln w="3175" cap="flat" cmpd="sng" algn="ctr">
            <a:noFill/>
            <a:prstDash val="solid"/>
          </a:ln>
          <a:effectLst/>
        </p:spPr>
        <p:txBody>
          <a:bodyPr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99" name="矩形 1398"/>
          <p:cNvSpPr/>
          <p:nvPr/>
        </p:nvSpPr>
        <p:spPr>
          <a:xfrm>
            <a:off x="914409" y="4093751"/>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1F</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0" name="矩形 1399"/>
          <p:cNvSpPr/>
          <p:nvPr/>
        </p:nvSpPr>
        <p:spPr>
          <a:xfrm>
            <a:off x="914409" y="4359552"/>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20</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1" name="矩形 1400"/>
          <p:cNvSpPr/>
          <p:nvPr/>
        </p:nvSpPr>
        <p:spPr>
          <a:xfrm>
            <a:off x="914409" y="4625353"/>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24</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2" name="矩形 1401"/>
          <p:cNvSpPr/>
          <p:nvPr/>
        </p:nvSpPr>
        <p:spPr>
          <a:xfrm>
            <a:off x="914409" y="4850928"/>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1E</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3" name="矩形 1402"/>
          <p:cNvSpPr/>
          <p:nvPr/>
        </p:nvSpPr>
        <p:spPr>
          <a:xfrm>
            <a:off x="914409" y="5116729"/>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48</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4" name="矩形 1403"/>
          <p:cNvSpPr/>
          <p:nvPr/>
        </p:nvSpPr>
        <p:spPr>
          <a:xfrm>
            <a:off x="914409" y="5354984"/>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54</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5" name="矩形 1404"/>
          <p:cNvSpPr/>
          <p:nvPr/>
        </p:nvSpPr>
        <p:spPr>
          <a:xfrm>
            <a:off x="914409" y="5620785"/>
            <a:ext cx="819785" cy="265801"/>
          </a:xfrm>
          <a:prstGeom prst="rect">
            <a:avLst/>
          </a:prstGeom>
          <a:solidFill>
            <a:srgbClr val="FFFFFF"/>
          </a:solidFill>
          <a:ln w="63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107</a:t>
            </a:r>
            <a:endParaRPr kumimoji="0" lang="zh-CN" altLang="en-US" sz="1400" b="1"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6" name="矩形 1405"/>
          <p:cNvSpPr/>
          <p:nvPr/>
        </p:nvSpPr>
        <p:spPr>
          <a:xfrm>
            <a:off x="772587" y="3805808"/>
            <a:ext cx="1070365" cy="217488"/>
          </a:xfrm>
          <a:prstGeom prst="rect">
            <a:avLst/>
          </a:prstGeom>
          <a:noFill/>
          <a:ln w="31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rPr>
              <a:t>访问序列</a:t>
            </a:r>
            <a:endParaRPr kumimoji="0" lang="zh-CN" altLang="en-US" sz="14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1407" name="直接连接符 1406"/>
          <p:cNvCxnSpPr/>
          <p:nvPr/>
        </p:nvCxnSpPr>
        <p:spPr>
          <a:xfrm>
            <a:off x="772587" y="4116555"/>
            <a:ext cx="0" cy="1803193"/>
          </a:xfrm>
          <a:prstGeom prst="line">
            <a:avLst/>
          </a:prstGeom>
          <a:noFill/>
          <a:ln w="12700" cap="flat" cmpd="sng" algn="ctr">
            <a:solidFill>
              <a:srgbClr val="333333">
                <a:shade val="95000"/>
                <a:satMod val="105000"/>
              </a:srgbClr>
            </a:solidFill>
            <a:prstDash val="solid"/>
            <a:tailEnd type="triangle"/>
          </a:ln>
          <a:effectLst/>
        </p:spPr>
      </p:cxnSp>
      <p:grpSp>
        <p:nvGrpSpPr>
          <p:cNvPr id="1408" name="组合 1407"/>
          <p:cNvGrpSpPr/>
          <p:nvPr/>
        </p:nvGrpSpPr>
        <p:grpSpPr>
          <a:xfrm>
            <a:off x="3256112" y="2474439"/>
            <a:ext cx="1160698" cy="733750"/>
            <a:chOff x="919183" y="2130675"/>
            <a:chExt cx="1160698" cy="733750"/>
          </a:xfrm>
          <a:solidFill>
            <a:srgbClr val="FFFFFF"/>
          </a:solidFill>
        </p:grpSpPr>
        <p:sp>
          <p:nvSpPr>
            <p:cNvPr id="1409" name="矩形 1408"/>
            <p:cNvSpPr/>
            <p:nvPr/>
          </p:nvSpPr>
          <p:spPr>
            <a:xfrm>
              <a:off x="919183" y="2130675"/>
              <a:ext cx="1160698" cy="733750"/>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0" name="矩形 1409"/>
            <p:cNvSpPr/>
            <p:nvPr/>
          </p:nvSpPr>
          <p:spPr>
            <a:xfrm>
              <a:off x="1303233" y="2192613"/>
              <a:ext cx="71758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1" name="矩形 1410"/>
            <p:cNvSpPr/>
            <p:nvPr/>
          </p:nvSpPr>
          <p:spPr>
            <a:xfrm>
              <a:off x="1004133" y="219454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2" name="矩形 1411"/>
            <p:cNvSpPr/>
            <p:nvPr/>
          </p:nvSpPr>
          <p:spPr>
            <a:xfrm>
              <a:off x="1303234" y="2579969"/>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3" name="矩形 1412"/>
            <p:cNvSpPr/>
            <p:nvPr/>
          </p:nvSpPr>
          <p:spPr>
            <a:xfrm>
              <a:off x="1004133" y="258190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14" name="组合 1413"/>
          <p:cNvGrpSpPr/>
          <p:nvPr/>
        </p:nvGrpSpPr>
        <p:grpSpPr>
          <a:xfrm>
            <a:off x="3259092" y="3255740"/>
            <a:ext cx="1164145" cy="752366"/>
            <a:chOff x="932125" y="2905064"/>
            <a:chExt cx="1187750" cy="752366"/>
          </a:xfrm>
          <a:solidFill>
            <a:srgbClr val="FFFFFF"/>
          </a:solidFill>
        </p:grpSpPr>
        <p:sp>
          <p:nvSpPr>
            <p:cNvPr id="1415" name="矩形 1414"/>
            <p:cNvSpPr/>
            <p:nvPr/>
          </p:nvSpPr>
          <p:spPr>
            <a:xfrm>
              <a:off x="932125" y="2905064"/>
              <a:ext cx="1187750" cy="752366"/>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6" name="矩形 1415"/>
            <p:cNvSpPr/>
            <p:nvPr/>
          </p:nvSpPr>
          <p:spPr>
            <a:xfrm>
              <a:off x="1303234" y="2967325"/>
              <a:ext cx="726548"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7" name="矩形 1416"/>
            <p:cNvSpPr/>
            <p:nvPr/>
          </p:nvSpPr>
          <p:spPr>
            <a:xfrm>
              <a:off x="1004133" y="296925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8" name="矩形 1417"/>
            <p:cNvSpPr/>
            <p:nvPr/>
          </p:nvSpPr>
          <p:spPr>
            <a:xfrm>
              <a:off x="1303234" y="3354681"/>
              <a:ext cx="71658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19" name="矩形 1418"/>
            <p:cNvSpPr/>
            <p:nvPr/>
          </p:nvSpPr>
          <p:spPr>
            <a:xfrm>
              <a:off x="1004133" y="3356615"/>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20" name="组合 1419"/>
          <p:cNvGrpSpPr/>
          <p:nvPr/>
        </p:nvGrpSpPr>
        <p:grpSpPr>
          <a:xfrm>
            <a:off x="3259092" y="4058275"/>
            <a:ext cx="1164145" cy="744385"/>
            <a:chOff x="932125" y="3707599"/>
            <a:chExt cx="1164145" cy="744385"/>
          </a:xfrm>
          <a:solidFill>
            <a:srgbClr val="FFFFFF"/>
          </a:solidFill>
        </p:grpSpPr>
        <p:sp>
          <p:nvSpPr>
            <p:cNvPr id="1421" name="矩形 1420"/>
            <p:cNvSpPr/>
            <p:nvPr/>
          </p:nvSpPr>
          <p:spPr>
            <a:xfrm>
              <a:off x="932125" y="3707599"/>
              <a:ext cx="1164145" cy="744385"/>
            </a:xfrm>
            <a:prstGeom prst="rect">
              <a:avLst/>
            </a:prstGeom>
            <a:solidFill>
              <a:srgbClr val="FFFFFF">
                <a:lumMod val="85000"/>
              </a:srgbClr>
            </a:solidFill>
            <a:ln w="3175" cap="flat" cmpd="sng" algn="ctr">
              <a:solidFill>
                <a:srgbClr val="000000"/>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2" name="矩形 1421"/>
            <p:cNvSpPr/>
            <p:nvPr/>
          </p:nvSpPr>
          <p:spPr>
            <a:xfrm>
              <a:off x="1303234" y="3788477"/>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3" name="矩形 1422"/>
            <p:cNvSpPr/>
            <p:nvPr/>
          </p:nvSpPr>
          <p:spPr>
            <a:xfrm>
              <a:off x="1004133" y="3790411"/>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4" name="矩形 1423"/>
            <p:cNvSpPr/>
            <p:nvPr/>
          </p:nvSpPr>
          <p:spPr>
            <a:xfrm>
              <a:off x="1303234" y="4175833"/>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5" name="矩形 1424"/>
            <p:cNvSpPr/>
            <p:nvPr/>
          </p:nvSpPr>
          <p:spPr>
            <a:xfrm>
              <a:off x="1004133" y="4177767"/>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26" name="组合 1425"/>
          <p:cNvGrpSpPr/>
          <p:nvPr/>
        </p:nvGrpSpPr>
        <p:grpSpPr>
          <a:xfrm>
            <a:off x="3259093" y="4851603"/>
            <a:ext cx="1170660" cy="759131"/>
            <a:chOff x="932126" y="4500927"/>
            <a:chExt cx="1170660" cy="759131"/>
          </a:xfrm>
          <a:solidFill>
            <a:srgbClr val="FFFFFF"/>
          </a:solidFill>
        </p:grpSpPr>
        <p:sp>
          <p:nvSpPr>
            <p:cNvPr id="1427" name="矩形 1426"/>
            <p:cNvSpPr/>
            <p:nvPr/>
          </p:nvSpPr>
          <p:spPr>
            <a:xfrm>
              <a:off x="932126" y="4500927"/>
              <a:ext cx="1170660" cy="759131"/>
            </a:xfrm>
            <a:prstGeom prst="rect">
              <a:avLst/>
            </a:prstGeom>
            <a:solidFill>
              <a:srgbClr val="FFFFFF">
                <a:lumMod val="85000"/>
              </a:srgbClr>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8" name="矩形 1427"/>
            <p:cNvSpPr/>
            <p:nvPr/>
          </p:nvSpPr>
          <p:spPr>
            <a:xfrm>
              <a:off x="1303234" y="4563189"/>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9" name="矩形 1428"/>
            <p:cNvSpPr/>
            <p:nvPr/>
          </p:nvSpPr>
          <p:spPr>
            <a:xfrm>
              <a:off x="1004133" y="4565123"/>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0" name="矩形 1429"/>
            <p:cNvSpPr/>
            <p:nvPr/>
          </p:nvSpPr>
          <p:spPr>
            <a:xfrm>
              <a:off x="1303234" y="4950545"/>
              <a:ext cx="713476"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1" name="矩形 1430"/>
            <p:cNvSpPr/>
            <p:nvPr/>
          </p:nvSpPr>
          <p:spPr>
            <a:xfrm>
              <a:off x="1004133" y="4952479"/>
              <a:ext cx="227092"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32" name="组合 1431"/>
          <p:cNvGrpSpPr/>
          <p:nvPr/>
        </p:nvGrpSpPr>
        <p:grpSpPr>
          <a:xfrm>
            <a:off x="4578876" y="1455172"/>
            <a:ext cx="2182065" cy="228600"/>
            <a:chOff x="2861077" y="969828"/>
            <a:chExt cx="2182065" cy="228600"/>
          </a:xfrm>
          <a:noFill/>
        </p:grpSpPr>
        <p:sp>
          <p:nvSpPr>
            <p:cNvPr id="1433" name="矩形 1432"/>
            <p:cNvSpPr/>
            <p:nvPr/>
          </p:nvSpPr>
          <p:spPr>
            <a:xfrm>
              <a:off x="2861077" y="969828"/>
              <a:ext cx="720725"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tag</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4" name="矩形 1433"/>
            <p:cNvSpPr/>
            <p:nvPr/>
          </p:nvSpPr>
          <p:spPr>
            <a:xfrm>
              <a:off x="3628615"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index</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5" name="矩形 1434"/>
            <p:cNvSpPr/>
            <p:nvPr/>
          </p:nvSpPr>
          <p:spPr>
            <a:xfrm>
              <a:off x="4312472" y="969828"/>
              <a:ext cx="730670" cy="228600"/>
            </a:xfrm>
            <a:prstGeom prst="rect">
              <a:avLst/>
            </a:prstGeom>
            <a:grpFill/>
            <a:ln w="1587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offset</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36" name="组合 1435"/>
          <p:cNvGrpSpPr/>
          <p:nvPr/>
        </p:nvGrpSpPr>
        <p:grpSpPr>
          <a:xfrm>
            <a:off x="3345634" y="2534443"/>
            <a:ext cx="1016685" cy="230534"/>
            <a:chOff x="-1392948" y="-90301"/>
            <a:chExt cx="1016685" cy="230534"/>
          </a:xfrm>
        </p:grpSpPr>
        <p:sp>
          <p:nvSpPr>
            <p:cNvPr id="1437" name="矩形 1436"/>
            <p:cNvSpPr/>
            <p:nvPr/>
          </p:nvSpPr>
          <p:spPr>
            <a:xfrm>
              <a:off x="-1093848" y="-90301"/>
              <a:ext cx="71758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38" name="矩形 1437"/>
            <p:cNvSpPr/>
            <p:nvPr/>
          </p:nvSpPr>
          <p:spPr>
            <a:xfrm>
              <a:off x="-1392948" y="-88367"/>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39" name="组合 1438"/>
          <p:cNvGrpSpPr/>
          <p:nvPr/>
        </p:nvGrpSpPr>
        <p:grpSpPr>
          <a:xfrm>
            <a:off x="3334241" y="3316067"/>
            <a:ext cx="1005266" cy="230534"/>
            <a:chOff x="-1404341" y="691323"/>
            <a:chExt cx="1005266" cy="230534"/>
          </a:xfrm>
        </p:grpSpPr>
        <p:sp>
          <p:nvSpPr>
            <p:cNvPr id="1440" name="矩形 1439"/>
            <p:cNvSpPr/>
            <p:nvPr/>
          </p:nvSpPr>
          <p:spPr>
            <a:xfrm>
              <a:off x="-1111184" y="691323"/>
              <a:ext cx="712109"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41" name="矩形 1440"/>
            <p:cNvSpPr/>
            <p:nvPr/>
          </p:nvSpPr>
          <p:spPr>
            <a:xfrm>
              <a:off x="-1404341" y="693257"/>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42" name="组合 1441"/>
          <p:cNvGrpSpPr/>
          <p:nvPr/>
        </p:nvGrpSpPr>
        <p:grpSpPr>
          <a:xfrm>
            <a:off x="3334241" y="3703423"/>
            <a:ext cx="995502" cy="230534"/>
            <a:chOff x="-1404341" y="1078679"/>
            <a:chExt cx="995502" cy="230534"/>
          </a:xfrm>
        </p:grpSpPr>
        <p:sp>
          <p:nvSpPr>
            <p:cNvPr id="1443" name="矩形 1442"/>
            <p:cNvSpPr/>
            <p:nvPr/>
          </p:nvSpPr>
          <p:spPr>
            <a:xfrm>
              <a:off x="-1111184" y="1078679"/>
              <a:ext cx="702345"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44" name="矩形 1443"/>
            <p:cNvSpPr/>
            <p:nvPr/>
          </p:nvSpPr>
          <p:spPr>
            <a:xfrm>
              <a:off x="-1404341" y="1080613"/>
              <a:ext cx="222579"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45" name="组合 1444"/>
          <p:cNvGrpSpPr/>
          <p:nvPr/>
        </p:nvGrpSpPr>
        <p:grpSpPr>
          <a:xfrm>
            <a:off x="3335672" y="4137219"/>
            <a:ext cx="1012577" cy="230534"/>
            <a:chOff x="-1402910" y="1512475"/>
            <a:chExt cx="1012577" cy="230534"/>
          </a:xfrm>
        </p:grpSpPr>
        <p:sp>
          <p:nvSpPr>
            <p:cNvPr id="1446" name="矩形 1445"/>
            <p:cNvSpPr/>
            <p:nvPr/>
          </p:nvSpPr>
          <p:spPr>
            <a:xfrm>
              <a:off x="-1103809" y="1512475"/>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47" name="矩形 1446"/>
            <p:cNvSpPr/>
            <p:nvPr/>
          </p:nvSpPr>
          <p:spPr>
            <a:xfrm>
              <a:off x="-1402910" y="1514409"/>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48" name="组合 1447"/>
          <p:cNvGrpSpPr/>
          <p:nvPr/>
        </p:nvGrpSpPr>
        <p:grpSpPr>
          <a:xfrm>
            <a:off x="3335672" y="4911931"/>
            <a:ext cx="1012577" cy="230534"/>
            <a:chOff x="-1402910" y="2287187"/>
            <a:chExt cx="1012577" cy="230534"/>
          </a:xfrm>
        </p:grpSpPr>
        <p:sp>
          <p:nvSpPr>
            <p:cNvPr id="1449" name="矩形 1448"/>
            <p:cNvSpPr/>
            <p:nvPr/>
          </p:nvSpPr>
          <p:spPr>
            <a:xfrm>
              <a:off x="-1103809" y="2287187"/>
              <a:ext cx="713476" cy="228600"/>
            </a:xfrm>
            <a:prstGeom prst="rect">
              <a:avLst/>
            </a:prstGeom>
            <a:solidFill>
              <a:srgbClr val="00B0F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0" name="矩形 1449"/>
            <p:cNvSpPr/>
            <p:nvPr/>
          </p:nvSpPr>
          <p:spPr>
            <a:xfrm>
              <a:off x="-1402910" y="2289121"/>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51" name="组合 1450"/>
          <p:cNvGrpSpPr/>
          <p:nvPr/>
        </p:nvGrpSpPr>
        <p:grpSpPr>
          <a:xfrm>
            <a:off x="3328640" y="3313890"/>
            <a:ext cx="1001148" cy="228625"/>
            <a:chOff x="-1390641" y="3405728"/>
            <a:chExt cx="1001148" cy="228625"/>
          </a:xfrm>
        </p:grpSpPr>
        <p:sp>
          <p:nvSpPr>
            <p:cNvPr id="1452" name="矩形 1451"/>
            <p:cNvSpPr/>
            <p:nvPr/>
          </p:nvSpPr>
          <p:spPr>
            <a:xfrm>
              <a:off x="-1102969" y="3405753"/>
              <a:ext cx="713476" cy="228600"/>
            </a:xfrm>
            <a:prstGeom prst="rect">
              <a:avLst/>
            </a:prstGeom>
            <a:solidFill>
              <a:srgbClr val="FF00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3" name="矩形 1452"/>
            <p:cNvSpPr/>
            <p:nvPr/>
          </p:nvSpPr>
          <p:spPr>
            <a:xfrm>
              <a:off x="-1390641" y="3405728"/>
              <a:ext cx="227092" cy="228600"/>
            </a:xfrm>
            <a:prstGeom prst="rect">
              <a:avLst/>
            </a:prstGeom>
            <a:solidFill>
              <a:srgbClr val="FF6600"/>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1</a:t>
              </a:r>
              <a:endParaRPr kumimoji="0" lang="zh-CN" altLang="en-US" sz="1400" b="0"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54" name="组合 1453"/>
          <p:cNvGrpSpPr/>
          <p:nvPr/>
        </p:nvGrpSpPr>
        <p:grpSpPr>
          <a:xfrm>
            <a:off x="6363420" y="2553296"/>
            <a:ext cx="2984705" cy="228600"/>
            <a:chOff x="5112580" y="1043086"/>
            <a:chExt cx="2984705" cy="228600"/>
          </a:xfrm>
          <a:solidFill>
            <a:srgbClr val="99FF66"/>
          </a:solidFill>
        </p:grpSpPr>
        <p:sp>
          <p:nvSpPr>
            <p:cNvPr id="1455" name="矩形 145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6" name="矩形 145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7" name="矩形 145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22</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8" name="矩形 145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23</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59" name="组合 1458"/>
          <p:cNvGrpSpPr/>
          <p:nvPr/>
        </p:nvGrpSpPr>
        <p:grpSpPr>
          <a:xfrm>
            <a:off x="6367010" y="3319179"/>
            <a:ext cx="2984705" cy="228600"/>
            <a:chOff x="5112580" y="1043086"/>
            <a:chExt cx="2984705" cy="228600"/>
          </a:xfrm>
          <a:solidFill>
            <a:srgbClr val="99FF66"/>
          </a:solidFill>
        </p:grpSpPr>
        <p:sp>
          <p:nvSpPr>
            <p:cNvPr id="1460" name="矩形 145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1" name="矩形 146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2" name="矩形 146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3" name="矩形 146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27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64" name="组合 1463"/>
          <p:cNvGrpSpPr/>
          <p:nvPr/>
        </p:nvGrpSpPr>
        <p:grpSpPr>
          <a:xfrm>
            <a:off x="6367010" y="4147710"/>
            <a:ext cx="2984705" cy="228600"/>
            <a:chOff x="5112580" y="1043086"/>
            <a:chExt cx="2984705" cy="228600"/>
          </a:xfrm>
        </p:grpSpPr>
        <p:sp>
          <p:nvSpPr>
            <p:cNvPr id="1465" name="矩形 1464"/>
            <p:cNvSpPr/>
            <p:nvPr/>
          </p:nvSpPr>
          <p:spPr>
            <a:xfrm>
              <a:off x="511258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48</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6" name="矩形 1465"/>
            <p:cNvSpPr/>
            <p:nvPr/>
          </p:nvSpPr>
          <p:spPr>
            <a:xfrm>
              <a:off x="586724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49</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7" name="矩形 1466"/>
            <p:cNvSpPr/>
            <p:nvPr/>
          </p:nvSpPr>
          <p:spPr>
            <a:xfrm>
              <a:off x="662190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4A</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8" name="矩形 1467"/>
            <p:cNvSpPr/>
            <p:nvPr/>
          </p:nvSpPr>
          <p:spPr>
            <a:xfrm>
              <a:off x="7376560" y="1043086"/>
              <a:ext cx="720725" cy="228600"/>
            </a:xfrm>
            <a:prstGeom prst="rect">
              <a:avLst/>
            </a:prstGeom>
            <a:solidFill>
              <a:srgbClr val="99FF66"/>
            </a:solid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4B</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69" name="组合 1468"/>
          <p:cNvGrpSpPr/>
          <p:nvPr/>
        </p:nvGrpSpPr>
        <p:grpSpPr>
          <a:xfrm>
            <a:off x="6367010" y="3317853"/>
            <a:ext cx="2984705" cy="228829"/>
            <a:chOff x="5112580" y="1042857"/>
            <a:chExt cx="2984705" cy="228829"/>
          </a:xfrm>
          <a:solidFill>
            <a:srgbClr val="FF0000"/>
          </a:solidFill>
        </p:grpSpPr>
        <p:sp>
          <p:nvSpPr>
            <p:cNvPr id="1470" name="矩形 146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104</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1" name="矩形 147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105</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2" name="矩形 147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106</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3" name="矩形 1472"/>
            <p:cNvSpPr/>
            <p:nvPr/>
          </p:nvSpPr>
          <p:spPr>
            <a:xfrm>
              <a:off x="7376560" y="1042857"/>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107</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74" name="组合 1473"/>
          <p:cNvGrpSpPr/>
          <p:nvPr/>
        </p:nvGrpSpPr>
        <p:grpSpPr>
          <a:xfrm>
            <a:off x="6370209" y="3700728"/>
            <a:ext cx="2984705" cy="228600"/>
            <a:chOff x="5112580" y="1043086"/>
            <a:chExt cx="2984705" cy="228600"/>
          </a:xfrm>
          <a:solidFill>
            <a:srgbClr val="99FF66"/>
          </a:solidFill>
        </p:grpSpPr>
        <p:sp>
          <p:nvSpPr>
            <p:cNvPr id="1475" name="矩形 1474"/>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54</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6" name="矩形 1475"/>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55</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7" name="矩形 1476"/>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56</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78" name="矩形 1477"/>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57</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79" name="组合 1478"/>
          <p:cNvGrpSpPr/>
          <p:nvPr/>
        </p:nvGrpSpPr>
        <p:grpSpPr>
          <a:xfrm>
            <a:off x="6367010" y="4917017"/>
            <a:ext cx="2984705" cy="228600"/>
            <a:chOff x="5112580" y="1043086"/>
            <a:chExt cx="2984705" cy="228600"/>
          </a:xfrm>
          <a:solidFill>
            <a:srgbClr val="99FF66"/>
          </a:solidFill>
        </p:grpSpPr>
        <p:sp>
          <p:nvSpPr>
            <p:cNvPr id="1480" name="矩形 1479"/>
            <p:cNvSpPr/>
            <p:nvPr/>
          </p:nvSpPr>
          <p:spPr>
            <a:xfrm>
              <a:off x="511258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1C</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1" name="矩形 1480"/>
            <p:cNvSpPr/>
            <p:nvPr/>
          </p:nvSpPr>
          <p:spPr>
            <a:xfrm>
              <a:off x="586724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1D</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2" name="矩形 1481"/>
            <p:cNvSpPr/>
            <p:nvPr/>
          </p:nvSpPr>
          <p:spPr>
            <a:xfrm>
              <a:off x="662190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1E</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3" name="矩形 1482"/>
            <p:cNvSpPr/>
            <p:nvPr/>
          </p:nvSpPr>
          <p:spPr>
            <a:xfrm>
              <a:off x="7376560" y="1043086"/>
              <a:ext cx="720725" cy="228600"/>
            </a:xfrm>
            <a:prstGeom prst="rect">
              <a:avLst/>
            </a:prstGeom>
            <a:grpFill/>
            <a:ln w="3175" cap="flat" cmpd="sng" algn="ctr">
              <a:solidFill>
                <a:srgbClr val="333333"/>
              </a:solidFill>
              <a:prstDash val="sysDot"/>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1F</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84" name="组合 1483"/>
          <p:cNvGrpSpPr/>
          <p:nvPr/>
        </p:nvGrpSpPr>
        <p:grpSpPr>
          <a:xfrm>
            <a:off x="4670076" y="1721160"/>
            <a:ext cx="2182065" cy="228600"/>
            <a:chOff x="2861077" y="969828"/>
            <a:chExt cx="2182065" cy="228600"/>
          </a:xfrm>
        </p:grpSpPr>
        <p:sp>
          <p:nvSpPr>
            <p:cNvPr id="1485" name="矩形 148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6" name="矩形 148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7" name="矩形 148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88" name="组合 1487"/>
          <p:cNvGrpSpPr/>
          <p:nvPr/>
        </p:nvGrpSpPr>
        <p:grpSpPr>
          <a:xfrm>
            <a:off x="4670076" y="1721160"/>
            <a:ext cx="2182065" cy="228600"/>
            <a:chOff x="2861077" y="969828"/>
            <a:chExt cx="2182065" cy="228600"/>
          </a:xfrm>
        </p:grpSpPr>
        <p:sp>
          <p:nvSpPr>
            <p:cNvPr id="1489" name="矩形 148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0" name="矩形 148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1" name="矩形 149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92" name="组合 1491"/>
          <p:cNvGrpSpPr/>
          <p:nvPr/>
        </p:nvGrpSpPr>
        <p:grpSpPr>
          <a:xfrm>
            <a:off x="4670076" y="1721160"/>
            <a:ext cx="2182065" cy="228600"/>
            <a:chOff x="2861077" y="969828"/>
            <a:chExt cx="2182065" cy="228600"/>
          </a:xfrm>
        </p:grpSpPr>
        <p:sp>
          <p:nvSpPr>
            <p:cNvPr id="1493" name="矩形 1492"/>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00010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4" name="矩形 1493"/>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5" name="矩形 1494"/>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496" name="组合 1495"/>
          <p:cNvGrpSpPr/>
          <p:nvPr/>
        </p:nvGrpSpPr>
        <p:grpSpPr>
          <a:xfrm>
            <a:off x="4670076" y="1721160"/>
            <a:ext cx="2182065" cy="228600"/>
            <a:chOff x="2861077" y="969828"/>
            <a:chExt cx="2182065" cy="228600"/>
          </a:xfrm>
        </p:grpSpPr>
        <p:sp>
          <p:nvSpPr>
            <p:cNvPr id="1497" name="矩形 1496"/>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00001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8" name="矩形 1497"/>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99" name="矩形 1498"/>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00" name="组合 1499"/>
          <p:cNvGrpSpPr/>
          <p:nvPr/>
        </p:nvGrpSpPr>
        <p:grpSpPr>
          <a:xfrm>
            <a:off x="4670076" y="1721160"/>
            <a:ext cx="2182065" cy="228600"/>
            <a:chOff x="2861077" y="969828"/>
            <a:chExt cx="2182065" cy="228600"/>
          </a:xfrm>
        </p:grpSpPr>
        <p:sp>
          <p:nvSpPr>
            <p:cNvPr id="1501" name="矩形 1500"/>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2" name="矩形 1501"/>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3" name="矩形 1502"/>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04" name="组合 1503"/>
          <p:cNvGrpSpPr/>
          <p:nvPr/>
        </p:nvGrpSpPr>
        <p:grpSpPr>
          <a:xfrm>
            <a:off x="4670076" y="1721160"/>
            <a:ext cx="2182065" cy="228600"/>
            <a:chOff x="2861077" y="969828"/>
            <a:chExt cx="2182065" cy="228600"/>
          </a:xfrm>
        </p:grpSpPr>
        <p:sp>
          <p:nvSpPr>
            <p:cNvPr id="1505" name="矩形 1504"/>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00101</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6" name="矩形 1505"/>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7" name="矩形 1506"/>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00</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08" name="组合 1507"/>
          <p:cNvGrpSpPr/>
          <p:nvPr/>
        </p:nvGrpSpPr>
        <p:grpSpPr>
          <a:xfrm>
            <a:off x="4670076" y="1721160"/>
            <a:ext cx="2182065" cy="228600"/>
            <a:chOff x="2861077" y="969828"/>
            <a:chExt cx="2182065" cy="228600"/>
          </a:xfrm>
        </p:grpSpPr>
        <p:sp>
          <p:nvSpPr>
            <p:cNvPr id="1509" name="矩形 1508"/>
            <p:cNvSpPr/>
            <p:nvPr/>
          </p:nvSpPr>
          <p:spPr>
            <a:xfrm>
              <a:off x="2861077" y="969828"/>
              <a:ext cx="720725" cy="228600"/>
            </a:xfrm>
            <a:prstGeom prst="rect">
              <a:avLst/>
            </a:prstGeom>
            <a:solidFill>
              <a:srgbClr val="00B0F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10000</a:t>
              </a:r>
              <a:endParaRPr kumimoji="0" lang="zh-CN" altLang="en-US" sz="1400"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10" name="矩形 1509"/>
            <p:cNvSpPr/>
            <p:nvPr/>
          </p:nvSpPr>
          <p:spPr>
            <a:xfrm>
              <a:off x="3581802" y="969828"/>
              <a:ext cx="730670" cy="228600"/>
            </a:xfrm>
            <a:prstGeom prst="rect">
              <a:avLst/>
            </a:prstGeom>
            <a:solidFill>
              <a:srgbClr val="CCFFCC"/>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11" name="矩形 1510"/>
            <p:cNvSpPr/>
            <p:nvPr/>
          </p:nvSpPr>
          <p:spPr>
            <a:xfrm>
              <a:off x="4312472" y="969828"/>
              <a:ext cx="730670" cy="228600"/>
            </a:xfrm>
            <a:prstGeom prst="rect">
              <a:avLst/>
            </a:prstGeom>
            <a:solidFill>
              <a:srgbClr val="FFC000"/>
            </a:solidFill>
            <a:ln w="15875"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11</a:t>
              </a:r>
              <a:endParaRPr kumimoji="0" lang="zh-CN" altLang="en-US" sz="1400" b="0" i="0" u="none" strike="noStrike" kern="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12" name="组合 1511"/>
          <p:cNvGrpSpPr/>
          <p:nvPr/>
        </p:nvGrpSpPr>
        <p:grpSpPr>
          <a:xfrm>
            <a:off x="2914413" y="2573021"/>
            <a:ext cx="376103" cy="2634552"/>
            <a:chOff x="1381038" y="2271289"/>
            <a:chExt cx="376103" cy="2634552"/>
          </a:xfrm>
        </p:grpSpPr>
        <p:cxnSp>
          <p:nvCxnSpPr>
            <p:cNvPr id="1513" name="直接连接符 1512"/>
            <p:cNvCxnSpPr/>
            <p:nvPr/>
          </p:nvCxnSpPr>
          <p:spPr>
            <a:xfrm>
              <a:off x="1441461" y="2527441"/>
              <a:ext cx="274311" cy="0"/>
            </a:xfrm>
            <a:prstGeom prst="line">
              <a:avLst/>
            </a:prstGeom>
            <a:noFill/>
            <a:ln w="19050" cap="flat" cmpd="sng" algn="ctr">
              <a:solidFill>
                <a:srgbClr val="C00000"/>
              </a:solidFill>
              <a:prstDash val="solid"/>
            </a:ln>
            <a:effectLst/>
          </p:spPr>
        </p:cxnSp>
        <p:cxnSp>
          <p:nvCxnSpPr>
            <p:cNvPr id="1514" name="直接连接符 1513"/>
            <p:cNvCxnSpPr/>
            <p:nvPr/>
          </p:nvCxnSpPr>
          <p:spPr>
            <a:xfrm>
              <a:off x="1443803" y="3294924"/>
              <a:ext cx="274311" cy="0"/>
            </a:xfrm>
            <a:prstGeom prst="line">
              <a:avLst/>
            </a:prstGeom>
            <a:noFill/>
            <a:ln w="19050" cap="flat" cmpd="sng" algn="ctr">
              <a:solidFill>
                <a:srgbClr val="C00000"/>
              </a:solidFill>
              <a:prstDash val="solid"/>
            </a:ln>
            <a:effectLst/>
          </p:spPr>
        </p:cxnSp>
        <p:cxnSp>
          <p:nvCxnSpPr>
            <p:cNvPr id="1515" name="直接连接符 1514"/>
            <p:cNvCxnSpPr/>
            <p:nvPr/>
          </p:nvCxnSpPr>
          <p:spPr>
            <a:xfrm>
              <a:off x="1428451" y="4079791"/>
              <a:ext cx="274311" cy="0"/>
            </a:xfrm>
            <a:prstGeom prst="line">
              <a:avLst/>
            </a:prstGeom>
            <a:noFill/>
            <a:ln w="19050" cap="flat" cmpd="sng" algn="ctr">
              <a:solidFill>
                <a:srgbClr val="C00000"/>
              </a:solidFill>
              <a:prstDash val="solid"/>
            </a:ln>
            <a:effectLst/>
          </p:spPr>
        </p:cxnSp>
        <p:cxnSp>
          <p:nvCxnSpPr>
            <p:cNvPr id="1516" name="直接连接符 1515"/>
            <p:cNvCxnSpPr/>
            <p:nvPr/>
          </p:nvCxnSpPr>
          <p:spPr>
            <a:xfrm>
              <a:off x="1446563" y="4890788"/>
              <a:ext cx="274311" cy="0"/>
            </a:xfrm>
            <a:prstGeom prst="line">
              <a:avLst/>
            </a:prstGeom>
            <a:noFill/>
            <a:ln w="19050" cap="flat" cmpd="sng" algn="ctr">
              <a:solidFill>
                <a:srgbClr val="C00000"/>
              </a:solidFill>
              <a:prstDash val="solid"/>
            </a:ln>
            <a:effectLst/>
          </p:spPr>
        </p:cxnSp>
        <p:grpSp>
          <p:nvGrpSpPr>
            <p:cNvPr id="1517" name="组合 1516"/>
            <p:cNvGrpSpPr/>
            <p:nvPr/>
          </p:nvGrpSpPr>
          <p:grpSpPr>
            <a:xfrm>
              <a:off x="1381038" y="2271289"/>
              <a:ext cx="376103" cy="2634552"/>
              <a:chOff x="938647" y="2394014"/>
              <a:chExt cx="376103" cy="2634552"/>
            </a:xfrm>
          </p:grpSpPr>
          <p:sp>
            <p:nvSpPr>
              <p:cNvPr id="1518" name="文本框 1517"/>
              <p:cNvSpPr txBox="1"/>
              <p:nvPr/>
            </p:nvSpPr>
            <p:spPr>
              <a:xfrm>
                <a:off x="938647" y="2394014"/>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S0</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1519" name="文本框 1518"/>
              <p:cNvSpPr txBox="1"/>
              <p:nvPr/>
            </p:nvSpPr>
            <p:spPr>
              <a:xfrm>
                <a:off x="942532" y="318121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S1</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1520" name="文本框 1519"/>
              <p:cNvSpPr txBox="1"/>
              <p:nvPr/>
            </p:nvSpPr>
            <p:spPr>
              <a:xfrm>
                <a:off x="938647" y="3948700"/>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S2</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1521" name="文本框 1520"/>
              <p:cNvSpPr txBox="1"/>
              <p:nvPr/>
            </p:nvSpPr>
            <p:spPr>
              <a:xfrm>
                <a:off x="938647" y="4751567"/>
                <a:ext cx="372218"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S3</a:t>
                </a:r>
                <a:endParaRPr kumimoji="0" lang="zh-CN" altLang="en-US" sz="12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grpSp>
      <p:grpSp>
        <p:nvGrpSpPr>
          <p:cNvPr id="1522" name="组合 1521"/>
          <p:cNvGrpSpPr/>
          <p:nvPr/>
        </p:nvGrpSpPr>
        <p:grpSpPr>
          <a:xfrm>
            <a:off x="1953232" y="2787200"/>
            <a:ext cx="2060911" cy="2265131"/>
            <a:chOff x="419189" y="2516278"/>
            <a:chExt cx="2060911" cy="2265131"/>
          </a:xfrm>
        </p:grpSpPr>
        <p:sp>
          <p:nvSpPr>
            <p:cNvPr id="1523" name="斜纹 1522"/>
            <p:cNvSpPr/>
            <p:nvPr/>
          </p:nvSpPr>
          <p:spPr>
            <a:xfrm rot="19064014">
              <a:off x="419189" y="2516278"/>
              <a:ext cx="2060911" cy="2265131"/>
            </a:xfrm>
            <a:prstGeom prst="diagStripe">
              <a:avLst>
                <a:gd name="adj" fmla="val 78754"/>
              </a:avLst>
            </a:prstGeom>
            <a:solidFill>
              <a:srgbClr val="CCFFCC"/>
            </a:solidFill>
            <a:ln w="12700" cap="flat" cmpd="sng" algn="ctr">
              <a:solidFill>
                <a:srgbClr val="333333">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24" name="文本框 1523"/>
            <p:cNvSpPr txBox="1"/>
            <p:nvPr/>
          </p:nvSpPr>
          <p:spPr>
            <a:xfrm>
              <a:off x="1094627" y="2871235"/>
              <a:ext cx="295324" cy="138499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组索引译码器</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526" name="组合 1525"/>
          <p:cNvGrpSpPr/>
          <p:nvPr/>
        </p:nvGrpSpPr>
        <p:grpSpPr>
          <a:xfrm>
            <a:off x="3079519" y="5204407"/>
            <a:ext cx="2724787" cy="889070"/>
            <a:chOff x="1535571" y="4890788"/>
            <a:chExt cx="2724787" cy="889070"/>
          </a:xfrm>
        </p:grpSpPr>
        <p:cxnSp>
          <p:nvCxnSpPr>
            <p:cNvPr id="1527" name="直接连接符 1526"/>
            <p:cNvCxnSpPr/>
            <p:nvPr/>
          </p:nvCxnSpPr>
          <p:spPr>
            <a:xfrm>
              <a:off x="1578293" y="4890788"/>
              <a:ext cx="0" cy="561661"/>
            </a:xfrm>
            <a:prstGeom prst="line">
              <a:avLst/>
            </a:prstGeom>
            <a:noFill/>
            <a:ln w="25400" cap="flat" cmpd="sng" algn="ctr">
              <a:solidFill>
                <a:srgbClr val="C00000"/>
              </a:solidFill>
              <a:prstDash val="solid"/>
            </a:ln>
            <a:effectLst/>
          </p:spPr>
        </p:cxnSp>
        <p:grpSp>
          <p:nvGrpSpPr>
            <p:cNvPr id="1528" name="组合 1527"/>
            <p:cNvGrpSpPr/>
            <p:nvPr/>
          </p:nvGrpSpPr>
          <p:grpSpPr>
            <a:xfrm>
              <a:off x="1535571" y="5226696"/>
              <a:ext cx="2724787" cy="553162"/>
              <a:chOff x="1535571" y="5226696"/>
              <a:chExt cx="2724787" cy="553162"/>
            </a:xfrm>
          </p:grpSpPr>
          <p:cxnSp>
            <p:nvCxnSpPr>
              <p:cNvPr id="1530" name="直接连接符 1529"/>
              <p:cNvCxnSpPr/>
              <p:nvPr/>
            </p:nvCxnSpPr>
            <p:spPr>
              <a:xfrm>
                <a:off x="1570673" y="5456973"/>
                <a:ext cx="2646099" cy="0"/>
              </a:xfrm>
              <a:prstGeom prst="line">
                <a:avLst/>
              </a:prstGeom>
              <a:noFill/>
              <a:ln w="28575" cap="flat" cmpd="sng" algn="ctr">
                <a:solidFill>
                  <a:srgbClr val="C00000"/>
                </a:solidFill>
                <a:prstDash val="solid"/>
              </a:ln>
              <a:effectLst/>
            </p:spPr>
          </p:cxnSp>
          <p:cxnSp>
            <p:nvCxnSpPr>
              <p:cNvPr id="1531" name="直接连接符 1530"/>
              <p:cNvCxnSpPr/>
              <p:nvPr/>
            </p:nvCxnSpPr>
            <p:spPr>
              <a:xfrm>
                <a:off x="4201310" y="5226696"/>
                <a:ext cx="0" cy="237897"/>
              </a:xfrm>
              <a:prstGeom prst="line">
                <a:avLst/>
              </a:prstGeom>
              <a:noFill/>
              <a:ln w="25400" cap="flat" cmpd="sng" algn="ctr">
                <a:solidFill>
                  <a:srgbClr val="C00000"/>
                </a:solidFill>
                <a:prstDash val="solid"/>
              </a:ln>
              <a:effectLst/>
            </p:spPr>
          </p:cxnSp>
          <p:sp>
            <p:nvSpPr>
              <p:cNvPr id="1532" name="文本框 1531"/>
              <p:cNvSpPr txBox="1"/>
              <p:nvPr/>
            </p:nvSpPr>
            <p:spPr>
              <a:xfrm>
                <a:off x="2260609" y="5502859"/>
                <a:ext cx="1261884" cy="276999"/>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组索引译码输出</a:t>
                </a:r>
                <a:endParaRPr kumimoji="0" lang="zh-CN" altLang="en-US" sz="12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cxnSp>
            <p:nvCxnSpPr>
              <p:cNvPr id="1533" name="直接连接符 1532"/>
              <p:cNvCxnSpPr/>
              <p:nvPr/>
            </p:nvCxnSpPr>
            <p:spPr>
              <a:xfrm>
                <a:off x="1535571" y="5517232"/>
                <a:ext cx="2724787" cy="0"/>
              </a:xfrm>
              <a:prstGeom prst="line">
                <a:avLst/>
              </a:prstGeom>
              <a:noFill/>
              <a:ln w="9525" cap="flat" cmpd="sng" algn="ctr">
                <a:solidFill>
                  <a:srgbClr val="00CC00"/>
                </a:solidFill>
                <a:prstDash val="solid"/>
              </a:ln>
              <a:effectLst/>
            </p:spPr>
          </p:cxnSp>
          <p:cxnSp>
            <p:nvCxnSpPr>
              <p:cNvPr id="1534" name="直接连接符 1533"/>
              <p:cNvCxnSpPr/>
              <p:nvPr/>
            </p:nvCxnSpPr>
            <p:spPr>
              <a:xfrm flipV="1">
                <a:off x="4260358" y="5227725"/>
                <a:ext cx="0" cy="289507"/>
              </a:xfrm>
              <a:prstGeom prst="line">
                <a:avLst/>
              </a:prstGeom>
              <a:noFill/>
              <a:ln w="9525" cap="flat" cmpd="sng" algn="ctr">
                <a:solidFill>
                  <a:srgbClr val="00CC00"/>
                </a:solidFill>
                <a:prstDash val="solid"/>
              </a:ln>
              <a:effectLst/>
            </p:spPr>
          </p:cxnSp>
        </p:grpSp>
        <p:cxnSp>
          <p:nvCxnSpPr>
            <p:cNvPr id="1529" name="直接连接符 1528"/>
            <p:cNvCxnSpPr/>
            <p:nvPr/>
          </p:nvCxnSpPr>
          <p:spPr>
            <a:xfrm>
              <a:off x="1535571" y="4890788"/>
              <a:ext cx="0" cy="626444"/>
            </a:xfrm>
            <a:prstGeom prst="line">
              <a:avLst/>
            </a:prstGeom>
            <a:noFill/>
            <a:ln w="9525" cap="flat" cmpd="sng" algn="ctr">
              <a:solidFill>
                <a:srgbClr val="00CC00"/>
              </a:solidFill>
              <a:prstDash val="solid"/>
            </a:ln>
            <a:effectLst/>
          </p:spPr>
        </p:cxnSp>
      </p:grpSp>
      <p:sp>
        <p:nvSpPr>
          <p:cNvPr id="1535" name="矩形 1534"/>
          <p:cNvSpPr/>
          <p:nvPr/>
        </p:nvSpPr>
        <p:spPr>
          <a:xfrm>
            <a:off x="5614461" y="2377204"/>
            <a:ext cx="276822" cy="3233530"/>
          </a:xfrm>
          <a:prstGeom prst="rect">
            <a:avLst/>
          </a:prstGeom>
          <a:solidFill>
            <a:srgbClr val="FFCCFF"/>
          </a:solidFill>
          <a:ln w="12700"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行译码</a:t>
            </a: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信号逻辑</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1536" name="直接连接符 1535"/>
          <p:cNvCxnSpPr/>
          <p:nvPr/>
        </p:nvCxnSpPr>
        <p:spPr>
          <a:xfrm>
            <a:off x="5401014" y="3821591"/>
            <a:ext cx="213447" cy="0"/>
          </a:xfrm>
          <a:prstGeom prst="line">
            <a:avLst/>
          </a:prstGeom>
          <a:noFill/>
          <a:ln w="28575" cap="flat" cmpd="sng" algn="ctr">
            <a:solidFill>
              <a:srgbClr val="00B050"/>
            </a:solidFill>
            <a:prstDash val="solid"/>
          </a:ln>
          <a:effectLst/>
        </p:spPr>
      </p:cxnSp>
      <p:cxnSp>
        <p:nvCxnSpPr>
          <p:cNvPr id="1537" name="直接连接符 1536"/>
          <p:cNvCxnSpPr/>
          <p:nvPr/>
        </p:nvCxnSpPr>
        <p:spPr>
          <a:xfrm>
            <a:off x="2981801" y="5192520"/>
            <a:ext cx="274311" cy="0"/>
          </a:xfrm>
          <a:prstGeom prst="line">
            <a:avLst/>
          </a:prstGeom>
          <a:noFill/>
          <a:ln w="38100" cap="sq" cmpd="sng" algn="ctr">
            <a:solidFill>
              <a:srgbClr val="00B050"/>
            </a:solidFill>
            <a:prstDash val="solid"/>
            <a:miter lim="800000"/>
          </a:ln>
          <a:effectLst/>
        </p:spPr>
      </p:cxnSp>
      <p:cxnSp>
        <p:nvCxnSpPr>
          <p:cNvPr id="1538" name="直接连接符 1537"/>
          <p:cNvCxnSpPr/>
          <p:nvPr/>
        </p:nvCxnSpPr>
        <p:spPr>
          <a:xfrm>
            <a:off x="5891283" y="5041590"/>
            <a:ext cx="484177" cy="0"/>
          </a:xfrm>
          <a:prstGeom prst="line">
            <a:avLst/>
          </a:prstGeom>
          <a:noFill/>
          <a:ln w="28575" cap="flat" cmpd="sng" algn="ctr">
            <a:solidFill>
              <a:srgbClr val="00B050"/>
            </a:solidFill>
            <a:prstDash val="solid"/>
          </a:ln>
          <a:effectLst/>
        </p:spPr>
      </p:cxnSp>
      <p:grpSp>
        <p:nvGrpSpPr>
          <p:cNvPr id="1539" name="组合 1538"/>
          <p:cNvGrpSpPr/>
          <p:nvPr/>
        </p:nvGrpSpPr>
        <p:grpSpPr>
          <a:xfrm>
            <a:off x="2760581" y="1979982"/>
            <a:ext cx="2992291" cy="597168"/>
            <a:chOff x="1733023" y="1831476"/>
            <a:chExt cx="2993461" cy="597403"/>
          </a:xfrm>
        </p:grpSpPr>
        <p:grpSp>
          <p:nvGrpSpPr>
            <p:cNvPr id="1540" name="组合 1539"/>
            <p:cNvGrpSpPr/>
            <p:nvPr/>
          </p:nvGrpSpPr>
          <p:grpSpPr>
            <a:xfrm>
              <a:off x="1733023" y="2055530"/>
              <a:ext cx="2986069" cy="373349"/>
              <a:chOff x="1880089" y="2208718"/>
              <a:chExt cx="2986069" cy="373349"/>
            </a:xfrm>
          </p:grpSpPr>
          <p:cxnSp>
            <p:nvCxnSpPr>
              <p:cNvPr id="1542" name="直接连接符 1541"/>
              <p:cNvCxnSpPr/>
              <p:nvPr/>
            </p:nvCxnSpPr>
            <p:spPr>
              <a:xfrm>
                <a:off x="1889618" y="2208718"/>
                <a:ext cx="2976540" cy="0"/>
              </a:xfrm>
              <a:prstGeom prst="line">
                <a:avLst/>
              </a:prstGeom>
              <a:noFill/>
              <a:ln w="28575" cap="sq" cmpd="sng" algn="ctr">
                <a:solidFill>
                  <a:srgbClr val="00B050"/>
                </a:solidFill>
                <a:prstDash val="solid"/>
                <a:miter lim="800000"/>
              </a:ln>
              <a:effectLst/>
            </p:spPr>
          </p:cxnSp>
          <p:cxnSp>
            <p:nvCxnSpPr>
              <p:cNvPr id="1543" name="直接连接符 1542"/>
              <p:cNvCxnSpPr/>
              <p:nvPr/>
            </p:nvCxnSpPr>
            <p:spPr>
              <a:xfrm>
                <a:off x="1880089" y="2220367"/>
                <a:ext cx="0" cy="361700"/>
              </a:xfrm>
              <a:prstGeom prst="line">
                <a:avLst/>
              </a:prstGeom>
              <a:noFill/>
              <a:ln w="25400" cap="sq" cmpd="sng" algn="ctr">
                <a:solidFill>
                  <a:srgbClr val="00B050"/>
                </a:solidFill>
                <a:prstDash val="solid"/>
                <a:miter lim="800000"/>
              </a:ln>
              <a:effectLst/>
            </p:spPr>
          </p:cxnSp>
        </p:grpSp>
        <p:cxnSp>
          <p:nvCxnSpPr>
            <p:cNvPr id="1541" name="直接连接符 1540"/>
            <p:cNvCxnSpPr/>
            <p:nvPr/>
          </p:nvCxnSpPr>
          <p:spPr>
            <a:xfrm>
              <a:off x="4726484" y="1831476"/>
              <a:ext cx="0" cy="220659"/>
            </a:xfrm>
            <a:prstGeom prst="line">
              <a:avLst/>
            </a:prstGeom>
            <a:noFill/>
            <a:ln w="25400" cap="sq" cmpd="sng" algn="ctr">
              <a:solidFill>
                <a:srgbClr val="00B050"/>
              </a:solidFill>
              <a:prstDash val="solid"/>
              <a:miter lim="800000"/>
            </a:ln>
            <a:effectLst/>
          </p:spPr>
        </p:cxnSp>
      </p:grpSp>
      <p:grpSp>
        <p:nvGrpSpPr>
          <p:cNvPr id="1544" name="组合 1543"/>
          <p:cNvGrpSpPr/>
          <p:nvPr/>
        </p:nvGrpSpPr>
        <p:grpSpPr>
          <a:xfrm>
            <a:off x="9355779" y="2378473"/>
            <a:ext cx="1968341" cy="3105410"/>
            <a:chOff x="8481894" y="2434521"/>
            <a:chExt cx="1966301" cy="3102192"/>
          </a:xfrm>
        </p:grpSpPr>
        <p:grpSp>
          <p:nvGrpSpPr>
            <p:cNvPr id="1545" name="组合 1544"/>
            <p:cNvGrpSpPr/>
            <p:nvPr/>
          </p:nvGrpSpPr>
          <p:grpSpPr>
            <a:xfrm>
              <a:off x="8485545" y="2434521"/>
              <a:ext cx="784196" cy="378849"/>
              <a:chOff x="6944101" y="2282884"/>
              <a:chExt cx="784196" cy="378849"/>
            </a:xfrm>
          </p:grpSpPr>
          <p:sp>
            <p:nvSpPr>
              <p:cNvPr id="1636" name="等腰三角形 163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37" name="直接连接符 1636"/>
              <p:cNvCxnSpPr>
                <a:endCxn id="163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38" name="直接连接符 1637"/>
              <p:cNvCxnSpPr>
                <a:stCxn id="163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39" name="直接连接符 163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40" name="文本框 1639"/>
              <p:cNvSpPr txBox="1"/>
              <p:nvPr/>
            </p:nvSpPr>
            <p:spPr>
              <a:xfrm>
                <a:off x="7388139" y="2282884"/>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L0</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546" name="直接连接符 1545"/>
            <p:cNvCxnSpPr/>
            <p:nvPr/>
          </p:nvCxnSpPr>
          <p:spPr>
            <a:xfrm rot="16200000">
              <a:off x="10054341" y="396676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548" name="组合 1547"/>
            <p:cNvGrpSpPr/>
            <p:nvPr/>
          </p:nvGrpSpPr>
          <p:grpSpPr>
            <a:xfrm>
              <a:off x="8485545" y="2812141"/>
              <a:ext cx="607552" cy="378508"/>
              <a:chOff x="6944101" y="2283225"/>
              <a:chExt cx="607552" cy="378508"/>
            </a:xfrm>
          </p:grpSpPr>
          <p:sp>
            <p:nvSpPr>
              <p:cNvPr id="1631" name="等腰三角形 163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32" name="直接连接符 1631"/>
              <p:cNvCxnSpPr>
                <a:endCxn id="163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33" name="直接连接符 1632"/>
              <p:cNvCxnSpPr>
                <a:stCxn id="163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34" name="直接连接符 163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35" name="文本框 163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L1</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49" name="组合 1548"/>
            <p:cNvGrpSpPr/>
            <p:nvPr/>
          </p:nvGrpSpPr>
          <p:grpSpPr>
            <a:xfrm>
              <a:off x="8485545" y="3203033"/>
              <a:ext cx="607552" cy="378508"/>
              <a:chOff x="6944101" y="2283225"/>
              <a:chExt cx="607552" cy="378508"/>
            </a:xfrm>
          </p:grpSpPr>
          <p:sp>
            <p:nvSpPr>
              <p:cNvPr id="1626" name="等腰三角形 162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27" name="直接连接符 1626"/>
              <p:cNvCxnSpPr>
                <a:endCxn id="162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28" name="直接连接符 1627"/>
              <p:cNvCxnSpPr>
                <a:stCxn id="162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29" name="直接连接符 162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30" name="文本框 162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L2</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0" name="组合 1549"/>
            <p:cNvGrpSpPr/>
            <p:nvPr/>
          </p:nvGrpSpPr>
          <p:grpSpPr>
            <a:xfrm>
              <a:off x="8485545" y="3598765"/>
              <a:ext cx="607552" cy="378508"/>
              <a:chOff x="6944101" y="2283225"/>
              <a:chExt cx="607552" cy="378508"/>
            </a:xfrm>
          </p:grpSpPr>
          <p:sp>
            <p:nvSpPr>
              <p:cNvPr id="1621" name="等腰三角形 162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22" name="直接连接符 1621"/>
              <p:cNvCxnSpPr>
                <a:endCxn id="162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23" name="直接连接符 1622"/>
              <p:cNvCxnSpPr>
                <a:stCxn id="162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24" name="直接连接符 162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25" name="文本框 162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L3</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1" name="组合 1550"/>
            <p:cNvGrpSpPr/>
            <p:nvPr/>
          </p:nvGrpSpPr>
          <p:grpSpPr>
            <a:xfrm>
              <a:off x="8485545" y="3990599"/>
              <a:ext cx="607552" cy="378508"/>
              <a:chOff x="6944101" y="2283225"/>
              <a:chExt cx="607552" cy="378508"/>
            </a:xfrm>
          </p:grpSpPr>
          <p:sp>
            <p:nvSpPr>
              <p:cNvPr id="1616" name="等腰三角形 161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17" name="直接连接符 1616"/>
              <p:cNvCxnSpPr>
                <a:endCxn id="161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18" name="直接连接符 1617"/>
              <p:cNvCxnSpPr>
                <a:stCxn id="161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19" name="直接连接符 161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20" name="文本框 161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L4</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2" name="组合 1551"/>
            <p:cNvGrpSpPr/>
            <p:nvPr/>
          </p:nvGrpSpPr>
          <p:grpSpPr>
            <a:xfrm>
              <a:off x="8485545" y="4366946"/>
              <a:ext cx="607552" cy="378508"/>
              <a:chOff x="6944101" y="2283225"/>
              <a:chExt cx="607552" cy="378508"/>
            </a:xfrm>
          </p:grpSpPr>
          <p:sp>
            <p:nvSpPr>
              <p:cNvPr id="1611" name="等腰三角形 161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12" name="直接连接符 1611"/>
              <p:cNvCxnSpPr>
                <a:endCxn id="161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13" name="直接连接符 1612"/>
              <p:cNvCxnSpPr>
                <a:stCxn id="161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14" name="直接连接符 161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5" name="文本框 161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L5</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3" name="组合 1552"/>
            <p:cNvGrpSpPr/>
            <p:nvPr/>
          </p:nvGrpSpPr>
          <p:grpSpPr>
            <a:xfrm>
              <a:off x="8485545" y="4771925"/>
              <a:ext cx="607552" cy="378508"/>
              <a:chOff x="6944101" y="2283225"/>
              <a:chExt cx="607552" cy="378508"/>
            </a:xfrm>
          </p:grpSpPr>
          <p:sp>
            <p:nvSpPr>
              <p:cNvPr id="1606" name="等腰三角形 1605"/>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07" name="直接连接符 1606"/>
              <p:cNvCxnSpPr>
                <a:endCxn id="1606"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08" name="直接连接符 1607"/>
              <p:cNvCxnSpPr>
                <a:stCxn id="1606"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9" name="直接连接符 1608"/>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10" name="文本框 1609"/>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L6</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554" name="组合 1553"/>
            <p:cNvGrpSpPr/>
            <p:nvPr/>
          </p:nvGrpSpPr>
          <p:grpSpPr>
            <a:xfrm>
              <a:off x="8485545" y="5158205"/>
              <a:ext cx="607552" cy="378508"/>
              <a:chOff x="6944101" y="2283225"/>
              <a:chExt cx="607552" cy="378508"/>
            </a:xfrm>
          </p:grpSpPr>
          <p:sp>
            <p:nvSpPr>
              <p:cNvPr id="1601" name="等腰三角形 1600"/>
              <p:cNvSpPr/>
              <p:nvPr/>
            </p:nvSpPr>
            <p:spPr>
              <a:xfrm rot="5400000" flipH="1">
                <a:off x="7160855" y="2515786"/>
                <a:ext cx="150880" cy="141013"/>
              </a:xfrm>
              <a:prstGeom prst="triangle">
                <a:avLst/>
              </a:prstGeom>
              <a:solidFill>
                <a:schemeClr val="bg1"/>
              </a:solidFill>
              <a:ln w="19050">
                <a:solidFill>
                  <a:schemeClr val="accent1"/>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1602" name="直接连接符 1601"/>
              <p:cNvCxnSpPr>
                <a:endCxn id="1601" idx="3"/>
              </p:cNvCxnSpPr>
              <p:nvPr/>
            </p:nvCxnSpPr>
            <p:spPr>
              <a:xfrm>
                <a:off x="6944101" y="2584359"/>
                <a:ext cx="221688" cy="1934"/>
              </a:xfrm>
              <a:prstGeom prst="line">
                <a:avLst/>
              </a:prstGeom>
              <a:solidFill>
                <a:schemeClr val="bg1"/>
              </a:solidFill>
              <a:ln w="19050">
                <a:solidFill>
                  <a:schemeClr val="accent1"/>
                </a:solidFill>
                <a:round/>
                <a:tailEnd type="none" w="lg" len="lg"/>
              </a:ln>
            </p:spPr>
          </p:cxnSp>
          <p:cxnSp>
            <p:nvCxnSpPr>
              <p:cNvPr id="1603" name="直接连接符 1602"/>
              <p:cNvCxnSpPr>
                <a:stCxn id="1601" idx="5"/>
              </p:cNvCxnSpPr>
              <p:nvPr/>
            </p:nvCxnSpPr>
            <p:spPr>
              <a:xfrm flipV="1">
                <a:off x="7236295" y="2386797"/>
                <a:ext cx="0" cy="161776"/>
              </a:xfrm>
              <a:prstGeom prst="line">
                <a:avLst/>
              </a:prstGeom>
              <a:solidFill>
                <a:schemeClr val="bg1"/>
              </a:solidFill>
              <a:ln w="19050">
                <a:solidFill>
                  <a:schemeClr val="accent1"/>
                </a:solidFill>
                <a:round/>
                <a:tailEnd type="none" w="lg" len="lg"/>
              </a:ln>
            </p:spPr>
          </p:cxnSp>
          <p:cxnSp>
            <p:nvCxnSpPr>
              <p:cNvPr id="1604" name="直接连接符 1603"/>
              <p:cNvCxnSpPr/>
              <p:nvPr/>
            </p:nvCxnSpPr>
            <p:spPr>
              <a:xfrm>
                <a:off x="7302642" y="2584359"/>
                <a:ext cx="221688" cy="1934"/>
              </a:xfrm>
              <a:prstGeom prst="line">
                <a:avLst/>
              </a:prstGeom>
              <a:solidFill>
                <a:schemeClr val="bg1"/>
              </a:solidFill>
              <a:ln w="19050" cap="sq">
                <a:solidFill>
                  <a:schemeClr val="accent1"/>
                </a:solidFill>
                <a:miter lim="800000"/>
                <a:tailEnd type="none" w="lg" len="lg"/>
              </a:ln>
            </p:spPr>
          </p:cxnSp>
          <p:sp>
            <p:nvSpPr>
              <p:cNvPr id="1605" name="文本框 1604"/>
              <p:cNvSpPr txBox="1"/>
              <p:nvPr/>
            </p:nvSpPr>
            <p:spPr>
              <a:xfrm>
                <a:off x="7211495" y="2283225"/>
                <a:ext cx="340158" cy="261610"/>
              </a:xfrm>
              <a:prstGeom prst="rect">
                <a:avLst/>
              </a:prstGeom>
              <a:noFill/>
            </p:spPr>
            <p:txBody>
              <a:bodyPr wrap="none" rtlCol="0">
                <a:spAutoFit/>
              </a:bodyPr>
              <a:lstStyle/>
              <a:p>
                <a:pP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L7</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cxnSp>
          <p:nvCxnSpPr>
            <p:cNvPr id="1555" name="直接连接符 1554"/>
            <p:cNvCxnSpPr/>
            <p:nvPr/>
          </p:nvCxnSpPr>
          <p:spPr>
            <a:xfrm>
              <a:off x="9074121" y="2735997"/>
              <a:ext cx="0" cy="2723343"/>
            </a:xfrm>
            <a:prstGeom prst="line">
              <a:avLst/>
            </a:prstGeom>
            <a:solidFill>
              <a:schemeClr val="bg1"/>
            </a:solidFill>
            <a:ln w="19050" cap="sq">
              <a:solidFill>
                <a:schemeClr val="accent1"/>
              </a:solidFill>
              <a:miter lim="800000"/>
              <a:tailEnd type="none" w="lg" len="lg"/>
            </a:ln>
          </p:spPr>
        </p:cxnSp>
        <p:cxnSp>
          <p:nvCxnSpPr>
            <p:cNvPr id="1556" name="直接连接符 1555"/>
            <p:cNvCxnSpPr/>
            <p:nvPr/>
          </p:nvCxnSpPr>
          <p:spPr>
            <a:xfrm flipH="1">
              <a:off x="9082458" y="4097667"/>
              <a:ext cx="287198" cy="0"/>
            </a:xfrm>
            <a:prstGeom prst="line">
              <a:avLst/>
            </a:prstGeom>
            <a:solidFill>
              <a:schemeClr val="bg1"/>
            </a:solidFill>
            <a:ln w="19050" cap="sq">
              <a:solidFill>
                <a:schemeClr val="accent1"/>
              </a:solidFill>
              <a:miter lim="800000"/>
              <a:tailEnd type="none" w="lg" len="lg"/>
            </a:ln>
          </p:spPr>
        </p:cxnSp>
        <p:grpSp>
          <p:nvGrpSpPr>
            <p:cNvPr id="1557" name="组合 1556"/>
            <p:cNvGrpSpPr/>
            <p:nvPr/>
          </p:nvGrpSpPr>
          <p:grpSpPr>
            <a:xfrm>
              <a:off x="9369656" y="3633163"/>
              <a:ext cx="300016" cy="903269"/>
              <a:chOff x="7766536" y="3451012"/>
              <a:chExt cx="300016" cy="903269"/>
            </a:xfrm>
          </p:grpSpPr>
          <p:cxnSp>
            <p:nvCxnSpPr>
              <p:cNvPr id="1596" name="直接连接符 1595"/>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1597" name="直接连接符 1596"/>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1598" name="直接连接符 1597"/>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1599" name="直接连接符 1598"/>
              <p:cNvCxnSpPr/>
              <p:nvPr/>
            </p:nvCxnSpPr>
            <p:spPr>
              <a:xfrm flipH="1">
                <a:off x="7766536" y="4052868"/>
                <a:ext cx="287198" cy="0"/>
              </a:xfrm>
              <a:prstGeom prst="line">
                <a:avLst/>
              </a:prstGeom>
              <a:solidFill>
                <a:schemeClr val="bg1"/>
              </a:solidFill>
              <a:ln w="19050" cap="sq">
                <a:solidFill>
                  <a:schemeClr val="accent1"/>
                </a:solidFill>
                <a:miter lim="800000"/>
                <a:tailEnd type="none" w="lg" len="lg"/>
              </a:ln>
            </p:spPr>
          </p:cxnSp>
          <p:cxnSp>
            <p:nvCxnSpPr>
              <p:cNvPr id="1600" name="直接连接符 1599"/>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cxnSp>
          <p:nvCxnSpPr>
            <p:cNvPr id="1592" name="直接连接符 1591"/>
            <p:cNvCxnSpPr/>
            <p:nvPr/>
          </p:nvCxnSpPr>
          <p:spPr>
            <a:xfrm>
              <a:off x="8481894" y="2734027"/>
              <a:ext cx="221688" cy="1934"/>
            </a:xfrm>
            <a:prstGeom prst="line">
              <a:avLst/>
            </a:prstGeom>
            <a:solidFill>
              <a:schemeClr val="bg1"/>
            </a:solidFill>
            <a:ln w="28575">
              <a:solidFill>
                <a:srgbClr val="00B050"/>
              </a:solidFill>
              <a:round/>
              <a:tailEnd type="none" w="lg" len="lg"/>
            </a:ln>
          </p:spPr>
        </p:cxnSp>
        <p:sp>
          <p:nvSpPr>
            <p:cNvPr id="1562" name="文本框 1561"/>
            <p:cNvSpPr txBox="1"/>
            <p:nvPr/>
          </p:nvSpPr>
          <p:spPr>
            <a:xfrm rot="16200000">
              <a:off x="9978050" y="4016082"/>
              <a:ext cx="738664" cy="201627"/>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1563" name="矩形 1562"/>
            <p:cNvSpPr/>
            <p:nvPr/>
          </p:nvSpPr>
          <p:spPr>
            <a:xfrm>
              <a:off x="8849421" y="4868910"/>
              <a:ext cx="986630" cy="185796"/>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err="1">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SlotData</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64" name="矩形 1563"/>
            <p:cNvSpPr/>
            <p:nvPr/>
          </p:nvSpPr>
          <p:spPr>
            <a:xfrm>
              <a:off x="9294976" y="342219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5" name="矩形 1564"/>
            <p:cNvSpPr/>
            <p:nvPr/>
          </p:nvSpPr>
          <p:spPr>
            <a:xfrm>
              <a:off x="9303648" y="373527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6" name="矩形 1565"/>
            <p:cNvSpPr/>
            <p:nvPr/>
          </p:nvSpPr>
          <p:spPr>
            <a:xfrm>
              <a:off x="9304828" y="403137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2</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1567" name="矩形 1566"/>
            <p:cNvSpPr/>
            <p:nvPr/>
          </p:nvSpPr>
          <p:spPr>
            <a:xfrm>
              <a:off x="9305426" y="4325636"/>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1572" name="组合 1571"/>
            <p:cNvGrpSpPr/>
            <p:nvPr/>
          </p:nvGrpSpPr>
          <p:grpSpPr>
            <a:xfrm>
              <a:off x="9667895" y="3288505"/>
              <a:ext cx="369783" cy="1586339"/>
              <a:chOff x="8088601" y="3262692"/>
              <a:chExt cx="324657" cy="1288723"/>
            </a:xfrm>
          </p:grpSpPr>
          <p:sp>
            <p:nvSpPr>
              <p:cNvPr id="1574" name="梯形 1573"/>
              <p:cNvSpPr/>
              <p:nvPr/>
            </p:nvSpPr>
            <p:spPr>
              <a:xfrm rot="5400000">
                <a:off x="7570153" y="3781140"/>
                <a:ext cx="1288723" cy="251827"/>
              </a:xfrm>
              <a:prstGeom prst="trapezoid">
                <a:avLst>
                  <a:gd name="adj" fmla="val 72150"/>
                </a:avLst>
              </a:prstGeom>
              <a:solidFill>
                <a:srgbClr val="FFC000"/>
              </a:solidFill>
              <a:ln w="19050" cap="sq">
                <a:solidFill>
                  <a:schemeClr val="accent1"/>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1575" name="文本框 1574"/>
              <p:cNvSpPr txBox="1"/>
              <p:nvPr/>
            </p:nvSpPr>
            <p:spPr>
              <a:xfrm rot="16200000">
                <a:off x="7959329" y="3812431"/>
                <a:ext cx="600082" cy="307777"/>
              </a:xfrm>
              <a:prstGeom prst="rect">
                <a:avLst/>
              </a:prstGeom>
              <a:noFill/>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1573" name="矩形 1572"/>
            <p:cNvSpPr/>
            <p:nvPr/>
          </p:nvSpPr>
          <p:spPr>
            <a:xfrm>
              <a:off x="9532852" y="4503600"/>
              <a:ext cx="472760" cy="227012"/>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52" name="组合 351"/>
          <p:cNvGrpSpPr/>
          <p:nvPr/>
        </p:nvGrpSpPr>
        <p:grpSpPr>
          <a:xfrm>
            <a:off x="4427282" y="2451151"/>
            <a:ext cx="681585" cy="2845172"/>
            <a:chOff x="3650430" y="1957240"/>
            <a:chExt cx="756498" cy="3157883"/>
          </a:xfrm>
        </p:grpSpPr>
        <p:sp>
          <p:nvSpPr>
            <p:cNvPr id="361" name="文本框 360"/>
            <p:cNvSpPr txBox="1"/>
            <p:nvPr/>
          </p:nvSpPr>
          <p:spPr>
            <a:xfrm>
              <a:off x="3685569" y="456751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nvGrpSpPr>
            <p:cNvPr id="353" name="组合 352"/>
            <p:cNvGrpSpPr/>
            <p:nvPr/>
          </p:nvGrpSpPr>
          <p:grpSpPr>
            <a:xfrm>
              <a:off x="3650430" y="2416062"/>
              <a:ext cx="756498" cy="2619695"/>
              <a:chOff x="2872250" y="2494851"/>
              <a:chExt cx="702848" cy="2371125"/>
            </a:xfrm>
          </p:grpSpPr>
          <p:grpSp>
            <p:nvGrpSpPr>
              <p:cNvPr id="370" name="组合 369"/>
              <p:cNvGrpSpPr/>
              <p:nvPr/>
            </p:nvGrpSpPr>
            <p:grpSpPr>
              <a:xfrm>
                <a:off x="2872250" y="2494851"/>
                <a:ext cx="418734" cy="2371125"/>
                <a:chOff x="2872250" y="2494851"/>
                <a:chExt cx="418734" cy="2371125"/>
              </a:xfrm>
            </p:grpSpPr>
            <p:grpSp>
              <p:nvGrpSpPr>
                <p:cNvPr id="372" name="组合 371"/>
                <p:cNvGrpSpPr/>
                <p:nvPr/>
              </p:nvGrpSpPr>
              <p:grpSpPr>
                <a:xfrm>
                  <a:off x="2872250" y="2507815"/>
                  <a:ext cx="418734" cy="2352440"/>
                  <a:chOff x="3739534" y="2492371"/>
                  <a:chExt cx="695496" cy="2352440"/>
                </a:xfrm>
              </p:grpSpPr>
              <p:cxnSp>
                <p:nvCxnSpPr>
                  <p:cNvPr id="374" name="直接连接符 373"/>
                  <p:cNvCxnSpPr/>
                  <p:nvPr/>
                </p:nvCxnSpPr>
                <p:spPr>
                  <a:xfrm>
                    <a:off x="3755019" y="4058410"/>
                    <a:ext cx="680011" cy="0"/>
                  </a:xfrm>
                  <a:prstGeom prst="line">
                    <a:avLst/>
                  </a:prstGeom>
                  <a:noFill/>
                  <a:ln w="25400" cap="flat" cmpd="sng" algn="ctr">
                    <a:solidFill>
                      <a:srgbClr val="FFFFFF">
                        <a:lumMod val="65000"/>
                      </a:srgbClr>
                    </a:solidFill>
                    <a:prstDash val="solid"/>
                  </a:ln>
                  <a:effectLst/>
                </p:spPr>
              </p:cxnSp>
              <p:cxnSp>
                <p:nvCxnSpPr>
                  <p:cNvPr id="375" name="直接连接符 374"/>
                  <p:cNvCxnSpPr/>
                  <p:nvPr/>
                </p:nvCxnSpPr>
                <p:spPr>
                  <a:xfrm>
                    <a:off x="3755019" y="2492371"/>
                    <a:ext cx="680011" cy="0"/>
                  </a:xfrm>
                  <a:prstGeom prst="line">
                    <a:avLst/>
                  </a:prstGeom>
                  <a:noFill/>
                  <a:ln w="25400" cap="flat" cmpd="sng" algn="ctr">
                    <a:solidFill>
                      <a:srgbClr val="FFFFFF">
                        <a:lumMod val="65000"/>
                      </a:srgbClr>
                    </a:solidFill>
                    <a:prstDash val="solid"/>
                  </a:ln>
                  <a:effectLst/>
                </p:spPr>
              </p:cxnSp>
              <p:cxnSp>
                <p:nvCxnSpPr>
                  <p:cNvPr id="376" name="直接连接符 375"/>
                  <p:cNvCxnSpPr/>
                  <p:nvPr/>
                </p:nvCxnSpPr>
                <p:spPr>
                  <a:xfrm>
                    <a:off x="3739534" y="3265802"/>
                    <a:ext cx="695496" cy="0"/>
                  </a:xfrm>
                  <a:prstGeom prst="line">
                    <a:avLst/>
                  </a:prstGeom>
                  <a:noFill/>
                  <a:ln w="25400" cap="flat" cmpd="sng" algn="ctr">
                    <a:solidFill>
                      <a:srgbClr val="A6A6A6"/>
                    </a:solidFill>
                    <a:prstDash val="solid"/>
                  </a:ln>
                  <a:effectLst/>
                </p:spPr>
              </p:cxnSp>
              <p:cxnSp>
                <p:nvCxnSpPr>
                  <p:cNvPr id="377" name="直接连接符 376"/>
                  <p:cNvCxnSpPr/>
                  <p:nvPr/>
                </p:nvCxnSpPr>
                <p:spPr>
                  <a:xfrm>
                    <a:off x="3755018" y="4844811"/>
                    <a:ext cx="680011" cy="0"/>
                  </a:xfrm>
                  <a:prstGeom prst="line">
                    <a:avLst/>
                  </a:prstGeom>
                  <a:noFill/>
                  <a:ln w="25400" cap="flat" cmpd="sng" algn="ctr">
                    <a:solidFill>
                      <a:srgbClr val="FFFFFF">
                        <a:lumMod val="65000"/>
                      </a:srgbClr>
                    </a:solidFill>
                    <a:prstDash val="solid"/>
                  </a:ln>
                  <a:effectLst/>
                </p:spPr>
              </p:cxnSp>
            </p:grpSp>
            <p:cxnSp>
              <p:nvCxnSpPr>
                <p:cNvPr id="373" name="直接连接符 372"/>
                <p:cNvCxnSpPr/>
                <p:nvPr/>
              </p:nvCxnSpPr>
              <p:spPr>
                <a:xfrm>
                  <a:off x="3290983" y="2494851"/>
                  <a:ext cx="0" cy="2371125"/>
                </a:xfrm>
                <a:prstGeom prst="line">
                  <a:avLst/>
                </a:prstGeom>
                <a:noFill/>
                <a:ln w="57150" cap="flat" cmpd="sng" algn="ctr">
                  <a:solidFill>
                    <a:srgbClr val="A6A6A6"/>
                  </a:solidFill>
                  <a:prstDash val="solid"/>
                </a:ln>
                <a:effectLst/>
              </p:spPr>
            </p:cxnSp>
          </p:grpSp>
          <p:cxnSp>
            <p:nvCxnSpPr>
              <p:cNvPr id="371" name="直接连接符 370"/>
              <p:cNvCxnSpPr/>
              <p:nvPr/>
            </p:nvCxnSpPr>
            <p:spPr>
              <a:xfrm flipH="1">
                <a:off x="3294355" y="3670221"/>
                <a:ext cx="280743" cy="0"/>
              </a:xfrm>
              <a:prstGeom prst="line">
                <a:avLst/>
              </a:prstGeom>
              <a:noFill/>
              <a:ln w="57150" cap="flat" cmpd="sng" algn="ctr">
                <a:solidFill>
                  <a:srgbClr val="A6A6A6"/>
                </a:solidFill>
                <a:prstDash val="solid"/>
              </a:ln>
              <a:effectLst/>
            </p:spPr>
          </p:cxnSp>
        </p:grpSp>
        <p:grpSp>
          <p:nvGrpSpPr>
            <p:cNvPr id="354" name="组合 353"/>
            <p:cNvGrpSpPr/>
            <p:nvPr/>
          </p:nvGrpSpPr>
          <p:grpSpPr>
            <a:xfrm>
              <a:off x="3800610" y="2202011"/>
              <a:ext cx="155419" cy="311522"/>
              <a:chOff x="3800610" y="2202011"/>
              <a:chExt cx="155419" cy="311522"/>
            </a:xfrm>
          </p:grpSpPr>
          <p:sp>
            <p:nvSpPr>
              <p:cNvPr id="368" name="等腰三角形 367"/>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9" name="直接连接符 368"/>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55" name="组合 354"/>
            <p:cNvGrpSpPr/>
            <p:nvPr/>
          </p:nvGrpSpPr>
          <p:grpSpPr>
            <a:xfrm>
              <a:off x="3808580" y="3055432"/>
              <a:ext cx="155419" cy="311522"/>
              <a:chOff x="3800610" y="2202011"/>
              <a:chExt cx="155419" cy="311522"/>
            </a:xfrm>
          </p:grpSpPr>
          <p:sp>
            <p:nvSpPr>
              <p:cNvPr id="366" name="等腰三角形 365"/>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7" name="直接连接符 366"/>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56" name="组合 355"/>
            <p:cNvGrpSpPr/>
            <p:nvPr/>
          </p:nvGrpSpPr>
          <p:grpSpPr>
            <a:xfrm>
              <a:off x="3816550" y="3927903"/>
              <a:ext cx="155419" cy="311522"/>
              <a:chOff x="3800610" y="2202011"/>
              <a:chExt cx="155419" cy="311522"/>
            </a:xfrm>
          </p:grpSpPr>
          <p:sp>
            <p:nvSpPr>
              <p:cNvPr id="364" name="等腰三角形 363"/>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5" name="直接连接符 364"/>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grpSp>
          <p:nvGrpSpPr>
            <p:cNvPr id="357" name="组合 356"/>
            <p:cNvGrpSpPr/>
            <p:nvPr/>
          </p:nvGrpSpPr>
          <p:grpSpPr>
            <a:xfrm>
              <a:off x="3814373" y="4803601"/>
              <a:ext cx="155419" cy="311522"/>
              <a:chOff x="3800610" y="2202011"/>
              <a:chExt cx="155419" cy="311522"/>
            </a:xfrm>
          </p:grpSpPr>
          <p:sp>
            <p:nvSpPr>
              <p:cNvPr id="362" name="等腰三角形 361"/>
              <p:cNvSpPr/>
              <p:nvPr/>
            </p:nvSpPr>
            <p:spPr>
              <a:xfrm rot="5400000" flipH="1">
                <a:off x="3795173" y="2352676"/>
                <a:ext cx="166294" cy="155419"/>
              </a:xfrm>
              <a:prstGeom prst="triangle">
                <a:avLst/>
              </a:prstGeom>
              <a:solidFill>
                <a:schemeClr val="bg1"/>
              </a:solidFill>
              <a:ln w="28575">
                <a:solidFill>
                  <a:srgbClr val="A6A6A6"/>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363" name="直接连接符 362"/>
              <p:cNvCxnSpPr/>
              <p:nvPr/>
            </p:nvCxnSpPr>
            <p:spPr>
              <a:xfrm flipV="1">
                <a:off x="3875778" y="2202011"/>
                <a:ext cx="0" cy="178303"/>
              </a:xfrm>
              <a:prstGeom prst="line">
                <a:avLst/>
              </a:prstGeom>
              <a:solidFill>
                <a:schemeClr val="bg1"/>
              </a:solidFill>
              <a:ln w="19050">
                <a:solidFill>
                  <a:srgbClr val="A6A6A6"/>
                </a:solidFill>
                <a:round/>
                <a:tailEnd type="none" w="lg" len="lg"/>
              </a:ln>
            </p:spPr>
          </p:cxnSp>
        </p:grpSp>
        <p:sp>
          <p:nvSpPr>
            <p:cNvPr id="358" name="文本框 357"/>
            <p:cNvSpPr txBox="1"/>
            <p:nvPr/>
          </p:nvSpPr>
          <p:spPr>
            <a:xfrm>
              <a:off x="3673130" y="1957240"/>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noProof="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0</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359" name="文本框 358"/>
            <p:cNvSpPr txBox="1"/>
            <p:nvPr/>
          </p:nvSpPr>
          <p:spPr>
            <a:xfrm>
              <a:off x="3663716" y="2805244"/>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1</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sp>
          <p:nvSpPr>
            <p:cNvPr id="360" name="文本框 359"/>
            <p:cNvSpPr txBox="1"/>
            <p:nvPr/>
          </p:nvSpPr>
          <p:spPr>
            <a:xfrm>
              <a:off x="3674642" y="3681615"/>
              <a:ext cx="448712" cy="341605"/>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000000"/>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rPr>
                <a:t>2</a:t>
              </a:r>
              <a:endParaRPr kumimoji="0" lang="zh-CN" altLang="en-US" sz="1400" b="0" i="1" u="none" strike="noStrike" kern="0" cap="none" spc="0" normalizeH="0" baseline="0" noProof="0" dirty="0">
                <a:ln>
                  <a:noFill/>
                </a:ln>
                <a:solidFill>
                  <a:srgbClr val="000000"/>
                </a:solidFill>
                <a:effectLst/>
                <a:uLnTx/>
                <a:uFillTx/>
                <a:latin typeface="Arial" panose="020B0604020202020204" pitchFamily="34" charset="0"/>
                <a:ea typeface="华文细黑" panose="02010600040101010101" pitchFamily="2" charset="-122"/>
              </a:endParaRPr>
            </a:p>
          </p:txBody>
        </p:sp>
      </p:grpSp>
      <p:sp>
        <p:nvSpPr>
          <p:cNvPr id="378" name="Text Box 51"/>
          <p:cNvSpPr txBox="1">
            <a:spLocks noChangeArrowheads="1"/>
          </p:cNvSpPr>
          <p:nvPr/>
        </p:nvSpPr>
        <p:spPr bwMode="auto">
          <a:xfrm>
            <a:off x="0" y="1005413"/>
            <a:ext cx="12192000" cy="328936"/>
          </a:xfrm>
          <a:prstGeom prst="rect">
            <a:avLst/>
          </a:prstGeom>
          <a:solidFill>
            <a:srgbClr val="FFFFFF">
              <a:lumMod val="85000"/>
            </a:srgbClr>
          </a:solidFill>
          <a:ln w="9525">
            <a:noFill/>
            <a:miter lim="800000"/>
          </a:ln>
        </p:spPr>
        <p:txBody>
          <a:bodyPr wrap="square">
            <a:spAutoFit/>
          </a:bodyPr>
          <a:lstStyle/>
          <a:p>
            <a:pPr algn="ctr" fontAlgn="base">
              <a:lnSpc>
                <a:spcPct val="120000"/>
              </a:lnSpc>
              <a:spcBef>
                <a:spcPct val="0"/>
              </a:spcBef>
              <a:spcAft>
                <a:spcPct val="0"/>
              </a:spcAf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cache 8</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行，分</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组，块大小</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4W</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，主存</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a:t>
            </a:r>
            <a:r>
              <a:rPr kumimoji="0" lang="en-US" altLang="zh-CN" sz="1400" b="1" i="0" u="none" strike="noStrike" kern="0" cap="none" spc="0" normalizeH="0" baseline="30000" noProof="0" dirty="0">
                <a:ln>
                  <a:noFill/>
                </a:ln>
                <a:solidFill>
                  <a:srgbClr val="000000"/>
                </a:solidFill>
                <a:effectLst/>
                <a:uLnTx/>
                <a:uFillTx/>
                <a:latin typeface="微软雅黑" panose="020B0503020204020204" pitchFamily="34" charset="-122"/>
                <a:ea typeface="微软雅黑" panose="020B0503020204020204" pitchFamily="34" charset="-122"/>
              </a:rPr>
              <a:t>9  </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W    cache</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总容量</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lang="en-US" altLang="zh-CN" sz="1400" b="1" dirty="0">
                <a:solidFill>
                  <a:srgbClr val="000000"/>
                </a:solidFill>
              </a:rPr>
              <a:t>valid</a:t>
            </a:r>
            <a:r>
              <a:rPr lang="en-US" altLang="zh-CN" sz="1400" b="1" dirty="0">
                <a:solidFill>
                  <a:srgbClr val="FF0000"/>
                </a:solidFill>
              </a:rPr>
              <a:t>+</a:t>
            </a:r>
            <a:r>
              <a:rPr lang="zh-CN" altLang="en-US" sz="1400" b="1" dirty="0">
                <a:solidFill>
                  <a:srgbClr val="0070C0"/>
                </a:solidFill>
              </a:rPr>
              <a:t>查找标记</a:t>
            </a:r>
            <a:r>
              <a:rPr lang="en-US" altLang="zh-CN" sz="1400" b="1" dirty="0">
                <a:solidFill>
                  <a:srgbClr val="FF0000"/>
                </a:solidFill>
              </a:rPr>
              <a:t>+</a:t>
            </a:r>
            <a:r>
              <a:rPr lang="zh-CN" altLang="en-US" sz="1400" b="1" dirty="0">
                <a:solidFill>
                  <a:srgbClr val="000000"/>
                </a:solidFill>
              </a:rPr>
              <a:t>脏位</a:t>
            </a:r>
            <a:r>
              <a:rPr lang="en-US" altLang="zh-CN" sz="1400" b="1" dirty="0">
                <a:solidFill>
                  <a:srgbClr val="FF0000"/>
                </a:solidFill>
              </a:rPr>
              <a:t>+</a:t>
            </a:r>
            <a:r>
              <a:rPr lang="zh-CN" altLang="en-US" sz="1400" b="1" dirty="0">
                <a:solidFill>
                  <a:srgbClr val="C00000"/>
                </a:solidFill>
              </a:rPr>
              <a:t>置换标记位</a:t>
            </a:r>
            <a:r>
              <a:rPr lang="en-US" altLang="zh-CN" sz="1400" b="1" dirty="0">
                <a:solidFill>
                  <a:srgbClr val="FF0000"/>
                </a:solidFill>
              </a:rPr>
              <a:t>+</a:t>
            </a:r>
            <a:r>
              <a:rPr lang="zh-CN" altLang="en-US" sz="1400" b="1" dirty="0">
                <a:solidFill>
                  <a:srgbClr val="339933"/>
                </a:solidFill>
              </a:rPr>
              <a:t>副本容量</a:t>
            </a:r>
            <a:r>
              <a:rPr kumimoji="0" lang="zh-CN" altLang="en-US"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总行数</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80" name="组合 379"/>
          <p:cNvGrpSpPr/>
          <p:nvPr/>
        </p:nvGrpSpPr>
        <p:grpSpPr>
          <a:xfrm>
            <a:off x="5817852" y="2481483"/>
            <a:ext cx="415399" cy="2978426"/>
            <a:chOff x="5151955" y="2082625"/>
            <a:chExt cx="415399" cy="2978426"/>
          </a:xfrm>
        </p:grpSpPr>
        <p:sp>
          <p:nvSpPr>
            <p:cNvPr id="381" name="矩形 380"/>
            <p:cNvSpPr/>
            <p:nvPr/>
          </p:nvSpPr>
          <p:spPr>
            <a:xfrm>
              <a:off x="5156718" y="244905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3" name="矩形 382"/>
            <p:cNvSpPr/>
            <p:nvPr/>
          </p:nvSpPr>
          <p:spPr>
            <a:xfrm>
              <a:off x="5151955" y="2082625"/>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4" name="矩形 383"/>
            <p:cNvSpPr/>
            <p:nvPr/>
          </p:nvSpPr>
          <p:spPr>
            <a:xfrm>
              <a:off x="5156718" y="2822484"/>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L2</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5" name="矩形 384"/>
            <p:cNvSpPr/>
            <p:nvPr/>
          </p:nvSpPr>
          <p:spPr>
            <a:xfrm>
              <a:off x="5156718" y="3204132"/>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L3</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6" name="矩形 385"/>
            <p:cNvSpPr/>
            <p:nvPr/>
          </p:nvSpPr>
          <p:spPr>
            <a:xfrm>
              <a:off x="5156718" y="3642390"/>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L4</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7" name="矩形 386"/>
            <p:cNvSpPr/>
            <p:nvPr/>
          </p:nvSpPr>
          <p:spPr>
            <a:xfrm>
              <a:off x="5156718" y="4027053"/>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L5</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8" name="矩形 387"/>
            <p:cNvSpPr/>
            <p:nvPr/>
          </p:nvSpPr>
          <p:spPr>
            <a:xfrm>
              <a:off x="5156718" y="441600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L6</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9" name="矩形 388"/>
            <p:cNvSpPr/>
            <p:nvPr/>
          </p:nvSpPr>
          <p:spPr>
            <a:xfrm>
              <a:off x="5156718" y="4811719"/>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L7</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398" name="矩形 397"/>
          <p:cNvSpPr/>
          <p:nvPr/>
        </p:nvSpPr>
        <p:spPr>
          <a:xfrm>
            <a:off x="5290707" y="361676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K0</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9" name="矩形 398"/>
          <p:cNvSpPr/>
          <p:nvPr/>
        </p:nvSpPr>
        <p:spPr>
          <a:xfrm>
            <a:off x="5290747" y="4010471"/>
            <a:ext cx="410636" cy="24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K1</a:t>
            </a:r>
            <a:endPar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 name="组合 13"/>
          <p:cNvGrpSpPr/>
          <p:nvPr/>
        </p:nvGrpSpPr>
        <p:grpSpPr>
          <a:xfrm>
            <a:off x="4437874" y="4801820"/>
            <a:ext cx="426897" cy="493381"/>
            <a:chOff x="4588722" y="4955341"/>
            <a:chExt cx="426897" cy="493381"/>
          </a:xfrm>
        </p:grpSpPr>
        <p:sp>
          <p:nvSpPr>
            <p:cNvPr id="400" name="文本框 399"/>
            <p:cNvSpPr txBox="1"/>
            <p:nvPr/>
          </p:nvSpPr>
          <p:spPr>
            <a:xfrm>
              <a:off x="4611341" y="4955341"/>
              <a:ext cx="404278" cy="307777"/>
            </a:xfrm>
            <a:prstGeom prst="rect">
              <a:avLst/>
            </a:prstGeom>
            <a:noFill/>
            <a:ln>
              <a:no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lang="en-US" altLang="zh-CN" sz="1400" i="1" kern="0" dirty="0">
                  <a:solidFill>
                    <a:srgbClr val="1FB965"/>
                  </a:solidFill>
                  <a:latin typeface="Arial" panose="020B0604020202020204" pitchFamily="34" charset="0"/>
                  <a:ea typeface="华文细黑" panose="02010600040101010101" pitchFamily="2" charset="-122"/>
                </a:rPr>
                <a:t>S</a:t>
              </a:r>
              <a:r>
                <a:rPr kumimoji="0" lang="en-US" altLang="zh-CN" sz="1400" b="0" i="1" u="none" strike="noStrike" kern="0" cap="none" spc="0" normalizeH="0" baseline="0" noProof="0" dirty="0">
                  <a:ln>
                    <a:noFill/>
                  </a:ln>
                  <a:solidFill>
                    <a:srgbClr val="1FB965"/>
                  </a:solidFill>
                  <a:effectLst/>
                  <a:uLnTx/>
                  <a:uFillTx/>
                  <a:latin typeface="Arial" panose="020B0604020202020204" pitchFamily="34" charset="0"/>
                  <a:ea typeface="华文细黑" panose="02010600040101010101" pitchFamily="2" charset="-122"/>
                </a:rPr>
                <a:t>3</a:t>
              </a:r>
              <a:endParaRPr kumimoji="0" lang="zh-CN" altLang="en-US" sz="1400" b="0" i="1" u="none" strike="noStrike" kern="0" cap="none" spc="0" normalizeH="0" baseline="0" noProof="0" dirty="0">
                <a:ln>
                  <a:noFill/>
                </a:ln>
                <a:solidFill>
                  <a:srgbClr val="1FB965"/>
                </a:solidFill>
                <a:effectLst/>
                <a:uLnTx/>
                <a:uFillTx/>
                <a:latin typeface="Arial" panose="020B0604020202020204" pitchFamily="34" charset="0"/>
                <a:ea typeface="华文细黑" panose="02010600040101010101" pitchFamily="2" charset="-122"/>
              </a:endParaRPr>
            </a:p>
          </p:txBody>
        </p:sp>
        <p:cxnSp>
          <p:nvCxnSpPr>
            <p:cNvPr id="401" name="直接连接符 400"/>
            <p:cNvCxnSpPr/>
            <p:nvPr/>
          </p:nvCxnSpPr>
          <p:spPr>
            <a:xfrm>
              <a:off x="4588722" y="5371522"/>
              <a:ext cx="397025" cy="0"/>
            </a:xfrm>
            <a:prstGeom prst="line">
              <a:avLst/>
            </a:prstGeom>
            <a:noFill/>
            <a:ln w="25400" cap="flat" cmpd="sng" algn="ctr">
              <a:solidFill>
                <a:srgbClr val="1FB965"/>
              </a:solidFill>
              <a:prstDash val="solid"/>
            </a:ln>
            <a:effectLst/>
          </p:spPr>
        </p:cxnSp>
        <p:sp>
          <p:nvSpPr>
            <p:cNvPr id="402" name="等腰三角形 401"/>
            <p:cNvSpPr/>
            <p:nvPr/>
          </p:nvSpPr>
          <p:spPr>
            <a:xfrm rot="5400000" flipH="1">
              <a:off x="4722491" y="5303795"/>
              <a:ext cx="149826" cy="140028"/>
            </a:xfrm>
            <a:prstGeom prst="triangle">
              <a:avLst/>
            </a:prstGeom>
            <a:solidFill>
              <a:schemeClr val="bg1"/>
            </a:solidFill>
            <a:ln w="28575">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03" name="直接连接符 402"/>
            <p:cNvCxnSpPr/>
            <p:nvPr/>
          </p:nvCxnSpPr>
          <p:spPr>
            <a:xfrm flipV="1">
              <a:off x="4795114" y="5168050"/>
              <a:ext cx="0" cy="160646"/>
            </a:xfrm>
            <a:prstGeom prst="line">
              <a:avLst/>
            </a:prstGeom>
            <a:solidFill>
              <a:schemeClr val="bg1"/>
            </a:solidFill>
            <a:ln w="19050">
              <a:solidFill>
                <a:srgbClr val="1FB965"/>
              </a:solidFill>
              <a:round/>
              <a:tailEnd type="none" w="lg" len="lg"/>
            </a:ln>
          </p:spPr>
        </p:cxnSp>
      </p:grpSp>
      <p:cxnSp>
        <p:nvCxnSpPr>
          <p:cNvPr id="404" name="直接连接符 403"/>
          <p:cNvCxnSpPr/>
          <p:nvPr/>
        </p:nvCxnSpPr>
        <p:spPr>
          <a:xfrm>
            <a:off x="4833347" y="4039988"/>
            <a:ext cx="0" cy="1164419"/>
          </a:xfrm>
          <a:prstGeom prst="line">
            <a:avLst/>
          </a:prstGeom>
          <a:noFill/>
          <a:ln w="57150" cap="sq" cmpd="sng" algn="ctr">
            <a:solidFill>
              <a:srgbClr val="1FB965"/>
            </a:solidFill>
            <a:prstDash val="solid"/>
            <a:miter lim="800000"/>
          </a:ln>
          <a:effectLst/>
        </p:spPr>
      </p:cxnSp>
      <p:cxnSp>
        <p:nvCxnSpPr>
          <p:cNvPr id="405" name="直接连接符 404"/>
          <p:cNvCxnSpPr/>
          <p:nvPr/>
        </p:nvCxnSpPr>
        <p:spPr>
          <a:xfrm flipH="1">
            <a:off x="4833347" y="4034761"/>
            <a:ext cx="278060" cy="0"/>
          </a:xfrm>
          <a:prstGeom prst="line">
            <a:avLst/>
          </a:prstGeom>
          <a:noFill/>
          <a:ln w="57150" cap="sq" cmpd="sng" algn="ctr">
            <a:solidFill>
              <a:srgbClr val="1FB965"/>
            </a:solidFill>
            <a:prstDash val="solid"/>
            <a:miter lim="800000"/>
          </a:ln>
          <a:effectLst/>
        </p:spPr>
      </p:cxnSp>
      <p:grpSp>
        <p:nvGrpSpPr>
          <p:cNvPr id="27" name="组合 26"/>
          <p:cNvGrpSpPr/>
          <p:nvPr/>
        </p:nvGrpSpPr>
        <p:grpSpPr>
          <a:xfrm>
            <a:off x="9366615" y="4716350"/>
            <a:ext cx="598657" cy="378901"/>
            <a:chOff x="11043173" y="2544832"/>
            <a:chExt cx="598657" cy="378901"/>
          </a:xfrm>
        </p:grpSpPr>
        <p:grpSp>
          <p:nvGrpSpPr>
            <p:cNvPr id="26" name="组合 25"/>
            <p:cNvGrpSpPr/>
            <p:nvPr/>
          </p:nvGrpSpPr>
          <p:grpSpPr>
            <a:xfrm>
              <a:off x="11043173" y="2544832"/>
              <a:ext cx="598657" cy="378901"/>
              <a:chOff x="9511834" y="4870703"/>
              <a:chExt cx="598657" cy="378901"/>
            </a:xfrm>
          </p:grpSpPr>
          <p:sp>
            <p:nvSpPr>
              <p:cNvPr id="406" name="等腰三角形 405"/>
              <p:cNvSpPr/>
              <p:nvPr/>
            </p:nvSpPr>
            <p:spPr>
              <a:xfrm rot="5400000" flipH="1">
                <a:off x="9728813" y="5103506"/>
                <a:ext cx="151037" cy="141159"/>
              </a:xfrm>
              <a:prstGeom prst="triangle">
                <a:avLst/>
              </a:prstGeom>
              <a:solidFill>
                <a:schemeClr val="bg1"/>
              </a:solidFill>
              <a:ln w="38100">
                <a:solidFill>
                  <a:srgbClr val="1FB965"/>
                </a:solidFill>
                <a:round/>
                <a:tailEnd type="triangle" w="lg" len="lg"/>
              </a:ln>
            </p:spPr>
            <p:txBody>
              <a:bodyPr vert="horz" wrap="square" lIns="86699" tIns="43349" rIns="86699" bIns="43349" numCol="1" anchor="t" anchorCtr="0" compatLnSpc="1"/>
              <a:lstStyle/>
              <a:p>
                <a:pPr fontAlgn="base">
                  <a:spcBef>
                    <a:spcPct val="0"/>
                  </a:spcBef>
                  <a:spcAft>
                    <a:spcPct val="0"/>
                  </a:spcAft>
                  <a:defRPr/>
                </a:pPr>
                <a:endParaRPr lang="zh-CN" altLang="en-US" sz="3790" i="1">
                  <a:solidFill>
                    <a:srgbClr val="000000"/>
                  </a:solidFill>
                  <a:latin typeface="Arial" panose="020B0604020202020204" pitchFamily="34" charset="0"/>
                  <a:ea typeface="华文细黑" panose="02010600040101010101" pitchFamily="2" charset="-122"/>
                </a:endParaRPr>
              </a:p>
            </p:txBody>
          </p:sp>
          <p:cxnSp>
            <p:nvCxnSpPr>
              <p:cNvPr id="407" name="直接连接符 406"/>
              <p:cNvCxnSpPr>
                <a:endCxn id="406" idx="3"/>
              </p:cNvCxnSpPr>
              <p:nvPr/>
            </p:nvCxnSpPr>
            <p:spPr>
              <a:xfrm>
                <a:off x="9511834" y="5172150"/>
                <a:ext cx="221918" cy="1936"/>
              </a:xfrm>
              <a:prstGeom prst="line">
                <a:avLst/>
              </a:prstGeom>
              <a:solidFill>
                <a:schemeClr val="bg1"/>
              </a:solidFill>
              <a:ln w="38100">
                <a:solidFill>
                  <a:srgbClr val="1FB965"/>
                </a:solidFill>
                <a:round/>
                <a:tailEnd type="none" w="lg" len="lg"/>
              </a:ln>
            </p:spPr>
          </p:cxnSp>
          <p:cxnSp>
            <p:nvCxnSpPr>
              <p:cNvPr id="408" name="直接连接符 407"/>
              <p:cNvCxnSpPr/>
              <p:nvPr/>
            </p:nvCxnSpPr>
            <p:spPr>
              <a:xfrm>
                <a:off x="9870747" y="5172150"/>
                <a:ext cx="221918" cy="1936"/>
              </a:xfrm>
              <a:prstGeom prst="line">
                <a:avLst/>
              </a:prstGeom>
              <a:solidFill>
                <a:schemeClr val="bg1"/>
              </a:solidFill>
              <a:ln w="38100" cap="sq">
                <a:solidFill>
                  <a:srgbClr val="1FB965"/>
                </a:solidFill>
                <a:miter lim="800000"/>
                <a:tailEnd type="none" w="lg" len="lg"/>
              </a:ln>
            </p:spPr>
          </p:cxnSp>
          <p:sp>
            <p:nvSpPr>
              <p:cNvPr id="409" name="文本框 408"/>
              <p:cNvSpPr txBox="1"/>
              <p:nvPr/>
            </p:nvSpPr>
            <p:spPr>
              <a:xfrm>
                <a:off x="9769980" y="4870703"/>
                <a:ext cx="340511" cy="261882"/>
              </a:xfrm>
              <a:prstGeom prst="rect">
                <a:avLst/>
              </a:prstGeom>
              <a:noFill/>
              <a:ln w="38100">
                <a:noFill/>
              </a:ln>
            </p:spPr>
            <p:txBody>
              <a:bodyPr wrap="none" rtlCol="0">
                <a:spAutoFit/>
              </a:bodyPr>
              <a:lstStyle/>
              <a:p>
                <a:pPr fontAlgn="base">
                  <a:spcBef>
                    <a:spcPct val="0"/>
                  </a:spcBef>
                  <a:spcAft>
                    <a:spcPct val="0"/>
                  </a:spcAft>
                  <a:defRPr/>
                </a:pPr>
                <a:r>
                  <a:rPr lang="en-US" altLang="zh-CN" sz="1100" dirty="0">
                    <a:solidFill>
                      <a:srgbClr val="1FB965"/>
                    </a:solidFill>
                    <a:latin typeface="微软雅黑" panose="020B0503020204020204" pitchFamily="34" charset="-122"/>
                    <a:ea typeface="微软雅黑" panose="020B0503020204020204" pitchFamily="34" charset="-122"/>
                  </a:rPr>
                  <a:t>L6</a:t>
                </a:r>
                <a:endParaRPr lang="zh-CN" altLang="en-US" sz="1100" dirty="0">
                  <a:solidFill>
                    <a:srgbClr val="1FB965"/>
                  </a:solidFill>
                  <a:latin typeface="微软雅黑" panose="020B0503020204020204" pitchFamily="34" charset="-122"/>
                  <a:ea typeface="微软雅黑" panose="020B0503020204020204" pitchFamily="34" charset="-122"/>
                </a:endParaRPr>
              </a:p>
            </p:txBody>
          </p:sp>
        </p:grpSp>
        <p:cxnSp>
          <p:nvCxnSpPr>
            <p:cNvPr id="410" name="直接连接符 409"/>
            <p:cNvCxnSpPr/>
            <p:nvPr/>
          </p:nvCxnSpPr>
          <p:spPr>
            <a:xfrm flipV="1">
              <a:off x="11324373" y="2634894"/>
              <a:ext cx="0" cy="161944"/>
            </a:xfrm>
            <a:prstGeom prst="line">
              <a:avLst/>
            </a:prstGeom>
            <a:solidFill>
              <a:schemeClr val="bg1"/>
            </a:solidFill>
            <a:ln w="38100">
              <a:solidFill>
                <a:srgbClr val="1FB965"/>
              </a:solidFill>
              <a:round/>
              <a:tailEnd type="none" w="lg" len="lg"/>
            </a:ln>
          </p:spPr>
        </p:cxnSp>
      </p:grpSp>
      <p:cxnSp>
        <p:nvCxnSpPr>
          <p:cNvPr id="413" name="直接连接符 412"/>
          <p:cNvCxnSpPr/>
          <p:nvPr/>
        </p:nvCxnSpPr>
        <p:spPr>
          <a:xfrm>
            <a:off x="9948314" y="4062375"/>
            <a:ext cx="0" cy="960939"/>
          </a:xfrm>
          <a:prstGeom prst="line">
            <a:avLst/>
          </a:prstGeom>
          <a:solidFill>
            <a:schemeClr val="bg1"/>
          </a:solidFill>
          <a:ln w="38100" cap="sq">
            <a:solidFill>
              <a:srgbClr val="1FB965"/>
            </a:solidFill>
            <a:miter lim="800000"/>
            <a:tailEnd type="none" w="lg" len="lg"/>
          </a:ln>
        </p:spPr>
      </p:cxnSp>
      <p:cxnSp>
        <p:nvCxnSpPr>
          <p:cNvPr id="417" name="直接连接符 416"/>
          <p:cNvCxnSpPr/>
          <p:nvPr/>
        </p:nvCxnSpPr>
        <p:spPr>
          <a:xfrm flipH="1">
            <a:off x="9955934" y="4047320"/>
            <a:ext cx="261487" cy="0"/>
          </a:xfrm>
          <a:prstGeom prst="line">
            <a:avLst/>
          </a:prstGeom>
          <a:solidFill>
            <a:schemeClr val="bg1"/>
          </a:solidFill>
          <a:ln w="38100" cap="sq">
            <a:solidFill>
              <a:srgbClr val="1FB965"/>
            </a:solidFill>
            <a:miter lim="800000"/>
            <a:tailEnd type="none" w="lg" len="lg"/>
          </a:ln>
        </p:spPr>
      </p:cxnSp>
      <p:grpSp>
        <p:nvGrpSpPr>
          <p:cNvPr id="423" name="组合 422"/>
          <p:cNvGrpSpPr/>
          <p:nvPr/>
        </p:nvGrpSpPr>
        <p:grpSpPr>
          <a:xfrm>
            <a:off x="10169705" y="3233343"/>
            <a:ext cx="1154415" cy="1587985"/>
            <a:chOff x="10169705" y="3233343"/>
            <a:chExt cx="1154415" cy="1587985"/>
          </a:xfrm>
        </p:grpSpPr>
        <p:grpSp>
          <p:nvGrpSpPr>
            <p:cNvPr id="424" name="组合 423"/>
            <p:cNvGrpSpPr/>
            <p:nvPr/>
          </p:nvGrpSpPr>
          <p:grpSpPr>
            <a:xfrm>
              <a:off x="10169705" y="3233343"/>
              <a:ext cx="1154415" cy="1587985"/>
              <a:chOff x="10169705" y="3233343"/>
              <a:chExt cx="1154415" cy="1587985"/>
            </a:xfrm>
          </p:grpSpPr>
          <p:cxnSp>
            <p:nvCxnSpPr>
              <p:cNvPr id="426" name="直接连接符 425"/>
              <p:cNvCxnSpPr/>
              <p:nvPr/>
            </p:nvCxnSpPr>
            <p:spPr>
              <a:xfrm rot="16200000">
                <a:off x="10929857" y="3912302"/>
                <a:ext cx="0" cy="265551"/>
              </a:xfrm>
              <a:prstGeom prst="line">
                <a:avLst/>
              </a:prstGeom>
              <a:ln w="38100">
                <a:solidFill>
                  <a:srgbClr val="1FB965"/>
                </a:solidFill>
                <a:tailEnd type="triangle"/>
              </a:ln>
            </p:spPr>
            <p:style>
              <a:lnRef idx="1">
                <a:schemeClr val="accent1"/>
              </a:lnRef>
              <a:fillRef idx="0">
                <a:schemeClr val="accent1"/>
              </a:fillRef>
              <a:effectRef idx="0">
                <a:schemeClr val="accent1"/>
              </a:effectRef>
              <a:fontRef idx="minor">
                <a:schemeClr val="tx1"/>
              </a:fontRef>
            </p:style>
          </p:cxnSp>
          <p:grpSp>
            <p:nvGrpSpPr>
              <p:cNvPr id="427" name="组合 426"/>
              <p:cNvGrpSpPr/>
              <p:nvPr/>
            </p:nvGrpSpPr>
            <p:grpSpPr>
              <a:xfrm>
                <a:off x="10244462" y="3578358"/>
                <a:ext cx="300327" cy="904206"/>
                <a:chOff x="7766536" y="3451012"/>
                <a:chExt cx="300016" cy="903269"/>
              </a:xfrm>
            </p:grpSpPr>
            <p:cxnSp>
              <p:nvCxnSpPr>
                <p:cNvPr id="436" name="直接连接符 435"/>
                <p:cNvCxnSpPr/>
                <p:nvPr/>
              </p:nvCxnSpPr>
              <p:spPr>
                <a:xfrm>
                  <a:off x="7766536" y="3451012"/>
                  <a:ext cx="0" cy="903269"/>
                </a:xfrm>
                <a:prstGeom prst="line">
                  <a:avLst/>
                </a:prstGeom>
                <a:solidFill>
                  <a:schemeClr val="bg1"/>
                </a:solidFill>
                <a:ln w="19050" cap="sq">
                  <a:solidFill>
                    <a:schemeClr val="accent1"/>
                  </a:solidFill>
                  <a:miter lim="800000"/>
                  <a:tailEnd type="none" w="lg" len="lg"/>
                </a:ln>
              </p:spPr>
            </p:cxnSp>
            <p:cxnSp>
              <p:nvCxnSpPr>
                <p:cNvPr id="437" name="直接连接符 436"/>
                <p:cNvCxnSpPr/>
                <p:nvPr/>
              </p:nvCxnSpPr>
              <p:spPr>
                <a:xfrm flipH="1">
                  <a:off x="7774273" y="3451012"/>
                  <a:ext cx="287198" cy="0"/>
                </a:xfrm>
                <a:prstGeom prst="line">
                  <a:avLst/>
                </a:prstGeom>
                <a:solidFill>
                  <a:schemeClr val="bg1"/>
                </a:solidFill>
                <a:ln w="19050" cap="sq">
                  <a:solidFill>
                    <a:schemeClr val="accent1"/>
                  </a:solidFill>
                  <a:miter lim="800000"/>
                  <a:tailEnd type="none" w="lg" len="lg"/>
                </a:ln>
              </p:spPr>
            </p:cxnSp>
            <p:cxnSp>
              <p:nvCxnSpPr>
                <p:cNvPr id="438" name="直接连接符 437"/>
                <p:cNvCxnSpPr/>
                <p:nvPr/>
              </p:nvCxnSpPr>
              <p:spPr>
                <a:xfrm flipH="1">
                  <a:off x="7779354" y="3752884"/>
                  <a:ext cx="287198" cy="0"/>
                </a:xfrm>
                <a:prstGeom prst="line">
                  <a:avLst/>
                </a:prstGeom>
                <a:solidFill>
                  <a:schemeClr val="bg1"/>
                </a:solidFill>
                <a:ln w="19050" cap="sq">
                  <a:solidFill>
                    <a:schemeClr val="accent1"/>
                  </a:solidFill>
                  <a:miter lim="800000"/>
                  <a:tailEnd type="none" w="lg" len="lg"/>
                </a:ln>
              </p:spPr>
            </p:cxnSp>
            <p:cxnSp>
              <p:nvCxnSpPr>
                <p:cNvPr id="439" name="直接连接符 438"/>
                <p:cNvCxnSpPr/>
                <p:nvPr/>
              </p:nvCxnSpPr>
              <p:spPr>
                <a:xfrm flipH="1">
                  <a:off x="7776051" y="4052868"/>
                  <a:ext cx="287198" cy="0"/>
                </a:xfrm>
                <a:prstGeom prst="line">
                  <a:avLst/>
                </a:prstGeom>
                <a:solidFill>
                  <a:schemeClr val="bg1"/>
                </a:solidFill>
                <a:ln w="38100" cap="sq">
                  <a:solidFill>
                    <a:srgbClr val="1FB965"/>
                  </a:solidFill>
                  <a:miter lim="800000"/>
                  <a:tailEnd type="none" w="lg" len="lg"/>
                </a:ln>
              </p:spPr>
            </p:cxnSp>
            <p:cxnSp>
              <p:nvCxnSpPr>
                <p:cNvPr id="440" name="直接连接符 439"/>
                <p:cNvCxnSpPr/>
                <p:nvPr/>
              </p:nvCxnSpPr>
              <p:spPr>
                <a:xfrm flipH="1">
                  <a:off x="7766536" y="4354281"/>
                  <a:ext cx="287198" cy="0"/>
                </a:xfrm>
                <a:prstGeom prst="line">
                  <a:avLst/>
                </a:prstGeom>
                <a:solidFill>
                  <a:schemeClr val="bg1"/>
                </a:solidFill>
                <a:ln w="19050" cap="sq">
                  <a:solidFill>
                    <a:schemeClr val="accent1"/>
                  </a:solidFill>
                  <a:miter lim="800000"/>
                  <a:tailEnd type="none" w="lg" len="lg"/>
                </a:ln>
              </p:spPr>
            </p:cxnSp>
          </p:grpSp>
          <p:sp>
            <p:nvSpPr>
              <p:cNvPr id="428" name="文本框 427"/>
              <p:cNvSpPr txBox="1"/>
              <p:nvPr/>
            </p:nvSpPr>
            <p:spPr>
              <a:xfrm rot="16200000">
                <a:off x="10853487" y="3961675"/>
                <a:ext cx="739430" cy="201836"/>
              </a:xfrm>
              <a:prstGeom prst="rect">
                <a:avLst/>
              </a:prstGeom>
              <a:noFill/>
            </p:spPr>
            <p:txBody>
              <a:bodyPr vert="eaVert" wrap="square" rtlCol="0">
                <a:spAutoFit/>
              </a:bodyPr>
              <a:lstStyle/>
              <a:p>
                <a:pPr fontAlgn="base">
                  <a:spcBef>
                    <a:spcPct val="0"/>
                  </a:spcBef>
                  <a:spcAft>
                    <a:spcPct val="0"/>
                  </a:spcAft>
                  <a:defRPr/>
                </a:pPr>
                <a:r>
                  <a:rPr lang="zh-CN" altLang="en-US" sz="1200" b="1" dirty="0">
                    <a:solidFill>
                      <a:srgbClr val="000000"/>
                    </a:solidFill>
                    <a:latin typeface="微软雅黑" panose="020B0503020204020204" pitchFamily="34" charset="-122"/>
                    <a:ea typeface="微软雅黑" panose="020B0503020204020204" pitchFamily="34" charset="-122"/>
                  </a:rPr>
                  <a:t>字输出</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429" name="矩形 428"/>
              <p:cNvSpPr/>
              <p:nvPr/>
            </p:nvSpPr>
            <p:spPr>
              <a:xfrm>
                <a:off x="10169705" y="3367169"/>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0</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30" name="矩形 429"/>
              <p:cNvSpPr/>
              <p:nvPr/>
            </p:nvSpPr>
            <p:spPr>
              <a:xfrm>
                <a:off x="10178386" y="3680573"/>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1</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sp>
            <p:nvSpPr>
              <p:cNvPr id="431" name="矩形 430"/>
              <p:cNvSpPr/>
              <p:nvPr/>
            </p:nvSpPr>
            <p:spPr>
              <a:xfrm>
                <a:off x="10180165" y="4271550"/>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000000"/>
                    </a:solidFill>
                    <a:latin typeface="微软雅黑" panose="020B0503020204020204" pitchFamily="34" charset="-122"/>
                    <a:ea typeface="微软雅黑" panose="020B0503020204020204" pitchFamily="34" charset="-122"/>
                  </a:rPr>
                  <a:t>W</a:t>
                </a:r>
                <a:r>
                  <a:rPr lang="en-US" altLang="zh-CN" sz="1100" baseline="-25000" dirty="0">
                    <a:solidFill>
                      <a:srgbClr val="000000"/>
                    </a:solidFill>
                    <a:latin typeface="微软雅黑" panose="020B0503020204020204" pitchFamily="34" charset="-122"/>
                    <a:ea typeface="微软雅黑" panose="020B0503020204020204" pitchFamily="34" charset="-122"/>
                  </a:rPr>
                  <a:t>3</a:t>
                </a:r>
                <a:endParaRPr lang="en-US" altLang="zh-CN" sz="1100" baseline="-25000" dirty="0">
                  <a:solidFill>
                    <a:srgbClr val="000000"/>
                  </a:solidFill>
                  <a:latin typeface="微软雅黑" panose="020B0503020204020204" pitchFamily="34" charset="-122"/>
                  <a:ea typeface="微软雅黑" panose="020B0503020204020204" pitchFamily="34" charset="-122"/>
                </a:endParaRPr>
              </a:p>
            </p:txBody>
          </p:sp>
          <p:grpSp>
            <p:nvGrpSpPr>
              <p:cNvPr id="432" name="组合 431"/>
              <p:cNvGrpSpPr/>
              <p:nvPr/>
            </p:nvGrpSpPr>
            <p:grpSpPr>
              <a:xfrm>
                <a:off x="10543010" y="3233343"/>
                <a:ext cx="370167" cy="1587985"/>
                <a:chOff x="8088601" y="3262692"/>
                <a:chExt cx="324657" cy="1288723"/>
              </a:xfrm>
            </p:grpSpPr>
            <p:sp>
              <p:nvSpPr>
                <p:cNvPr id="434" name="梯形 433"/>
                <p:cNvSpPr/>
                <p:nvPr/>
              </p:nvSpPr>
              <p:spPr>
                <a:xfrm rot="5400000">
                  <a:off x="7570153" y="3781140"/>
                  <a:ext cx="1288723" cy="251827"/>
                </a:xfrm>
                <a:prstGeom prst="trapezoid">
                  <a:avLst>
                    <a:gd name="adj" fmla="val 72150"/>
                  </a:avLst>
                </a:prstGeom>
                <a:solidFill>
                  <a:schemeClr val="accent6">
                    <a:lumMod val="40000"/>
                    <a:lumOff val="60000"/>
                  </a:schemeClr>
                </a:solidFill>
                <a:ln w="19050" cap="sq">
                  <a:solidFill>
                    <a:srgbClr val="1FB965"/>
                  </a:solidFill>
                  <a:miter lim="800000"/>
                  <a:tailEnd type="none" w="lg" len="lg"/>
                </a:ln>
              </p:spPr>
              <p:txBody>
                <a:bodyPr rtlCol="0" anchor="ctr"/>
                <a:lstStyle/>
                <a:p>
                  <a:pPr algn="ctr" fontAlgn="base">
                    <a:spcBef>
                      <a:spcPct val="0"/>
                    </a:spcBef>
                    <a:spcAft>
                      <a:spcPct val="0"/>
                    </a:spcAft>
                    <a:defRPr/>
                  </a:pPr>
                  <a:endParaRPr lang="zh-CN" altLang="en-US" dirty="0">
                    <a:solidFill>
                      <a:srgbClr val="000000"/>
                    </a:solidFill>
                    <a:latin typeface="Arial" panose="020B0604020202020204" pitchFamily="34" charset="0"/>
                    <a:ea typeface="华文细黑" panose="02010600040101010101" pitchFamily="2" charset="-122"/>
                  </a:endParaRPr>
                </a:p>
              </p:txBody>
            </p:sp>
            <p:sp>
              <p:nvSpPr>
                <p:cNvPr id="435" name="文本框 434"/>
                <p:cNvSpPr txBox="1"/>
                <p:nvPr/>
              </p:nvSpPr>
              <p:spPr>
                <a:xfrm rot="16200000">
                  <a:off x="7959329" y="3812431"/>
                  <a:ext cx="600082" cy="307777"/>
                </a:xfrm>
                <a:prstGeom prst="rect">
                  <a:avLst/>
                </a:prstGeom>
                <a:noFill/>
                <a:ln>
                  <a:noFill/>
                </a:ln>
              </p:spPr>
              <p:txBody>
                <a:bodyPr vert="eaVert" wrap="square" rtlCol="0">
                  <a:spAutoFit/>
                </a:bodyPr>
                <a:lstStyle/>
                <a:p>
                  <a:pPr fontAlgn="base">
                    <a:spcBef>
                      <a:spcPct val="0"/>
                    </a:spcBef>
                    <a:spcAft>
                      <a:spcPct val="0"/>
                    </a:spcAft>
                    <a:defRPr/>
                  </a:pPr>
                  <a:r>
                    <a:rPr lang="zh-CN" altLang="en-US" sz="1200" dirty="0">
                      <a:solidFill>
                        <a:srgbClr val="000000"/>
                      </a:solidFill>
                      <a:latin typeface="微软雅黑" panose="020B0503020204020204" pitchFamily="34" charset="-122"/>
                      <a:ea typeface="微软雅黑" panose="020B0503020204020204" pitchFamily="34" charset="-122"/>
                    </a:rPr>
                    <a:t>字选择</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sp>
            <p:nvSpPr>
              <p:cNvPr id="433" name="矩形 432"/>
              <p:cNvSpPr/>
              <p:nvPr/>
            </p:nvSpPr>
            <p:spPr>
              <a:xfrm>
                <a:off x="10407827" y="4449698"/>
                <a:ext cx="473250" cy="227247"/>
              </a:xfrm>
              <a:prstGeom prst="rect">
                <a:avLst/>
              </a:prstGeom>
              <a:noFill/>
              <a:ln w="3175">
                <a:noFill/>
              </a:ln>
            </p:spPr>
            <p:style>
              <a:lnRef idx="2">
                <a:schemeClr val="accent1"/>
              </a:lnRef>
              <a:fillRef idx="1">
                <a:schemeClr val="lt1"/>
              </a:fillRef>
              <a:effectRef idx="0">
                <a:schemeClr val="accent1"/>
              </a:effectRef>
              <a:fontRef idx="minor">
                <a:schemeClr val="dk1"/>
              </a:fontRef>
            </p:style>
            <p:txBody>
              <a:bodyPr anchor="ctr"/>
              <a:lstStyle/>
              <a:p>
                <a:pPr algn="r" fontAlgn="base">
                  <a:spcBef>
                    <a:spcPct val="0"/>
                  </a:spcBef>
                  <a:spcAft>
                    <a:spcPct val="0"/>
                  </a:spcAft>
                  <a:defRPr/>
                </a:pPr>
                <a:r>
                  <a:rPr lang="en-US" altLang="zh-CN"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rPr>
                  <a:t>OE</a:t>
                </a:r>
                <a:endParaRPr lang="zh-CN" altLang="en-US" sz="1200" b="1" dirty="0">
                  <a:solidFill>
                    <a:srgbClr val="000000">
                      <a:lumMod val="95000"/>
                      <a:lumOff val="5000"/>
                    </a:srgb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25" name="矩形 424"/>
            <p:cNvSpPr/>
            <p:nvPr/>
          </p:nvSpPr>
          <p:spPr>
            <a:xfrm>
              <a:off x="10179567" y="3976987"/>
              <a:ext cx="411062" cy="24959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US" altLang="zh-CN" sz="1100" dirty="0">
                  <a:solidFill>
                    <a:srgbClr val="1FB965"/>
                  </a:solidFill>
                  <a:latin typeface="微软雅黑" panose="020B0503020204020204" pitchFamily="34" charset="-122"/>
                  <a:ea typeface="微软雅黑" panose="020B0503020204020204" pitchFamily="34" charset="-122"/>
                </a:rPr>
                <a:t>W</a:t>
              </a:r>
              <a:r>
                <a:rPr lang="en-US" altLang="zh-CN" sz="1100" baseline="-25000" dirty="0">
                  <a:solidFill>
                    <a:srgbClr val="1FB965"/>
                  </a:solidFill>
                  <a:latin typeface="微软雅黑" panose="020B0503020204020204" pitchFamily="34" charset="-122"/>
                  <a:ea typeface="微软雅黑" panose="020B0503020204020204" pitchFamily="34" charset="-122"/>
                </a:rPr>
                <a:t>2</a:t>
              </a:r>
              <a:endParaRPr lang="en-US" altLang="zh-CN" sz="1100" baseline="-25000" dirty="0">
                <a:solidFill>
                  <a:srgbClr val="1FB965"/>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944257" y="4503148"/>
            <a:ext cx="646918" cy="2143045"/>
            <a:chOff x="5087387" y="4625918"/>
            <a:chExt cx="646918" cy="2143045"/>
          </a:xfrm>
        </p:grpSpPr>
        <p:sp>
          <p:nvSpPr>
            <p:cNvPr id="442" name="文本框 441"/>
            <p:cNvSpPr txBox="1"/>
            <p:nvPr/>
          </p:nvSpPr>
          <p:spPr>
            <a:xfrm>
              <a:off x="5087387" y="6491964"/>
              <a:ext cx="646918" cy="276999"/>
            </a:xfrm>
            <a:prstGeom prst="rect">
              <a:avLst/>
            </a:prstGeom>
            <a:solidFill>
              <a:srgbClr val="FFFF00"/>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Hit</a:t>
              </a:r>
              <a:endParaRPr lang="zh-CN" altLang="en-US" sz="1200" b="1" i="1" dirty="0">
                <a:solidFill>
                  <a:srgbClr val="000000"/>
                </a:solidFill>
                <a:latin typeface="Arial" panose="020B0604020202020204" pitchFamily="34" charset="0"/>
                <a:ea typeface="华文细黑" panose="02010600040101010101" pitchFamily="2" charset="-122"/>
              </a:endParaRPr>
            </a:p>
          </p:txBody>
        </p:sp>
        <p:cxnSp>
          <p:nvCxnSpPr>
            <p:cNvPr id="443" name="直接连接符 442"/>
            <p:cNvCxnSpPr/>
            <p:nvPr/>
          </p:nvCxnSpPr>
          <p:spPr>
            <a:xfrm>
              <a:off x="5396137" y="4625918"/>
              <a:ext cx="0" cy="1876565"/>
            </a:xfrm>
            <a:prstGeom prst="line">
              <a:avLst/>
            </a:prstGeom>
            <a:noFill/>
            <a:ln w="28575" cap="flat" cmpd="sng" algn="ctr">
              <a:solidFill>
                <a:schemeClr val="accent2">
                  <a:lumMod val="60000"/>
                  <a:lumOff val="40000"/>
                </a:schemeClr>
              </a:solidFill>
              <a:prstDash val="solid"/>
              <a:tailEnd type="triangle"/>
            </a:ln>
            <a:effectLst/>
          </p:spPr>
        </p:cxnSp>
      </p:grpSp>
      <p:sp>
        <p:nvSpPr>
          <p:cNvPr id="1390" name="矩形 1389"/>
          <p:cNvSpPr/>
          <p:nvPr/>
        </p:nvSpPr>
        <p:spPr>
          <a:xfrm>
            <a:off x="5123278" y="3417814"/>
            <a:ext cx="276822" cy="1225958"/>
          </a:xfrm>
          <a:prstGeom prst="rect">
            <a:avLst/>
          </a:prstGeom>
          <a:solidFill>
            <a:srgbClr val="00B050"/>
          </a:solidFill>
          <a:ln w="127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r>
              <a:rPr lang="en-US" altLang="zh-CN" sz="1200" kern="0" dirty="0">
                <a:solidFill>
                  <a:srgbClr val="FFFFFF"/>
                </a:solidFill>
                <a:latin typeface="微软雅黑" panose="020B0503020204020204" pitchFamily="34" charset="-122"/>
                <a:ea typeface="微软雅黑" panose="020B0503020204020204" pitchFamily="34" charset="-122"/>
              </a:rPr>
              <a:t>2</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路并发比较</a:t>
            </a:r>
            <a:endPar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0" name="文本框 389"/>
          <p:cNvSpPr txBox="1"/>
          <p:nvPr/>
        </p:nvSpPr>
        <p:spPr>
          <a:xfrm>
            <a:off x="4944257" y="6370461"/>
            <a:ext cx="646918" cy="276999"/>
          </a:xfrm>
          <a:prstGeom prst="rect">
            <a:avLst/>
          </a:prstGeom>
          <a:solidFill>
            <a:schemeClr val="bg2">
              <a:lumMod val="90000"/>
            </a:schemeClr>
          </a:solidFill>
        </p:spPr>
        <p:txBody>
          <a:bodyPr wrap="square" rtlCol="0">
            <a:spAutoFit/>
          </a:bodyPr>
          <a:lstStyle/>
          <a:p>
            <a:pPr algn="ctr" fontAlgn="base">
              <a:spcBef>
                <a:spcPct val="0"/>
              </a:spcBef>
              <a:spcAft>
                <a:spcPct val="0"/>
              </a:spcAft>
            </a:pPr>
            <a:r>
              <a:rPr lang="en-US" altLang="zh-CN" sz="1200" b="1" i="1" dirty="0">
                <a:solidFill>
                  <a:srgbClr val="000000"/>
                </a:solidFill>
                <a:latin typeface="Arial" panose="020B0604020202020204" pitchFamily="34" charset="0"/>
                <a:ea typeface="华文细黑" panose="02010600040101010101" pitchFamily="2" charset="-122"/>
              </a:rPr>
              <a:t>Miss</a:t>
            </a:r>
            <a:endParaRPr lang="zh-CN" altLang="en-US" sz="1200" b="1" i="1" dirty="0">
              <a:solidFill>
                <a:srgbClr val="000000"/>
              </a:solidFill>
              <a:latin typeface="Arial" panose="020B0604020202020204" pitchFamily="34" charset="0"/>
              <a:ea typeface="华文细黑" panose="02010600040101010101" pitchFamily="2"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1399"/>
                                        </p:tgtEl>
                                        <p:attrNameLst>
                                          <p:attrName>fillcolor</p:attrName>
                                        </p:attrNameLst>
                                      </p:cBhvr>
                                      <p:to>
                                        <a:srgbClr val="00CC00"/>
                                      </p:to>
                                    </p:animClr>
                                    <p:set>
                                      <p:cBhvr>
                                        <p:cTn id="7" dur="500" fill="hold"/>
                                        <p:tgtEl>
                                          <p:spTgt spid="1399"/>
                                        </p:tgtEl>
                                        <p:attrNameLst>
                                          <p:attrName>fill.type</p:attrName>
                                        </p:attrNameLst>
                                      </p:cBhvr>
                                      <p:to>
                                        <p:strVal val="solid"/>
                                      </p:to>
                                    </p:set>
                                    <p:set>
                                      <p:cBhvr>
                                        <p:cTn id="8" dur="500" fill="hold"/>
                                        <p:tgtEl>
                                          <p:spTgt spid="1399"/>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78">
                                            <p:bg/>
                                          </p:spTgt>
                                        </p:tgtEl>
                                        <p:attrNameLst>
                                          <p:attrName>style.visibility</p:attrName>
                                        </p:attrNameLst>
                                      </p:cBhvr>
                                      <p:to>
                                        <p:strVal val="visible"/>
                                      </p:to>
                                    </p:set>
                                    <p:animEffect transition="in" filter="wipe(left)">
                                      <p:cBhvr>
                                        <p:cTn id="13" dur="500"/>
                                        <p:tgtEl>
                                          <p:spTgt spid="378">
                                            <p:bg/>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78">
                                            <p:txEl>
                                              <p:pRg st="0" end="0"/>
                                            </p:txEl>
                                          </p:spTgt>
                                        </p:tgtEl>
                                        <p:attrNameLst>
                                          <p:attrName>style.visibility</p:attrName>
                                        </p:attrNameLst>
                                      </p:cBhvr>
                                      <p:to>
                                        <p:strVal val="visible"/>
                                      </p:to>
                                    </p:set>
                                    <p:animEffect transition="in" filter="wipe(left)">
                                      <p:cBhvr>
                                        <p:cTn id="16" dur="500"/>
                                        <p:tgtEl>
                                          <p:spTgt spid="37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repeatCount="2000" fill="hold" nodeType="clickEffect">
                                  <p:stCondLst>
                                    <p:cond delay="0"/>
                                  </p:stCondLst>
                                  <p:childTnLst>
                                    <p:set>
                                      <p:cBhvr>
                                        <p:cTn id="20" dur="1" fill="hold">
                                          <p:stCondLst>
                                            <p:cond delay="0"/>
                                          </p:stCondLst>
                                        </p:cTn>
                                        <p:tgtEl>
                                          <p:spTgt spid="1479"/>
                                        </p:tgtEl>
                                        <p:attrNameLst>
                                          <p:attrName>style.visibility</p:attrName>
                                        </p:attrNameLst>
                                      </p:cBhvr>
                                      <p:to>
                                        <p:strVal val="visible"/>
                                      </p:to>
                                    </p:set>
                                    <p:anim calcmode="lin" valueType="num">
                                      <p:cBhvr additive="base">
                                        <p:cTn id="21" dur="500" fill="hold"/>
                                        <p:tgtEl>
                                          <p:spTgt spid="1479"/>
                                        </p:tgtEl>
                                        <p:attrNameLst>
                                          <p:attrName>ppt_x</p:attrName>
                                        </p:attrNameLst>
                                      </p:cBhvr>
                                      <p:tavLst>
                                        <p:tav tm="0">
                                          <p:val>
                                            <p:strVal val="1+#ppt_w/2"/>
                                          </p:val>
                                        </p:tav>
                                        <p:tav tm="100000">
                                          <p:val>
                                            <p:strVal val="#ppt_x"/>
                                          </p:val>
                                        </p:tav>
                                      </p:tavLst>
                                    </p:anim>
                                    <p:anim calcmode="lin" valueType="num">
                                      <p:cBhvr additive="base">
                                        <p:cTn id="22" dur="500" fill="hold"/>
                                        <p:tgtEl>
                                          <p:spTgt spid="1479"/>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8" fill="hold" nodeType="afterEffect">
                                  <p:stCondLst>
                                    <p:cond delay="0"/>
                                  </p:stCondLst>
                                  <p:childTnLst>
                                    <p:set>
                                      <p:cBhvr>
                                        <p:cTn id="25" dur="1" fill="hold">
                                          <p:stCondLst>
                                            <p:cond delay="0"/>
                                          </p:stCondLst>
                                        </p:cTn>
                                        <p:tgtEl>
                                          <p:spTgt spid="1448"/>
                                        </p:tgtEl>
                                        <p:attrNameLst>
                                          <p:attrName>style.visibility</p:attrName>
                                        </p:attrNameLst>
                                      </p:cBhvr>
                                      <p:to>
                                        <p:strVal val="visible"/>
                                      </p:to>
                                    </p:set>
                                    <p:anim calcmode="lin" valueType="num">
                                      <p:cBhvr additive="base">
                                        <p:cTn id="26" dur="1000" fill="hold"/>
                                        <p:tgtEl>
                                          <p:spTgt spid="1448"/>
                                        </p:tgtEl>
                                        <p:attrNameLst>
                                          <p:attrName>ppt_x</p:attrName>
                                        </p:attrNameLst>
                                      </p:cBhvr>
                                      <p:tavLst>
                                        <p:tav tm="0">
                                          <p:val>
                                            <p:strVal val="0-#ppt_w/2"/>
                                          </p:val>
                                        </p:tav>
                                        <p:tav tm="100000">
                                          <p:val>
                                            <p:strVal val="#ppt_x"/>
                                          </p:val>
                                        </p:tav>
                                      </p:tavLst>
                                    </p:anim>
                                    <p:anim calcmode="lin" valueType="num">
                                      <p:cBhvr additive="base">
                                        <p:cTn id="27" dur="1000" fill="hold"/>
                                        <p:tgtEl>
                                          <p:spTgt spid="144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1400"/>
                                        </p:tgtEl>
                                        <p:attrNameLst>
                                          <p:attrName>fillcolor</p:attrName>
                                        </p:attrNameLst>
                                      </p:cBhvr>
                                      <p:to>
                                        <a:srgbClr val="00CC00"/>
                                      </p:to>
                                    </p:animClr>
                                    <p:set>
                                      <p:cBhvr>
                                        <p:cTn id="32" dur="500" fill="hold"/>
                                        <p:tgtEl>
                                          <p:spTgt spid="1400"/>
                                        </p:tgtEl>
                                        <p:attrNameLst>
                                          <p:attrName>fill.type</p:attrName>
                                        </p:attrNameLst>
                                      </p:cBhvr>
                                      <p:to>
                                        <p:strVal val="solid"/>
                                      </p:to>
                                    </p:set>
                                    <p:set>
                                      <p:cBhvr>
                                        <p:cTn id="33" dur="500" fill="hold"/>
                                        <p:tgtEl>
                                          <p:spTgt spid="1400"/>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399"/>
                                        </p:tgtEl>
                                        <p:attrNameLst>
                                          <p:attrName>fillcolor</p:attrName>
                                        </p:attrNameLst>
                                      </p:cBhvr>
                                      <p:to>
                                        <a:schemeClr val="bg2"/>
                                      </p:to>
                                    </p:animClr>
                                    <p:set>
                                      <p:cBhvr>
                                        <p:cTn id="36" dur="500" fill="hold"/>
                                        <p:tgtEl>
                                          <p:spTgt spid="1399"/>
                                        </p:tgtEl>
                                        <p:attrNameLst>
                                          <p:attrName>fill.type</p:attrName>
                                        </p:attrNameLst>
                                      </p:cBhvr>
                                      <p:to>
                                        <p:strVal val="solid"/>
                                      </p:to>
                                    </p:set>
                                    <p:set>
                                      <p:cBhvr>
                                        <p:cTn id="37" dur="500" fill="hold"/>
                                        <p:tgtEl>
                                          <p:spTgt spid="1399"/>
                                        </p:tgtEl>
                                        <p:attrNameLst>
                                          <p:attrName>fill.on</p:attrName>
                                        </p:attrNameLst>
                                      </p:cBhvr>
                                      <p:to>
                                        <p:strVal val="true"/>
                                      </p:to>
                                    </p:set>
                                  </p:childTnLst>
                                </p:cTn>
                              </p:par>
                            </p:childTnLst>
                          </p:cTn>
                        </p:par>
                        <p:par>
                          <p:cTn id="38" fill="hold">
                            <p:stCondLst>
                              <p:cond delay="500"/>
                            </p:stCondLst>
                            <p:childTnLst>
                              <p:par>
                                <p:cTn id="39" presetID="2" presetClass="entr" presetSubtype="12" fill="hold" nodeType="afterEffect">
                                  <p:stCondLst>
                                    <p:cond delay="0"/>
                                  </p:stCondLst>
                                  <p:childTnLst>
                                    <p:set>
                                      <p:cBhvr>
                                        <p:cTn id="40" dur="1" fill="hold">
                                          <p:stCondLst>
                                            <p:cond delay="0"/>
                                          </p:stCondLst>
                                        </p:cTn>
                                        <p:tgtEl>
                                          <p:spTgt spid="1488"/>
                                        </p:tgtEl>
                                        <p:attrNameLst>
                                          <p:attrName>style.visibility</p:attrName>
                                        </p:attrNameLst>
                                      </p:cBhvr>
                                      <p:to>
                                        <p:strVal val="visible"/>
                                      </p:to>
                                    </p:set>
                                    <p:anim calcmode="lin" valueType="num">
                                      <p:cBhvr additive="base">
                                        <p:cTn id="41" dur="1000" fill="hold"/>
                                        <p:tgtEl>
                                          <p:spTgt spid="1488"/>
                                        </p:tgtEl>
                                        <p:attrNameLst>
                                          <p:attrName>ppt_x</p:attrName>
                                        </p:attrNameLst>
                                      </p:cBhvr>
                                      <p:tavLst>
                                        <p:tav tm="0">
                                          <p:val>
                                            <p:strVal val="0-#ppt_w/2"/>
                                          </p:val>
                                        </p:tav>
                                        <p:tav tm="100000">
                                          <p:val>
                                            <p:strVal val="#ppt_x"/>
                                          </p:val>
                                        </p:tav>
                                      </p:tavLst>
                                    </p:anim>
                                    <p:anim calcmode="lin" valueType="num">
                                      <p:cBhvr additive="base">
                                        <p:cTn id="42" dur="1000" fill="hold"/>
                                        <p:tgtEl>
                                          <p:spTgt spid="148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repeatCount="2000" fill="hold" nodeType="clickEffect">
                                  <p:stCondLst>
                                    <p:cond delay="0"/>
                                  </p:stCondLst>
                                  <p:childTnLst>
                                    <p:set>
                                      <p:cBhvr>
                                        <p:cTn id="46" dur="1" fill="hold">
                                          <p:stCondLst>
                                            <p:cond delay="0"/>
                                          </p:stCondLst>
                                        </p:cTn>
                                        <p:tgtEl>
                                          <p:spTgt spid="1454"/>
                                        </p:tgtEl>
                                        <p:attrNameLst>
                                          <p:attrName>style.visibility</p:attrName>
                                        </p:attrNameLst>
                                      </p:cBhvr>
                                      <p:to>
                                        <p:strVal val="visible"/>
                                      </p:to>
                                    </p:set>
                                    <p:anim calcmode="lin" valueType="num">
                                      <p:cBhvr additive="base">
                                        <p:cTn id="47" dur="500" fill="hold"/>
                                        <p:tgtEl>
                                          <p:spTgt spid="1454"/>
                                        </p:tgtEl>
                                        <p:attrNameLst>
                                          <p:attrName>ppt_x</p:attrName>
                                        </p:attrNameLst>
                                      </p:cBhvr>
                                      <p:tavLst>
                                        <p:tav tm="0">
                                          <p:val>
                                            <p:strVal val="1+#ppt_w/2"/>
                                          </p:val>
                                        </p:tav>
                                        <p:tav tm="100000">
                                          <p:val>
                                            <p:strVal val="#ppt_x"/>
                                          </p:val>
                                        </p:tav>
                                      </p:tavLst>
                                    </p:anim>
                                    <p:anim calcmode="lin" valueType="num">
                                      <p:cBhvr additive="base">
                                        <p:cTn id="48" dur="500" fill="hold"/>
                                        <p:tgtEl>
                                          <p:spTgt spid="1454"/>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2" presetClass="entr" presetSubtype="8" fill="hold" nodeType="afterEffect">
                                  <p:stCondLst>
                                    <p:cond delay="0"/>
                                  </p:stCondLst>
                                  <p:childTnLst>
                                    <p:set>
                                      <p:cBhvr>
                                        <p:cTn id="51" dur="1" fill="hold">
                                          <p:stCondLst>
                                            <p:cond delay="0"/>
                                          </p:stCondLst>
                                        </p:cTn>
                                        <p:tgtEl>
                                          <p:spTgt spid="1436"/>
                                        </p:tgtEl>
                                        <p:attrNameLst>
                                          <p:attrName>style.visibility</p:attrName>
                                        </p:attrNameLst>
                                      </p:cBhvr>
                                      <p:to>
                                        <p:strVal val="visible"/>
                                      </p:to>
                                    </p:set>
                                    <p:anim calcmode="lin" valueType="num">
                                      <p:cBhvr additive="base">
                                        <p:cTn id="52" dur="1000" fill="hold"/>
                                        <p:tgtEl>
                                          <p:spTgt spid="1436"/>
                                        </p:tgtEl>
                                        <p:attrNameLst>
                                          <p:attrName>ppt_x</p:attrName>
                                        </p:attrNameLst>
                                      </p:cBhvr>
                                      <p:tavLst>
                                        <p:tav tm="0">
                                          <p:val>
                                            <p:strVal val="0-#ppt_w/2"/>
                                          </p:val>
                                        </p:tav>
                                        <p:tav tm="100000">
                                          <p:val>
                                            <p:strVal val="#ppt_x"/>
                                          </p:val>
                                        </p:tav>
                                      </p:tavLst>
                                    </p:anim>
                                    <p:anim calcmode="lin" valueType="num">
                                      <p:cBhvr additive="base">
                                        <p:cTn id="53" dur="1000" fill="hold"/>
                                        <p:tgtEl>
                                          <p:spTgt spid="1436"/>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mph" presetSubtype="2" fill="hold" nodeType="clickEffect">
                                  <p:stCondLst>
                                    <p:cond delay="0"/>
                                  </p:stCondLst>
                                  <p:childTnLst>
                                    <p:animClr clrSpc="rgb" dir="cw">
                                      <p:cBhvr>
                                        <p:cTn id="57" dur="500" fill="hold"/>
                                        <p:tgtEl>
                                          <p:spTgt spid="1401"/>
                                        </p:tgtEl>
                                        <p:attrNameLst>
                                          <p:attrName>fillcolor</p:attrName>
                                        </p:attrNameLst>
                                      </p:cBhvr>
                                      <p:to>
                                        <a:srgbClr val="00CC00"/>
                                      </p:to>
                                    </p:animClr>
                                    <p:set>
                                      <p:cBhvr>
                                        <p:cTn id="58" dur="500" fill="hold"/>
                                        <p:tgtEl>
                                          <p:spTgt spid="1401"/>
                                        </p:tgtEl>
                                        <p:attrNameLst>
                                          <p:attrName>fill.type</p:attrName>
                                        </p:attrNameLst>
                                      </p:cBhvr>
                                      <p:to>
                                        <p:strVal val="solid"/>
                                      </p:to>
                                    </p:set>
                                    <p:set>
                                      <p:cBhvr>
                                        <p:cTn id="59" dur="500" fill="hold"/>
                                        <p:tgtEl>
                                          <p:spTgt spid="1401"/>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400"/>
                                        </p:tgtEl>
                                        <p:attrNameLst>
                                          <p:attrName>fillcolor</p:attrName>
                                        </p:attrNameLst>
                                      </p:cBhvr>
                                      <p:to>
                                        <a:schemeClr val="bg2"/>
                                      </p:to>
                                    </p:animClr>
                                    <p:set>
                                      <p:cBhvr>
                                        <p:cTn id="62" dur="500" fill="hold"/>
                                        <p:tgtEl>
                                          <p:spTgt spid="1400"/>
                                        </p:tgtEl>
                                        <p:attrNameLst>
                                          <p:attrName>fill.type</p:attrName>
                                        </p:attrNameLst>
                                      </p:cBhvr>
                                      <p:to>
                                        <p:strVal val="solid"/>
                                      </p:to>
                                    </p:set>
                                    <p:set>
                                      <p:cBhvr>
                                        <p:cTn id="63" dur="500" fill="hold"/>
                                        <p:tgtEl>
                                          <p:spTgt spid="1400"/>
                                        </p:tgtEl>
                                        <p:attrNameLst>
                                          <p:attrName>fill.on</p:attrName>
                                        </p:attrNameLst>
                                      </p:cBhvr>
                                      <p:to>
                                        <p:strVal val="true"/>
                                      </p:to>
                                    </p:set>
                                  </p:childTnLst>
                                </p:cTn>
                              </p:par>
                            </p:childTnLst>
                          </p:cTn>
                        </p:par>
                        <p:par>
                          <p:cTn id="64" fill="hold">
                            <p:stCondLst>
                              <p:cond delay="500"/>
                            </p:stCondLst>
                            <p:childTnLst>
                              <p:par>
                                <p:cTn id="65" presetID="2" presetClass="entr" presetSubtype="12" fill="hold" nodeType="afterEffect">
                                  <p:stCondLst>
                                    <p:cond delay="0"/>
                                  </p:stCondLst>
                                  <p:childTnLst>
                                    <p:set>
                                      <p:cBhvr>
                                        <p:cTn id="66" dur="1" fill="hold">
                                          <p:stCondLst>
                                            <p:cond delay="0"/>
                                          </p:stCondLst>
                                        </p:cTn>
                                        <p:tgtEl>
                                          <p:spTgt spid="1492"/>
                                        </p:tgtEl>
                                        <p:attrNameLst>
                                          <p:attrName>style.visibility</p:attrName>
                                        </p:attrNameLst>
                                      </p:cBhvr>
                                      <p:to>
                                        <p:strVal val="visible"/>
                                      </p:to>
                                    </p:set>
                                    <p:anim calcmode="lin" valueType="num">
                                      <p:cBhvr additive="base">
                                        <p:cTn id="67" dur="1000" fill="hold"/>
                                        <p:tgtEl>
                                          <p:spTgt spid="1492"/>
                                        </p:tgtEl>
                                        <p:attrNameLst>
                                          <p:attrName>ppt_x</p:attrName>
                                        </p:attrNameLst>
                                      </p:cBhvr>
                                      <p:tavLst>
                                        <p:tav tm="0">
                                          <p:val>
                                            <p:strVal val="0-#ppt_w/2"/>
                                          </p:val>
                                        </p:tav>
                                        <p:tav tm="100000">
                                          <p:val>
                                            <p:strVal val="#ppt_x"/>
                                          </p:val>
                                        </p:tav>
                                      </p:tavLst>
                                    </p:anim>
                                    <p:anim calcmode="lin" valueType="num">
                                      <p:cBhvr additive="base">
                                        <p:cTn id="68" dur="1000" fill="hold"/>
                                        <p:tgtEl>
                                          <p:spTgt spid="14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repeatCount="2000" fill="hold" nodeType="clickEffect">
                                  <p:stCondLst>
                                    <p:cond delay="0"/>
                                  </p:stCondLst>
                                  <p:childTnLst>
                                    <p:set>
                                      <p:cBhvr>
                                        <p:cTn id="72" dur="1" fill="hold">
                                          <p:stCondLst>
                                            <p:cond delay="0"/>
                                          </p:stCondLst>
                                        </p:cTn>
                                        <p:tgtEl>
                                          <p:spTgt spid="1459"/>
                                        </p:tgtEl>
                                        <p:attrNameLst>
                                          <p:attrName>style.visibility</p:attrName>
                                        </p:attrNameLst>
                                      </p:cBhvr>
                                      <p:to>
                                        <p:strVal val="visible"/>
                                      </p:to>
                                    </p:set>
                                    <p:anim calcmode="lin" valueType="num">
                                      <p:cBhvr additive="base">
                                        <p:cTn id="73" dur="500" fill="hold"/>
                                        <p:tgtEl>
                                          <p:spTgt spid="1459"/>
                                        </p:tgtEl>
                                        <p:attrNameLst>
                                          <p:attrName>ppt_x</p:attrName>
                                        </p:attrNameLst>
                                      </p:cBhvr>
                                      <p:tavLst>
                                        <p:tav tm="0">
                                          <p:val>
                                            <p:strVal val="1+#ppt_w/2"/>
                                          </p:val>
                                        </p:tav>
                                        <p:tav tm="100000">
                                          <p:val>
                                            <p:strVal val="#ppt_x"/>
                                          </p:val>
                                        </p:tav>
                                      </p:tavLst>
                                    </p:anim>
                                    <p:anim calcmode="lin" valueType="num">
                                      <p:cBhvr additive="base">
                                        <p:cTn id="74" dur="500" fill="hold"/>
                                        <p:tgtEl>
                                          <p:spTgt spid="1459"/>
                                        </p:tgtEl>
                                        <p:attrNameLst>
                                          <p:attrName>ppt_y</p:attrName>
                                        </p:attrNameLst>
                                      </p:cBhvr>
                                      <p:tavLst>
                                        <p:tav tm="0">
                                          <p:val>
                                            <p:strVal val="#ppt_y"/>
                                          </p:val>
                                        </p:tav>
                                        <p:tav tm="100000">
                                          <p:val>
                                            <p:strVal val="#ppt_y"/>
                                          </p:val>
                                        </p:tav>
                                      </p:tavLst>
                                    </p:anim>
                                  </p:childTnLst>
                                </p:cTn>
                              </p:par>
                            </p:childTnLst>
                          </p:cTn>
                        </p:par>
                        <p:par>
                          <p:cTn id="75" fill="hold">
                            <p:stCondLst>
                              <p:cond delay="500"/>
                            </p:stCondLst>
                            <p:childTnLst>
                              <p:par>
                                <p:cTn id="76" presetID="2" presetClass="entr" presetSubtype="8" fill="hold" nodeType="afterEffect">
                                  <p:stCondLst>
                                    <p:cond delay="0"/>
                                  </p:stCondLst>
                                  <p:childTnLst>
                                    <p:set>
                                      <p:cBhvr>
                                        <p:cTn id="77" dur="1" fill="hold">
                                          <p:stCondLst>
                                            <p:cond delay="0"/>
                                          </p:stCondLst>
                                        </p:cTn>
                                        <p:tgtEl>
                                          <p:spTgt spid="1439"/>
                                        </p:tgtEl>
                                        <p:attrNameLst>
                                          <p:attrName>style.visibility</p:attrName>
                                        </p:attrNameLst>
                                      </p:cBhvr>
                                      <p:to>
                                        <p:strVal val="visible"/>
                                      </p:to>
                                    </p:set>
                                    <p:anim calcmode="lin" valueType="num">
                                      <p:cBhvr additive="base">
                                        <p:cTn id="78" dur="1000" fill="hold"/>
                                        <p:tgtEl>
                                          <p:spTgt spid="1439"/>
                                        </p:tgtEl>
                                        <p:attrNameLst>
                                          <p:attrName>ppt_x</p:attrName>
                                        </p:attrNameLst>
                                      </p:cBhvr>
                                      <p:tavLst>
                                        <p:tav tm="0">
                                          <p:val>
                                            <p:strVal val="0-#ppt_w/2"/>
                                          </p:val>
                                        </p:tav>
                                        <p:tav tm="100000">
                                          <p:val>
                                            <p:strVal val="#ppt_x"/>
                                          </p:val>
                                        </p:tav>
                                      </p:tavLst>
                                    </p:anim>
                                    <p:anim calcmode="lin" valueType="num">
                                      <p:cBhvr additive="base">
                                        <p:cTn id="79" dur="1000" fill="hold"/>
                                        <p:tgtEl>
                                          <p:spTgt spid="1439"/>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 presetClass="emph" presetSubtype="2" fill="hold" nodeType="clickEffect">
                                  <p:stCondLst>
                                    <p:cond delay="0"/>
                                  </p:stCondLst>
                                  <p:childTnLst>
                                    <p:animClr clrSpc="rgb" dir="cw">
                                      <p:cBhvr>
                                        <p:cTn id="83" dur="500" fill="hold"/>
                                        <p:tgtEl>
                                          <p:spTgt spid="1401"/>
                                        </p:tgtEl>
                                        <p:attrNameLst>
                                          <p:attrName>fillcolor</p:attrName>
                                        </p:attrNameLst>
                                      </p:cBhvr>
                                      <p:to>
                                        <a:schemeClr val="bg2"/>
                                      </p:to>
                                    </p:animClr>
                                    <p:set>
                                      <p:cBhvr>
                                        <p:cTn id="84" dur="500" fill="hold"/>
                                        <p:tgtEl>
                                          <p:spTgt spid="1401"/>
                                        </p:tgtEl>
                                        <p:attrNameLst>
                                          <p:attrName>fill.type</p:attrName>
                                        </p:attrNameLst>
                                      </p:cBhvr>
                                      <p:to>
                                        <p:strVal val="solid"/>
                                      </p:to>
                                    </p:set>
                                    <p:set>
                                      <p:cBhvr>
                                        <p:cTn id="85" dur="500" fill="hold"/>
                                        <p:tgtEl>
                                          <p:spTgt spid="1401"/>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500" fill="hold"/>
                                        <p:tgtEl>
                                          <p:spTgt spid="1402"/>
                                        </p:tgtEl>
                                        <p:attrNameLst>
                                          <p:attrName>fillcolor</p:attrName>
                                        </p:attrNameLst>
                                      </p:cBhvr>
                                      <p:to>
                                        <a:srgbClr val="00CC00"/>
                                      </p:to>
                                    </p:animClr>
                                    <p:set>
                                      <p:cBhvr>
                                        <p:cTn id="88" dur="500" fill="hold"/>
                                        <p:tgtEl>
                                          <p:spTgt spid="1402"/>
                                        </p:tgtEl>
                                        <p:attrNameLst>
                                          <p:attrName>fill.type</p:attrName>
                                        </p:attrNameLst>
                                      </p:cBhvr>
                                      <p:to>
                                        <p:strVal val="solid"/>
                                      </p:to>
                                    </p:set>
                                    <p:set>
                                      <p:cBhvr>
                                        <p:cTn id="89" dur="500" fill="hold"/>
                                        <p:tgtEl>
                                          <p:spTgt spid="1402"/>
                                        </p:tgtEl>
                                        <p:attrNameLst>
                                          <p:attrName>fill.on</p:attrName>
                                        </p:attrNameLst>
                                      </p:cBhvr>
                                      <p:to>
                                        <p:strVal val="true"/>
                                      </p:to>
                                    </p:set>
                                  </p:childTnLst>
                                </p:cTn>
                              </p:par>
                            </p:childTnLst>
                          </p:cTn>
                        </p:par>
                        <p:par>
                          <p:cTn id="90" fill="hold">
                            <p:stCondLst>
                              <p:cond delay="500"/>
                            </p:stCondLst>
                            <p:childTnLst>
                              <p:par>
                                <p:cTn id="91" presetID="2" presetClass="entr" presetSubtype="12" fill="hold" nodeType="afterEffect">
                                  <p:stCondLst>
                                    <p:cond delay="0"/>
                                  </p:stCondLst>
                                  <p:childTnLst>
                                    <p:set>
                                      <p:cBhvr>
                                        <p:cTn id="92" dur="1" fill="hold">
                                          <p:stCondLst>
                                            <p:cond delay="0"/>
                                          </p:stCondLst>
                                        </p:cTn>
                                        <p:tgtEl>
                                          <p:spTgt spid="1496"/>
                                        </p:tgtEl>
                                        <p:attrNameLst>
                                          <p:attrName>style.visibility</p:attrName>
                                        </p:attrNameLst>
                                      </p:cBhvr>
                                      <p:to>
                                        <p:strVal val="visible"/>
                                      </p:to>
                                    </p:set>
                                    <p:anim calcmode="lin" valueType="num">
                                      <p:cBhvr additive="base">
                                        <p:cTn id="93" dur="1000" fill="hold"/>
                                        <p:tgtEl>
                                          <p:spTgt spid="1496"/>
                                        </p:tgtEl>
                                        <p:attrNameLst>
                                          <p:attrName>ppt_x</p:attrName>
                                        </p:attrNameLst>
                                      </p:cBhvr>
                                      <p:tavLst>
                                        <p:tav tm="0">
                                          <p:val>
                                            <p:strVal val="0-#ppt_w/2"/>
                                          </p:val>
                                        </p:tav>
                                        <p:tav tm="100000">
                                          <p:val>
                                            <p:strVal val="#ppt_x"/>
                                          </p:val>
                                        </p:tav>
                                      </p:tavLst>
                                    </p:anim>
                                    <p:anim calcmode="lin" valueType="num">
                                      <p:cBhvr additive="base">
                                        <p:cTn id="94" dur="1000" fill="hold"/>
                                        <p:tgtEl>
                                          <p:spTgt spid="1496"/>
                                        </p:tgtEl>
                                        <p:attrNameLst>
                                          <p:attrName>ppt_y</p:attrName>
                                        </p:attrNameLst>
                                      </p:cBhvr>
                                      <p:tavLst>
                                        <p:tav tm="0">
                                          <p:val>
                                            <p:strVal val="1+#ppt_h/2"/>
                                          </p:val>
                                        </p:tav>
                                        <p:tav tm="100000">
                                          <p:val>
                                            <p:strVal val="#ppt_y"/>
                                          </p:val>
                                        </p:tav>
                                      </p:tavLst>
                                    </p:anim>
                                  </p:childTnLst>
                                </p:cTn>
                              </p:par>
                            </p:childTnLst>
                          </p:cTn>
                        </p:par>
                        <p:par>
                          <p:cTn id="95" fill="hold">
                            <p:stCondLst>
                              <p:cond delay="1500"/>
                            </p:stCondLst>
                            <p:childTnLst>
                              <p:par>
                                <p:cTn id="96" presetID="22" presetClass="entr" presetSubtype="2" repeatCount="3000" fill="hold" nodeType="afterEffect">
                                  <p:stCondLst>
                                    <p:cond delay="0"/>
                                  </p:stCondLst>
                                  <p:childTnLst>
                                    <p:set>
                                      <p:cBhvr>
                                        <p:cTn id="97" dur="1" fill="hold">
                                          <p:stCondLst>
                                            <p:cond delay="0"/>
                                          </p:stCondLst>
                                        </p:cTn>
                                        <p:tgtEl>
                                          <p:spTgt spid="1539"/>
                                        </p:tgtEl>
                                        <p:attrNameLst>
                                          <p:attrName>style.visibility</p:attrName>
                                        </p:attrNameLst>
                                      </p:cBhvr>
                                      <p:to>
                                        <p:strVal val="visible"/>
                                      </p:to>
                                    </p:set>
                                    <p:animEffect transition="in" filter="wipe(right)">
                                      <p:cBhvr>
                                        <p:cTn id="98" dur="500"/>
                                        <p:tgtEl>
                                          <p:spTgt spid="153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repeatCount="3000" fill="hold" nodeType="clickEffect">
                                  <p:stCondLst>
                                    <p:cond delay="0"/>
                                  </p:stCondLst>
                                  <p:childTnLst>
                                    <p:set>
                                      <p:cBhvr>
                                        <p:cTn id="102" dur="1" fill="hold">
                                          <p:stCondLst>
                                            <p:cond delay="0"/>
                                          </p:stCondLst>
                                        </p:cTn>
                                        <p:tgtEl>
                                          <p:spTgt spid="1537"/>
                                        </p:tgtEl>
                                        <p:attrNameLst>
                                          <p:attrName>style.visibility</p:attrName>
                                        </p:attrNameLst>
                                      </p:cBhvr>
                                      <p:to>
                                        <p:strVal val="visible"/>
                                      </p:to>
                                    </p:set>
                                    <p:animEffect transition="in" filter="wipe(left)">
                                      <p:cBhvr>
                                        <p:cTn id="103" dur="500"/>
                                        <p:tgtEl>
                                          <p:spTgt spid="1537"/>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wipe(left)">
                                      <p:cBhvr>
                                        <p:cTn id="107" dur="500"/>
                                        <p:tgtEl>
                                          <p:spTgt spid="14"/>
                                        </p:tgtEl>
                                      </p:cBhvr>
                                    </p:animEffect>
                                  </p:childTnLst>
                                </p:cTn>
                              </p:par>
                            </p:childTnLst>
                          </p:cTn>
                        </p:par>
                        <p:par>
                          <p:cTn id="108" fill="hold">
                            <p:stCondLst>
                              <p:cond delay="1000"/>
                            </p:stCondLst>
                            <p:childTnLst>
                              <p:par>
                                <p:cTn id="109" presetID="22" presetClass="entr" presetSubtype="4" fill="hold" nodeType="afterEffect">
                                  <p:stCondLst>
                                    <p:cond delay="0"/>
                                  </p:stCondLst>
                                  <p:childTnLst>
                                    <p:set>
                                      <p:cBhvr>
                                        <p:cTn id="110" dur="1" fill="hold">
                                          <p:stCondLst>
                                            <p:cond delay="0"/>
                                          </p:stCondLst>
                                        </p:cTn>
                                        <p:tgtEl>
                                          <p:spTgt spid="404"/>
                                        </p:tgtEl>
                                        <p:attrNameLst>
                                          <p:attrName>style.visibility</p:attrName>
                                        </p:attrNameLst>
                                      </p:cBhvr>
                                      <p:to>
                                        <p:strVal val="visible"/>
                                      </p:to>
                                    </p:set>
                                    <p:animEffect transition="in" filter="wipe(down)">
                                      <p:cBhvr>
                                        <p:cTn id="111" dur="500"/>
                                        <p:tgtEl>
                                          <p:spTgt spid="4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405"/>
                                        </p:tgtEl>
                                        <p:attrNameLst>
                                          <p:attrName>style.visibility</p:attrName>
                                        </p:attrNameLst>
                                      </p:cBhvr>
                                      <p:to>
                                        <p:strVal val="visible"/>
                                      </p:to>
                                    </p:set>
                                    <p:animEffect transition="in" filter="wipe(left)">
                                      <p:cBhvr>
                                        <p:cTn id="115" dur="500"/>
                                        <p:tgtEl>
                                          <p:spTgt spid="405"/>
                                        </p:tgtEl>
                                      </p:cBhvr>
                                    </p:animEffect>
                                  </p:childTnLst>
                                </p:cTn>
                              </p:par>
                            </p:childTnLst>
                          </p:cTn>
                        </p:par>
                        <p:par>
                          <p:cTn id="116" fill="hold">
                            <p:stCondLst>
                              <p:cond delay="2000"/>
                            </p:stCondLst>
                            <p:childTnLst>
                              <p:par>
                                <p:cTn id="117" presetID="22" presetClass="entr" presetSubtype="1" fill="hold" nodeType="after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par>
                          <p:cTn id="120" fill="hold">
                            <p:stCondLst>
                              <p:cond delay="2500"/>
                            </p:stCondLst>
                            <p:childTnLst>
                              <p:par>
                                <p:cTn id="121" presetID="22" presetClass="entr" presetSubtype="8" repeatCount="3000" fill="hold" nodeType="afterEffect">
                                  <p:stCondLst>
                                    <p:cond delay="0"/>
                                  </p:stCondLst>
                                  <p:childTnLst>
                                    <p:set>
                                      <p:cBhvr>
                                        <p:cTn id="122" dur="1" fill="hold">
                                          <p:stCondLst>
                                            <p:cond delay="0"/>
                                          </p:stCondLst>
                                        </p:cTn>
                                        <p:tgtEl>
                                          <p:spTgt spid="1536"/>
                                        </p:tgtEl>
                                        <p:attrNameLst>
                                          <p:attrName>style.visibility</p:attrName>
                                        </p:attrNameLst>
                                      </p:cBhvr>
                                      <p:to>
                                        <p:strVal val="visible"/>
                                      </p:to>
                                    </p:set>
                                    <p:animEffect transition="in" filter="wipe(left)">
                                      <p:cBhvr>
                                        <p:cTn id="123" dur="500"/>
                                        <p:tgtEl>
                                          <p:spTgt spid="1536"/>
                                        </p:tgtEl>
                                      </p:cBhvr>
                                    </p:animEffect>
                                  </p:childTnLst>
                                </p:cTn>
                              </p:par>
                            </p:childTnLst>
                          </p:cTn>
                        </p:par>
                        <p:par>
                          <p:cTn id="124" fill="hold">
                            <p:stCondLst>
                              <p:cond delay="3000"/>
                            </p:stCondLst>
                            <p:childTnLst>
                              <p:par>
                                <p:cTn id="125" presetID="22" presetClass="entr" presetSubtype="8" repeatCount="3000" fill="hold" nodeType="afterEffect">
                                  <p:stCondLst>
                                    <p:cond delay="0"/>
                                  </p:stCondLst>
                                  <p:childTnLst>
                                    <p:set>
                                      <p:cBhvr>
                                        <p:cTn id="126" dur="1" fill="hold">
                                          <p:stCondLst>
                                            <p:cond delay="0"/>
                                          </p:stCondLst>
                                        </p:cTn>
                                        <p:tgtEl>
                                          <p:spTgt spid="1538"/>
                                        </p:tgtEl>
                                        <p:attrNameLst>
                                          <p:attrName>style.visibility</p:attrName>
                                        </p:attrNameLst>
                                      </p:cBhvr>
                                      <p:to>
                                        <p:strVal val="visible"/>
                                      </p:to>
                                    </p:set>
                                    <p:animEffect transition="in" filter="wipe(left)">
                                      <p:cBhvr>
                                        <p:cTn id="127" dur="500"/>
                                        <p:tgtEl>
                                          <p:spTgt spid="1538"/>
                                        </p:tgtEl>
                                      </p:cBhvr>
                                    </p:animEffect>
                                  </p:childTnLst>
                                </p:cTn>
                              </p:par>
                            </p:childTnLst>
                          </p:cTn>
                        </p:par>
                      </p:childTnLst>
                    </p:cTn>
                  </p:par>
                  <p:par>
                    <p:cTn id="128" fill="hold">
                      <p:stCondLst>
                        <p:cond delay="indefinite"/>
                      </p:stCondLst>
                      <p:childTnLst>
                        <p:par>
                          <p:cTn id="129" fill="hold">
                            <p:stCondLst>
                              <p:cond delay="0"/>
                            </p:stCondLst>
                            <p:childTnLst>
                              <p:par>
                                <p:cTn id="130" presetID="35" presetClass="emph" presetSubtype="0" fill="hold" nodeType="clickEffect">
                                  <p:stCondLst>
                                    <p:cond delay="0"/>
                                  </p:stCondLst>
                                  <p:childTnLst>
                                    <p:anim calcmode="discrete" valueType="str">
                                      <p:cBhvr>
                                        <p:cTn id="131" dur="1000" fill="hold"/>
                                        <p:tgtEl>
                                          <p:spTgt spid="1448"/>
                                        </p:tgtEl>
                                        <p:attrNameLst>
                                          <p:attrName>style.visibility</p:attrName>
                                        </p:attrNameLst>
                                      </p:cBhvr>
                                      <p:tavLst>
                                        <p:tav tm="0">
                                          <p:val>
                                            <p:strVal val="hidden"/>
                                          </p:val>
                                        </p:tav>
                                        <p:tav tm="50000">
                                          <p:val>
                                            <p:strVal val="visible"/>
                                          </p:val>
                                        </p:tav>
                                      </p:tavLst>
                                    </p:anim>
                                  </p:childTnLst>
                                </p:cTn>
                              </p:par>
                              <p:par>
                                <p:cTn id="132" presetID="35" presetClass="emph" presetSubtype="0" repeatCount="2000" fill="hold" nodeType="withEffect">
                                  <p:stCondLst>
                                    <p:cond delay="0"/>
                                  </p:stCondLst>
                                  <p:childTnLst>
                                    <p:anim calcmode="discrete" valueType="str">
                                      <p:cBhvr>
                                        <p:cTn id="133" dur="1000" fill="hold"/>
                                        <p:tgtEl>
                                          <p:spTgt spid="1479"/>
                                        </p:tgtEl>
                                        <p:attrNameLst>
                                          <p:attrName>style.visibility</p:attrName>
                                        </p:attrNameLst>
                                      </p:cBhvr>
                                      <p:tavLst>
                                        <p:tav tm="0">
                                          <p:val>
                                            <p:strVal val="hidden"/>
                                          </p:val>
                                        </p:tav>
                                        <p:tav tm="50000">
                                          <p:val>
                                            <p:strVal val="visible"/>
                                          </p:val>
                                        </p:tav>
                                      </p:tavLst>
                                    </p:anim>
                                  </p:childTnLst>
                                </p:cTn>
                              </p:par>
                              <p:par>
                                <p:cTn id="134" presetID="1" presetClass="emph" presetSubtype="2" fill="hold" nodeType="withEffect">
                                  <p:stCondLst>
                                    <p:cond delay="0"/>
                                  </p:stCondLst>
                                  <p:childTnLst>
                                    <p:animClr clrSpc="rgb" dir="cw">
                                      <p:cBhvr>
                                        <p:cTn id="135" dur="500" fill="hold"/>
                                        <p:tgtEl>
                                          <p:spTgt spid="1402"/>
                                        </p:tgtEl>
                                        <p:attrNameLst>
                                          <p:attrName>fillcolor</p:attrName>
                                        </p:attrNameLst>
                                      </p:cBhvr>
                                      <p:to>
                                        <a:srgbClr val="FFFF66"/>
                                      </p:to>
                                    </p:animClr>
                                    <p:set>
                                      <p:cBhvr>
                                        <p:cTn id="136" dur="500" fill="hold"/>
                                        <p:tgtEl>
                                          <p:spTgt spid="1402"/>
                                        </p:tgtEl>
                                        <p:attrNameLst>
                                          <p:attrName>fill.type</p:attrName>
                                        </p:attrNameLst>
                                      </p:cBhvr>
                                      <p:to>
                                        <p:strVal val="solid"/>
                                      </p:to>
                                    </p:set>
                                    <p:set>
                                      <p:cBhvr>
                                        <p:cTn id="137" dur="500" fill="hold"/>
                                        <p:tgtEl>
                                          <p:spTgt spid="1402"/>
                                        </p:tgtEl>
                                        <p:attrNameLst>
                                          <p:attrName>fill.on</p:attrName>
                                        </p:attrNameLst>
                                      </p:cBhvr>
                                      <p:to>
                                        <p:strVal val="tru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27"/>
                                        </p:tgtEl>
                                        <p:attrNameLst>
                                          <p:attrName>style.visibility</p:attrName>
                                        </p:attrNameLst>
                                      </p:cBhvr>
                                      <p:to>
                                        <p:strVal val="visible"/>
                                      </p:to>
                                    </p:set>
                                    <p:animEffect transition="in" filter="wipe(left)">
                                      <p:cBhvr>
                                        <p:cTn id="142" dur="500"/>
                                        <p:tgtEl>
                                          <p:spTgt spid="27"/>
                                        </p:tgtEl>
                                      </p:cBhvr>
                                    </p:animEffect>
                                  </p:childTnLst>
                                </p:cTn>
                              </p:par>
                            </p:childTnLst>
                          </p:cTn>
                        </p:par>
                        <p:par>
                          <p:cTn id="143" fill="hold">
                            <p:stCondLst>
                              <p:cond delay="500"/>
                            </p:stCondLst>
                            <p:childTnLst>
                              <p:par>
                                <p:cTn id="144" presetID="22" presetClass="entr" presetSubtype="4" fill="hold" nodeType="afterEffect">
                                  <p:stCondLst>
                                    <p:cond delay="0"/>
                                  </p:stCondLst>
                                  <p:childTnLst>
                                    <p:set>
                                      <p:cBhvr>
                                        <p:cTn id="145" dur="1" fill="hold">
                                          <p:stCondLst>
                                            <p:cond delay="0"/>
                                          </p:stCondLst>
                                        </p:cTn>
                                        <p:tgtEl>
                                          <p:spTgt spid="413"/>
                                        </p:tgtEl>
                                        <p:attrNameLst>
                                          <p:attrName>style.visibility</p:attrName>
                                        </p:attrNameLst>
                                      </p:cBhvr>
                                      <p:to>
                                        <p:strVal val="visible"/>
                                      </p:to>
                                    </p:set>
                                    <p:animEffect transition="in" filter="wipe(down)">
                                      <p:cBhvr>
                                        <p:cTn id="146" dur="500"/>
                                        <p:tgtEl>
                                          <p:spTgt spid="413"/>
                                        </p:tgtEl>
                                      </p:cBhvr>
                                    </p:animEffec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417"/>
                                        </p:tgtEl>
                                        <p:attrNameLst>
                                          <p:attrName>style.visibility</p:attrName>
                                        </p:attrNameLst>
                                      </p:cBhvr>
                                      <p:to>
                                        <p:strVal val="visible"/>
                                      </p:to>
                                    </p:set>
                                    <p:animEffect transition="in" filter="wipe(left)">
                                      <p:cBhvr>
                                        <p:cTn id="150" dur="500"/>
                                        <p:tgtEl>
                                          <p:spTgt spid="417"/>
                                        </p:tgtEl>
                                      </p:cBhvr>
                                    </p:animEffect>
                                  </p:childTnLst>
                                </p:cTn>
                              </p:par>
                            </p:childTnLst>
                          </p:cTn>
                        </p:par>
                        <p:par>
                          <p:cTn id="151" fill="hold">
                            <p:stCondLst>
                              <p:cond delay="1500"/>
                            </p:stCondLst>
                            <p:childTnLst>
                              <p:par>
                                <p:cTn id="152" presetID="22" presetClass="entr" presetSubtype="8" fill="hold" nodeType="afterEffect">
                                  <p:stCondLst>
                                    <p:cond delay="0"/>
                                  </p:stCondLst>
                                  <p:childTnLst>
                                    <p:set>
                                      <p:cBhvr>
                                        <p:cTn id="153" dur="1" fill="hold">
                                          <p:stCondLst>
                                            <p:cond delay="0"/>
                                          </p:stCondLst>
                                        </p:cTn>
                                        <p:tgtEl>
                                          <p:spTgt spid="423"/>
                                        </p:tgtEl>
                                        <p:attrNameLst>
                                          <p:attrName>style.visibility</p:attrName>
                                        </p:attrNameLst>
                                      </p:cBhvr>
                                      <p:to>
                                        <p:strVal val="visible"/>
                                      </p:to>
                                    </p:set>
                                    <p:animEffect transition="in" filter="wipe(left)">
                                      <p:cBhvr>
                                        <p:cTn id="154" dur="500"/>
                                        <p:tgtEl>
                                          <p:spTgt spid="423"/>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90"/>
                                        </p:tgtEl>
                                        <p:attrNameLst>
                                          <p:attrName>style.visibility</p:attrName>
                                        </p:attrNameLst>
                                      </p:cBhvr>
                                      <p:to>
                                        <p:strVal val="visible"/>
                                      </p:to>
                                    </p:set>
                                  </p:childTnLst>
                                </p:cTn>
                              </p:par>
                            </p:childTnLst>
                          </p:cTn>
                        </p:par>
                        <p:par>
                          <p:cTn id="159" fill="hold">
                            <p:stCondLst>
                              <p:cond delay="0"/>
                            </p:stCondLst>
                            <p:childTnLst>
                              <p:par>
                                <p:cTn id="160" presetID="1" presetClass="emph" presetSubtype="2" fill="hold" nodeType="afterEffect">
                                  <p:stCondLst>
                                    <p:cond delay="0"/>
                                  </p:stCondLst>
                                  <p:childTnLst>
                                    <p:animClr clrSpc="rgb" dir="cw">
                                      <p:cBhvr>
                                        <p:cTn id="161" dur="500" fill="hold"/>
                                        <p:tgtEl>
                                          <p:spTgt spid="1403"/>
                                        </p:tgtEl>
                                        <p:attrNameLst>
                                          <p:attrName>fillcolor</p:attrName>
                                        </p:attrNameLst>
                                      </p:cBhvr>
                                      <p:to>
                                        <a:srgbClr val="00CC00"/>
                                      </p:to>
                                    </p:animClr>
                                    <p:set>
                                      <p:cBhvr>
                                        <p:cTn id="162" dur="500" fill="hold"/>
                                        <p:tgtEl>
                                          <p:spTgt spid="1403"/>
                                        </p:tgtEl>
                                        <p:attrNameLst>
                                          <p:attrName>fill.type</p:attrName>
                                        </p:attrNameLst>
                                      </p:cBhvr>
                                      <p:to>
                                        <p:strVal val="solid"/>
                                      </p:to>
                                    </p:set>
                                    <p:set>
                                      <p:cBhvr>
                                        <p:cTn id="163" dur="500" fill="hold"/>
                                        <p:tgtEl>
                                          <p:spTgt spid="1403"/>
                                        </p:tgtEl>
                                        <p:attrNameLst>
                                          <p:attrName>fill.on</p:attrName>
                                        </p:attrNameLst>
                                      </p:cBhvr>
                                      <p:to>
                                        <p:strVal val="true"/>
                                      </p:to>
                                    </p:set>
                                  </p:childTnLst>
                                </p:cTn>
                              </p:par>
                            </p:childTnLst>
                          </p:cTn>
                        </p:par>
                        <p:par>
                          <p:cTn id="164" fill="hold">
                            <p:stCondLst>
                              <p:cond delay="500"/>
                            </p:stCondLst>
                            <p:childTnLst>
                              <p:par>
                                <p:cTn id="165" presetID="2" presetClass="entr" presetSubtype="12" fill="hold" nodeType="afterEffect">
                                  <p:stCondLst>
                                    <p:cond delay="0"/>
                                  </p:stCondLst>
                                  <p:childTnLst>
                                    <p:set>
                                      <p:cBhvr>
                                        <p:cTn id="166" dur="1" fill="hold">
                                          <p:stCondLst>
                                            <p:cond delay="0"/>
                                          </p:stCondLst>
                                        </p:cTn>
                                        <p:tgtEl>
                                          <p:spTgt spid="1500"/>
                                        </p:tgtEl>
                                        <p:attrNameLst>
                                          <p:attrName>style.visibility</p:attrName>
                                        </p:attrNameLst>
                                      </p:cBhvr>
                                      <p:to>
                                        <p:strVal val="visible"/>
                                      </p:to>
                                    </p:set>
                                    <p:anim calcmode="lin" valueType="num">
                                      <p:cBhvr additive="base">
                                        <p:cTn id="167" dur="1000" fill="hold"/>
                                        <p:tgtEl>
                                          <p:spTgt spid="1500"/>
                                        </p:tgtEl>
                                        <p:attrNameLst>
                                          <p:attrName>ppt_x</p:attrName>
                                        </p:attrNameLst>
                                      </p:cBhvr>
                                      <p:tavLst>
                                        <p:tav tm="0">
                                          <p:val>
                                            <p:strVal val="0-#ppt_w/2"/>
                                          </p:val>
                                        </p:tav>
                                        <p:tav tm="100000">
                                          <p:val>
                                            <p:strVal val="#ppt_x"/>
                                          </p:val>
                                        </p:tav>
                                      </p:tavLst>
                                    </p:anim>
                                    <p:anim calcmode="lin" valueType="num">
                                      <p:cBhvr additive="base">
                                        <p:cTn id="168" dur="1000" fill="hold"/>
                                        <p:tgtEl>
                                          <p:spTgt spid="1500"/>
                                        </p:tgtEl>
                                        <p:attrNameLst>
                                          <p:attrName>ppt_y</p:attrName>
                                        </p:attrNameLst>
                                      </p:cBhvr>
                                      <p:tavLst>
                                        <p:tav tm="0">
                                          <p:val>
                                            <p:strVal val="1+#ppt_h/2"/>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2" presetClass="entr" presetSubtype="2" repeatCount="2000" fill="hold" nodeType="clickEffect">
                                  <p:stCondLst>
                                    <p:cond delay="0"/>
                                  </p:stCondLst>
                                  <p:childTnLst>
                                    <p:set>
                                      <p:cBhvr>
                                        <p:cTn id="172" dur="1" fill="hold">
                                          <p:stCondLst>
                                            <p:cond delay="0"/>
                                          </p:stCondLst>
                                        </p:cTn>
                                        <p:tgtEl>
                                          <p:spTgt spid="1464"/>
                                        </p:tgtEl>
                                        <p:attrNameLst>
                                          <p:attrName>style.visibility</p:attrName>
                                        </p:attrNameLst>
                                      </p:cBhvr>
                                      <p:to>
                                        <p:strVal val="visible"/>
                                      </p:to>
                                    </p:set>
                                    <p:anim calcmode="lin" valueType="num">
                                      <p:cBhvr additive="base">
                                        <p:cTn id="173" dur="500" fill="hold"/>
                                        <p:tgtEl>
                                          <p:spTgt spid="1464"/>
                                        </p:tgtEl>
                                        <p:attrNameLst>
                                          <p:attrName>ppt_x</p:attrName>
                                        </p:attrNameLst>
                                      </p:cBhvr>
                                      <p:tavLst>
                                        <p:tav tm="0">
                                          <p:val>
                                            <p:strVal val="1+#ppt_w/2"/>
                                          </p:val>
                                        </p:tav>
                                        <p:tav tm="100000">
                                          <p:val>
                                            <p:strVal val="#ppt_x"/>
                                          </p:val>
                                        </p:tav>
                                      </p:tavLst>
                                    </p:anim>
                                    <p:anim calcmode="lin" valueType="num">
                                      <p:cBhvr additive="base">
                                        <p:cTn id="174" dur="500" fill="hold"/>
                                        <p:tgtEl>
                                          <p:spTgt spid="1464"/>
                                        </p:tgtEl>
                                        <p:attrNameLst>
                                          <p:attrName>ppt_y</p:attrName>
                                        </p:attrNameLst>
                                      </p:cBhvr>
                                      <p:tavLst>
                                        <p:tav tm="0">
                                          <p:val>
                                            <p:strVal val="#ppt_y"/>
                                          </p:val>
                                        </p:tav>
                                        <p:tav tm="100000">
                                          <p:val>
                                            <p:strVal val="#ppt_y"/>
                                          </p:val>
                                        </p:tav>
                                      </p:tavLst>
                                    </p:anim>
                                  </p:childTnLst>
                                </p:cTn>
                              </p:par>
                            </p:childTnLst>
                          </p:cTn>
                        </p:par>
                        <p:par>
                          <p:cTn id="175" fill="hold">
                            <p:stCondLst>
                              <p:cond delay="500"/>
                            </p:stCondLst>
                            <p:childTnLst>
                              <p:par>
                                <p:cTn id="176" presetID="2" presetClass="entr" presetSubtype="8" fill="hold" nodeType="afterEffect">
                                  <p:stCondLst>
                                    <p:cond delay="0"/>
                                  </p:stCondLst>
                                  <p:childTnLst>
                                    <p:set>
                                      <p:cBhvr>
                                        <p:cTn id="177" dur="1" fill="hold">
                                          <p:stCondLst>
                                            <p:cond delay="0"/>
                                          </p:stCondLst>
                                        </p:cTn>
                                        <p:tgtEl>
                                          <p:spTgt spid="1445"/>
                                        </p:tgtEl>
                                        <p:attrNameLst>
                                          <p:attrName>style.visibility</p:attrName>
                                        </p:attrNameLst>
                                      </p:cBhvr>
                                      <p:to>
                                        <p:strVal val="visible"/>
                                      </p:to>
                                    </p:set>
                                    <p:anim calcmode="lin" valueType="num">
                                      <p:cBhvr additive="base">
                                        <p:cTn id="178" dur="1000" fill="hold"/>
                                        <p:tgtEl>
                                          <p:spTgt spid="1445"/>
                                        </p:tgtEl>
                                        <p:attrNameLst>
                                          <p:attrName>ppt_x</p:attrName>
                                        </p:attrNameLst>
                                      </p:cBhvr>
                                      <p:tavLst>
                                        <p:tav tm="0">
                                          <p:val>
                                            <p:strVal val="0-#ppt_w/2"/>
                                          </p:val>
                                        </p:tav>
                                        <p:tav tm="100000">
                                          <p:val>
                                            <p:strVal val="#ppt_x"/>
                                          </p:val>
                                        </p:tav>
                                      </p:tavLst>
                                    </p:anim>
                                    <p:anim calcmode="lin" valueType="num">
                                      <p:cBhvr additive="base">
                                        <p:cTn id="179" dur="1000" fill="hold"/>
                                        <p:tgtEl>
                                          <p:spTgt spid="1445"/>
                                        </p:tgtEl>
                                        <p:attrNameLst>
                                          <p:attrName>ppt_y</p:attrName>
                                        </p:attrNameLst>
                                      </p:cBhvr>
                                      <p:tavLst>
                                        <p:tav tm="0">
                                          <p:val>
                                            <p:strVal val="#ppt_y"/>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1" presetClass="emph" presetSubtype="2" fill="hold" nodeType="clickEffect">
                                  <p:stCondLst>
                                    <p:cond delay="0"/>
                                  </p:stCondLst>
                                  <p:childTnLst>
                                    <p:animClr clrSpc="rgb" dir="cw">
                                      <p:cBhvr>
                                        <p:cTn id="183" dur="500" fill="hold"/>
                                        <p:tgtEl>
                                          <p:spTgt spid="1404"/>
                                        </p:tgtEl>
                                        <p:attrNameLst>
                                          <p:attrName>fillcolor</p:attrName>
                                        </p:attrNameLst>
                                      </p:cBhvr>
                                      <p:to>
                                        <a:srgbClr val="00CC00"/>
                                      </p:to>
                                    </p:animClr>
                                    <p:set>
                                      <p:cBhvr>
                                        <p:cTn id="184" dur="500" fill="hold"/>
                                        <p:tgtEl>
                                          <p:spTgt spid="1404"/>
                                        </p:tgtEl>
                                        <p:attrNameLst>
                                          <p:attrName>fill.type</p:attrName>
                                        </p:attrNameLst>
                                      </p:cBhvr>
                                      <p:to>
                                        <p:strVal val="solid"/>
                                      </p:to>
                                    </p:set>
                                    <p:set>
                                      <p:cBhvr>
                                        <p:cTn id="185" dur="500" fill="hold"/>
                                        <p:tgtEl>
                                          <p:spTgt spid="1404"/>
                                        </p:tgtEl>
                                        <p:attrNameLst>
                                          <p:attrName>fill.on</p:attrName>
                                        </p:attrNameLst>
                                      </p:cBhvr>
                                      <p:to>
                                        <p:strVal val="true"/>
                                      </p:to>
                                    </p:set>
                                  </p:childTnLst>
                                </p:cTn>
                              </p:par>
                              <p:par>
                                <p:cTn id="186" presetID="1" presetClass="emph" presetSubtype="2" fill="hold" nodeType="withEffect">
                                  <p:stCondLst>
                                    <p:cond delay="0"/>
                                  </p:stCondLst>
                                  <p:childTnLst>
                                    <p:animClr clrSpc="rgb" dir="cw">
                                      <p:cBhvr>
                                        <p:cTn id="187" dur="500" fill="hold"/>
                                        <p:tgtEl>
                                          <p:spTgt spid="1403"/>
                                        </p:tgtEl>
                                        <p:attrNameLst>
                                          <p:attrName>fillcolor</p:attrName>
                                        </p:attrNameLst>
                                      </p:cBhvr>
                                      <p:to>
                                        <a:schemeClr val="bg2"/>
                                      </p:to>
                                    </p:animClr>
                                    <p:set>
                                      <p:cBhvr>
                                        <p:cTn id="188" dur="500" fill="hold"/>
                                        <p:tgtEl>
                                          <p:spTgt spid="1403"/>
                                        </p:tgtEl>
                                        <p:attrNameLst>
                                          <p:attrName>fill.type</p:attrName>
                                        </p:attrNameLst>
                                      </p:cBhvr>
                                      <p:to>
                                        <p:strVal val="solid"/>
                                      </p:to>
                                    </p:set>
                                    <p:set>
                                      <p:cBhvr>
                                        <p:cTn id="189" dur="500" fill="hold"/>
                                        <p:tgtEl>
                                          <p:spTgt spid="1403"/>
                                        </p:tgtEl>
                                        <p:attrNameLst>
                                          <p:attrName>fill.on</p:attrName>
                                        </p:attrNameLst>
                                      </p:cBhvr>
                                      <p:to>
                                        <p:strVal val="true"/>
                                      </p:to>
                                    </p:set>
                                  </p:childTnLst>
                                </p:cTn>
                              </p:par>
                            </p:childTnLst>
                          </p:cTn>
                        </p:par>
                        <p:par>
                          <p:cTn id="190" fill="hold">
                            <p:stCondLst>
                              <p:cond delay="500"/>
                            </p:stCondLst>
                            <p:childTnLst>
                              <p:par>
                                <p:cTn id="191" presetID="2" presetClass="entr" presetSubtype="12" fill="hold" nodeType="afterEffect">
                                  <p:stCondLst>
                                    <p:cond delay="0"/>
                                  </p:stCondLst>
                                  <p:childTnLst>
                                    <p:set>
                                      <p:cBhvr>
                                        <p:cTn id="192" dur="1" fill="hold">
                                          <p:stCondLst>
                                            <p:cond delay="0"/>
                                          </p:stCondLst>
                                        </p:cTn>
                                        <p:tgtEl>
                                          <p:spTgt spid="1504"/>
                                        </p:tgtEl>
                                        <p:attrNameLst>
                                          <p:attrName>style.visibility</p:attrName>
                                        </p:attrNameLst>
                                      </p:cBhvr>
                                      <p:to>
                                        <p:strVal val="visible"/>
                                      </p:to>
                                    </p:set>
                                    <p:anim calcmode="lin" valueType="num">
                                      <p:cBhvr additive="base">
                                        <p:cTn id="193" dur="1000" fill="hold"/>
                                        <p:tgtEl>
                                          <p:spTgt spid="1504"/>
                                        </p:tgtEl>
                                        <p:attrNameLst>
                                          <p:attrName>ppt_x</p:attrName>
                                        </p:attrNameLst>
                                      </p:cBhvr>
                                      <p:tavLst>
                                        <p:tav tm="0">
                                          <p:val>
                                            <p:strVal val="0-#ppt_w/2"/>
                                          </p:val>
                                        </p:tav>
                                        <p:tav tm="100000">
                                          <p:val>
                                            <p:strVal val="#ppt_x"/>
                                          </p:val>
                                        </p:tav>
                                      </p:tavLst>
                                    </p:anim>
                                    <p:anim calcmode="lin" valueType="num">
                                      <p:cBhvr additive="base">
                                        <p:cTn id="194" dur="1000" fill="hold"/>
                                        <p:tgtEl>
                                          <p:spTgt spid="1504"/>
                                        </p:tgtEl>
                                        <p:attrNameLst>
                                          <p:attrName>ppt_y</p:attrName>
                                        </p:attrNameLst>
                                      </p:cBhvr>
                                      <p:tavLst>
                                        <p:tav tm="0">
                                          <p:val>
                                            <p:strVal val="1+#ppt_h/2"/>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 presetClass="entr" presetSubtype="2" repeatCount="2000" fill="hold" nodeType="clickEffect">
                                  <p:stCondLst>
                                    <p:cond delay="0"/>
                                  </p:stCondLst>
                                  <p:childTnLst>
                                    <p:set>
                                      <p:cBhvr>
                                        <p:cTn id="198" dur="1" fill="hold">
                                          <p:stCondLst>
                                            <p:cond delay="0"/>
                                          </p:stCondLst>
                                        </p:cTn>
                                        <p:tgtEl>
                                          <p:spTgt spid="1474"/>
                                        </p:tgtEl>
                                        <p:attrNameLst>
                                          <p:attrName>style.visibility</p:attrName>
                                        </p:attrNameLst>
                                      </p:cBhvr>
                                      <p:to>
                                        <p:strVal val="visible"/>
                                      </p:to>
                                    </p:set>
                                    <p:anim calcmode="lin" valueType="num">
                                      <p:cBhvr additive="base">
                                        <p:cTn id="199" dur="500" fill="hold"/>
                                        <p:tgtEl>
                                          <p:spTgt spid="1474"/>
                                        </p:tgtEl>
                                        <p:attrNameLst>
                                          <p:attrName>ppt_x</p:attrName>
                                        </p:attrNameLst>
                                      </p:cBhvr>
                                      <p:tavLst>
                                        <p:tav tm="0">
                                          <p:val>
                                            <p:strVal val="1+#ppt_w/2"/>
                                          </p:val>
                                        </p:tav>
                                        <p:tav tm="100000">
                                          <p:val>
                                            <p:strVal val="#ppt_x"/>
                                          </p:val>
                                        </p:tav>
                                      </p:tavLst>
                                    </p:anim>
                                    <p:anim calcmode="lin" valueType="num">
                                      <p:cBhvr additive="base">
                                        <p:cTn id="200" dur="500" fill="hold"/>
                                        <p:tgtEl>
                                          <p:spTgt spid="1474"/>
                                        </p:tgtEl>
                                        <p:attrNameLst>
                                          <p:attrName>ppt_y</p:attrName>
                                        </p:attrNameLst>
                                      </p:cBhvr>
                                      <p:tavLst>
                                        <p:tav tm="0">
                                          <p:val>
                                            <p:strVal val="#ppt_y"/>
                                          </p:val>
                                        </p:tav>
                                        <p:tav tm="100000">
                                          <p:val>
                                            <p:strVal val="#ppt_y"/>
                                          </p:val>
                                        </p:tav>
                                      </p:tavLst>
                                    </p:anim>
                                  </p:childTnLst>
                                </p:cTn>
                              </p:par>
                            </p:childTnLst>
                          </p:cTn>
                        </p:par>
                        <p:par>
                          <p:cTn id="201" fill="hold">
                            <p:stCondLst>
                              <p:cond delay="500"/>
                            </p:stCondLst>
                            <p:childTnLst>
                              <p:par>
                                <p:cTn id="202" presetID="2" presetClass="entr" presetSubtype="8" fill="hold" nodeType="afterEffect">
                                  <p:stCondLst>
                                    <p:cond delay="0"/>
                                  </p:stCondLst>
                                  <p:childTnLst>
                                    <p:set>
                                      <p:cBhvr>
                                        <p:cTn id="203" dur="1" fill="hold">
                                          <p:stCondLst>
                                            <p:cond delay="0"/>
                                          </p:stCondLst>
                                        </p:cTn>
                                        <p:tgtEl>
                                          <p:spTgt spid="1442"/>
                                        </p:tgtEl>
                                        <p:attrNameLst>
                                          <p:attrName>style.visibility</p:attrName>
                                        </p:attrNameLst>
                                      </p:cBhvr>
                                      <p:to>
                                        <p:strVal val="visible"/>
                                      </p:to>
                                    </p:set>
                                    <p:anim calcmode="lin" valueType="num">
                                      <p:cBhvr additive="base">
                                        <p:cTn id="204" dur="1000" fill="hold"/>
                                        <p:tgtEl>
                                          <p:spTgt spid="1442"/>
                                        </p:tgtEl>
                                        <p:attrNameLst>
                                          <p:attrName>ppt_x</p:attrName>
                                        </p:attrNameLst>
                                      </p:cBhvr>
                                      <p:tavLst>
                                        <p:tav tm="0">
                                          <p:val>
                                            <p:strVal val="0-#ppt_w/2"/>
                                          </p:val>
                                        </p:tav>
                                        <p:tav tm="100000">
                                          <p:val>
                                            <p:strVal val="#ppt_x"/>
                                          </p:val>
                                        </p:tav>
                                      </p:tavLst>
                                    </p:anim>
                                    <p:anim calcmode="lin" valueType="num">
                                      <p:cBhvr additive="base">
                                        <p:cTn id="205" dur="1000" fill="hold"/>
                                        <p:tgtEl>
                                          <p:spTgt spid="1442"/>
                                        </p:tgtEl>
                                        <p:attrNameLst>
                                          <p:attrName>ppt_y</p:attrName>
                                        </p:attrNameLst>
                                      </p:cBhvr>
                                      <p:tavLst>
                                        <p:tav tm="0">
                                          <p:val>
                                            <p:strVal val="#ppt_y"/>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1" presetClass="emph" presetSubtype="2" fill="hold" nodeType="clickEffect">
                                  <p:stCondLst>
                                    <p:cond delay="0"/>
                                  </p:stCondLst>
                                  <p:childTnLst>
                                    <p:animClr clrSpc="rgb" dir="cw">
                                      <p:cBhvr>
                                        <p:cTn id="209" dur="500" fill="hold"/>
                                        <p:tgtEl>
                                          <p:spTgt spid="1405"/>
                                        </p:tgtEl>
                                        <p:attrNameLst>
                                          <p:attrName>fillcolor</p:attrName>
                                        </p:attrNameLst>
                                      </p:cBhvr>
                                      <p:to>
                                        <a:srgbClr val="00CC00"/>
                                      </p:to>
                                    </p:animClr>
                                    <p:set>
                                      <p:cBhvr>
                                        <p:cTn id="210" dur="500" fill="hold"/>
                                        <p:tgtEl>
                                          <p:spTgt spid="1405"/>
                                        </p:tgtEl>
                                        <p:attrNameLst>
                                          <p:attrName>fill.type</p:attrName>
                                        </p:attrNameLst>
                                      </p:cBhvr>
                                      <p:to>
                                        <p:strVal val="solid"/>
                                      </p:to>
                                    </p:set>
                                    <p:set>
                                      <p:cBhvr>
                                        <p:cTn id="211" dur="500" fill="hold"/>
                                        <p:tgtEl>
                                          <p:spTgt spid="1405"/>
                                        </p:tgtEl>
                                        <p:attrNameLst>
                                          <p:attrName>fill.on</p:attrName>
                                        </p:attrNameLst>
                                      </p:cBhvr>
                                      <p:to>
                                        <p:strVal val="true"/>
                                      </p:to>
                                    </p:set>
                                  </p:childTnLst>
                                </p:cTn>
                              </p:par>
                              <p:par>
                                <p:cTn id="212" presetID="1" presetClass="emph" presetSubtype="2" fill="hold" nodeType="withEffect">
                                  <p:stCondLst>
                                    <p:cond delay="0"/>
                                  </p:stCondLst>
                                  <p:childTnLst>
                                    <p:animClr clrSpc="rgb" dir="cw">
                                      <p:cBhvr>
                                        <p:cTn id="213" dur="500" fill="hold"/>
                                        <p:tgtEl>
                                          <p:spTgt spid="1404"/>
                                        </p:tgtEl>
                                        <p:attrNameLst>
                                          <p:attrName>fillcolor</p:attrName>
                                        </p:attrNameLst>
                                      </p:cBhvr>
                                      <p:to>
                                        <a:schemeClr val="bg2"/>
                                      </p:to>
                                    </p:animClr>
                                    <p:set>
                                      <p:cBhvr>
                                        <p:cTn id="214" dur="500" fill="hold"/>
                                        <p:tgtEl>
                                          <p:spTgt spid="1404"/>
                                        </p:tgtEl>
                                        <p:attrNameLst>
                                          <p:attrName>fill.type</p:attrName>
                                        </p:attrNameLst>
                                      </p:cBhvr>
                                      <p:to>
                                        <p:strVal val="solid"/>
                                      </p:to>
                                    </p:set>
                                    <p:set>
                                      <p:cBhvr>
                                        <p:cTn id="215" dur="500" fill="hold"/>
                                        <p:tgtEl>
                                          <p:spTgt spid="1404"/>
                                        </p:tgtEl>
                                        <p:attrNameLst>
                                          <p:attrName>fill.on</p:attrName>
                                        </p:attrNameLst>
                                      </p:cBhvr>
                                      <p:to>
                                        <p:strVal val="true"/>
                                      </p:to>
                                    </p:set>
                                  </p:childTnLst>
                                </p:cTn>
                              </p:par>
                            </p:childTnLst>
                          </p:cTn>
                        </p:par>
                        <p:par>
                          <p:cTn id="216" fill="hold">
                            <p:stCondLst>
                              <p:cond delay="500"/>
                            </p:stCondLst>
                            <p:childTnLst>
                              <p:par>
                                <p:cTn id="217" presetID="2" presetClass="entr" presetSubtype="12" fill="hold" nodeType="afterEffect">
                                  <p:stCondLst>
                                    <p:cond delay="0"/>
                                  </p:stCondLst>
                                  <p:childTnLst>
                                    <p:set>
                                      <p:cBhvr>
                                        <p:cTn id="218" dur="1" fill="hold">
                                          <p:stCondLst>
                                            <p:cond delay="0"/>
                                          </p:stCondLst>
                                        </p:cTn>
                                        <p:tgtEl>
                                          <p:spTgt spid="1508"/>
                                        </p:tgtEl>
                                        <p:attrNameLst>
                                          <p:attrName>style.visibility</p:attrName>
                                        </p:attrNameLst>
                                      </p:cBhvr>
                                      <p:to>
                                        <p:strVal val="visible"/>
                                      </p:to>
                                    </p:set>
                                    <p:anim calcmode="lin" valueType="num">
                                      <p:cBhvr additive="base">
                                        <p:cTn id="219" dur="1000" fill="hold"/>
                                        <p:tgtEl>
                                          <p:spTgt spid="1508"/>
                                        </p:tgtEl>
                                        <p:attrNameLst>
                                          <p:attrName>ppt_x</p:attrName>
                                        </p:attrNameLst>
                                      </p:cBhvr>
                                      <p:tavLst>
                                        <p:tav tm="0">
                                          <p:val>
                                            <p:strVal val="0-#ppt_w/2"/>
                                          </p:val>
                                        </p:tav>
                                        <p:tav tm="100000">
                                          <p:val>
                                            <p:strVal val="#ppt_x"/>
                                          </p:val>
                                        </p:tav>
                                      </p:tavLst>
                                    </p:anim>
                                    <p:anim calcmode="lin" valueType="num">
                                      <p:cBhvr additive="base">
                                        <p:cTn id="220" dur="1000" fill="hold"/>
                                        <p:tgtEl>
                                          <p:spTgt spid="150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35" presetClass="emph" presetSubtype="0" fill="hold" nodeType="clickEffect">
                                  <p:stCondLst>
                                    <p:cond delay="0"/>
                                  </p:stCondLst>
                                  <p:childTnLst>
                                    <p:anim calcmode="discrete" valueType="str">
                                      <p:cBhvr>
                                        <p:cTn id="224" dur="1000" fill="hold"/>
                                        <p:tgtEl>
                                          <p:spTgt spid="1439"/>
                                        </p:tgtEl>
                                        <p:attrNameLst>
                                          <p:attrName>style.visibility</p:attrName>
                                        </p:attrNameLst>
                                      </p:cBhvr>
                                      <p:tavLst>
                                        <p:tav tm="0">
                                          <p:val>
                                            <p:strVal val="hidden"/>
                                          </p:val>
                                        </p:tav>
                                        <p:tav tm="50000">
                                          <p:val>
                                            <p:strVal val="visible"/>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8" fill="hold" nodeType="clickEffect">
                                  <p:stCondLst>
                                    <p:cond delay="0"/>
                                  </p:stCondLst>
                                  <p:childTnLst>
                                    <p:set>
                                      <p:cBhvr>
                                        <p:cTn id="228" dur="1" fill="hold">
                                          <p:stCondLst>
                                            <p:cond delay="0"/>
                                          </p:stCondLst>
                                        </p:cTn>
                                        <p:tgtEl>
                                          <p:spTgt spid="1451"/>
                                        </p:tgtEl>
                                        <p:attrNameLst>
                                          <p:attrName>style.visibility</p:attrName>
                                        </p:attrNameLst>
                                      </p:cBhvr>
                                      <p:to>
                                        <p:strVal val="visible"/>
                                      </p:to>
                                    </p:set>
                                    <p:anim calcmode="lin" valueType="num">
                                      <p:cBhvr additive="base">
                                        <p:cTn id="229" dur="1000" fill="hold"/>
                                        <p:tgtEl>
                                          <p:spTgt spid="1451"/>
                                        </p:tgtEl>
                                        <p:attrNameLst>
                                          <p:attrName>ppt_x</p:attrName>
                                        </p:attrNameLst>
                                      </p:cBhvr>
                                      <p:tavLst>
                                        <p:tav tm="0">
                                          <p:val>
                                            <p:strVal val="0-#ppt_w/2"/>
                                          </p:val>
                                        </p:tav>
                                        <p:tav tm="100000">
                                          <p:val>
                                            <p:strVal val="#ppt_x"/>
                                          </p:val>
                                        </p:tav>
                                      </p:tavLst>
                                    </p:anim>
                                    <p:anim calcmode="lin" valueType="num">
                                      <p:cBhvr additive="base">
                                        <p:cTn id="230" dur="1000" fill="hold"/>
                                        <p:tgtEl>
                                          <p:spTgt spid="1451"/>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ntr" presetSubtype="2" repeatCount="2000" fill="hold" nodeType="clickEffect">
                                  <p:stCondLst>
                                    <p:cond delay="0"/>
                                  </p:stCondLst>
                                  <p:childTnLst>
                                    <p:set>
                                      <p:cBhvr>
                                        <p:cTn id="234" dur="1" fill="hold">
                                          <p:stCondLst>
                                            <p:cond delay="0"/>
                                          </p:stCondLst>
                                        </p:cTn>
                                        <p:tgtEl>
                                          <p:spTgt spid="1469"/>
                                        </p:tgtEl>
                                        <p:attrNameLst>
                                          <p:attrName>style.visibility</p:attrName>
                                        </p:attrNameLst>
                                      </p:cBhvr>
                                      <p:to>
                                        <p:strVal val="visible"/>
                                      </p:to>
                                    </p:set>
                                    <p:anim calcmode="lin" valueType="num">
                                      <p:cBhvr additive="base">
                                        <p:cTn id="235" dur="500" fill="hold"/>
                                        <p:tgtEl>
                                          <p:spTgt spid="1469"/>
                                        </p:tgtEl>
                                        <p:attrNameLst>
                                          <p:attrName>ppt_x</p:attrName>
                                        </p:attrNameLst>
                                      </p:cBhvr>
                                      <p:tavLst>
                                        <p:tav tm="0">
                                          <p:val>
                                            <p:strVal val="1+#ppt_w/2"/>
                                          </p:val>
                                        </p:tav>
                                        <p:tav tm="100000">
                                          <p:val>
                                            <p:strVal val="#ppt_x"/>
                                          </p:val>
                                        </p:tav>
                                      </p:tavLst>
                                    </p:anim>
                                    <p:anim calcmode="lin" valueType="num">
                                      <p:cBhvr additive="base">
                                        <p:cTn id="236" dur="500" fill="hold"/>
                                        <p:tgtEl>
                                          <p:spTgt spid="14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uiExpand="1" build="allAtOnce"/>
      <p:bldP spid="390"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不同映射方式主存地址划分</a:t>
            </a:r>
            <a:endParaRPr lang="zh-CN" altLang="en-US" dirty="0"/>
          </a:p>
        </p:txBody>
      </p:sp>
      <p:grpSp>
        <p:nvGrpSpPr>
          <p:cNvPr id="15" name="组合 183"/>
          <p:cNvGrpSpPr/>
          <p:nvPr/>
        </p:nvGrpSpPr>
        <p:grpSpPr bwMode="auto">
          <a:xfrm>
            <a:off x="3080283" y="1900077"/>
            <a:ext cx="7168617" cy="896906"/>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8" name="AutoShape 6"/>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9" name="Rectangle 9"/>
            <p:cNvSpPr>
              <a:spLocks noChangeArrowheads="1"/>
            </p:cNvSpPr>
            <p:nvPr/>
          </p:nvSpPr>
          <p:spPr bwMode="auto">
            <a:xfrm>
              <a:off x="-2311353" y="5551488"/>
              <a:ext cx="7469872" cy="533399"/>
            </a:xfrm>
            <a:prstGeom prst="rect">
              <a:avLst/>
            </a:prstGeom>
            <a:solidFill>
              <a:srgbClr val="1387B7"/>
            </a:solidFill>
            <a:ln w="19050">
              <a:solidFill>
                <a:schemeClr val="tx2"/>
              </a:solidFill>
              <a:miter lim="800000"/>
            </a:ln>
          </p:spPr>
          <p:txBody>
            <a:bodyPr/>
            <a:lstStyle/>
            <a:p>
              <a:pPr algn="ctr"/>
              <a:r>
                <a:rPr lang="zh-CN" altLang="en-US" dirty="0">
                  <a:solidFill>
                    <a:schemeClr val="bg1"/>
                  </a:solidFill>
                  <a:latin typeface="微软雅黑" panose="020B0503020204020204" pitchFamily="34" charset="-122"/>
                  <a:ea typeface="微软雅黑" panose="020B0503020204020204" pitchFamily="34" charset="-122"/>
                </a:rPr>
                <a:t>主存块地址（标记）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Rectangle 11"/>
            <p:cNvSpPr>
              <a:spLocks noChangeArrowheads="1"/>
            </p:cNvSpPr>
            <p:nvPr/>
          </p:nvSpPr>
          <p:spPr bwMode="auto">
            <a:xfrm>
              <a:off x="5158521" y="5551488"/>
              <a:ext cx="2597569" cy="533400"/>
            </a:xfrm>
            <a:prstGeom prst="rect">
              <a:avLst/>
            </a:prstGeom>
            <a:solidFill>
              <a:schemeClr val="accent4">
                <a:lumMod val="40000"/>
                <a:lumOff val="60000"/>
              </a:schemeClr>
            </a:solidFill>
            <a:ln w="19050">
              <a:solidFill>
                <a:schemeClr val="tx2"/>
              </a:solidFill>
              <a:miter lim="800000"/>
            </a:ln>
          </p:spPr>
          <p:txBody>
            <a:bodyPr/>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21" name="Text Box 13"/>
            <p:cNvSpPr txBox="1">
              <a:spLocks noChangeArrowheads="1"/>
            </p:cNvSpPr>
            <p:nvPr/>
          </p:nvSpPr>
          <p:spPr bwMode="auto">
            <a:xfrm>
              <a:off x="966187" y="6460152"/>
              <a:ext cx="914788" cy="315180"/>
            </a:xfrm>
            <a:prstGeom prst="rect">
              <a:avLst/>
            </a:prstGeom>
            <a:noFill/>
            <a:ln w="19050">
              <a:noFill/>
              <a:miter lim="800000"/>
            </a:ln>
          </p:spPr>
          <p:txBody>
            <a:bodyPr lIns="0" tIns="0" rIns="0" bIns="0"/>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14"/>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ln>
          </p:spPr>
          <p:txBody>
            <a:bodyPr/>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24" name="组合 4"/>
          <p:cNvGrpSpPr/>
          <p:nvPr/>
        </p:nvGrpSpPr>
        <p:grpSpPr bwMode="auto">
          <a:xfrm>
            <a:off x="3080288" y="3265978"/>
            <a:ext cx="7168612" cy="848521"/>
            <a:chOff x="1905626" y="5551488"/>
            <a:chExt cx="6484261"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AutoShape 5"/>
            <p:cNvSpPr/>
            <p:nvPr/>
          </p:nvSpPr>
          <p:spPr bwMode="auto">
            <a:xfrm rot="16200000">
              <a:off x="5584781" y="5209742"/>
              <a:ext cx="180718" cy="2083394"/>
            </a:xfrm>
            <a:prstGeom prst="leftBrace">
              <a:avLst>
                <a:gd name="adj1" fmla="val 46921"/>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29" name="AutoShape 6"/>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1905626" y="5551488"/>
              <a:ext cx="2700201" cy="533399"/>
            </a:xfrm>
            <a:prstGeom prst="rect">
              <a:avLst/>
            </a:prstGeom>
            <a:solidFill>
              <a:srgbClr val="1387B7"/>
            </a:solidFill>
            <a:ln w="19050">
              <a:solidFill>
                <a:schemeClr val="tx2"/>
              </a:solidFill>
              <a:miter lim="800000"/>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区地址</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标记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1" name="Rectangle 10"/>
            <p:cNvSpPr>
              <a:spLocks noChangeArrowheads="1"/>
            </p:cNvSpPr>
            <p:nvPr/>
          </p:nvSpPr>
          <p:spPr bwMode="auto">
            <a:xfrm>
              <a:off x="4633443" y="5551488"/>
              <a:ext cx="2083393" cy="533399"/>
            </a:xfrm>
            <a:prstGeom prst="rect">
              <a:avLst/>
            </a:prstGeom>
            <a:solidFill>
              <a:srgbClr val="00B050"/>
            </a:solidFill>
            <a:ln w="19050">
              <a:solidFill>
                <a:schemeClr val="tx2"/>
              </a:solidFill>
              <a:miter lim="800000"/>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行索引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2"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s-r</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4" name="AutoShape 14"/>
            <p:cNvSpPr/>
            <p:nvPr/>
          </p:nvSpPr>
          <p:spPr bwMode="auto">
            <a:xfrm rot="16200000">
              <a:off x="3187776" y="4878930"/>
              <a:ext cx="163519" cy="2727819"/>
            </a:xfrm>
            <a:prstGeom prst="leftBrace">
              <a:avLst>
                <a:gd name="adj1" fmla="val 47215"/>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73" name="组合 4"/>
          <p:cNvGrpSpPr/>
          <p:nvPr/>
        </p:nvGrpSpPr>
        <p:grpSpPr bwMode="auto">
          <a:xfrm>
            <a:off x="3080284" y="4778033"/>
            <a:ext cx="7168613" cy="866663"/>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w</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6" name="AutoShape 5"/>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7" name="AutoShape 6"/>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sp>
          <p:nvSpPr>
            <p:cNvPr id="78" name="Rectangle 9"/>
            <p:cNvSpPr>
              <a:spLocks noChangeArrowheads="1"/>
            </p:cNvSpPr>
            <p:nvPr/>
          </p:nvSpPr>
          <p:spPr bwMode="auto">
            <a:xfrm>
              <a:off x="1905626" y="5551488"/>
              <a:ext cx="3128154" cy="533399"/>
            </a:xfrm>
            <a:prstGeom prst="rect">
              <a:avLst/>
            </a:prstGeom>
            <a:solidFill>
              <a:srgbClr val="1387B7"/>
            </a:solidFill>
            <a:ln w="19050">
              <a:solidFill>
                <a:schemeClr val="tx2"/>
              </a:solidFill>
              <a:miter lim="800000"/>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标记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ln>
          </p:spPr>
          <p:txBody>
            <a:bodyPr anchor="ctr" anchorCtr="1"/>
            <a:lstStyle/>
            <a:p>
              <a:pPr algn="ctr"/>
              <a:r>
                <a:rPr lang="zh-CN" altLang="en-US" dirty="0">
                  <a:solidFill>
                    <a:schemeClr val="bg1"/>
                  </a:solidFill>
                  <a:latin typeface="微软雅黑" panose="020B0503020204020204" pitchFamily="34" charset="-122"/>
                  <a:ea typeface="微软雅黑" panose="020B0503020204020204" pitchFamily="34" charset="-122"/>
                </a:rPr>
                <a:t>组索引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0" name="Rectangle 11"/>
            <p:cNvSpPr>
              <a:spLocks noChangeArrowheads="1"/>
            </p:cNvSpPr>
            <p:nvPr/>
          </p:nvSpPr>
          <p:spPr bwMode="auto">
            <a:xfrm>
              <a:off x="6716837" y="5551488"/>
              <a:ext cx="1673050" cy="533399"/>
            </a:xfrm>
            <a:prstGeom prst="rect">
              <a:avLst/>
            </a:prstGeom>
            <a:solidFill>
              <a:schemeClr val="accent4">
                <a:lumMod val="40000"/>
                <a:lumOff val="60000"/>
              </a:schemeClr>
            </a:solidFill>
            <a:ln w="19050">
              <a:solidFill>
                <a:schemeClr val="tx2"/>
              </a:solidFill>
              <a:miter lim="800000"/>
            </a:ln>
          </p:spPr>
          <p:txBody>
            <a:bodyPr anchor="ctr" anchorCtr="1"/>
            <a:lstStyle/>
            <a:p>
              <a:pPr algn="ctr"/>
              <a:r>
                <a:rPr lang="zh-CN" altLang="en-US">
                  <a:latin typeface="微软雅黑" panose="020B0503020204020204" pitchFamily="34" charset="-122"/>
                  <a:ea typeface="微软雅黑" panose="020B0503020204020204" pitchFamily="34" charset="-122"/>
                </a:rPr>
                <a:t>块内偏移</a:t>
              </a:r>
              <a:endParaRPr lang="zh-CN" altLang="en-US" dirty="0">
                <a:latin typeface="微软雅黑" panose="020B0503020204020204" pitchFamily="34" charset="-122"/>
                <a:ea typeface="微软雅黑" panose="020B0503020204020204" pitchFamily="34" charset="-122"/>
              </a:endParaRPr>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ln>
          </p:spPr>
          <p:txBody>
            <a:bodyPr lIns="0" tIns="0" rIns="0" bIns="0" anchor="ctr" anchorCtr="1"/>
            <a:lstStyle/>
            <a:p>
              <a:pPr algn="ctr">
                <a:defRPr/>
              </a:pPr>
              <a:r>
                <a:rPr lang="en-US" altLang="zh-CN" sz="2000" dirty="0">
                  <a:solidFill>
                    <a:schemeClr val="tx2"/>
                  </a:solidFill>
                  <a:latin typeface="微软雅黑" panose="020B0503020204020204" pitchFamily="34" charset="-122"/>
                  <a:ea typeface="微软雅黑" panose="020B0503020204020204" pitchFamily="34" charset="-122"/>
                </a:rPr>
                <a:t>s-d</a:t>
              </a:r>
              <a:r>
                <a:rPr lang="zh-CN" altLang="en-US" sz="2000" dirty="0">
                  <a:solidFill>
                    <a:schemeClr val="tx2"/>
                  </a:solidFill>
                  <a:latin typeface="微软雅黑" panose="020B0503020204020204" pitchFamily="34" charset="-122"/>
                  <a:ea typeface="微软雅黑" panose="020B0503020204020204" pitchFamily="34" charset="-122"/>
                </a:rPr>
                <a:t>位</a:t>
              </a:r>
              <a:endParaRPr lang="zh-CN" altLang="en-US" sz="20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2" name="AutoShape 14"/>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ln>
          </p:spPr>
          <p:txBody>
            <a:bodyPr vert="eaVert" anchor="ctr" anchorCtr="1"/>
            <a:lstStyle/>
            <a:p>
              <a:pPr algn="ctr"/>
              <a:endParaRPr lang="zh-CN" altLang="en-US" sz="2000">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741092" y="1893507"/>
            <a:ext cx="1181639"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全相联</a:t>
            </a:r>
            <a:endParaRPr lang="zh-CN" altLang="en-US" sz="2000" b="1" dirty="0">
              <a:latin typeface="微软雅黑" panose="020B0503020204020204" pitchFamily="34" charset="-122"/>
              <a:ea typeface="微软雅黑" panose="020B0503020204020204" pitchFamily="34" charset="-122"/>
            </a:endParaRPr>
          </a:p>
        </p:txBody>
      </p:sp>
      <p:sp>
        <p:nvSpPr>
          <p:cNvPr id="86" name="文本框 85"/>
          <p:cNvSpPr txBox="1"/>
          <p:nvPr/>
        </p:nvSpPr>
        <p:spPr>
          <a:xfrm>
            <a:off x="1651001" y="3265975"/>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直接相联</a:t>
            </a:r>
            <a:endParaRPr lang="zh-CN" altLang="en-US" sz="2000" b="1" dirty="0">
              <a:latin typeface="微软雅黑" panose="020B0503020204020204" pitchFamily="34" charset="-122"/>
              <a:ea typeface="微软雅黑" panose="020B0503020204020204" pitchFamily="34" charset="-122"/>
            </a:endParaRPr>
          </a:p>
        </p:txBody>
      </p:sp>
      <p:sp>
        <p:nvSpPr>
          <p:cNvPr id="87" name="文本框 86"/>
          <p:cNvSpPr txBox="1"/>
          <p:nvPr/>
        </p:nvSpPr>
        <p:spPr>
          <a:xfrm>
            <a:off x="1682782" y="4755065"/>
            <a:ext cx="1300235" cy="40404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组相联</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组相联应用场合</a:t>
            </a:r>
            <a:endParaRPr lang="zh-CN" altLang="en-US" dirty="0"/>
          </a:p>
        </p:txBody>
      </p:sp>
      <p:sp>
        <p:nvSpPr>
          <p:cNvPr id="3" name="内容占位符 2"/>
          <p:cNvSpPr>
            <a:spLocks noGrp="1"/>
          </p:cNvSpPr>
          <p:nvPr>
            <p:ph idx="1"/>
          </p:nvPr>
        </p:nvSpPr>
        <p:spPr/>
        <p:txBody>
          <a:bodyPr/>
          <a:lstStyle/>
          <a:p>
            <a:r>
              <a:rPr lang="zh-CN" altLang="en-US" sz="2800" b="1" dirty="0"/>
              <a:t>小容量</a:t>
            </a:r>
            <a:r>
              <a:rPr lang="en-US" altLang="zh-CN" sz="2800" b="1" dirty="0"/>
              <a:t>cache</a:t>
            </a:r>
            <a:r>
              <a:rPr lang="zh-CN" altLang="en-US" sz="2800" b="1" dirty="0"/>
              <a:t>可采用全相联映射或组相联映射</a:t>
            </a:r>
            <a:endParaRPr lang="zh-CN" altLang="en-US" sz="2800" b="1" dirty="0"/>
          </a:p>
          <a:p>
            <a:pPr lvl="1"/>
            <a:r>
              <a:rPr lang="en-US" altLang="zh-CN" sz="2400" dirty="0"/>
              <a:t>Pentium CPU  L1 L2 cache</a:t>
            </a:r>
            <a:endParaRPr lang="en-US" altLang="zh-CN" sz="2400" dirty="0"/>
          </a:p>
          <a:p>
            <a:r>
              <a:rPr lang="zh-CN" altLang="en-US" b="1" dirty="0"/>
              <a:t>大容量</a:t>
            </a:r>
            <a:r>
              <a:rPr lang="en-US" altLang="zh-CN" b="1" dirty="0"/>
              <a:t>cache</a:t>
            </a:r>
            <a:r>
              <a:rPr lang="zh-CN" altLang="en-US" b="1" dirty="0"/>
              <a:t>可采用直接映射方式</a:t>
            </a:r>
            <a:endParaRPr lang="zh-CN" altLang="en-US" b="1" dirty="0"/>
          </a:p>
          <a:p>
            <a:pPr lvl="1"/>
            <a:r>
              <a:rPr lang="zh-CN" altLang="en-US" sz="2400" dirty="0"/>
              <a:t>查找速度快，命中率相对低</a:t>
            </a:r>
            <a:endParaRPr lang="zh-CN" altLang="en-US" sz="2400" dirty="0"/>
          </a:p>
          <a:p>
            <a:pPr lvl="1"/>
            <a:r>
              <a:rPr lang="zh-CN" altLang="en-US" sz="2400" dirty="0"/>
              <a:t>但</a:t>
            </a:r>
            <a:r>
              <a:rPr lang="en-US" altLang="zh-CN" sz="2400" dirty="0"/>
              <a:t>cache</a:t>
            </a:r>
            <a:r>
              <a:rPr lang="zh-CN" altLang="en-US" sz="2400" dirty="0"/>
              <a:t>容量大可提高命中率</a:t>
            </a:r>
            <a:endParaRPr lang="zh-CN" altLang="en-US" sz="2400" dirty="0"/>
          </a:p>
          <a:p>
            <a:pPr lvl="1"/>
            <a:r>
              <a:rPr lang="zh-CN" altLang="en-US" sz="2400" dirty="0"/>
              <a:t>块设备缓存</a:t>
            </a:r>
            <a:endParaRPr lang="zh-CN" altLang="en-US" sz="2400" dirty="0"/>
          </a:p>
          <a:p>
            <a:endParaRPr lang="zh-CN" alt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endParaRPr lang="zh-CN" altLang="en-US" dirty="0"/>
          </a:p>
        </p:txBody>
      </p:sp>
      <p:sp>
        <p:nvSpPr>
          <p:cNvPr id="3" name="内容占位符 2"/>
          <p:cNvSpPr>
            <a:spLocks noGrp="1"/>
          </p:cNvSpPr>
          <p:nvPr>
            <p:ph idx="1"/>
          </p:nvPr>
        </p:nvSpPr>
        <p:spPr/>
        <p:txBody>
          <a:bodyPr>
            <a:normAutofit/>
          </a:bodyPr>
          <a:lstStyle/>
          <a:p>
            <a:r>
              <a:rPr lang="zh-CN" altLang="en-US" b="1" dirty="0">
                <a:latin typeface="华文新魏" panose="02010800040101010101" pitchFamily="2" charset="-122"/>
              </a:rPr>
              <a:t>数据查找     </a:t>
            </a:r>
            <a:r>
              <a:rPr lang="en-US" altLang="zh-CN" b="1" dirty="0">
                <a:latin typeface="Courier New" panose="02070309020205020404" pitchFamily="49" charset="0"/>
                <a:cs typeface="Courier New" panose="02070309020205020404" pitchFamily="49" charset="0"/>
              </a:rPr>
              <a:t>Data Identification</a:t>
            </a:r>
            <a:endParaRPr lang="en-US" altLang="zh-CN" b="1" dirty="0">
              <a:latin typeface="Courier New" panose="02070309020205020404" pitchFamily="49" charset="0"/>
              <a:cs typeface="Courier New" panose="02070309020205020404" pitchFamily="49" charset="0"/>
            </a:endParaRPr>
          </a:p>
          <a:p>
            <a:pPr lvl="1"/>
            <a:r>
              <a:rPr lang="zh-CN" altLang="en-US" sz="2200" dirty="0">
                <a:solidFill>
                  <a:schemeClr val="tx1"/>
                </a:solidFill>
                <a:latin typeface="华文新魏" panose="02010800040101010101" pitchFamily="2" charset="-122"/>
              </a:rPr>
              <a:t>如何判断数据在</a:t>
            </a:r>
            <a:r>
              <a:rPr lang="en-US" altLang="zh-CN" sz="2200" dirty="0">
                <a:solidFill>
                  <a:schemeClr val="tx1"/>
                </a:solidFill>
                <a:latin typeface="华文新魏" panose="02010800040101010101" pitchFamily="2" charset="-122"/>
              </a:rPr>
              <a:t>cache</a:t>
            </a:r>
            <a:r>
              <a:rPr lang="zh-CN" altLang="en-US" sz="2200" dirty="0">
                <a:solidFill>
                  <a:schemeClr val="tx1"/>
                </a:solidFill>
                <a:latin typeface="华文新魏" panose="02010800040101010101" pitchFamily="2" charset="-122"/>
              </a:rPr>
              <a:t>中</a:t>
            </a:r>
            <a:endParaRPr lang="zh-CN" altLang="en-US" sz="2200" dirty="0">
              <a:solidFill>
                <a:schemeClr val="tx1"/>
              </a:solidFill>
              <a:latin typeface="华文新魏" panose="02010800040101010101" pitchFamily="2" charset="-122"/>
            </a:endParaRPr>
          </a:p>
          <a:p>
            <a:r>
              <a:rPr lang="zh-CN" altLang="en-US" b="1" dirty="0">
                <a:latin typeface="华文新魏" panose="02010800040101010101" pitchFamily="2" charset="-122"/>
              </a:rPr>
              <a:t>地址映射</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Address Mapping</a:t>
            </a:r>
            <a:endParaRPr lang="en-US" altLang="zh-CN" b="1" dirty="0">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主存数据如何放置到</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行</a:t>
            </a:r>
            <a:r>
              <a:rPr lang="en-US" altLang="zh-CN" dirty="0">
                <a:solidFill>
                  <a:schemeClr val="tx1"/>
                </a:solidFill>
                <a:latin typeface="华文新魏" panose="02010800040101010101" pitchFamily="2" charset="-122"/>
              </a:rPr>
              <a:t>/</a:t>
            </a:r>
            <a:r>
              <a:rPr lang="zh-CN" altLang="en-US" dirty="0">
                <a:solidFill>
                  <a:schemeClr val="tx1"/>
                </a:solidFill>
                <a:latin typeface="华文新魏" panose="02010800040101010101" pitchFamily="2" charset="-122"/>
              </a:rPr>
              <a:t>槽中</a:t>
            </a:r>
            <a:endParaRPr lang="zh-CN" altLang="en-US" dirty="0">
              <a:solidFill>
                <a:schemeClr val="tx1"/>
              </a:solidFill>
              <a:latin typeface="华文新魏" panose="02010800040101010101" pitchFamily="2" charset="-122"/>
            </a:endParaRPr>
          </a:p>
          <a:p>
            <a:r>
              <a:rPr lang="zh-CN" altLang="en-US" b="1" dirty="0">
                <a:solidFill>
                  <a:srgbClr val="C00000"/>
                </a:solidFill>
                <a:latin typeface="华文新魏" panose="02010800040101010101" pitchFamily="2" charset="-122"/>
              </a:rPr>
              <a:t>替换策略</a:t>
            </a:r>
            <a:r>
              <a:rPr lang="zh-CN" altLang="en-US" dirty="0">
                <a:solidFill>
                  <a:srgbClr val="C00000"/>
                </a:solidFill>
                <a:latin typeface="华文新魏" panose="02010800040101010101" pitchFamily="2" charset="-122"/>
              </a:rPr>
              <a:t>    </a:t>
            </a:r>
            <a:r>
              <a:rPr lang="en-US" altLang="zh-CN" b="1" dirty="0">
                <a:solidFill>
                  <a:srgbClr val="C00000"/>
                </a:solidFill>
                <a:latin typeface="Courier New" panose="02070309020205020404" pitchFamily="49" charset="0"/>
                <a:cs typeface="Courier New" panose="02070309020205020404" pitchFamily="49" charset="0"/>
              </a:rPr>
              <a:t>Placement Policy</a:t>
            </a:r>
            <a:endParaRPr lang="en-US" altLang="zh-CN" b="1" dirty="0">
              <a:solidFill>
                <a:srgbClr val="C00000"/>
              </a:solidFill>
              <a:latin typeface="Courier New" panose="02070309020205020404" pitchFamily="49" charset="0"/>
              <a:cs typeface="Courier New" panose="02070309020205020404" pitchFamily="49" charset="0"/>
            </a:endParaRPr>
          </a:p>
          <a:p>
            <a:pPr lvl="1"/>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满后如何处理</a:t>
            </a:r>
            <a:endParaRPr lang="zh-CN" altLang="en-US" dirty="0">
              <a:solidFill>
                <a:schemeClr val="tx1"/>
              </a:solidFill>
              <a:latin typeface="华文新魏" panose="02010800040101010101" pitchFamily="2" charset="-122"/>
            </a:endParaRPr>
          </a:p>
          <a:p>
            <a:r>
              <a:rPr lang="zh-CN" altLang="en-US" b="1" dirty="0">
                <a:latin typeface="华文新魏" panose="02010800040101010101" pitchFamily="2" charset="-122"/>
              </a:rPr>
              <a:t>写入策略   </a:t>
            </a:r>
            <a:r>
              <a:rPr lang="en-US" altLang="zh-CN" b="1" dirty="0">
                <a:latin typeface="Courier New" panose="02070309020205020404" pitchFamily="49" charset="0"/>
                <a:cs typeface="Courier New" panose="02070309020205020404" pitchFamily="49" charset="0"/>
              </a:rPr>
              <a:t>Write Policy</a:t>
            </a:r>
            <a:endParaRPr lang="en-US" altLang="zh-CN" b="1" dirty="0">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如何保证</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与</a:t>
            </a:r>
            <a:r>
              <a:rPr lang="en-US" altLang="zh-CN" dirty="0">
                <a:solidFill>
                  <a:schemeClr val="tx1"/>
                </a:solidFill>
                <a:latin typeface="华文新魏" panose="02010800040101010101" pitchFamily="2" charset="-122"/>
              </a:rPr>
              <a:t>memory</a:t>
            </a:r>
            <a:r>
              <a:rPr lang="zh-CN" altLang="en-US" dirty="0">
                <a:solidFill>
                  <a:schemeClr val="tx1"/>
                </a:solidFill>
                <a:latin typeface="华文新魏" panose="02010800040101010101" pitchFamily="2" charset="-122"/>
              </a:rPr>
              <a:t>的一致性</a:t>
            </a:r>
            <a:endParaRPr lang="zh-CN" altLang="en-US" dirty="0">
              <a:solidFill>
                <a:schemeClr val="tx1"/>
              </a:solidFill>
              <a:latin typeface="华文新魏" panose="02010800040101010101" pitchFamily="2" charset="-122"/>
            </a:endParaRPr>
          </a:p>
          <a:p>
            <a:endParaRPr lang="zh-CN" alt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替换策略与写操作策略</a:t>
            </a:r>
            <a:endParaRPr lang="zh-CN" altLang="en-US" dirty="0"/>
          </a:p>
        </p:txBody>
      </p:sp>
      <p:sp>
        <p:nvSpPr>
          <p:cNvPr id="3" name="内容占位符 2"/>
          <p:cNvSpPr>
            <a:spLocks noGrp="1"/>
          </p:cNvSpPr>
          <p:nvPr>
            <p:ph idx="1"/>
          </p:nvPr>
        </p:nvSpPr>
        <p:spPr/>
        <p:txBody>
          <a:bodyPr/>
          <a:lstStyle/>
          <a:p>
            <a:r>
              <a:rPr lang="zh-CN" altLang="en-US" b="1" dirty="0">
                <a:latin typeface="Times New Roman" panose="02020603050405020304" pitchFamily="18" charset="0"/>
              </a:rPr>
              <a:t>替换策略</a:t>
            </a:r>
            <a:endParaRPr lang="zh-CN" altLang="en-US" b="1" dirty="0">
              <a:latin typeface="Times New Roman" panose="02020603050405020304" pitchFamily="18" charset="0"/>
            </a:endParaRPr>
          </a:p>
          <a:p>
            <a:pPr lvl="1"/>
            <a:r>
              <a:rPr lang="zh-CN" altLang="en-US" sz="2400" dirty="0">
                <a:latin typeface="+mn-ea"/>
                <a:ea typeface="+mn-ea"/>
              </a:rPr>
              <a:t>先进先出法</a:t>
            </a:r>
            <a:endParaRPr lang="zh-CN" altLang="en-US" sz="2400" dirty="0">
              <a:latin typeface="+mn-ea"/>
              <a:ea typeface="+mn-ea"/>
            </a:endParaRPr>
          </a:p>
          <a:p>
            <a:pPr lvl="1"/>
            <a:r>
              <a:rPr lang="zh-CN" altLang="en-US" sz="2400" dirty="0">
                <a:latin typeface="+mn-ea"/>
                <a:ea typeface="+mn-ea"/>
              </a:rPr>
              <a:t>最近最不经常使用方法</a:t>
            </a:r>
            <a:r>
              <a:rPr lang="en-US" altLang="zh-CN" sz="2400" dirty="0">
                <a:latin typeface="+mn-ea"/>
                <a:ea typeface="+mn-ea"/>
              </a:rPr>
              <a:t>---LFU</a:t>
            </a:r>
            <a:endParaRPr lang="en-US" altLang="zh-CN" sz="2400" dirty="0">
              <a:latin typeface="+mn-ea"/>
              <a:ea typeface="+mn-ea"/>
            </a:endParaRPr>
          </a:p>
          <a:p>
            <a:pPr lvl="1"/>
            <a:r>
              <a:rPr lang="zh-CN" altLang="en-US" sz="2400" dirty="0">
                <a:latin typeface="+mn-ea"/>
                <a:ea typeface="+mn-ea"/>
              </a:rPr>
              <a:t>近期最少使用法</a:t>
            </a:r>
            <a:r>
              <a:rPr lang="en-US" altLang="zh-CN" sz="2400" dirty="0">
                <a:latin typeface="+mn-ea"/>
                <a:ea typeface="+mn-ea"/>
              </a:rPr>
              <a:t>--- LRU</a:t>
            </a:r>
            <a:endParaRPr lang="en-US" altLang="zh-CN" sz="2400" dirty="0">
              <a:latin typeface="+mn-ea"/>
              <a:ea typeface="+mn-ea"/>
            </a:endParaRPr>
          </a:p>
          <a:p>
            <a:pPr lvl="1"/>
            <a:r>
              <a:rPr lang="zh-CN" altLang="en-US" sz="2400" dirty="0">
                <a:latin typeface="+mn-ea"/>
                <a:ea typeface="+mn-ea"/>
              </a:rPr>
              <a:t>随机替换法</a:t>
            </a:r>
            <a:endParaRPr lang="zh-CN" altLang="en-US" sz="2400" dirty="0">
              <a:latin typeface="+mn-ea"/>
              <a:ea typeface="+mn-ea"/>
            </a:endParaRPr>
          </a:p>
          <a:p>
            <a:endParaRPr lang="zh-CN" altLang="en-US" dirty="0"/>
          </a:p>
          <a:p>
            <a:endParaRPr lang="zh-CN" alt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zh-CN" altLang="en-US" dirty="0"/>
              <a:t>先进先出替换策略</a:t>
            </a:r>
            <a:r>
              <a:rPr lang="en-US" altLang="zh-CN" dirty="0"/>
              <a:t>(FIFO)</a:t>
            </a:r>
            <a:endParaRPr lang="en-US" altLang="zh-CN" dirty="0"/>
          </a:p>
        </p:txBody>
      </p:sp>
      <p:sp>
        <p:nvSpPr>
          <p:cNvPr id="1255437" name="Text Box 13"/>
          <p:cNvSpPr txBox="1">
            <a:spLocks noChangeArrowheads="1"/>
          </p:cNvSpPr>
          <p:nvPr/>
        </p:nvSpPr>
        <p:spPr bwMode="auto">
          <a:xfrm>
            <a:off x="2438400" y="471646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5438" name="Text Box 14"/>
          <p:cNvSpPr txBox="1">
            <a:spLocks noChangeArrowheads="1"/>
          </p:cNvSpPr>
          <p:nvPr/>
        </p:nvSpPr>
        <p:spPr bwMode="auto">
          <a:xfrm>
            <a:off x="3429000" y="471646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5439" name="Text Box 15"/>
          <p:cNvSpPr txBox="1">
            <a:spLocks noChangeArrowheads="1"/>
          </p:cNvSpPr>
          <p:nvPr/>
        </p:nvSpPr>
        <p:spPr bwMode="auto">
          <a:xfrm>
            <a:off x="4419600" y="4702175"/>
            <a:ext cx="685800" cy="707886"/>
          </a:xfrm>
          <a:prstGeom prst="rect">
            <a:avLst/>
          </a:prstGeom>
          <a:noFill/>
          <a:ln w="9525">
            <a:noFill/>
            <a:miter lim="800000"/>
          </a:ln>
        </p:spPr>
        <p:txBody>
          <a:bodyPr>
            <a:spAutoFit/>
          </a:bodyPr>
          <a:lstStyle/>
          <a:p>
            <a:pPr algn="ctr"/>
            <a:r>
              <a:rPr lang="zh-CN" altLang="en-US" sz="2000" b="1" dirty="0">
                <a:solidFill>
                  <a:srgbClr val="FF0000"/>
                </a:solidFill>
                <a:latin typeface="Times New Roman" panose="02020603050405020304" pitchFamily="18" charset="0"/>
                <a:ea typeface="+mj-ea"/>
                <a:cs typeface="Times New Roman" panose="02020603050405020304" pitchFamily="18" charset="0"/>
              </a:rPr>
              <a:t>命中</a:t>
            </a:r>
            <a:endParaRPr lang="zh-CN" altLang="en-US" sz="2000" b="1" dirty="0">
              <a:solidFill>
                <a:srgbClr val="FF0000"/>
              </a:solidFill>
              <a:latin typeface="Times New Roman" panose="02020603050405020304" pitchFamily="18" charset="0"/>
              <a:ea typeface="+mj-ea"/>
              <a:cs typeface="Times New Roman" panose="02020603050405020304" pitchFamily="18" charset="0"/>
            </a:endParaRPr>
          </a:p>
        </p:txBody>
      </p:sp>
      <p:sp>
        <p:nvSpPr>
          <p:cNvPr id="1255440" name="Text Box 16"/>
          <p:cNvSpPr txBox="1">
            <a:spLocks noChangeArrowheads="1"/>
          </p:cNvSpPr>
          <p:nvPr/>
        </p:nvSpPr>
        <p:spPr bwMode="auto">
          <a:xfrm>
            <a:off x="54102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5441" name="Text Box 17"/>
          <p:cNvSpPr txBox="1">
            <a:spLocks noChangeArrowheads="1"/>
          </p:cNvSpPr>
          <p:nvPr/>
        </p:nvSpPr>
        <p:spPr bwMode="auto">
          <a:xfrm>
            <a:off x="6477000" y="4702175"/>
            <a:ext cx="685800" cy="707886"/>
          </a:xfrm>
          <a:prstGeom prst="rect">
            <a:avLst/>
          </a:prstGeom>
          <a:noFill/>
          <a:ln w="9525">
            <a:noFill/>
            <a:miter lim="800000"/>
          </a:ln>
        </p:spPr>
        <p:txBody>
          <a:bodyPr>
            <a:spAutoFit/>
          </a:bodyPr>
          <a:lstStyle/>
          <a:p>
            <a:pPr algn="ctr"/>
            <a:r>
              <a:rPr lang="zh-CN" altLang="en-US" sz="2000" b="1" dirty="0">
                <a:latin typeface="Times New Roman" panose="02020603050405020304" pitchFamily="18" charset="0"/>
                <a:ea typeface="+mj-ea"/>
                <a:cs typeface="Times New Roman" panose="02020603050405020304" pitchFamily="18" charset="0"/>
              </a:rPr>
              <a:t>载入</a:t>
            </a:r>
            <a:endParaRPr lang="zh-CN" altLang="en-US" sz="2000" b="1" dirty="0">
              <a:latin typeface="Times New Roman" panose="02020603050405020304" pitchFamily="18" charset="0"/>
              <a:ea typeface="+mj-ea"/>
              <a:cs typeface="Times New Roman" panose="02020603050405020304" pitchFamily="18" charset="0"/>
            </a:endParaRPr>
          </a:p>
        </p:txBody>
      </p:sp>
      <p:sp>
        <p:nvSpPr>
          <p:cNvPr id="1255442" name="Text Box 18"/>
          <p:cNvSpPr txBox="1">
            <a:spLocks noChangeArrowheads="1"/>
          </p:cNvSpPr>
          <p:nvPr/>
        </p:nvSpPr>
        <p:spPr bwMode="auto">
          <a:xfrm>
            <a:off x="73914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endParaRPr lang="zh-CN" altLang="en-US" sz="2000" b="1">
              <a:latin typeface="Times New Roman" panose="02020603050405020304" pitchFamily="18" charset="0"/>
              <a:ea typeface="+mj-ea"/>
              <a:cs typeface="Times New Roman" panose="02020603050405020304" pitchFamily="18" charset="0"/>
            </a:endParaRPr>
          </a:p>
        </p:txBody>
      </p:sp>
      <p:sp>
        <p:nvSpPr>
          <p:cNvPr id="1255443" name="Text Box 19"/>
          <p:cNvSpPr txBox="1">
            <a:spLocks noChangeArrowheads="1"/>
          </p:cNvSpPr>
          <p:nvPr/>
        </p:nvSpPr>
        <p:spPr bwMode="auto">
          <a:xfrm>
            <a:off x="83058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endParaRPr lang="zh-CN" altLang="en-US" sz="2000" b="1">
              <a:latin typeface="Times New Roman" panose="02020603050405020304" pitchFamily="18" charset="0"/>
              <a:ea typeface="+mj-ea"/>
              <a:cs typeface="Times New Roman" panose="02020603050405020304" pitchFamily="18" charset="0"/>
            </a:endParaRPr>
          </a:p>
        </p:txBody>
      </p:sp>
      <p:sp>
        <p:nvSpPr>
          <p:cNvPr id="1255444" name="Text Box 20"/>
          <p:cNvSpPr txBox="1">
            <a:spLocks noChangeArrowheads="1"/>
          </p:cNvSpPr>
          <p:nvPr/>
        </p:nvSpPr>
        <p:spPr bwMode="auto">
          <a:xfrm>
            <a:off x="9296400" y="470217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替换</a:t>
            </a:r>
            <a:endParaRPr lang="zh-CN" altLang="en-US" sz="2000" b="1">
              <a:latin typeface="Times New Roman" panose="02020603050405020304" pitchFamily="18" charset="0"/>
              <a:ea typeface="+mj-ea"/>
              <a:cs typeface="Times New Roman" panose="02020603050405020304" pitchFamily="18" charset="0"/>
            </a:endParaRPr>
          </a:p>
        </p:txBody>
      </p:sp>
      <p:grpSp>
        <p:nvGrpSpPr>
          <p:cNvPr id="11" name="组合 10"/>
          <p:cNvGrpSpPr/>
          <p:nvPr/>
        </p:nvGrpSpPr>
        <p:grpSpPr>
          <a:xfrm>
            <a:off x="1981200" y="1196976"/>
            <a:ext cx="8153400" cy="914399"/>
            <a:chOff x="1981200" y="1196976"/>
            <a:chExt cx="8153400" cy="914399"/>
          </a:xfrm>
        </p:grpSpPr>
        <p:sp>
          <p:nvSpPr>
            <p:cNvPr id="288770" name="Text Box 4"/>
            <p:cNvSpPr txBox="1">
              <a:spLocks noChangeArrowheads="1"/>
            </p:cNvSpPr>
            <p:nvPr/>
          </p:nvSpPr>
          <p:spPr bwMode="auto">
            <a:xfrm>
              <a:off x="1981200" y="1196976"/>
              <a:ext cx="685800" cy="366713"/>
            </a:xfrm>
            <a:prstGeom prst="rect">
              <a:avLst/>
            </a:prstGeom>
            <a:noFill/>
            <a:ln w="9525">
              <a:noFill/>
              <a:miter lim="800000"/>
            </a:ln>
          </p:spPr>
          <p:txBody>
            <a:bodyPr>
              <a:spAutoFit/>
            </a:bodyPr>
            <a:lstStyle/>
            <a:p>
              <a:pPr algn="ctr"/>
              <a:endParaRPr lang="zh-CN" altLang="zh-CN">
                <a:latin typeface="+mn-ea"/>
                <a:cs typeface="Times New Roman" panose="02020603050405020304" pitchFamily="18" charset="0"/>
              </a:endParaRPr>
            </a:p>
          </p:txBody>
        </p:sp>
        <p:sp>
          <p:nvSpPr>
            <p:cNvPr id="1255429" name="Text Box 5"/>
            <p:cNvSpPr txBox="1">
              <a:spLocks noChangeArrowheads="1"/>
            </p:cNvSpPr>
            <p:nvPr/>
          </p:nvSpPr>
          <p:spPr bwMode="auto">
            <a:xfrm>
              <a:off x="25146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5430" name="Text Box 6"/>
            <p:cNvSpPr txBox="1">
              <a:spLocks noChangeArrowheads="1"/>
            </p:cNvSpPr>
            <p:nvPr/>
          </p:nvSpPr>
          <p:spPr bwMode="auto">
            <a:xfrm>
              <a:off x="35052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5431" name="Text Box 7"/>
            <p:cNvSpPr txBox="1">
              <a:spLocks noChangeArrowheads="1"/>
            </p:cNvSpPr>
            <p:nvPr/>
          </p:nvSpPr>
          <p:spPr bwMode="auto">
            <a:xfrm>
              <a:off x="44958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5432" name="Text Box 8"/>
            <p:cNvSpPr txBox="1">
              <a:spLocks noChangeArrowheads="1"/>
            </p:cNvSpPr>
            <p:nvPr/>
          </p:nvSpPr>
          <p:spPr bwMode="auto">
            <a:xfrm>
              <a:off x="541020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5433" name="Text Box 9"/>
            <p:cNvSpPr txBox="1">
              <a:spLocks noChangeArrowheads="1"/>
            </p:cNvSpPr>
            <p:nvPr/>
          </p:nvSpPr>
          <p:spPr bwMode="auto">
            <a:xfrm>
              <a:off x="647065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7</a:t>
              </a:r>
              <a:endParaRPr lang="en-US" altLang="zh-CN">
                <a:latin typeface="+mn-ea"/>
                <a:cs typeface="Times New Roman" panose="02020603050405020304" pitchFamily="18" charset="0"/>
              </a:endParaRPr>
            </a:p>
          </p:txBody>
        </p:sp>
        <p:sp>
          <p:nvSpPr>
            <p:cNvPr id="1255434" name="Text Box 10"/>
            <p:cNvSpPr txBox="1">
              <a:spLocks noChangeArrowheads="1"/>
            </p:cNvSpPr>
            <p:nvPr/>
          </p:nvSpPr>
          <p:spPr bwMode="auto">
            <a:xfrm>
              <a:off x="746125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16</a:t>
              </a:r>
              <a:endParaRPr lang="en-US" altLang="zh-CN">
                <a:latin typeface="+mn-ea"/>
                <a:cs typeface="Times New Roman" panose="02020603050405020304" pitchFamily="18" charset="0"/>
              </a:endParaRPr>
            </a:p>
          </p:txBody>
        </p:sp>
        <p:sp>
          <p:nvSpPr>
            <p:cNvPr id="1255435" name="Text Box 11"/>
            <p:cNvSpPr txBox="1">
              <a:spLocks noChangeArrowheads="1"/>
            </p:cNvSpPr>
            <p:nvPr/>
          </p:nvSpPr>
          <p:spPr bwMode="auto">
            <a:xfrm>
              <a:off x="8451850" y="174466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4</a:t>
              </a:r>
              <a:endParaRPr lang="en-US" altLang="zh-CN">
                <a:latin typeface="+mn-ea"/>
                <a:cs typeface="Times New Roman" panose="02020603050405020304" pitchFamily="18" charset="0"/>
              </a:endParaRPr>
            </a:p>
          </p:txBody>
        </p:sp>
        <p:sp>
          <p:nvSpPr>
            <p:cNvPr id="1255436" name="Text Box 12"/>
            <p:cNvSpPr txBox="1">
              <a:spLocks noChangeArrowheads="1"/>
            </p:cNvSpPr>
            <p:nvPr/>
          </p:nvSpPr>
          <p:spPr bwMode="auto">
            <a:xfrm>
              <a:off x="9442450" y="1744663"/>
              <a:ext cx="533400" cy="366712"/>
            </a:xfrm>
            <a:prstGeom prst="rect">
              <a:avLst/>
            </a:prstGeom>
            <a:noFill/>
            <a:ln w="9525">
              <a:noFill/>
              <a:miter lim="800000"/>
            </a:ln>
          </p:spPr>
          <p:txBody>
            <a:bodyPr>
              <a:spAutoFit/>
            </a:bodyPr>
            <a:lstStyle/>
            <a:p>
              <a:pPr algn="ctr"/>
              <a:r>
                <a:rPr lang="en-US" altLang="zh-CN" dirty="0">
                  <a:latin typeface="+mn-ea"/>
                  <a:cs typeface="Times New Roman" panose="02020603050405020304" pitchFamily="18" charset="0"/>
                </a:rPr>
                <a:t>3</a:t>
              </a:r>
              <a:endParaRPr lang="en-US" altLang="zh-CN" dirty="0">
                <a:latin typeface="+mn-ea"/>
                <a:cs typeface="Times New Roman" panose="02020603050405020304" pitchFamily="18" charset="0"/>
              </a:endParaRPr>
            </a:p>
          </p:txBody>
        </p:sp>
        <p:sp>
          <p:nvSpPr>
            <p:cNvPr id="1255445" name="Line 21"/>
            <p:cNvSpPr>
              <a:spLocks noChangeShapeType="1"/>
            </p:cNvSpPr>
            <p:nvPr/>
          </p:nvSpPr>
          <p:spPr bwMode="auto">
            <a:xfrm>
              <a:off x="2514600" y="1654175"/>
              <a:ext cx="7391400" cy="0"/>
            </a:xfrm>
            <a:prstGeom prst="line">
              <a:avLst/>
            </a:prstGeom>
            <a:noFill/>
            <a:ln w="28575">
              <a:solidFill>
                <a:srgbClr val="33CC33"/>
              </a:solidFill>
              <a:round/>
              <a:tailEnd type="triangle" w="med" len="med"/>
            </a:ln>
          </p:spPr>
          <p:txBody>
            <a:bodyPr/>
            <a:lstStyle/>
            <a:p>
              <a:endParaRPr lang="zh-CN" altLang="en-US">
                <a:latin typeface="+mn-ea"/>
                <a:cs typeface="Times New Roman" panose="02020603050405020304" pitchFamily="18" charset="0"/>
              </a:endParaRPr>
            </a:p>
          </p:txBody>
        </p:sp>
        <p:sp>
          <p:nvSpPr>
            <p:cNvPr id="288788" name="Text Box 22"/>
            <p:cNvSpPr txBox="1">
              <a:spLocks noChangeArrowheads="1"/>
            </p:cNvSpPr>
            <p:nvPr/>
          </p:nvSpPr>
          <p:spPr bwMode="auto">
            <a:xfrm>
              <a:off x="9601200" y="1273176"/>
              <a:ext cx="533400" cy="366713"/>
            </a:xfrm>
            <a:prstGeom prst="rect">
              <a:avLst/>
            </a:prstGeom>
            <a:noFill/>
            <a:ln w="9525">
              <a:noFill/>
              <a:miter lim="800000"/>
            </a:ln>
          </p:spPr>
          <p:txBody>
            <a:bodyPr>
              <a:spAutoFit/>
            </a:bodyPr>
            <a:lstStyle/>
            <a:p>
              <a:pPr algn="ctr"/>
              <a:r>
                <a:rPr lang="en-US" altLang="zh-CN" dirty="0">
                  <a:latin typeface="+mn-ea"/>
                  <a:cs typeface="Times New Roman" panose="02020603050405020304" pitchFamily="18" charset="0"/>
                </a:rPr>
                <a:t>t</a:t>
              </a:r>
              <a:endParaRPr lang="en-US" altLang="zh-CN" dirty="0">
                <a:latin typeface="+mn-ea"/>
                <a:cs typeface="Times New Roman" panose="02020603050405020304" pitchFamily="18" charset="0"/>
              </a:endParaRPr>
            </a:p>
          </p:txBody>
        </p:sp>
      </p:grpSp>
      <p:grpSp>
        <p:nvGrpSpPr>
          <p:cNvPr id="2" name="Group 23"/>
          <p:cNvGrpSpPr/>
          <p:nvPr/>
        </p:nvGrpSpPr>
        <p:grpSpPr bwMode="auto">
          <a:xfrm>
            <a:off x="1828800" y="2278064"/>
            <a:ext cx="685800" cy="2181225"/>
            <a:chOff x="0" y="1689"/>
            <a:chExt cx="432" cy="1374"/>
          </a:xfrm>
        </p:grpSpPr>
        <p:sp>
          <p:nvSpPr>
            <p:cNvPr id="288839" name="Text Box 24"/>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0</a:t>
              </a:r>
              <a:endParaRPr lang="en-US" altLang="zh-CN">
                <a:latin typeface="+mn-ea"/>
                <a:cs typeface="Times New Roman" panose="02020603050405020304" pitchFamily="18" charset="0"/>
              </a:endParaRPr>
            </a:p>
          </p:txBody>
        </p:sp>
        <p:sp>
          <p:nvSpPr>
            <p:cNvPr id="288840" name="Text Box 25"/>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a:t>
              </a:r>
              <a:endParaRPr lang="en-US" altLang="zh-CN">
                <a:latin typeface="+mn-ea"/>
                <a:cs typeface="Times New Roman" panose="02020603050405020304" pitchFamily="18" charset="0"/>
              </a:endParaRPr>
            </a:p>
          </p:txBody>
        </p:sp>
        <p:sp>
          <p:nvSpPr>
            <p:cNvPr id="288841" name="Text Box 26"/>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a:t>
              </a:r>
              <a:endParaRPr lang="en-US" altLang="zh-CN">
                <a:latin typeface="+mn-ea"/>
                <a:cs typeface="Times New Roman" panose="02020603050405020304" pitchFamily="18" charset="0"/>
              </a:endParaRPr>
            </a:p>
          </p:txBody>
        </p:sp>
        <p:sp>
          <p:nvSpPr>
            <p:cNvPr id="288842" name="Text Box 27"/>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grpSp>
      <p:grpSp>
        <p:nvGrpSpPr>
          <p:cNvPr id="3" name="Group 28"/>
          <p:cNvGrpSpPr/>
          <p:nvPr/>
        </p:nvGrpSpPr>
        <p:grpSpPr bwMode="auto">
          <a:xfrm>
            <a:off x="2438401" y="2111376"/>
            <a:ext cx="614363" cy="2466975"/>
            <a:chOff x="384" y="1584"/>
            <a:chExt cx="387" cy="1554"/>
          </a:xfrm>
        </p:grpSpPr>
        <p:sp>
          <p:nvSpPr>
            <p:cNvPr id="288835"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6"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7"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8"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57" name="Rectangle 33"/>
          <p:cNvSpPr>
            <a:spLocks noChangeArrowheads="1"/>
          </p:cNvSpPr>
          <p:nvPr/>
        </p:nvSpPr>
        <p:spPr bwMode="auto">
          <a:xfrm>
            <a:off x="2438401" y="21113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0</a:t>
            </a:r>
            <a:endParaRPr lang="en-US" altLang="zh-CN" sz="1600" b="1" baseline="70000" dirty="0">
              <a:solidFill>
                <a:srgbClr val="FF0000"/>
              </a:solidFill>
              <a:latin typeface="+mn-ea"/>
              <a:cs typeface="Times New Roman" panose="02020603050405020304" pitchFamily="18" charset="0"/>
            </a:endParaRPr>
          </a:p>
        </p:txBody>
      </p:sp>
      <p:grpSp>
        <p:nvGrpSpPr>
          <p:cNvPr id="4" name="Group 34"/>
          <p:cNvGrpSpPr/>
          <p:nvPr/>
        </p:nvGrpSpPr>
        <p:grpSpPr bwMode="auto">
          <a:xfrm>
            <a:off x="3429001" y="2111376"/>
            <a:ext cx="614363" cy="2466975"/>
            <a:chOff x="1008" y="1584"/>
            <a:chExt cx="387" cy="1554"/>
          </a:xfrm>
        </p:grpSpPr>
        <p:sp>
          <p:nvSpPr>
            <p:cNvPr id="288831"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2"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3"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34"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sp>
        <p:nvSpPr>
          <p:cNvPr id="1255463" name="Rectangle 39"/>
          <p:cNvSpPr>
            <a:spLocks noChangeArrowheads="1"/>
          </p:cNvSpPr>
          <p:nvPr/>
        </p:nvSpPr>
        <p:spPr bwMode="auto">
          <a:xfrm>
            <a:off x="3429001" y="2713038"/>
            <a:ext cx="614363"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5" name="Group 40"/>
          <p:cNvGrpSpPr/>
          <p:nvPr/>
        </p:nvGrpSpPr>
        <p:grpSpPr bwMode="auto">
          <a:xfrm>
            <a:off x="6472238" y="2111376"/>
            <a:ext cx="614362" cy="2466975"/>
            <a:chOff x="2925" y="1584"/>
            <a:chExt cx="387" cy="1554"/>
          </a:xfrm>
        </p:grpSpPr>
        <p:sp>
          <p:nvSpPr>
            <p:cNvPr id="288827"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8"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29"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30"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grpSp>
      <p:grpSp>
        <p:nvGrpSpPr>
          <p:cNvPr id="6" name="Group 45"/>
          <p:cNvGrpSpPr/>
          <p:nvPr/>
        </p:nvGrpSpPr>
        <p:grpSpPr bwMode="auto">
          <a:xfrm>
            <a:off x="7391401" y="2111376"/>
            <a:ext cx="614363" cy="2466975"/>
            <a:chOff x="3504" y="1584"/>
            <a:chExt cx="387" cy="1554"/>
          </a:xfrm>
        </p:grpSpPr>
        <p:sp>
          <p:nvSpPr>
            <p:cNvPr id="288823"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endParaRPr lang="en-US" altLang="zh-CN" sz="1600" b="1" dirty="0">
                <a:solidFill>
                  <a:srgbClr val="003300"/>
                </a:solidFill>
                <a:latin typeface="+mn-ea"/>
                <a:cs typeface="Times New Roman" panose="02020603050405020304" pitchFamily="18" charset="0"/>
              </a:endParaRPr>
            </a:p>
          </p:txBody>
        </p:sp>
        <p:sp>
          <p:nvSpPr>
            <p:cNvPr id="288824"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4</a:t>
              </a:r>
              <a:endParaRPr lang="en-US" altLang="zh-CN" sz="1600" b="1" dirty="0">
                <a:solidFill>
                  <a:srgbClr val="003300"/>
                </a:solidFill>
                <a:latin typeface="+mn-ea"/>
                <a:cs typeface="Times New Roman" panose="02020603050405020304" pitchFamily="18" charset="0"/>
              </a:endParaRPr>
            </a:p>
          </p:txBody>
        </p:sp>
        <p:sp>
          <p:nvSpPr>
            <p:cNvPr id="288825"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6"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grpSp>
      <p:grpSp>
        <p:nvGrpSpPr>
          <p:cNvPr id="7" name="Group 50"/>
          <p:cNvGrpSpPr/>
          <p:nvPr/>
        </p:nvGrpSpPr>
        <p:grpSpPr bwMode="auto">
          <a:xfrm>
            <a:off x="9291638" y="2111376"/>
            <a:ext cx="614362" cy="2466975"/>
            <a:chOff x="4701" y="1584"/>
            <a:chExt cx="387" cy="1554"/>
          </a:xfrm>
        </p:grpSpPr>
        <p:sp>
          <p:nvSpPr>
            <p:cNvPr id="288819"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20"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21"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endParaRPr lang="en-US" altLang="zh-CN" sz="1600" b="1" dirty="0">
                <a:solidFill>
                  <a:srgbClr val="003300"/>
                </a:solidFill>
                <a:latin typeface="+mn-ea"/>
                <a:cs typeface="Times New Roman" panose="02020603050405020304" pitchFamily="18" charset="0"/>
              </a:endParaRPr>
            </a:p>
          </p:txBody>
        </p:sp>
        <p:sp>
          <p:nvSpPr>
            <p:cNvPr id="288822"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sp>
        <p:nvSpPr>
          <p:cNvPr id="1255479" name="Rectangle 55"/>
          <p:cNvSpPr>
            <a:spLocks noChangeArrowheads="1"/>
          </p:cNvSpPr>
          <p:nvPr/>
        </p:nvSpPr>
        <p:spPr bwMode="auto">
          <a:xfrm>
            <a:off x="6472238" y="3954464"/>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80" name="Rectangle 56"/>
          <p:cNvSpPr>
            <a:spLocks noChangeArrowheads="1"/>
          </p:cNvSpPr>
          <p:nvPr/>
        </p:nvSpPr>
        <p:spPr bwMode="auto">
          <a:xfrm>
            <a:off x="7391401" y="21034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grpSp>
        <p:nvGrpSpPr>
          <p:cNvPr id="8" name="Group 57"/>
          <p:cNvGrpSpPr/>
          <p:nvPr/>
        </p:nvGrpSpPr>
        <p:grpSpPr bwMode="auto">
          <a:xfrm>
            <a:off x="8382001" y="2111376"/>
            <a:ext cx="614363" cy="2466975"/>
            <a:chOff x="4128" y="1584"/>
            <a:chExt cx="387" cy="1554"/>
          </a:xfrm>
        </p:grpSpPr>
        <p:sp>
          <p:nvSpPr>
            <p:cNvPr id="288815"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16</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6"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endParaRPr lang="en-US" altLang="zh-CN" sz="1600" b="1" dirty="0">
                <a:solidFill>
                  <a:srgbClr val="003300"/>
                </a:solidFill>
                <a:latin typeface="+mn-ea"/>
                <a:cs typeface="Times New Roman" panose="02020603050405020304" pitchFamily="18" charset="0"/>
              </a:endParaRPr>
            </a:p>
          </p:txBody>
        </p:sp>
        <p:sp>
          <p:nvSpPr>
            <p:cNvPr id="288817"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7</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sp>
          <p:nvSpPr>
            <p:cNvPr id="288818" name="Rectangle 61"/>
            <p:cNvSpPr>
              <a:spLocks noChangeArrowheads="1"/>
            </p:cNvSpPr>
            <p:nvPr/>
          </p:nvSpPr>
          <p:spPr bwMode="auto">
            <a:xfrm>
              <a:off x="4128" y="236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grpSp>
      <p:grpSp>
        <p:nvGrpSpPr>
          <p:cNvPr id="9" name="Group 62"/>
          <p:cNvGrpSpPr/>
          <p:nvPr/>
        </p:nvGrpSpPr>
        <p:grpSpPr bwMode="auto">
          <a:xfrm>
            <a:off x="4414838" y="2111376"/>
            <a:ext cx="614362" cy="2466975"/>
            <a:chOff x="1629" y="1584"/>
            <a:chExt cx="387" cy="1554"/>
          </a:xfrm>
        </p:grpSpPr>
        <p:sp>
          <p:nvSpPr>
            <p:cNvPr id="288811"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1</a:t>
              </a:r>
              <a:endParaRPr lang="en-US" altLang="zh-CN" sz="1600" b="1" dirty="0">
                <a:solidFill>
                  <a:srgbClr val="003300"/>
                </a:solidFill>
                <a:latin typeface="+mn-ea"/>
                <a:cs typeface="Times New Roman" panose="02020603050405020304" pitchFamily="18" charset="0"/>
              </a:endParaRPr>
            </a:p>
          </p:txBody>
        </p:sp>
        <p:sp>
          <p:nvSpPr>
            <p:cNvPr id="288812"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3"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4"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endParaRPr lang="en-US" altLang="zh-CN" sz="1600" b="1" dirty="0">
                <a:solidFill>
                  <a:srgbClr val="003300"/>
                </a:solidFill>
                <a:latin typeface="+mn-ea"/>
                <a:cs typeface="Times New Roman" panose="02020603050405020304" pitchFamily="18" charset="0"/>
              </a:endParaRPr>
            </a:p>
          </p:txBody>
        </p:sp>
      </p:grpSp>
      <p:sp>
        <p:nvSpPr>
          <p:cNvPr id="1255491" name="Rectangle 67"/>
          <p:cNvSpPr>
            <a:spLocks noChangeArrowheads="1"/>
          </p:cNvSpPr>
          <p:nvPr/>
        </p:nvSpPr>
        <p:spPr bwMode="auto">
          <a:xfrm>
            <a:off x="4414838" y="2103439"/>
            <a:ext cx="614362"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nvGrpSpPr>
          <p:cNvPr id="10" name="Group 68"/>
          <p:cNvGrpSpPr/>
          <p:nvPr/>
        </p:nvGrpSpPr>
        <p:grpSpPr bwMode="auto">
          <a:xfrm>
            <a:off x="5410201" y="2111376"/>
            <a:ext cx="614363" cy="2466975"/>
            <a:chOff x="2256" y="1584"/>
            <a:chExt cx="387" cy="1554"/>
          </a:xfrm>
        </p:grpSpPr>
        <p:sp>
          <p:nvSpPr>
            <p:cNvPr id="288807"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22</a:t>
              </a:r>
              <a:r>
                <a:rPr lang="en-US" altLang="zh-CN" sz="1600" b="1" baseline="70000" dirty="0">
                  <a:solidFill>
                    <a:srgbClr val="FF0000"/>
                  </a:solidFill>
                  <a:latin typeface="+mn-ea"/>
                  <a:cs typeface="Times New Roman" panose="02020603050405020304" pitchFamily="18" charset="0"/>
                </a:rPr>
                <a:t>3</a:t>
              </a:r>
              <a:endParaRPr lang="en-US" altLang="zh-CN" sz="1600" b="1" dirty="0">
                <a:solidFill>
                  <a:srgbClr val="003300"/>
                </a:solidFill>
                <a:latin typeface="+mn-ea"/>
                <a:cs typeface="Times New Roman" panose="02020603050405020304" pitchFamily="18" charset="0"/>
              </a:endParaRPr>
            </a:p>
          </p:txBody>
        </p:sp>
        <p:sp>
          <p:nvSpPr>
            <p:cNvPr id="288808"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09"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dirty="0">
                <a:solidFill>
                  <a:srgbClr val="003300"/>
                </a:solidFill>
                <a:latin typeface="+mn-ea"/>
                <a:cs typeface="Times New Roman" panose="02020603050405020304" pitchFamily="18" charset="0"/>
              </a:endParaRPr>
            </a:p>
          </p:txBody>
        </p:sp>
        <p:sp>
          <p:nvSpPr>
            <p:cNvPr id="288810"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11</a:t>
              </a:r>
              <a:r>
                <a:rPr lang="en-US" altLang="zh-CN" sz="1600" b="1" baseline="70000" dirty="0">
                  <a:solidFill>
                    <a:srgbClr val="FF0000"/>
                  </a:solidFill>
                  <a:latin typeface="+mn-ea"/>
                  <a:cs typeface="Times New Roman" panose="02020603050405020304" pitchFamily="18" charset="0"/>
                </a:rPr>
                <a:t>2</a:t>
              </a:r>
              <a:endParaRPr lang="en-US" altLang="zh-CN" sz="1600" b="1" dirty="0">
                <a:solidFill>
                  <a:srgbClr val="003300"/>
                </a:solidFill>
                <a:latin typeface="+mn-ea"/>
                <a:cs typeface="Times New Roman" panose="02020603050405020304" pitchFamily="18" charset="0"/>
              </a:endParaRPr>
            </a:p>
          </p:txBody>
        </p:sp>
      </p:grpSp>
      <p:sp>
        <p:nvSpPr>
          <p:cNvPr id="1255497" name="Rectangle 73"/>
          <p:cNvSpPr>
            <a:spLocks noChangeArrowheads="1"/>
          </p:cNvSpPr>
          <p:nvPr/>
        </p:nvSpPr>
        <p:spPr bwMode="auto">
          <a:xfrm>
            <a:off x="5410201" y="3330575"/>
            <a:ext cx="614363" cy="6604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19</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8" name="Rectangle 74"/>
          <p:cNvSpPr>
            <a:spLocks noChangeArrowheads="1"/>
          </p:cNvSpPr>
          <p:nvPr/>
        </p:nvSpPr>
        <p:spPr bwMode="auto">
          <a:xfrm>
            <a:off x="8382001" y="27209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4</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
        <p:nvSpPr>
          <p:cNvPr id="1255499" name="Rectangle 75"/>
          <p:cNvSpPr>
            <a:spLocks noChangeArrowheads="1"/>
          </p:cNvSpPr>
          <p:nvPr/>
        </p:nvSpPr>
        <p:spPr bwMode="auto">
          <a:xfrm>
            <a:off x="9296401" y="3322638"/>
            <a:ext cx="614363"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dirty="0">
                <a:solidFill>
                  <a:srgbClr val="003300"/>
                </a:solidFill>
                <a:latin typeface="+mn-ea"/>
                <a:cs typeface="Times New Roman" panose="02020603050405020304" pitchFamily="18" charset="0"/>
              </a:rPr>
              <a:t>3</a:t>
            </a:r>
            <a:r>
              <a:rPr lang="en-US" altLang="zh-CN" sz="1600" b="1" baseline="70000" dirty="0">
                <a:solidFill>
                  <a:srgbClr val="FF0000"/>
                </a:solidFill>
                <a:latin typeface="+mn-ea"/>
                <a:cs typeface="Times New Roman" panose="02020603050405020304" pitchFamily="18" charset="0"/>
              </a:rPr>
              <a:t>0</a:t>
            </a:r>
            <a:endParaRPr lang="en-US" altLang="zh-CN" sz="1600" b="1" dirty="0">
              <a:solidFill>
                <a:srgbClr val="003300"/>
              </a:solidFill>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55437"/>
                                        </p:tgtEl>
                                        <p:attrNameLst>
                                          <p:attrName>style.visibility</p:attrName>
                                        </p:attrNameLst>
                                      </p:cBhvr>
                                      <p:to>
                                        <p:strVal val="visible"/>
                                      </p:to>
                                    </p:set>
                                    <p:anim calcmode="lin" valueType="num">
                                      <p:cBhvr additive="base">
                                        <p:cTn id="22" dur="500" fill="hold"/>
                                        <p:tgtEl>
                                          <p:spTgt spid="1255437"/>
                                        </p:tgtEl>
                                        <p:attrNameLst>
                                          <p:attrName>ppt_x</p:attrName>
                                        </p:attrNameLst>
                                      </p:cBhvr>
                                      <p:tavLst>
                                        <p:tav tm="0">
                                          <p:val>
                                            <p:strVal val="#ppt_x"/>
                                          </p:val>
                                        </p:tav>
                                        <p:tav tm="100000">
                                          <p:val>
                                            <p:strVal val="#ppt_x"/>
                                          </p:val>
                                        </p:tav>
                                      </p:tavLst>
                                    </p:anim>
                                    <p:anim calcmode="lin" valueType="num">
                                      <p:cBhvr additive="base">
                                        <p:cTn id="23" dur="500" fill="hold"/>
                                        <p:tgtEl>
                                          <p:spTgt spid="125543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55457"/>
                                        </p:tgtEl>
                                        <p:attrNameLst>
                                          <p:attrName>style.visibility</p:attrName>
                                        </p:attrNameLst>
                                      </p:cBhvr>
                                      <p:to>
                                        <p:strVal val="visible"/>
                                      </p:to>
                                    </p:set>
                                    <p:anim calcmode="lin" valueType="num">
                                      <p:cBhvr additive="base">
                                        <p:cTn id="28" dur="500" fill="hold"/>
                                        <p:tgtEl>
                                          <p:spTgt spid="1255457"/>
                                        </p:tgtEl>
                                        <p:attrNameLst>
                                          <p:attrName>ppt_x</p:attrName>
                                        </p:attrNameLst>
                                      </p:cBhvr>
                                      <p:tavLst>
                                        <p:tav tm="0">
                                          <p:val>
                                            <p:strVal val="#ppt_x"/>
                                          </p:val>
                                        </p:tav>
                                        <p:tav tm="100000">
                                          <p:val>
                                            <p:strVal val="#ppt_x"/>
                                          </p:val>
                                        </p:tav>
                                      </p:tavLst>
                                    </p:anim>
                                    <p:anim calcmode="lin" valueType="num">
                                      <p:cBhvr additive="base">
                                        <p:cTn id="29" dur="500" fill="hold"/>
                                        <p:tgtEl>
                                          <p:spTgt spid="125545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5438"/>
                                        </p:tgtEl>
                                        <p:attrNameLst>
                                          <p:attrName>style.visibility</p:attrName>
                                        </p:attrNameLst>
                                      </p:cBhvr>
                                      <p:to>
                                        <p:strVal val="visible"/>
                                      </p:to>
                                    </p:set>
                                    <p:anim calcmode="lin" valueType="num">
                                      <p:cBhvr additive="base">
                                        <p:cTn id="39" dur="500" fill="hold"/>
                                        <p:tgtEl>
                                          <p:spTgt spid="1255438"/>
                                        </p:tgtEl>
                                        <p:attrNameLst>
                                          <p:attrName>ppt_x</p:attrName>
                                        </p:attrNameLst>
                                      </p:cBhvr>
                                      <p:tavLst>
                                        <p:tav tm="0">
                                          <p:val>
                                            <p:strVal val="#ppt_x"/>
                                          </p:val>
                                        </p:tav>
                                        <p:tav tm="100000">
                                          <p:val>
                                            <p:strVal val="#ppt_x"/>
                                          </p:val>
                                        </p:tav>
                                      </p:tavLst>
                                    </p:anim>
                                    <p:anim calcmode="lin" valueType="num">
                                      <p:cBhvr additive="base">
                                        <p:cTn id="40" dur="500" fill="hold"/>
                                        <p:tgtEl>
                                          <p:spTgt spid="125543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5463"/>
                                        </p:tgtEl>
                                        <p:attrNameLst>
                                          <p:attrName>style.visibility</p:attrName>
                                        </p:attrNameLst>
                                      </p:cBhvr>
                                      <p:to>
                                        <p:strVal val="visible"/>
                                      </p:to>
                                    </p:set>
                                    <p:anim calcmode="lin" valueType="num">
                                      <p:cBhvr additive="base">
                                        <p:cTn id="45" dur="500" fill="hold"/>
                                        <p:tgtEl>
                                          <p:spTgt spid="1255463"/>
                                        </p:tgtEl>
                                        <p:attrNameLst>
                                          <p:attrName>ppt_x</p:attrName>
                                        </p:attrNameLst>
                                      </p:cBhvr>
                                      <p:tavLst>
                                        <p:tav tm="0">
                                          <p:val>
                                            <p:strVal val="#ppt_x"/>
                                          </p:val>
                                        </p:tav>
                                        <p:tav tm="100000">
                                          <p:val>
                                            <p:strVal val="#ppt_x"/>
                                          </p:val>
                                        </p:tav>
                                      </p:tavLst>
                                    </p:anim>
                                    <p:anim calcmode="lin" valueType="num">
                                      <p:cBhvr additive="base">
                                        <p:cTn id="46" dur="500" fill="hold"/>
                                        <p:tgtEl>
                                          <p:spTgt spid="125546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55491"/>
                                        </p:tgtEl>
                                        <p:attrNameLst>
                                          <p:attrName>style.visibility</p:attrName>
                                        </p:attrNameLst>
                                      </p:cBhvr>
                                      <p:to>
                                        <p:strVal val="visible"/>
                                      </p:to>
                                    </p:set>
                                    <p:anim calcmode="lin" valueType="num">
                                      <p:cBhvr additive="base">
                                        <p:cTn id="56" dur="500" fill="hold"/>
                                        <p:tgtEl>
                                          <p:spTgt spid="1255491"/>
                                        </p:tgtEl>
                                        <p:attrNameLst>
                                          <p:attrName>ppt_x</p:attrName>
                                        </p:attrNameLst>
                                      </p:cBhvr>
                                      <p:tavLst>
                                        <p:tav tm="0">
                                          <p:val>
                                            <p:strVal val="#ppt_x"/>
                                          </p:val>
                                        </p:tav>
                                        <p:tav tm="100000">
                                          <p:val>
                                            <p:strVal val="#ppt_x"/>
                                          </p:val>
                                        </p:tav>
                                      </p:tavLst>
                                    </p:anim>
                                    <p:anim calcmode="lin" valueType="num">
                                      <p:cBhvr additive="base">
                                        <p:cTn id="57" dur="500" fill="hold"/>
                                        <p:tgtEl>
                                          <p:spTgt spid="1255491"/>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255439"/>
                                        </p:tgtEl>
                                        <p:attrNameLst>
                                          <p:attrName>style.visibility</p:attrName>
                                        </p:attrNameLst>
                                      </p:cBhvr>
                                      <p:to>
                                        <p:strVal val="visible"/>
                                      </p:to>
                                    </p:set>
                                    <p:anim calcmode="lin" valueType="num">
                                      <p:cBhvr additive="base">
                                        <p:cTn id="62" dur="500" fill="hold"/>
                                        <p:tgtEl>
                                          <p:spTgt spid="1255439"/>
                                        </p:tgtEl>
                                        <p:attrNameLst>
                                          <p:attrName>ppt_x</p:attrName>
                                        </p:attrNameLst>
                                      </p:cBhvr>
                                      <p:tavLst>
                                        <p:tav tm="0">
                                          <p:val>
                                            <p:strVal val="#ppt_x"/>
                                          </p:val>
                                        </p:tav>
                                        <p:tav tm="100000">
                                          <p:val>
                                            <p:strVal val="#ppt_x"/>
                                          </p:val>
                                        </p:tav>
                                      </p:tavLst>
                                    </p:anim>
                                    <p:anim calcmode="lin" valueType="num">
                                      <p:cBhvr additive="base">
                                        <p:cTn id="63" dur="500" fill="hold"/>
                                        <p:tgtEl>
                                          <p:spTgt spid="125543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up)">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255440"/>
                                        </p:tgtEl>
                                        <p:attrNameLst>
                                          <p:attrName>style.visibility</p:attrName>
                                        </p:attrNameLst>
                                      </p:cBhvr>
                                      <p:to>
                                        <p:strVal val="visible"/>
                                      </p:to>
                                    </p:set>
                                    <p:anim calcmode="lin" valueType="num">
                                      <p:cBhvr additive="base">
                                        <p:cTn id="73" dur="500" fill="hold"/>
                                        <p:tgtEl>
                                          <p:spTgt spid="1255440"/>
                                        </p:tgtEl>
                                        <p:attrNameLst>
                                          <p:attrName>ppt_x</p:attrName>
                                        </p:attrNameLst>
                                      </p:cBhvr>
                                      <p:tavLst>
                                        <p:tav tm="0">
                                          <p:val>
                                            <p:strVal val="#ppt_x"/>
                                          </p:val>
                                        </p:tav>
                                        <p:tav tm="100000">
                                          <p:val>
                                            <p:strVal val="#ppt_x"/>
                                          </p:val>
                                        </p:tav>
                                      </p:tavLst>
                                    </p:anim>
                                    <p:anim calcmode="lin" valueType="num">
                                      <p:cBhvr additive="base">
                                        <p:cTn id="74" dur="500" fill="hold"/>
                                        <p:tgtEl>
                                          <p:spTgt spid="125544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255497"/>
                                        </p:tgtEl>
                                        <p:attrNameLst>
                                          <p:attrName>style.visibility</p:attrName>
                                        </p:attrNameLst>
                                      </p:cBhvr>
                                      <p:to>
                                        <p:strVal val="visible"/>
                                      </p:to>
                                    </p:set>
                                    <p:anim calcmode="lin" valueType="num">
                                      <p:cBhvr additive="base">
                                        <p:cTn id="79" dur="500" fill="hold"/>
                                        <p:tgtEl>
                                          <p:spTgt spid="1255497"/>
                                        </p:tgtEl>
                                        <p:attrNameLst>
                                          <p:attrName>ppt_x</p:attrName>
                                        </p:attrNameLst>
                                      </p:cBhvr>
                                      <p:tavLst>
                                        <p:tav tm="0">
                                          <p:val>
                                            <p:strVal val="#ppt_x"/>
                                          </p:val>
                                        </p:tav>
                                        <p:tav tm="100000">
                                          <p:val>
                                            <p:strVal val="#ppt_x"/>
                                          </p:val>
                                        </p:tav>
                                      </p:tavLst>
                                    </p:anim>
                                    <p:anim calcmode="lin" valueType="num">
                                      <p:cBhvr additive="base">
                                        <p:cTn id="80" dur="500" fill="hold"/>
                                        <p:tgtEl>
                                          <p:spTgt spid="125549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wipe(up)">
                                      <p:cBhvr>
                                        <p:cTn id="85" dur="500"/>
                                        <p:tgtEl>
                                          <p:spTgt spid="5"/>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255441"/>
                                        </p:tgtEl>
                                        <p:attrNameLst>
                                          <p:attrName>style.visibility</p:attrName>
                                        </p:attrNameLst>
                                      </p:cBhvr>
                                      <p:to>
                                        <p:strVal val="visible"/>
                                      </p:to>
                                    </p:set>
                                    <p:anim calcmode="lin" valueType="num">
                                      <p:cBhvr additive="base">
                                        <p:cTn id="90" dur="500" fill="hold"/>
                                        <p:tgtEl>
                                          <p:spTgt spid="1255441"/>
                                        </p:tgtEl>
                                        <p:attrNameLst>
                                          <p:attrName>ppt_x</p:attrName>
                                        </p:attrNameLst>
                                      </p:cBhvr>
                                      <p:tavLst>
                                        <p:tav tm="0">
                                          <p:val>
                                            <p:strVal val="#ppt_x"/>
                                          </p:val>
                                        </p:tav>
                                        <p:tav tm="100000">
                                          <p:val>
                                            <p:strVal val="#ppt_x"/>
                                          </p:val>
                                        </p:tav>
                                      </p:tavLst>
                                    </p:anim>
                                    <p:anim calcmode="lin" valueType="num">
                                      <p:cBhvr additive="base">
                                        <p:cTn id="91" dur="500" fill="hold"/>
                                        <p:tgtEl>
                                          <p:spTgt spid="125544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1255479"/>
                                        </p:tgtEl>
                                        <p:attrNameLst>
                                          <p:attrName>style.visibility</p:attrName>
                                        </p:attrNameLst>
                                      </p:cBhvr>
                                      <p:to>
                                        <p:strVal val="visible"/>
                                      </p:to>
                                    </p:set>
                                    <p:anim calcmode="lin" valueType="num">
                                      <p:cBhvr additive="base">
                                        <p:cTn id="96" dur="500" fill="hold"/>
                                        <p:tgtEl>
                                          <p:spTgt spid="1255479"/>
                                        </p:tgtEl>
                                        <p:attrNameLst>
                                          <p:attrName>ppt_x</p:attrName>
                                        </p:attrNameLst>
                                      </p:cBhvr>
                                      <p:tavLst>
                                        <p:tav tm="0">
                                          <p:val>
                                            <p:strVal val="#ppt_x"/>
                                          </p:val>
                                        </p:tav>
                                        <p:tav tm="100000">
                                          <p:val>
                                            <p:strVal val="#ppt_x"/>
                                          </p:val>
                                        </p:tav>
                                      </p:tavLst>
                                    </p:anim>
                                    <p:anim calcmode="lin" valueType="num">
                                      <p:cBhvr additive="base">
                                        <p:cTn id="97" dur="500" fill="hold"/>
                                        <p:tgtEl>
                                          <p:spTgt spid="125547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up)">
                                      <p:cBhvr>
                                        <p:cTn id="102" dur="5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55442"/>
                                        </p:tgtEl>
                                        <p:attrNameLst>
                                          <p:attrName>style.visibility</p:attrName>
                                        </p:attrNameLst>
                                      </p:cBhvr>
                                      <p:to>
                                        <p:strVal val="visible"/>
                                      </p:to>
                                    </p:set>
                                    <p:anim calcmode="lin" valueType="num">
                                      <p:cBhvr additive="base">
                                        <p:cTn id="107" dur="500" fill="hold"/>
                                        <p:tgtEl>
                                          <p:spTgt spid="1255442"/>
                                        </p:tgtEl>
                                        <p:attrNameLst>
                                          <p:attrName>ppt_x</p:attrName>
                                        </p:attrNameLst>
                                      </p:cBhvr>
                                      <p:tavLst>
                                        <p:tav tm="0">
                                          <p:val>
                                            <p:strVal val="#ppt_x"/>
                                          </p:val>
                                        </p:tav>
                                        <p:tav tm="100000">
                                          <p:val>
                                            <p:strVal val="#ppt_x"/>
                                          </p:val>
                                        </p:tav>
                                      </p:tavLst>
                                    </p:anim>
                                    <p:anim calcmode="lin" valueType="num">
                                      <p:cBhvr additive="base">
                                        <p:cTn id="108" dur="500" fill="hold"/>
                                        <p:tgtEl>
                                          <p:spTgt spid="1255442"/>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255480"/>
                                        </p:tgtEl>
                                        <p:attrNameLst>
                                          <p:attrName>style.visibility</p:attrName>
                                        </p:attrNameLst>
                                      </p:cBhvr>
                                      <p:to>
                                        <p:strVal val="visible"/>
                                      </p:to>
                                    </p:set>
                                    <p:anim calcmode="lin" valueType="num">
                                      <p:cBhvr additive="base">
                                        <p:cTn id="113" dur="500" fill="hold"/>
                                        <p:tgtEl>
                                          <p:spTgt spid="1255480"/>
                                        </p:tgtEl>
                                        <p:attrNameLst>
                                          <p:attrName>ppt_x</p:attrName>
                                        </p:attrNameLst>
                                      </p:cBhvr>
                                      <p:tavLst>
                                        <p:tav tm="0">
                                          <p:val>
                                            <p:strVal val="#ppt_x"/>
                                          </p:val>
                                        </p:tav>
                                        <p:tav tm="100000">
                                          <p:val>
                                            <p:strVal val="#ppt_x"/>
                                          </p:val>
                                        </p:tav>
                                      </p:tavLst>
                                    </p:anim>
                                    <p:anim calcmode="lin" valueType="num">
                                      <p:cBhvr additive="base">
                                        <p:cTn id="114" dur="500" fill="hold"/>
                                        <p:tgtEl>
                                          <p:spTgt spid="125548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8"/>
                                        </p:tgtEl>
                                        <p:attrNameLst>
                                          <p:attrName>style.visibility</p:attrName>
                                        </p:attrNameLst>
                                      </p:cBhvr>
                                      <p:to>
                                        <p:strVal val="visible"/>
                                      </p:to>
                                    </p:set>
                                    <p:animEffect transition="in" filter="wipe(up)">
                                      <p:cBhvr>
                                        <p:cTn id="119" dur="500"/>
                                        <p:tgtEl>
                                          <p:spTgt spid="8"/>
                                        </p:tgtEl>
                                      </p:cBhvr>
                                    </p:animEffect>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1255443"/>
                                        </p:tgtEl>
                                        <p:attrNameLst>
                                          <p:attrName>style.visibility</p:attrName>
                                        </p:attrNameLst>
                                      </p:cBhvr>
                                      <p:to>
                                        <p:strVal val="visible"/>
                                      </p:to>
                                    </p:set>
                                    <p:anim calcmode="lin" valueType="num">
                                      <p:cBhvr additive="base">
                                        <p:cTn id="124" dur="500" fill="hold"/>
                                        <p:tgtEl>
                                          <p:spTgt spid="1255443"/>
                                        </p:tgtEl>
                                        <p:attrNameLst>
                                          <p:attrName>ppt_x</p:attrName>
                                        </p:attrNameLst>
                                      </p:cBhvr>
                                      <p:tavLst>
                                        <p:tav tm="0">
                                          <p:val>
                                            <p:strVal val="#ppt_x"/>
                                          </p:val>
                                        </p:tav>
                                        <p:tav tm="100000">
                                          <p:val>
                                            <p:strVal val="#ppt_x"/>
                                          </p:val>
                                        </p:tav>
                                      </p:tavLst>
                                    </p:anim>
                                    <p:anim calcmode="lin" valueType="num">
                                      <p:cBhvr additive="base">
                                        <p:cTn id="125" dur="500" fill="hold"/>
                                        <p:tgtEl>
                                          <p:spTgt spid="1255443"/>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1255498"/>
                                        </p:tgtEl>
                                        <p:attrNameLst>
                                          <p:attrName>style.visibility</p:attrName>
                                        </p:attrNameLst>
                                      </p:cBhvr>
                                      <p:to>
                                        <p:strVal val="visible"/>
                                      </p:to>
                                    </p:set>
                                    <p:anim calcmode="lin" valueType="num">
                                      <p:cBhvr additive="base">
                                        <p:cTn id="130" dur="500" fill="hold"/>
                                        <p:tgtEl>
                                          <p:spTgt spid="1255498"/>
                                        </p:tgtEl>
                                        <p:attrNameLst>
                                          <p:attrName>ppt_x</p:attrName>
                                        </p:attrNameLst>
                                      </p:cBhvr>
                                      <p:tavLst>
                                        <p:tav tm="0">
                                          <p:val>
                                            <p:strVal val="#ppt_x"/>
                                          </p:val>
                                        </p:tav>
                                        <p:tav tm="100000">
                                          <p:val>
                                            <p:strVal val="#ppt_x"/>
                                          </p:val>
                                        </p:tav>
                                      </p:tavLst>
                                    </p:anim>
                                    <p:anim calcmode="lin" valueType="num">
                                      <p:cBhvr additive="base">
                                        <p:cTn id="131" dur="500" fill="hold"/>
                                        <p:tgtEl>
                                          <p:spTgt spid="1255498"/>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7"/>
                                        </p:tgtEl>
                                        <p:attrNameLst>
                                          <p:attrName>style.visibility</p:attrName>
                                        </p:attrNameLst>
                                      </p:cBhvr>
                                      <p:to>
                                        <p:strVal val="visible"/>
                                      </p:to>
                                    </p:set>
                                    <p:animEffect transition="in" filter="wipe(up)">
                                      <p:cBhvr>
                                        <p:cTn id="136" dur="500"/>
                                        <p:tgtEl>
                                          <p:spTgt spid="7"/>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255444"/>
                                        </p:tgtEl>
                                        <p:attrNameLst>
                                          <p:attrName>style.visibility</p:attrName>
                                        </p:attrNameLst>
                                      </p:cBhvr>
                                      <p:to>
                                        <p:strVal val="visible"/>
                                      </p:to>
                                    </p:set>
                                    <p:anim calcmode="lin" valueType="num">
                                      <p:cBhvr additive="base">
                                        <p:cTn id="141" dur="500" fill="hold"/>
                                        <p:tgtEl>
                                          <p:spTgt spid="1255444"/>
                                        </p:tgtEl>
                                        <p:attrNameLst>
                                          <p:attrName>ppt_x</p:attrName>
                                        </p:attrNameLst>
                                      </p:cBhvr>
                                      <p:tavLst>
                                        <p:tav tm="0">
                                          <p:val>
                                            <p:strVal val="#ppt_x"/>
                                          </p:val>
                                        </p:tav>
                                        <p:tav tm="100000">
                                          <p:val>
                                            <p:strVal val="#ppt_x"/>
                                          </p:val>
                                        </p:tav>
                                      </p:tavLst>
                                    </p:anim>
                                    <p:anim calcmode="lin" valueType="num">
                                      <p:cBhvr additive="base">
                                        <p:cTn id="142" dur="500" fill="hold"/>
                                        <p:tgtEl>
                                          <p:spTgt spid="1255444"/>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5499"/>
                                        </p:tgtEl>
                                        <p:attrNameLst>
                                          <p:attrName>style.visibility</p:attrName>
                                        </p:attrNameLst>
                                      </p:cBhvr>
                                      <p:to>
                                        <p:strVal val="visible"/>
                                      </p:to>
                                    </p:set>
                                    <p:anim calcmode="lin" valueType="num">
                                      <p:cBhvr additive="base">
                                        <p:cTn id="147" dur="500" fill="hold"/>
                                        <p:tgtEl>
                                          <p:spTgt spid="1255499"/>
                                        </p:tgtEl>
                                        <p:attrNameLst>
                                          <p:attrName>ppt_x</p:attrName>
                                        </p:attrNameLst>
                                      </p:cBhvr>
                                      <p:tavLst>
                                        <p:tav tm="0">
                                          <p:val>
                                            <p:strVal val="#ppt_x"/>
                                          </p:val>
                                        </p:tav>
                                        <p:tav tm="100000">
                                          <p:val>
                                            <p:strVal val="#ppt_x"/>
                                          </p:val>
                                        </p:tav>
                                      </p:tavLst>
                                    </p:anim>
                                    <p:anim calcmode="lin" valueType="num">
                                      <p:cBhvr additive="base">
                                        <p:cTn id="148" dur="500" fill="hold"/>
                                        <p:tgtEl>
                                          <p:spTgt spid="1255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37" grpId="0"/>
      <p:bldP spid="1255438" grpId="0"/>
      <p:bldP spid="1255439" grpId="0"/>
      <p:bldP spid="1255440" grpId="0"/>
      <p:bldP spid="1255441" grpId="0"/>
      <p:bldP spid="1255442" grpId="0"/>
      <p:bldP spid="1255443" grpId="0"/>
      <p:bldP spid="1255444" grpId="0"/>
      <p:bldP spid="1255457" grpId="0" animBg="1"/>
      <p:bldP spid="1255463" grpId="0" animBg="1"/>
      <p:bldP spid="1255479" grpId="0" animBg="1"/>
      <p:bldP spid="1255480" grpId="0" animBg="1"/>
      <p:bldP spid="1255491" grpId="0" animBg="1"/>
      <p:bldP spid="1255497" grpId="0" animBg="1"/>
      <p:bldP spid="1255498" grpId="0" animBg="1"/>
      <p:bldP spid="1255499"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zh-CN" altLang="en-US" dirty="0"/>
              <a:t>最不经常使用算法</a:t>
            </a:r>
            <a:r>
              <a:rPr lang="en-US" altLang="zh-CN" dirty="0"/>
              <a:t>(LFU)</a:t>
            </a:r>
            <a:endParaRPr lang="en-US" altLang="zh-CN" dirty="0"/>
          </a:p>
        </p:txBody>
      </p:sp>
      <p:sp>
        <p:nvSpPr>
          <p:cNvPr id="1254488" name="Text Box 88"/>
          <p:cNvSpPr txBox="1">
            <a:spLocks noChangeArrowheads="1"/>
          </p:cNvSpPr>
          <p:nvPr/>
        </p:nvSpPr>
        <p:spPr bwMode="auto">
          <a:xfrm>
            <a:off x="2216150" y="47990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89" name="Text Box 89"/>
          <p:cNvSpPr txBox="1">
            <a:spLocks noChangeArrowheads="1"/>
          </p:cNvSpPr>
          <p:nvPr/>
        </p:nvSpPr>
        <p:spPr bwMode="auto">
          <a:xfrm>
            <a:off x="3054350" y="47990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90" name="Text Box 90"/>
          <p:cNvSpPr txBox="1">
            <a:spLocks noChangeArrowheads="1"/>
          </p:cNvSpPr>
          <p:nvPr/>
        </p:nvSpPr>
        <p:spPr bwMode="auto">
          <a:xfrm>
            <a:off x="3956050" y="4784725"/>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1254491" name="Text Box 91"/>
          <p:cNvSpPr txBox="1">
            <a:spLocks noChangeArrowheads="1"/>
          </p:cNvSpPr>
          <p:nvPr/>
        </p:nvSpPr>
        <p:spPr bwMode="auto">
          <a:xfrm>
            <a:off x="4870450" y="48101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92" name="Text Box 92"/>
          <p:cNvSpPr txBox="1">
            <a:spLocks noChangeArrowheads="1"/>
          </p:cNvSpPr>
          <p:nvPr/>
        </p:nvSpPr>
        <p:spPr bwMode="auto">
          <a:xfrm>
            <a:off x="5835650" y="4784725"/>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endParaRPr lang="zh-CN" altLang="en-US" sz="2000" b="1">
              <a:solidFill>
                <a:srgbClr val="FF0000"/>
              </a:solidFill>
              <a:latin typeface="Times New Roman" panose="02020603050405020304" pitchFamily="18" charset="0"/>
              <a:cs typeface="Times New Roman" panose="02020603050405020304" pitchFamily="18" charset="0"/>
            </a:endParaRPr>
          </a:p>
        </p:txBody>
      </p:sp>
      <p:sp>
        <p:nvSpPr>
          <p:cNvPr id="1254493" name="Text Box 93"/>
          <p:cNvSpPr txBox="1">
            <a:spLocks noChangeArrowheads="1"/>
          </p:cNvSpPr>
          <p:nvPr/>
        </p:nvSpPr>
        <p:spPr bwMode="auto">
          <a:xfrm>
            <a:off x="6800850" y="47847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cs typeface="Times New Roman" panose="02020603050405020304" pitchFamily="18" charset="0"/>
              </a:rPr>
              <a:t>载入</a:t>
            </a:r>
            <a:endParaRPr lang="zh-CN" altLang="en-US" sz="2000" b="1">
              <a:latin typeface="Times New Roman" panose="02020603050405020304" pitchFamily="18" charset="0"/>
              <a:cs typeface="Times New Roman" panose="02020603050405020304" pitchFamily="18" charset="0"/>
            </a:endParaRPr>
          </a:p>
        </p:txBody>
      </p:sp>
      <p:sp>
        <p:nvSpPr>
          <p:cNvPr id="1254494" name="Text Box 94"/>
          <p:cNvSpPr txBox="1">
            <a:spLocks noChangeArrowheads="1"/>
          </p:cNvSpPr>
          <p:nvPr/>
        </p:nvSpPr>
        <p:spPr bwMode="auto">
          <a:xfrm>
            <a:off x="8650288" y="4784725"/>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endParaRPr lang="zh-CN" altLang="en-US" sz="2000" b="1">
              <a:solidFill>
                <a:srgbClr val="0000FF"/>
              </a:solidFill>
              <a:latin typeface="Times New Roman" panose="02020603050405020304" pitchFamily="18" charset="0"/>
              <a:cs typeface="Times New Roman" panose="02020603050405020304" pitchFamily="18" charset="0"/>
            </a:endParaRPr>
          </a:p>
        </p:txBody>
      </p:sp>
      <p:sp>
        <p:nvSpPr>
          <p:cNvPr id="1254495" name="Text Box 95"/>
          <p:cNvSpPr txBox="1">
            <a:spLocks noChangeArrowheads="1"/>
          </p:cNvSpPr>
          <p:nvPr/>
        </p:nvSpPr>
        <p:spPr bwMode="auto">
          <a:xfrm>
            <a:off x="9696450" y="4784725"/>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cs typeface="Times New Roman" panose="02020603050405020304" pitchFamily="18" charset="0"/>
              </a:rPr>
              <a:t>替换</a:t>
            </a:r>
            <a:endParaRPr lang="zh-CN" altLang="en-US" sz="2000" b="1">
              <a:solidFill>
                <a:srgbClr val="0000FF"/>
              </a:solidFill>
              <a:latin typeface="Times New Roman" panose="02020603050405020304" pitchFamily="18" charset="0"/>
              <a:cs typeface="Times New Roman" panose="02020603050405020304" pitchFamily="18" charset="0"/>
            </a:endParaRPr>
          </a:p>
        </p:txBody>
      </p:sp>
      <p:grpSp>
        <p:nvGrpSpPr>
          <p:cNvPr id="2" name="Group 98"/>
          <p:cNvGrpSpPr/>
          <p:nvPr/>
        </p:nvGrpSpPr>
        <p:grpSpPr bwMode="auto">
          <a:xfrm>
            <a:off x="1703388" y="2276476"/>
            <a:ext cx="685800" cy="2181225"/>
            <a:chOff x="0" y="1689"/>
            <a:chExt cx="432" cy="1374"/>
          </a:xfrm>
        </p:grpSpPr>
        <p:sp>
          <p:nvSpPr>
            <p:cNvPr id="289870" name="Text Box 99"/>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0</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71" name="Text Box 100"/>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72" name="Text Box 101"/>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73" name="Text Box 102"/>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 name="Group 103"/>
          <p:cNvGrpSpPr/>
          <p:nvPr/>
        </p:nvGrpSpPr>
        <p:grpSpPr bwMode="auto">
          <a:xfrm>
            <a:off x="2216151" y="2179639"/>
            <a:ext cx="614363" cy="2466975"/>
            <a:chOff x="384" y="1584"/>
            <a:chExt cx="387" cy="1554"/>
          </a:xfrm>
        </p:grpSpPr>
        <p:sp>
          <p:nvSpPr>
            <p:cNvPr id="289866" name="Rectangle 104"/>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7" name="Rectangle 105"/>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8" name="Rectangle 106"/>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9" name="Rectangle 107"/>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08" name="Rectangle 108"/>
          <p:cNvSpPr>
            <a:spLocks noChangeArrowheads="1"/>
          </p:cNvSpPr>
          <p:nvPr/>
        </p:nvSpPr>
        <p:spPr bwMode="auto">
          <a:xfrm>
            <a:off x="221615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Group 109"/>
          <p:cNvGrpSpPr/>
          <p:nvPr/>
        </p:nvGrpSpPr>
        <p:grpSpPr bwMode="auto">
          <a:xfrm>
            <a:off x="3054351" y="2179639"/>
            <a:ext cx="614363" cy="2466975"/>
            <a:chOff x="1008" y="1584"/>
            <a:chExt cx="387" cy="1554"/>
          </a:xfrm>
        </p:grpSpPr>
        <p:sp>
          <p:nvSpPr>
            <p:cNvPr id="289862" name="Rectangle 110"/>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3" name="Rectangle 111"/>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4" name="Rectangle 112"/>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5" name="Rectangle 113"/>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14" name="Rectangle 114"/>
          <p:cNvSpPr>
            <a:spLocks noChangeArrowheads="1"/>
          </p:cNvSpPr>
          <p:nvPr/>
        </p:nvSpPr>
        <p:spPr bwMode="auto">
          <a:xfrm>
            <a:off x="3054351" y="27924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Group 115"/>
          <p:cNvGrpSpPr/>
          <p:nvPr/>
        </p:nvGrpSpPr>
        <p:grpSpPr bwMode="auto">
          <a:xfrm>
            <a:off x="5830888" y="2179639"/>
            <a:ext cx="614362" cy="2466975"/>
            <a:chOff x="2925" y="1584"/>
            <a:chExt cx="387" cy="1554"/>
          </a:xfrm>
        </p:grpSpPr>
        <p:sp>
          <p:nvSpPr>
            <p:cNvPr id="289858" name="Rectangle 116"/>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9" name="Rectangle 117"/>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0" name="Rectangle 118"/>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61" name="Rectangle 119"/>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Group 120"/>
          <p:cNvGrpSpPr/>
          <p:nvPr/>
        </p:nvGrpSpPr>
        <p:grpSpPr bwMode="auto">
          <a:xfrm>
            <a:off x="6800851" y="2179639"/>
            <a:ext cx="614363" cy="2466975"/>
            <a:chOff x="3504" y="1584"/>
            <a:chExt cx="387" cy="1554"/>
          </a:xfrm>
        </p:grpSpPr>
        <p:sp>
          <p:nvSpPr>
            <p:cNvPr id="289854" name="Rectangle 121"/>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5" name="Rectangle 122"/>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6" name="Rectangle 123"/>
            <p:cNvSpPr>
              <a:spLocks noChangeArrowheads="1"/>
            </p:cNvSpPr>
            <p:nvPr/>
          </p:nvSpPr>
          <p:spPr bwMode="auto">
            <a:xfrm>
              <a:off x="3504" y="2354"/>
              <a:ext cx="387" cy="396"/>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7" name="Rectangle 124"/>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Group 125"/>
          <p:cNvGrpSpPr/>
          <p:nvPr/>
        </p:nvGrpSpPr>
        <p:grpSpPr bwMode="auto">
          <a:xfrm>
            <a:off x="9691688" y="2179639"/>
            <a:ext cx="614362" cy="2466975"/>
            <a:chOff x="4701" y="1584"/>
            <a:chExt cx="387" cy="1554"/>
          </a:xfrm>
        </p:grpSpPr>
        <p:sp>
          <p:nvSpPr>
            <p:cNvPr id="289850" name="Rectangle 126"/>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1" name="Rectangle 127"/>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2" name="Rectangle 128"/>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53" name="Rectangle 129"/>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30" name="Rectangle 130"/>
          <p:cNvSpPr>
            <a:spLocks noChangeArrowheads="1"/>
          </p:cNvSpPr>
          <p:nvPr/>
        </p:nvSpPr>
        <p:spPr bwMode="auto">
          <a:xfrm>
            <a:off x="5830888" y="2781301"/>
            <a:ext cx="614362" cy="646113"/>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31" name="Rectangle 131"/>
          <p:cNvSpPr>
            <a:spLocks noChangeArrowheads="1"/>
          </p:cNvSpPr>
          <p:nvPr/>
        </p:nvSpPr>
        <p:spPr bwMode="auto">
          <a:xfrm>
            <a:off x="6800851" y="4008438"/>
            <a:ext cx="614363" cy="6461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 name="Group 132"/>
          <p:cNvGrpSpPr/>
          <p:nvPr/>
        </p:nvGrpSpPr>
        <p:grpSpPr bwMode="auto">
          <a:xfrm>
            <a:off x="8726488" y="2179639"/>
            <a:ext cx="614362" cy="2466975"/>
            <a:chOff x="4128" y="1584"/>
            <a:chExt cx="387" cy="1554"/>
          </a:xfrm>
        </p:grpSpPr>
        <p:sp>
          <p:nvSpPr>
            <p:cNvPr id="289846" name="Rectangle 133"/>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7" name="Rectangle 134"/>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8" name="Rectangle 135"/>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9" name="Rectangle 136"/>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 name="Group 137"/>
          <p:cNvGrpSpPr/>
          <p:nvPr/>
        </p:nvGrpSpPr>
        <p:grpSpPr bwMode="auto">
          <a:xfrm>
            <a:off x="3951288" y="2179639"/>
            <a:ext cx="614362" cy="2466975"/>
            <a:chOff x="1629" y="1584"/>
            <a:chExt cx="387" cy="1554"/>
          </a:xfrm>
        </p:grpSpPr>
        <p:sp>
          <p:nvSpPr>
            <p:cNvPr id="289842" name="Rectangle 138"/>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3" name="Rectangle 139"/>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4" name="Rectangle 140"/>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5" name="Rectangle 141"/>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42" name="Rectangle 142"/>
          <p:cNvSpPr>
            <a:spLocks noChangeArrowheads="1"/>
          </p:cNvSpPr>
          <p:nvPr/>
        </p:nvSpPr>
        <p:spPr bwMode="auto">
          <a:xfrm>
            <a:off x="3951288" y="2171700"/>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Group 143"/>
          <p:cNvGrpSpPr/>
          <p:nvPr/>
        </p:nvGrpSpPr>
        <p:grpSpPr bwMode="auto">
          <a:xfrm>
            <a:off x="4870451" y="2179639"/>
            <a:ext cx="614363" cy="2466975"/>
            <a:chOff x="2256" y="1584"/>
            <a:chExt cx="387" cy="1554"/>
          </a:xfrm>
        </p:grpSpPr>
        <p:sp>
          <p:nvSpPr>
            <p:cNvPr id="289838" name="Rectangle 144"/>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9" name="Rectangle 145"/>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0" name="Rectangle 146"/>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41" name="Rectangle 147"/>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48" name="Rectangle 148"/>
          <p:cNvSpPr>
            <a:spLocks noChangeArrowheads="1"/>
          </p:cNvSpPr>
          <p:nvPr/>
        </p:nvSpPr>
        <p:spPr bwMode="auto">
          <a:xfrm>
            <a:off x="4870451" y="3398839"/>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49" name="Rectangle 149"/>
          <p:cNvSpPr>
            <a:spLocks noChangeArrowheads="1"/>
          </p:cNvSpPr>
          <p:nvPr/>
        </p:nvSpPr>
        <p:spPr bwMode="auto">
          <a:xfrm>
            <a:off x="8726488" y="3398838"/>
            <a:ext cx="614362"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50" name="Rectangle 150"/>
          <p:cNvSpPr>
            <a:spLocks noChangeArrowheads="1"/>
          </p:cNvSpPr>
          <p:nvPr/>
        </p:nvSpPr>
        <p:spPr bwMode="auto">
          <a:xfrm>
            <a:off x="9691688" y="4029076"/>
            <a:ext cx="614361"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3</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2" name="组合 11"/>
          <p:cNvGrpSpPr/>
          <p:nvPr/>
        </p:nvGrpSpPr>
        <p:grpSpPr>
          <a:xfrm>
            <a:off x="2241550" y="1341438"/>
            <a:ext cx="8007350" cy="838201"/>
            <a:chOff x="2241550" y="1341438"/>
            <a:chExt cx="8007350" cy="838201"/>
          </a:xfrm>
        </p:grpSpPr>
        <p:sp>
          <p:nvSpPr>
            <p:cNvPr id="1254480" name="Text Box 80"/>
            <p:cNvSpPr txBox="1">
              <a:spLocks noChangeArrowheads="1"/>
            </p:cNvSpPr>
            <p:nvPr/>
          </p:nvSpPr>
          <p:spPr bwMode="auto">
            <a:xfrm>
              <a:off x="22415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1" name="Text Box 81"/>
            <p:cNvSpPr txBox="1">
              <a:spLocks noChangeArrowheads="1"/>
            </p:cNvSpPr>
            <p:nvPr/>
          </p:nvSpPr>
          <p:spPr bwMode="auto">
            <a:xfrm>
              <a:off x="31178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2" name="Text Box 82"/>
            <p:cNvSpPr txBox="1">
              <a:spLocks noChangeArrowheads="1"/>
            </p:cNvSpPr>
            <p:nvPr/>
          </p:nvSpPr>
          <p:spPr bwMode="auto">
            <a:xfrm>
              <a:off x="39687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3" name="Text Box 83"/>
            <p:cNvSpPr txBox="1">
              <a:spLocks noChangeArrowheads="1"/>
            </p:cNvSpPr>
            <p:nvPr/>
          </p:nvSpPr>
          <p:spPr bwMode="auto">
            <a:xfrm>
              <a:off x="487045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4" name="Text Box 84"/>
            <p:cNvSpPr txBox="1">
              <a:spLocks noChangeArrowheads="1"/>
            </p:cNvSpPr>
            <p:nvPr/>
          </p:nvSpPr>
          <p:spPr bwMode="auto">
            <a:xfrm>
              <a:off x="582930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11</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5" name="Text Box 85"/>
            <p:cNvSpPr txBox="1">
              <a:spLocks noChangeArrowheads="1"/>
            </p:cNvSpPr>
            <p:nvPr/>
          </p:nvSpPr>
          <p:spPr bwMode="auto">
            <a:xfrm>
              <a:off x="681990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6" name="Text Box 86"/>
            <p:cNvSpPr txBox="1">
              <a:spLocks noChangeArrowheads="1"/>
            </p:cNvSpPr>
            <p:nvPr/>
          </p:nvSpPr>
          <p:spPr bwMode="auto">
            <a:xfrm>
              <a:off x="8745538"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4</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87" name="Text Box 87"/>
            <p:cNvSpPr txBox="1">
              <a:spLocks noChangeArrowheads="1"/>
            </p:cNvSpPr>
            <p:nvPr/>
          </p:nvSpPr>
          <p:spPr bwMode="auto">
            <a:xfrm>
              <a:off x="9715500" y="1812926"/>
              <a:ext cx="533400" cy="366713"/>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3</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496" name="Line 96"/>
            <p:cNvSpPr>
              <a:spLocks noChangeShapeType="1"/>
            </p:cNvSpPr>
            <p:nvPr/>
          </p:nvSpPr>
          <p:spPr bwMode="auto">
            <a:xfrm>
              <a:off x="2597150" y="1722438"/>
              <a:ext cx="7391400" cy="0"/>
            </a:xfrm>
            <a:prstGeom prst="line">
              <a:avLst/>
            </a:prstGeom>
            <a:noFill/>
            <a:ln w="28575">
              <a:solidFill>
                <a:srgbClr val="33CC33"/>
              </a:solidFill>
              <a:round/>
              <a:tailEnd type="triangle" w="med" len="med"/>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11" name="Text Box 97"/>
            <p:cNvSpPr txBox="1">
              <a:spLocks noChangeArrowheads="1"/>
            </p:cNvSpPr>
            <p:nvPr/>
          </p:nvSpPr>
          <p:spPr bwMode="auto">
            <a:xfrm>
              <a:off x="9683750" y="1341438"/>
              <a:ext cx="533400" cy="366712"/>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t</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4551" name="Text Box 151"/>
            <p:cNvSpPr txBox="1">
              <a:spLocks noChangeArrowheads="1"/>
            </p:cNvSpPr>
            <p:nvPr/>
          </p:nvSpPr>
          <p:spPr bwMode="auto">
            <a:xfrm>
              <a:off x="7797800" y="1798638"/>
              <a:ext cx="533400" cy="366712"/>
            </a:xfrm>
            <a:prstGeom prst="rect">
              <a:avLst/>
            </a:prstGeom>
            <a:noFill/>
            <a:ln w="9525">
              <a:noFill/>
              <a:miter lim="800000"/>
            </a:ln>
          </p:spPr>
          <p:txBody>
            <a:bodyPr>
              <a:spAutoFit/>
            </a:bodyPr>
            <a:lstStyle/>
            <a:p>
              <a:pPr algn="ctr"/>
              <a:r>
                <a:rPr lang="en-US" altLang="zh-CN">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52" name="Text Box 152"/>
          <p:cNvSpPr txBox="1">
            <a:spLocks noChangeArrowheads="1"/>
          </p:cNvSpPr>
          <p:nvPr/>
        </p:nvSpPr>
        <p:spPr bwMode="auto">
          <a:xfrm>
            <a:off x="7689850" y="4770438"/>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cs typeface="Times New Roman" panose="02020603050405020304" pitchFamily="18" charset="0"/>
              </a:rPr>
              <a:t>命中</a:t>
            </a:r>
            <a:endParaRPr lang="zh-CN" altLang="en-US" sz="2000" b="1">
              <a:solidFill>
                <a:srgbClr val="FF0000"/>
              </a:solidFill>
              <a:latin typeface="Times New Roman" panose="02020603050405020304" pitchFamily="18" charset="0"/>
              <a:cs typeface="Times New Roman" panose="02020603050405020304" pitchFamily="18" charset="0"/>
            </a:endParaRPr>
          </a:p>
        </p:txBody>
      </p:sp>
      <p:grpSp>
        <p:nvGrpSpPr>
          <p:cNvPr id="11" name="Group 153"/>
          <p:cNvGrpSpPr/>
          <p:nvPr/>
        </p:nvGrpSpPr>
        <p:grpSpPr bwMode="auto">
          <a:xfrm>
            <a:off x="7766051" y="2165352"/>
            <a:ext cx="614363" cy="2481263"/>
            <a:chOff x="4128" y="1584"/>
            <a:chExt cx="387" cy="1563"/>
          </a:xfrm>
        </p:grpSpPr>
        <p:sp>
          <p:nvSpPr>
            <p:cNvPr id="289834" name="Rectangle 154"/>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5" name="Rectangle 155"/>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11</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6" name="Rectangle 156"/>
            <p:cNvSpPr>
              <a:spLocks noChangeArrowheads="1"/>
            </p:cNvSpPr>
            <p:nvPr/>
          </p:nvSpPr>
          <p:spPr bwMode="auto">
            <a:xfrm>
              <a:off x="4128" y="2718"/>
              <a:ext cx="387" cy="42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16</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9837" name="Rectangle 157"/>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19</a:t>
              </a:r>
              <a:endPar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54558" name="Rectangle 158"/>
          <p:cNvSpPr>
            <a:spLocks noChangeArrowheads="1"/>
          </p:cNvSpPr>
          <p:nvPr/>
        </p:nvSpPr>
        <p:spPr bwMode="auto">
          <a:xfrm>
            <a:off x="7766051" y="2165350"/>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22</a:t>
            </a:r>
            <a:r>
              <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rPr>
              <a:t>2</a:t>
            </a:r>
            <a:endParaRPr lang="en-US" altLang="zh-CN" b="1" baseline="50000" dirty="0">
              <a:solidFill>
                <a:srgbClr val="00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4488"/>
                                        </p:tgtEl>
                                        <p:attrNameLst>
                                          <p:attrName>style.visibility</p:attrName>
                                        </p:attrNameLst>
                                      </p:cBhvr>
                                      <p:to>
                                        <p:strVal val="visible"/>
                                      </p:to>
                                    </p:set>
                                    <p:anim calcmode="lin" valueType="num">
                                      <p:cBhvr additive="base">
                                        <p:cTn id="23" dur="500" fill="hold"/>
                                        <p:tgtEl>
                                          <p:spTgt spid="1254488"/>
                                        </p:tgtEl>
                                        <p:attrNameLst>
                                          <p:attrName>ppt_x</p:attrName>
                                        </p:attrNameLst>
                                      </p:cBhvr>
                                      <p:tavLst>
                                        <p:tav tm="0">
                                          <p:val>
                                            <p:strVal val="#ppt_x"/>
                                          </p:val>
                                        </p:tav>
                                        <p:tav tm="100000">
                                          <p:val>
                                            <p:strVal val="#ppt_x"/>
                                          </p:val>
                                        </p:tav>
                                      </p:tavLst>
                                    </p:anim>
                                    <p:anim calcmode="lin" valueType="num">
                                      <p:cBhvr additive="base">
                                        <p:cTn id="24" dur="500" fill="hold"/>
                                        <p:tgtEl>
                                          <p:spTgt spid="125448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4508"/>
                                        </p:tgtEl>
                                        <p:attrNameLst>
                                          <p:attrName>style.visibility</p:attrName>
                                        </p:attrNameLst>
                                      </p:cBhvr>
                                      <p:to>
                                        <p:strVal val="visible"/>
                                      </p:to>
                                    </p:set>
                                    <p:anim calcmode="lin" valueType="num">
                                      <p:cBhvr additive="base">
                                        <p:cTn id="29" dur="500" fill="hold"/>
                                        <p:tgtEl>
                                          <p:spTgt spid="1254508"/>
                                        </p:tgtEl>
                                        <p:attrNameLst>
                                          <p:attrName>ppt_x</p:attrName>
                                        </p:attrNameLst>
                                      </p:cBhvr>
                                      <p:tavLst>
                                        <p:tav tm="0">
                                          <p:val>
                                            <p:strVal val="#ppt_x"/>
                                          </p:val>
                                        </p:tav>
                                        <p:tav tm="100000">
                                          <p:val>
                                            <p:strVal val="#ppt_x"/>
                                          </p:val>
                                        </p:tav>
                                      </p:tavLst>
                                    </p:anim>
                                    <p:anim calcmode="lin" valueType="num">
                                      <p:cBhvr additive="base">
                                        <p:cTn id="30" dur="500" fill="hold"/>
                                        <p:tgtEl>
                                          <p:spTgt spid="125450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4489"/>
                                        </p:tgtEl>
                                        <p:attrNameLst>
                                          <p:attrName>style.visibility</p:attrName>
                                        </p:attrNameLst>
                                      </p:cBhvr>
                                      <p:to>
                                        <p:strVal val="visible"/>
                                      </p:to>
                                    </p:set>
                                    <p:anim calcmode="lin" valueType="num">
                                      <p:cBhvr additive="base">
                                        <p:cTn id="40" dur="500" fill="hold"/>
                                        <p:tgtEl>
                                          <p:spTgt spid="1254489"/>
                                        </p:tgtEl>
                                        <p:attrNameLst>
                                          <p:attrName>ppt_x</p:attrName>
                                        </p:attrNameLst>
                                      </p:cBhvr>
                                      <p:tavLst>
                                        <p:tav tm="0">
                                          <p:val>
                                            <p:strVal val="#ppt_x"/>
                                          </p:val>
                                        </p:tav>
                                        <p:tav tm="100000">
                                          <p:val>
                                            <p:strVal val="#ppt_x"/>
                                          </p:val>
                                        </p:tav>
                                      </p:tavLst>
                                    </p:anim>
                                    <p:anim calcmode="lin" valueType="num">
                                      <p:cBhvr additive="base">
                                        <p:cTn id="41" dur="500" fill="hold"/>
                                        <p:tgtEl>
                                          <p:spTgt spid="125448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4514"/>
                                        </p:tgtEl>
                                        <p:attrNameLst>
                                          <p:attrName>style.visibility</p:attrName>
                                        </p:attrNameLst>
                                      </p:cBhvr>
                                      <p:to>
                                        <p:strVal val="visible"/>
                                      </p:to>
                                    </p:set>
                                    <p:anim calcmode="lin" valueType="num">
                                      <p:cBhvr additive="base">
                                        <p:cTn id="46" dur="500" fill="hold"/>
                                        <p:tgtEl>
                                          <p:spTgt spid="1254514"/>
                                        </p:tgtEl>
                                        <p:attrNameLst>
                                          <p:attrName>ppt_x</p:attrName>
                                        </p:attrNameLst>
                                      </p:cBhvr>
                                      <p:tavLst>
                                        <p:tav tm="0">
                                          <p:val>
                                            <p:strVal val="#ppt_x"/>
                                          </p:val>
                                        </p:tav>
                                        <p:tav tm="100000">
                                          <p:val>
                                            <p:strVal val="#ppt_x"/>
                                          </p:val>
                                        </p:tav>
                                      </p:tavLst>
                                    </p:anim>
                                    <p:anim calcmode="lin" valueType="num">
                                      <p:cBhvr additive="base">
                                        <p:cTn id="47" dur="500" fill="hold"/>
                                        <p:tgtEl>
                                          <p:spTgt spid="12545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4542"/>
                                        </p:tgtEl>
                                        <p:attrNameLst>
                                          <p:attrName>style.visibility</p:attrName>
                                        </p:attrNameLst>
                                      </p:cBhvr>
                                      <p:to>
                                        <p:strVal val="visible"/>
                                      </p:to>
                                    </p:set>
                                    <p:anim calcmode="lin" valueType="num">
                                      <p:cBhvr additive="base">
                                        <p:cTn id="57" dur="500" fill="hold"/>
                                        <p:tgtEl>
                                          <p:spTgt spid="1254542"/>
                                        </p:tgtEl>
                                        <p:attrNameLst>
                                          <p:attrName>ppt_x</p:attrName>
                                        </p:attrNameLst>
                                      </p:cBhvr>
                                      <p:tavLst>
                                        <p:tav tm="0">
                                          <p:val>
                                            <p:strVal val="#ppt_x"/>
                                          </p:val>
                                        </p:tav>
                                        <p:tav tm="100000">
                                          <p:val>
                                            <p:strVal val="#ppt_x"/>
                                          </p:val>
                                        </p:tav>
                                      </p:tavLst>
                                    </p:anim>
                                    <p:anim calcmode="lin" valueType="num">
                                      <p:cBhvr additive="base">
                                        <p:cTn id="58" dur="500" fill="hold"/>
                                        <p:tgtEl>
                                          <p:spTgt spid="125454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4490"/>
                                        </p:tgtEl>
                                        <p:attrNameLst>
                                          <p:attrName>style.visibility</p:attrName>
                                        </p:attrNameLst>
                                      </p:cBhvr>
                                      <p:to>
                                        <p:strVal val="visible"/>
                                      </p:to>
                                    </p:set>
                                    <p:anim calcmode="lin" valueType="num">
                                      <p:cBhvr additive="base">
                                        <p:cTn id="63" dur="500" fill="hold"/>
                                        <p:tgtEl>
                                          <p:spTgt spid="1254490"/>
                                        </p:tgtEl>
                                        <p:attrNameLst>
                                          <p:attrName>ppt_x</p:attrName>
                                        </p:attrNameLst>
                                      </p:cBhvr>
                                      <p:tavLst>
                                        <p:tav tm="0">
                                          <p:val>
                                            <p:strVal val="#ppt_x"/>
                                          </p:val>
                                        </p:tav>
                                        <p:tav tm="100000">
                                          <p:val>
                                            <p:strVal val="#ppt_x"/>
                                          </p:val>
                                        </p:tav>
                                      </p:tavLst>
                                    </p:anim>
                                    <p:anim calcmode="lin" valueType="num">
                                      <p:cBhvr additive="base">
                                        <p:cTn id="64" dur="500" fill="hold"/>
                                        <p:tgtEl>
                                          <p:spTgt spid="125449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4491"/>
                                        </p:tgtEl>
                                        <p:attrNameLst>
                                          <p:attrName>style.visibility</p:attrName>
                                        </p:attrNameLst>
                                      </p:cBhvr>
                                      <p:to>
                                        <p:strVal val="visible"/>
                                      </p:to>
                                    </p:set>
                                    <p:anim calcmode="lin" valueType="num">
                                      <p:cBhvr additive="base">
                                        <p:cTn id="74" dur="500" fill="hold"/>
                                        <p:tgtEl>
                                          <p:spTgt spid="1254491"/>
                                        </p:tgtEl>
                                        <p:attrNameLst>
                                          <p:attrName>ppt_x</p:attrName>
                                        </p:attrNameLst>
                                      </p:cBhvr>
                                      <p:tavLst>
                                        <p:tav tm="0">
                                          <p:val>
                                            <p:strVal val="#ppt_x"/>
                                          </p:val>
                                        </p:tav>
                                        <p:tav tm="100000">
                                          <p:val>
                                            <p:strVal val="#ppt_x"/>
                                          </p:val>
                                        </p:tav>
                                      </p:tavLst>
                                    </p:anim>
                                    <p:anim calcmode="lin" valueType="num">
                                      <p:cBhvr additive="base">
                                        <p:cTn id="75" dur="500" fill="hold"/>
                                        <p:tgtEl>
                                          <p:spTgt spid="1254491"/>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4548"/>
                                        </p:tgtEl>
                                        <p:attrNameLst>
                                          <p:attrName>style.visibility</p:attrName>
                                        </p:attrNameLst>
                                      </p:cBhvr>
                                      <p:to>
                                        <p:strVal val="visible"/>
                                      </p:to>
                                    </p:set>
                                    <p:anim calcmode="lin" valueType="num">
                                      <p:cBhvr additive="base">
                                        <p:cTn id="80" dur="500" fill="hold"/>
                                        <p:tgtEl>
                                          <p:spTgt spid="1254548"/>
                                        </p:tgtEl>
                                        <p:attrNameLst>
                                          <p:attrName>ppt_x</p:attrName>
                                        </p:attrNameLst>
                                      </p:cBhvr>
                                      <p:tavLst>
                                        <p:tav tm="0">
                                          <p:val>
                                            <p:strVal val="#ppt_x"/>
                                          </p:val>
                                        </p:tav>
                                        <p:tav tm="100000">
                                          <p:val>
                                            <p:strVal val="#ppt_x"/>
                                          </p:val>
                                        </p:tav>
                                      </p:tavLst>
                                    </p:anim>
                                    <p:anim calcmode="lin" valueType="num">
                                      <p:cBhvr additive="base">
                                        <p:cTn id="81" dur="500" fill="hold"/>
                                        <p:tgtEl>
                                          <p:spTgt spid="125454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4492"/>
                                        </p:tgtEl>
                                        <p:attrNameLst>
                                          <p:attrName>style.visibility</p:attrName>
                                        </p:attrNameLst>
                                      </p:cBhvr>
                                      <p:to>
                                        <p:strVal val="visible"/>
                                      </p:to>
                                    </p:set>
                                    <p:anim calcmode="lin" valueType="num">
                                      <p:cBhvr additive="base">
                                        <p:cTn id="91" dur="500" fill="hold"/>
                                        <p:tgtEl>
                                          <p:spTgt spid="1254492"/>
                                        </p:tgtEl>
                                        <p:attrNameLst>
                                          <p:attrName>ppt_x</p:attrName>
                                        </p:attrNameLst>
                                      </p:cBhvr>
                                      <p:tavLst>
                                        <p:tav tm="0">
                                          <p:val>
                                            <p:strVal val="#ppt_x"/>
                                          </p:val>
                                        </p:tav>
                                        <p:tav tm="100000">
                                          <p:val>
                                            <p:strVal val="#ppt_x"/>
                                          </p:val>
                                        </p:tav>
                                      </p:tavLst>
                                    </p:anim>
                                    <p:anim calcmode="lin" valueType="num">
                                      <p:cBhvr additive="base">
                                        <p:cTn id="92" dur="500" fill="hold"/>
                                        <p:tgtEl>
                                          <p:spTgt spid="1254492"/>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4530"/>
                                        </p:tgtEl>
                                        <p:attrNameLst>
                                          <p:attrName>style.visibility</p:attrName>
                                        </p:attrNameLst>
                                      </p:cBhvr>
                                      <p:to>
                                        <p:strVal val="visible"/>
                                      </p:to>
                                    </p:set>
                                    <p:anim calcmode="lin" valueType="num">
                                      <p:cBhvr additive="base">
                                        <p:cTn id="97" dur="500" fill="hold"/>
                                        <p:tgtEl>
                                          <p:spTgt spid="1254530"/>
                                        </p:tgtEl>
                                        <p:attrNameLst>
                                          <p:attrName>ppt_x</p:attrName>
                                        </p:attrNameLst>
                                      </p:cBhvr>
                                      <p:tavLst>
                                        <p:tav tm="0">
                                          <p:val>
                                            <p:strVal val="#ppt_x"/>
                                          </p:val>
                                        </p:tav>
                                        <p:tav tm="100000">
                                          <p:val>
                                            <p:strVal val="#ppt_x"/>
                                          </p:val>
                                        </p:tav>
                                      </p:tavLst>
                                    </p:anim>
                                    <p:anim calcmode="lin" valueType="num">
                                      <p:cBhvr additive="base">
                                        <p:cTn id="98" dur="500" fill="hold"/>
                                        <p:tgtEl>
                                          <p:spTgt spid="125453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4493"/>
                                        </p:tgtEl>
                                        <p:attrNameLst>
                                          <p:attrName>style.visibility</p:attrName>
                                        </p:attrNameLst>
                                      </p:cBhvr>
                                      <p:to>
                                        <p:strVal val="visible"/>
                                      </p:to>
                                    </p:set>
                                    <p:anim calcmode="lin" valueType="num">
                                      <p:cBhvr additive="base">
                                        <p:cTn id="108" dur="500" fill="hold"/>
                                        <p:tgtEl>
                                          <p:spTgt spid="1254493"/>
                                        </p:tgtEl>
                                        <p:attrNameLst>
                                          <p:attrName>ppt_x</p:attrName>
                                        </p:attrNameLst>
                                      </p:cBhvr>
                                      <p:tavLst>
                                        <p:tav tm="0">
                                          <p:val>
                                            <p:strVal val="#ppt_x"/>
                                          </p:val>
                                        </p:tav>
                                        <p:tav tm="100000">
                                          <p:val>
                                            <p:strVal val="#ppt_x"/>
                                          </p:val>
                                        </p:tav>
                                      </p:tavLst>
                                    </p:anim>
                                    <p:anim calcmode="lin" valueType="num">
                                      <p:cBhvr additive="base">
                                        <p:cTn id="109" dur="500" fill="hold"/>
                                        <p:tgtEl>
                                          <p:spTgt spid="125449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4531"/>
                                        </p:tgtEl>
                                        <p:attrNameLst>
                                          <p:attrName>style.visibility</p:attrName>
                                        </p:attrNameLst>
                                      </p:cBhvr>
                                      <p:to>
                                        <p:strVal val="visible"/>
                                      </p:to>
                                    </p:set>
                                    <p:anim calcmode="lin" valueType="num">
                                      <p:cBhvr additive="base">
                                        <p:cTn id="114" dur="500" fill="hold"/>
                                        <p:tgtEl>
                                          <p:spTgt spid="1254531"/>
                                        </p:tgtEl>
                                        <p:attrNameLst>
                                          <p:attrName>ppt_x</p:attrName>
                                        </p:attrNameLst>
                                      </p:cBhvr>
                                      <p:tavLst>
                                        <p:tav tm="0">
                                          <p:val>
                                            <p:strVal val="#ppt_x"/>
                                          </p:val>
                                        </p:tav>
                                        <p:tav tm="100000">
                                          <p:val>
                                            <p:strVal val="#ppt_x"/>
                                          </p:val>
                                        </p:tav>
                                      </p:tavLst>
                                    </p:anim>
                                    <p:anim calcmode="lin" valueType="num">
                                      <p:cBhvr additive="base">
                                        <p:cTn id="115" dur="500" fill="hold"/>
                                        <p:tgtEl>
                                          <p:spTgt spid="1254531"/>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11"/>
                                        </p:tgtEl>
                                        <p:attrNameLst>
                                          <p:attrName>style.visibility</p:attrName>
                                        </p:attrNameLst>
                                      </p:cBhvr>
                                      <p:to>
                                        <p:strVal val="visible"/>
                                      </p:to>
                                    </p:set>
                                    <p:animEffect transition="in" filter="wipe(up)">
                                      <p:cBhvr>
                                        <p:cTn id="120" dur="500"/>
                                        <p:tgtEl>
                                          <p:spTgt spid="11"/>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1254552"/>
                                        </p:tgtEl>
                                        <p:attrNameLst>
                                          <p:attrName>style.visibility</p:attrName>
                                        </p:attrNameLst>
                                      </p:cBhvr>
                                      <p:to>
                                        <p:strVal val="visible"/>
                                      </p:to>
                                    </p:set>
                                    <p:anim calcmode="lin" valueType="num">
                                      <p:cBhvr additive="base">
                                        <p:cTn id="125" dur="500" fill="hold"/>
                                        <p:tgtEl>
                                          <p:spTgt spid="1254552"/>
                                        </p:tgtEl>
                                        <p:attrNameLst>
                                          <p:attrName>ppt_x</p:attrName>
                                        </p:attrNameLst>
                                      </p:cBhvr>
                                      <p:tavLst>
                                        <p:tav tm="0">
                                          <p:val>
                                            <p:strVal val="#ppt_x"/>
                                          </p:val>
                                        </p:tav>
                                        <p:tav tm="100000">
                                          <p:val>
                                            <p:strVal val="#ppt_x"/>
                                          </p:val>
                                        </p:tav>
                                      </p:tavLst>
                                    </p:anim>
                                    <p:anim calcmode="lin" valueType="num">
                                      <p:cBhvr additive="base">
                                        <p:cTn id="126" dur="500" fill="hold"/>
                                        <p:tgtEl>
                                          <p:spTgt spid="1254552"/>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1254558"/>
                                        </p:tgtEl>
                                        <p:attrNameLst>
                                          <p:attrName>style.visibility</p:attrName>
                                        </p:attrNameLst>
                                      </p:cBhvr>
                                      <p:to>
                                        <p:strVal val="visible"/>
                                      </p:to>
                                    </p:set>
                                    <p:anim calcmode="lin" valueType="num">
                                      <p:cBhvr additive="base">
                                        <p:cTn id="131" dur="500" fill="hold"/>
                                        <p:tgtEl>
                                          <p:spTgt spid="1254558"/>
                                        </p:tgtEl>
                                        <p:attrNameLst>
                                          <p:attrName>ppt_x</p:attrName>
                                        </p:attrNameLst>
                                      </p:cBhvr>
                                      <p:tavLst>
                                        <p:tav tm="0">
                                          <p:val>
                                            <p:strVal val="#ppt_x"/>
                                          </p:val>
                                        </p:tav>
                                        <p:tav tm="100000">
                                          <p:val>
                                            <p:strVal val="#ppt_x"/>
                                          </p:val>
                                        </p:tav>
                                      </p:tavLst>
                                    </p:anim>
                                    <p:anim calcmode="lin" valueType="num">
                                      <p:cBhvr additive="base">
                                        <p:cTn id="132" dur="500" fill="hold"/>
                                        <p:tgtEl>
                                          <p:spTgt spid="1254558"/>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wipe(up)">
                                      <p:cBhvr>
                                        <p:cTn id="137" dur="500"/>
                                        <p:tgtEl>
                                          <p:spTgt spid="8"/>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4494"/>
                                        </p:tgtEl>
                                        <p:attrNameLst>
                                          <p:attrName>style.visibility</p:attrName>
                                        </p:attrNameLst>
                                      </p:cBhvr>
                                      <p:to>
                                        <p:strVal val="visible"/>
                                      </p:to>
                                    </p:set>
                                    <p:anim calcmode="lin" valueType="num">
                                      <p:cBhvr additive="base">
                                        <p:cTn id="142" dur="500" fill="hold"/>
                                        <p:tgtEl>
                                          <p:spTgt spid="1254494"/>
                                        </p:tgtEl>
                                        <p:attrNameLst>
                                          <p:attrName>ppt_x</p:attrName>
                                        </p:attrNameLst>
                                      </p:cBhvr>
                                      <p:tavLst>
                                        <p:tav tm="0">
                                          <p:val>
                                            <p:strVal val="#ppt_x"/>
                                          </p:val>
                                        </p:tav>
                                        <p:tav tm="100000">
                                          <p:val>
                                            <p:strVal val="#ppt_x"/>
                                          </p:val>
                                        </p:tav>
                                      </p:tavLst>
                                    </p:anim>
                                    <p:anim calcmode="lin" valueType="num">
                                      <p:cBhvr additive="base">
                                        <p:cTn id="143" dur="500" fill="hold"/>
                                        <p:tgtEl>
                                          <p:spTgt spid="125449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4549"/>
                                        </p:tgtEl>
                                        <p:attrNameLst>
                                          <p:attrName>style.visibility</p:attrName>
                                        </p:attrNameLst>
                                      </p:cBhvr>
                                      <p:to>
                                        <p:strVal val="visible"/>
                                      </p:to>
                                    </p:set>
                                    <p:anim calcmode="lin" valueType="num">
                                      <p:cBhvr additive="base">
                                        <p:cTn id="148" dur="500" fill="hold"/>
                                        <p:tgtEl>
                                          <p:spTgt spid="1254549"/>
                                        </p:tgtEl>
                                        <p:attrNameLst>
                                          <p:attrName>ppt_x</p:attrName>
                                        </p:attrNameLst>
                                      </p:cBhvr>
                                      <p:tavLst>
                                        <p:tav tm="0">
                                          <p:val>
                                            <p:strVal val="#ppt_x"/>
                                          </p:val>
                                        </p:tav>
                                        <p:tav tm="100000">
                                          <p:val>
                                            <p:strVal val="#ppt_x"/>
                                          </p:val>
                                        </p:tav>
                                      </p:tavLst>
                                    </p:anim>
                                    <p:anim calcmode="lin" valueType="num">
                                      <p:cBhvr additive="base">
                                        <p:cTn id="149" dur="500" fill="hold"/>
                                        <p:tgtEl>
                                          <p:spTgt spid="1254549"/>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wipe(up)">
                                      <p:cBhvr>
                                        <p:cTn id="154" dur="500"/>
                                        <p:tgtEl>
                                          <p:spTgt spid="7"/>
                                        </p:tgtEl>
                                      </p:cBhvr>
                                    </p:animEffect>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254495"/>
                                        </p:tgtEl>
                                        <p:attrNameLst>
                                          <p:attrName>style.visibility</p:attrName>
                                        </p:attrNameLst>
                                      </p:cBhvr>
                                      <p:to>
                                        <p:strVal val="visible"/>
                                      </p:to>
                                    </p:set>
                                    <p:anim calcmode="lin" valueType="num">
                                      <p:cBhvr additive="base">
                                        <p:cTn id="159" dur="500" fill="hold"/>
                                        <p:tgtEl>
                                          <p:spTgt spid="1254495"/>
                                        </p:tgtEl>
                                        <p:attrNameLst>
                                          <p:attrName>ppt_x</p:attrName>
                                        </p:attrNameLst>
                                      </p:cBhvr>
                                      <p:tavLst>
                                        <p:tav tm="0">
                                          <p:val>
                                            <p:strVal val="#ppt_x"/>
                                          </p:val>
                                        </p:tav>
                                        <p:tav tm="100000">
                                          <p:val>
                                            <p:strVal val="#ppt_x"/>
                                          </p:val>
                                        </p:tav>
                                      </p:tavLst>
                                    </p:anim>
                                    <p:anim calcmode="lin" valueType="num">
                                      <p:cBhvr additive="base">
                                        <p:cTn id="160" dur="500" fill="hold"/>
                                        <p:tgtEl>
                                          <p:spTgt spid="125449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4550"/>
                                        </p:tgtEl>
                                        <p:attrNameLst>
                                          <p:attrName>style.visibility</p:attrName>
                                        </p:attrNameLst>
                                      </p:cBhvr>
                                      <p:to>
                                        <p:strVal val="visible"/>
                                      </p:to>
                                    </p:set>
                                    <p:anim calcmode="lin" valueType="num">
                                      <p:cBhvr additive="base">
                                        <p:cTn id="165" dur="500" fill="hold"/>
                                        <p:tgtEl>
                                          <p:spTgt spid="1254550"/>
                                        </p:tgtEl>
                                        <p:attrNameLst>
                                          <p:attrName>ppt_x</p:attrName>
                                        </p:attrNameLst>
                                      </p:cBhvr>
                                      <p:tavLst>
                                        <p:tav tm="0">
                                          <p:val>
                                            <p:strVal val="#ppt_x"/>
                                          </p:val>
                                        </p:tav>
                                        <p:tav tm="100000">
                                          <p:val>
                                            <p:strVal val="#ppt_x"/>
                                          </p:val>
                                        </p:tav>
                                      </p:tavLst>
                                    </p:anim>
                                    <p:anim calcmode="lin" valueType="num">
                                      <p:cBhvr additive="base">
                                        <p:cTn id="166" dur="500" fill="hold"/>
                                        <p:tgtEl>
                                          <p:spTgt spid="1254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88" grpId="0"/>
      <p:bldP spid="1254489" grpId="0"/>
      <p:bldP spid="1254490" grpId="0"/>
      <p:bldP spid="1254491" grpId="0"/>
      <p:bldP spid="1254492" grpId="0"/>
      <p:bldP spid="1254493" grpId="0"/>
      <p:bldP spid="1254494" grpId="0"/>
      <p:bldP spid="1254495" grpId="0"/>
      <p:bldP spid="1254508" grpId="0" animBg="1"/>
      <p:bldP spid="1254514" grpId="0" animBg="1"/>
      <p:bldP spid="1254530" grpId="0" animBg="1"/>
      <p:bldP spid="1254531" grpId="0" animBg="1"/>
      <p:bldP spid="1254542" grpId="0" animBg="1"/>
      <p:bldP spid="1254548" grpId="0" animBg="1"/>
      <p:bldP spid="1254549" grpId="0" animBg="1"/>
      <p:bldP spid="125455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latin typeface="+mn-lt"/>
              </a:rPr>
              <a:t>4.2.1 </a:t>
            </a:r>
            <a:r>
              <a:rPr lang="zh-CN" altLang="en-US" b="1" dirty="0">
                <a:solidFill>
                  <a:srgbClr val="C00000"/>
                </a:solidFill>
                <a:effectLst>
                  <a:outerShdw blurRad="38100" dist="38100" dir="2700000" algn="tl">
                    <a:srgbClr val="000000">
                      <a:alpha val="43137"/>
                    </a:srgbClr>
                  </a:outerShdw>
                </a:effectLst>
                <a:latin typeface="+mn-lt"/>
              </a:rPr>
              <a:t>静态</a:t>
            </a:r>
            <a:r>
              <a:rPr lang="en-US" altLang="zh-CN" b="1" dirty="0">
                <a:solidFill>
                  <a:srgbClr val="C00000"/>
                </a:solidFill>
                <a:effectLst>
                  <a:outerShdw blurRad="38100" dist="38100" dir="2700000" algn="tl">
                    <a:srgbClr val="000000">
                      <a:alpha val="43137"/>
                    </a:srgbClr>
                  </a:outerShdw>
                </a:effectLst>
                <a:latin typeface="+mn-lt"/>
              </a:rPr>
              <a:t>MOS</a:t>
            </a:r>
            <a:r>
              <a:rPr lang="zh-CN" altLang="en-US" b="1" dirty="0">
                <a:solidFill>
                  <a:srgbClr val="C00000"/>
                </a:solidFill>
                <a:effectLst>
                  <a:outerShdw blurRad="38100" dist="38100" dir="2700000" algn="tl">
                    <a:srgbClr val="000000">
                      <a:alpha val="43137"/>
                    </a:srgbClr>
                  </a:outerShdw>
                </a:effectLst>
                <a:latin typeface="+mn-lt"/>
              </a:rPr>
              <a:t>存储器</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4.2.2 </a:t>
            </a:r>
            <a:r>
              <a:rPr lang="zh-CN" altLang="en-US" b="1" dirty="0">
                <a:latin typeface="+mn-lt"/>
              </a:rPr>
              <a:t>动态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latin typeface="+mn-lt"/>
              </a:rPr>
              <a:t>4.2.3 </a:t>
            </a:r>
            <a:r>
              <a:rPr lang="zh-CN" altLang="en-US" b="1" dirty="0">
                <a:latin typeface="+mn-lt"/>
              </a:rPr>
              <a:t>只读存储器</a:t>
            </a:r>
            <a:endParaRPr lang="en-US" altLang="zh-CN" b="1" dirty="0">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pPr eaLnBrk="1" hangingPunct="1"/>
            <a:r>
              <a:rPr lang="zh-CN" altLang="en-US" dirty="0"/>
              <a:t>近期最久未使用算法</a:t>
            </a:r>
            <a:r>
              <a:rPr lang="en-US" altLang="zh-CN" dirty="0"/>
              <a:t>(LRU)</a:t>
            </a:r>
            <a:endParaRPr lang="en-US" altLang="zh-CN" dirty="0"/>
          </a:p>
        </p:txBody>
      </p:sp>
      <p:sp>
        <p:nvSpPr>
          <p:cNvPr id="1253389" name="Text Box 13"/>
          <p:cNvSpPr txBox="1">
            <a:spLocks noChangeArrowheads="1"/>
          </p:cNvSpPr>
          <p:nvPr/>
        </p:nvSpPr>
        <p:spPr bwMode="auto">
          <a:xfrm>
            <a:off x="2438400" y="4711700"/>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0" name="Text Box 14"/>
          <p:cNvSpPr txBox="1">
            <a:spLocks noChangeArrowheads="1"/>
          </p:cNvSpPr>
          <p:nvPr/>
        </p:nvSpPr>
        <p:spPr bwMode="auto">
          <a:xfrm>
            <a:off x="3429000" y="4711700"/>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1" name="Text Box 15"/>
          <p:cNvSpPr txBox="1">
            <a:spLocks noChangeArrowheads="1"/>
          </p:cNvSpPr>
          <p:nvPr/>
        </p:nvSpPr>
        <p:spPr bwMode="auto">
          <a:xfrm>
            <a:off x="4419600" y="4697413"/>
            <a:ext cx="685800" cy="707886"/>
          </a:xfrm>
          <a:prstGeom prst="rect">
            <a:avLst/>
          </a:prstGeom>
          <a:noFill/>
          <a:ln w="9525">
            <a:noFill/>
            <a:miter lim="800000"/>
          </a:ln>
        </p:spPr>
        <p:txBody>
          <a:bodyPr>
            <a:spAutoFit/>
          </a:bodyPr>
          <a:lstStyle/>
          <a:p>
            <a:pPr algn="ctr"/>
            <a:r>
              <a:rPr lang="zh-CN" altLang="en-US" sz="2000" b="1">
                <a:solidFill>
                  <a:srgbClr val="FF0000"/>
                </a:solidFill>
                <a:latin typeface="Times New Roman" panose="02020603050405020304" pitchFamily="18" charset="0"/>
                <a:ea typeface="+mj-ea"/>
                <a:cs typeface="Times New Roman" panose="02020603050405020304" pitchFamily="18" charset="0"/>
              </a:rPr>
              <a:t>命中</a:t>
            </a:r>
            <a:endParaRPr lang="zh-CN" altLang="en-US" sz="2000" b="1">
              <a:solidFill>
                <a:srgbClr val="FF0000"/>
              </a:solidFill>
              <a:latin typeface="Times New Roman" panose="02020603050405020304" pitchFamily="18" charset="0"/>
              <a:ea typeface="+mj-ea"/>
              <a:cs typeface="Times New Roman" panose="02020603050405020304" pitchFamily="18" charset="0"/>
            </a:endParaRPr>
          </a:p>
        </p:txBody>
      </p:sp>
      <p:sp>
        <p:nvSpPr>
          <p:cNvPr id="1253392" name="Text Box 16"/>
          <p:cNvSpPr txBox="1">
            <a:spLocks noChangeArrowheads="1"/>
          </p:cNvSpPr>
          <p:nvPr/>
        </p:nvSpPr>
        <p:spPr bwMode="auto">
          <a:xfrm>
            <a:off x="5410200" y="46974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3" name="Text Box 17"/>
          <p:cNvSpPr txBox="1">
            <a:spLocks noChangeArrowheads="1"/>
          </p:cNvSpPr>
          <p:nvPr/>
        </p:nvSpPr>
        <p:spPr bwMode="auto">
          <a:xfrm>
            <a:off x="6477000" y="4697413"/>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3394" name="Text Box 18"/>
          <p:cNvSpPr txBox="1">
            <a:spLocks noChangeArrowheads="1"/>
          </p:cNvSpPr>
          <p:nvPr/>
        </p:nvSpPr>
        <p:spPr bwMode="auto">
          <a:xfrm>
            <a:off x="7391400" y="4697413"/>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3395" name="Text Box 19"/>
          <p:cNvSpPr txBox="1">
            <a:spLocks noChangeArrowheads="1"/>
          </p:cNvSpPr>
          <p:nvPr/>
        </p:nvSpPr>
        <p:spPr bwMode="auto">
          <a:xfrm>
            <a:off x="8305800" y="4697413"/>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3396" name="Text Box 20"/>
          <p:cNvSpPr txBox="1">
            <a:spLocks noChangeArrowheads="1"/>
          </p:cNvSpPr>
          <p:nvPr/>
        </p:nvSpPr>
        <p:spPr bwMode="auto">
          <a:xfrm>
            <a:off x="9296400" y="4697413"/>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grpSp>
        <p:nvGrpSpPr>
          <p:cNvPr id="11" name="组合 10"/>
          <p:cNvGrpSpPr/>
          <p:nvPr/>
        </p:nvGrpSpPr>
        <p:grpSpPr>
          <a:xfrm>
            <a:off x="2286000" y="1268413"/>
            <a:ext cx="7848600" cy="838201"/>
            <a:chOff x="2286000" y="1268413"/>
            <a:chExt cx="7848600" cy="838201"/>
          </a:xfrm>
        </p:grpSpPr>
        <p:sp>
          <p:nvSpPr>
            <p:cNvPr id="1253381" name="Text Box 5"/>
            <p:cNvSpPr txBox="1">
              <a:spLocks noChangeArrowheads="1"/>
            </p:cNvSpPr>
            <p:nvPr/>
          </p:nvSpPr>
          <p:spPr bwMode="auto">
            <a:xfrm>
              <a:off x="25146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3382" name="Text Box 6"/>
            <p:cNvSpPr txBox="1">
              <a:spLocks noChangeArrowheads="1"/>
            </p:cNvSpPr>
            <p:nvPr/>
          </p:nvSpPr>
          <p:spPr bwMode="auto">
            <a:xfrm>
              <a:off x="34544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3383" name="Text Box 7"/>
            <p:cNvSpPr txBox="1">
              <a:spLocks noChangeArrowheads="1"/>
            </p:cNvSpPr>
            <p:nvPr/>
          </p:nvSpPr>
          <p:spPr bwMode="auto">
            <a:xfrm>
              <a:off x="44704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3384" name="Text Box 8"/>
            <p:cNvSpPr txBox="1">
              <a:spLocks noChangeArrowheads="1"/>
            </p:cNvSpPr>
            <p:nvPr/>
          </p:nvSpPr>
          <p:spPr bwMode="auto">
            <a:xfrm>
              <a:off x="542290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3385" name="Text Box 9"/>
            <p:cNvSpPr txBox="1">
              <a:spLocks noChangeArrowheads="1"/>
            </p:cNvSpPr>
            <p:nvPr/>
          </p:nvSpPr>
          <p:spPr bwMode="auto">
            <a:xfrm>
              <a:off x="64706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7</a:t>
              </a:r>
              <a:endParaRPr lang="en-US" altLang="zh-CN">
                <a:latin typeface="+mn-ea"/>
                <a:cs typeface="Times New Roman" panose="02020603050405020304" pitchFamily="18" charset="0"/>
              </a:endParaRPr>
            </a:p>
          </p:txBody>
        </p:sp>
        <p:sp>
          <p:nvSpPr>
            <p:cNvPr id="1253386" name="Text Box 10"/>
            <p:cNvSpPr txBox="1">
              <a:spLocks noChangeArrowheads="1"/>
            </p:cNvSpPr>
            <p:nvPr/>
          </p:nvSpPr>
          <p:spPr bwMode="auto">
            <a:xfrm>
              <a:off x="73977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16</a:t>
              </a:r>
              <a:endParaRPr lang="en-US" altLang="zh-CN">
                <a:latin typeface="+mn-ea"/>
                <a:cs typeface="Times New Roman" panose="02020603050405020304" pitchFamily="18" charset="0"/>
              </a:endParaRPr>
            </a:p>
          </p:txBody>
        </p:sp>
        <p:sp>
          <p:nvSpPr>
            <p:cNvPr id="1253387" name="Text Box 11"/>
            <p:cNvSpPr txBox="1">
              <a:spLocks noChangeArrowheads="1"/>
            </p:cNvSpPr>
            <p:nvPr/>
          </p:nvSpPr>
          <p:spPr bwMode="auto">
            <a:xfrm>
              <a:off x="84010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4</a:t>
              </a:r>
              <a:endParaRPr lang="en-US" altLang="zh-CN">
                <a:latin typeface="+mn-ea"/>
                <a:cs typeface="Times New Roman" panose="02020603050405020304" pitchFamily="18" charset="0"/>
              </a:endParaRPr>
            </a:p>
          </p:txBody>
        </p:sp>
        <p:sp>
          <p:nvSpPr>
            <p:cNvPr id="1253388" name="Text Box 12"/>
            <p:cNvSpPr txBox="1">
              <a:spLocks noChangeArrowheads="1"/>
            </p:cNvSpPr>
            <p:nvPr/>
          </p:nvSpPr>
          <p:spPr bwMode="auto">
            <a:xfrm>
              <a:off x="9302750" y="1739901"/>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sp>
          <p:nvSpPr>
            <p:cNvPr id="1253397" name="Line 21"/>
            <p:cNvSpPr>
              <a:spLocks noChangeShapeType="1"/>
            </p:cNvSpPr>
            <p:nvPr/>
          </p:nvSpPr>
          <p:spPr bwMode="auto">
            <a:xfrm>
              <a:off x="2286000" y="1649413"/>
              <a:ext cx="7620000" cy="0"/>
            </a:xfrm>
            <a:prstGeom prst="line">
              <a:avLst/>
            </a:prstGeom>
            <a:noFill/>
            <a:ln w="28575">
              <a:solidFill>
                <a:srgbClr val="33CC33"/>
              </a:solidFill>
              <a:round/>
              <a:tailEnd type="triangle" w="med" len="med"/>
            </a:ln>
          </p:spPr>
          <p:txBody>
            <a:bodyPr/>
            <a:lstStyle/>
            <a:p>
              <a:endParaRPr lang="zh-CN" altLang="en-US">
                <a:latin typeface="+mn-ea"/>
                <a:cs typeface="Times New Roman" panose="02020603050405020304" pitchFamily="18" charset="0"/>
              </a:endParaRPr>
            </a:p>
          </p:txBody>
        </p:sp>
        <p:sp>
          <p:nvSpPr>
            <p:cNvPr id="1253398" name="Text Box 22"/>
            <p:cNvSpPr txBox="1">
              <a:spLocks noChangeArrowheads="1"/>
            </p:cNvSpPr>
            <p:nvPr/>
          </p:nvSpPr>
          <p:spPr bwMode="auto">
            <a:xfrm>
              <a:off x="9601200" y="1268413"/>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t</a:t>
              </a:r>
              <a:endParaRPr lang="en-US" altLang="zh-CN">
                <a:latin typeface="+mn-ea"/>
                <a:cs typeface="Times New Roman" panose="02020603050405020304" pitchFamily="18" charset="0"/>
              </a:endParaRPr>
            </a:p>
          </p:txBody>
        </p:sp>
      </p:grpSp>
      <p:grpSp>
        <p:nvGrpSpPr>
          <p:cNvPr id="2" name="Group 23"/>
          <p:cNvGrpSpPr/>
          <p:nvPr/>
        </p:nvGrpSpPr>
        <p:grpSpPr bwMode="auto">
          <a:xfrm>
            <a:off x="1828800" y="2273301"/>
            <a:ext cx="685800" cy="2181225"/>
            <a:chOff x="0" y="1689"/>
            <a:chExt cx="432" cy="1374"/>
          </a:xfrm>
        </p:grpSpPr>
        <p:sp>
          <p:nvSpPr>
            <p:cNvPr id="290886" name="Text Box 24"/>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0</a:t>
              </a:r>
              <a:endParaRPr lang="en-US" altLang="zh-CN">
                <a:latin typeface="+mn-ea"/>
                <a:cs typeface="Times New Roman" panose="02020603050405020304" pitchFamily="18" charset="0"/>
              </a:endParaRPr>
            </a:p>
          </p:txBody>
        </p:sp>
        <p:sp>
          <p:nvSpPr>
            <p:cNvPr id="290887" name="Text Box 25"/>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a:t>
              </a:r>
              <a:endParaRPr lang="en-US" altLang="zh-CN">
                <a:latin typeface="+mn-ea"/>
                <a:cs typeface="Times New Roman" panose="02020603050405020304" pitchFamily="18" charset="0"/>
              </a:endParaRPr>
            </a:p>
          </p:txBody>
        </p:sp>
        <p:sp>
          <p:nvSpPr>
            <p:cNvPr id="290888" name="Text Box 26"/>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a:t>
              </a:r>
              <a:endParaRPr lang="en-US" altLang="zh-CN">
                <a:latin typeface="+mn-ea"/>
                <a:cs typeface="Times New Roman" panose="02020603050405020304" pitchFamily="18" charset="0"/>
              </a:endParaRPr>
            </a:p>
          </p:txBody>
        </p:sp>
        <p:sp>
          <p:nvSpPr>
            <p:cNvPr id="290889" name="Text Box 27"/>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grpSp>
      <p:grpSp>
        <p:nvGrpSpPr>
          <p:cNvPr id="3" name="Group 28"/>
          <p:cNvGrpSpPr/>
          <p:nvPr/>
        </p:nvGrpSpPr>
        <p:grpSpPr bwMode="auto">
          <a:xfrm>
            <a:off x="2438401" y="2106614"/>
            <a:ext cx="614363" cy="2466975"/>
            <a:chOff x="384" y="1584"/>
            <a:chExt cx="387" cy="1554"/>
          </a:xfrm>
        </p:grpSpPr>
        <p:sp>
          <p:nvSpPr>
            <p:cNvPr id="290882"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3"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4"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5"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09" name="Rectangle 33"/>
          <p:cNvSpPr>
            <a:spLocks noChangeArrowheads="1"/>
          </p:cNvSpPr>
          <p:nvPr/>
        </p:nvSpPr>
        <p:spPr bwMode="auto">
          <a:xfrm>
            <a:off x="24384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0</a:t>
            </a:r>
            <a:endParaRPr lang="en-US" altLang="zh-CN" b="1" baseline="50000" dirty="0">
              <a:solidFill>
                <a:srgbClr val="FF0000"/>
              </a:solidFill>
              <a:latin typeface="+mn-ea"/>
              <a:cs typeface="Times New Roman" panose="02020603050405020304" pitchFamily="18" charset="0"/>
            </a:endParaRPr>
          </a:p>
        </p:txBody>
      </p:sp>
      <p:grpSp>
        <p:nvGrpSpPr>
          <p:cNvPr id="4" name="Group 34"/>
          <p:cNvGrpSpPr/>
          <p:nvPr/>
        </p:nvGrpSpPr>
        <p:grpSpPr bwMode="auto">
          <a:xfrm>
            <a:off x="3429001" y="2106614"/>
            <a:ext cx="614363" cy="2466975"/>
            <a:chOff x="1008" y="1584"/>
            <a:chExt cx="387" cy="1554"/>
          </a:xfrm>
        </p:grpSpPr>
        <p:sp>
          <p:nvSpPr>
            <p:cNvPr id="290878"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1</a:t>
              </a:r>
              <a:endParaRPr lang="en-US" altLang="zh-CN" b="1" baseline="50000" dirty="0">
                <a:solidFill>
                  <a:srgbClr val="FF0000"/>
                </a:solidFill>
                <a:latin typeface="+mn-ea"/>
                <a:cs typeface="Times New Roman" panose="02020603050405020304" pitchFamily="18" charset="0"/>
              </a:endParaRPr>
            </a:p>
          </p:txBody>
        </p:sp>
        <p:sp>
          <p:nvSpPr>
            <p:cNvPr id="290879"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0"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81"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3415" name="Rectangle 39"/>
          <p:cNvSpPr>
            <a:spLocks noChangeArrowheads="1"/>
          </p:cNvSpPr>
          <p:nvPr/>
        </p:nvSpPr>
        <p:spPr bwMode="auto">
          <a:xfrm>
            <a:off x="3429001" y="271938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0</a:t>
            </a:r>
            <a:endParaRPr lang="en-US" altLang="zh-CN" b="1" baseline="50000" dirty="0">
              <a:solidFill>
                <a:srgbClr val="FF0000"/>
              </a:solidFill>
              <a:latin typeface="+mn-ea"/>
              <a:cs typeface="Times New Roman" panose="02020603050405020304" pitchFamily="18" charset="0"/>
            </a:endParaRPr>
          </a:p>
        </p:txBody>
      </p:sp>
      <p:grpSp>
        <p:nvGrpSpPr>
          <p:cNvPr id="5" name="Group 40"/>
          <p:cNvGrpSpPr/>
          <p:nvPr/>
        </p:nvGrpSpPr>
        <p:grpSpPr bwMode="auto">
          <a:xfrm>
            <a:off x="6472238" y="2106614"/>
            <a:ext cx="614362" cy="2466975"/>
            <a:chOff x="2925" y="1584"/>
            <a:chExt cx="387" cy="1554"/>
          </a:xfrm>
        </p:grpSpPr>
        <p:sp>
          <p:nvSpPr>
            <p:cNvPr id="290874"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75"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sp>
          <p:nvSpPr>
            <p:cNvPr id="290876"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sp>
          <p:nvSpPr>
            <p:cNvPr id="290877"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grpSp>
        <p:nvGrpSpPr>
          <p:cNvPr id="6" name="Group 45"/>
          <p:cNvGrpSpPr/>
          <p:nvPr/>
        </p:nvGrpSpPr>
        <p:grpSpPr bwMode="auto">
          <a:xfrm>
            <a:off x="7391401" y="2106614"/>
            <a:ext cx="614363" cy="2466975"/>
            <a:chOff x="3504" y="1584"/>
            <a:chExt cx="387" cy="1554"/>
          </a:xfrm>
        </p:grpSpPr>
        <p:sp>
          <p:nvSpPr>
            <p:cNvPr id="290870"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sp>
          <p:nvSpPr>
            <p:cNvPr id="290871"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endParaRPr lang="en-US" altLang="zh-CN" b="1" dirty="0">
                <a:solidFill>
                  <a:srgbClr val="FF0000"/>
                </a:solidFill>
                <a:latin typeface="+mn-ea"/>
                <a:cs typeface="Times New Roman" panose="02020603050405020304" pitchFamily="18" charset="0"/>
              </a:endParaRPr>
            </a:p>
          </p:txBody>
        </p:sp>
        <p:sp>
          <p:nvSpPr>
            <p:cNvPr id="290872"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73"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grpSp>
      <p:grpSp>
        <p:nvGrpSpPr>
          <p:cNvPr id="7" name="Group 50"/>
          <p:cNvGrpSpPr/>
          <p:nvPr/>
        </p:nvGrpSpPr>
        <p:grpSpPr bwMode="auto">
          <a:xfrm>
            <a:off x="9291638" y="2106614"/>
            <a:ext cx="614362" cy="2466975"/>
            <a:chOff x="4701" y="1584"/>
            <a:chExt cx="387" cy="1554"/>
          </a:xfrm>
        </p:grpSpPr>
        <p:sp>
          <p:nvSpPr>
            <p:cNvPr id="290866"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sp>
          <p:nvSpPr>
            <p:cNvPr id="290867"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68"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endParaRPr lang="en-US" altLang="zh-CN" b="1" dirty="0">
                <a:solidFill>
                  <a:srgbClr val="FF0000"/>
                </a:solidFill>
                <a:latin typeface="+mn-ea"/>
                <a:cs typeface="Times New Roman" panose="02020603050405020304" pitchFamily="18" charset="0"/>
              </a:endParaRPr>
            </a:p>
          </p:txBody>
        </p:sp>
        <p:sp>
          <p:nvSpPr>
            <p:cNvPr id="290869"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7</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grpSp>
      <p:sp>
        <p:nvSpPr>
          <p:cNvPr id="1253431" name="Rectangle 55"/>
          <p:cNvSpPr>
            <a:spLocks noChangeArrowheads="1"/>
          </p:cNvSpPr>
          <p:nvPr/>
        </p:nvSpPr>
        <p:spPr bwMode="auto">
          <a:xfrm>
            <a:off x="6472238" y="3948113"/>
            <a:ext cx="614362" cy="6334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
        <p:nvSpPr>
          <p:cNvPr id="1253432" name="Rectangle 56"/>
          <p:cNvSpPr>
            <a:spLocks noChangeArrowheads="1"/>
          </p:cNvSpPr>
          <p:nvPr/>
        </p:nvSpPr>
        <p:spPr bwMode="auto">
          <a:xfrm>
            <a:off x="7391401" y="2716214"/>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grpSp>
        <p:nvGrpSpPr>
          <p:cNvPr id="8" name="Group 57"/>
          <p:cNvGrpSpPr/>
          <p:nvPr/>
        </p:nvGrpSpPr>
        <p:grpSpPr bwMode="auto">
          <a:xfrm>
            <a:off x="8382001" y="2106614"/>
            <a:ext cx="614363" cy="2466975"/>
            <a:chOff x="4128" y="1584"/>
            <a:chExt cx="387" cy="1554"/>
          </a:xfrm>
        </p:grpSpPr>
        <p:sp>
          <p:nvSpPr>
            <p:cNvPr id="290862"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22</a:t>
              </a:r>
              <a:endParaRPr lang="en-US" altLang="zh-CN" b="1" dirty="0">
                <a:solidFill>
                  <a:srgbClr val="FF0000"/>
                </a:solidFill>
                <a:latin typeface="+mn-ea"/>
                <a:cs typeface="Times New Roman" panose="02020603050405020304" pitchFamily="18" charset="0"/>
              </a:endParaRPr>
            </a:p>
          </p:txBody>
        </p:sp>
        <p:sp>
          <p:nvSpPr>
            <p:cNvPr id="290863"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r>
                <a:rPr lang="en-US" altLang="zh-CN" b="1" baseline="50000" dirty="0">
                  <a:solidFill>
                    <a:srgbClr val="003300"/>
                  </a:solidFill>
                  <a:latin typeface="+mn-ea"/>
                  <a:cs typeface="Times New Roman" panose="02020603050405020304" pitchFamily="18" charset="0"/>
                </a:rPr>
                <a:t>1</a:t>
              </a:r>
              <a:endParaRPr lang="en-US" altLang="zh-CN" b="1" baseline="50000" dirty="0">
                <a:solidFill>
                  <a:srgbClr val="003300"/>
                </a:solidFill>
                <a:latin typeface="+mn-ea"/>
                <a:cs typeface="Times New Roman" panose="02020603050405020304" pitchFamily="18" charset="0"/>
              </a:endParaRPr>
            </a:p>
          </p:txBody>
        </p:sp>
        <p:sp>
          <p:nvSpPr>
            <p:cNvPr id="290864" name="Rectangle 60"/>
            <p:cNvSpPr>
              <a:spLocks noChangeArrowheads="1"/>
            </p:cNvSpPr>
            <p:nvPr/>
          </p:nvSpPr>
          <p:spPr bwMode="auto">
            <a:xfrm>
              <a:off x="4128" y="2740"/>
              <a:ext cx="387" cy="39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r>
                <a:rPr lang="en-US" altLang="zh-CN" b="1" baseline="50000" dirty="0">
                  <a:solidFill>
                    <a:srgbClr val="003300"/>
                  </a:solidFill>
                  <a:latin typeface="+mn-ea"/>
                  <a:cs typeface="Times New Roman" panose="02020603050405020304" pitchFamily="18" charset="0"/>
                </a:rPr>
                <a:t>2</a:t>
              </a:r>
              <a:endParaRPr lang="en-US" altLang="zh-CN" b="1" baseline="50000" dirty="0">
                <a:solidFill>
                  <a:srgbClr val="003300"/>
                </a:solidFill>
                <a:latin typeface="+mn-ea"/>
                <a:cs typeface="Times New Roman" panose="02020603050405020304" pitchFamily="18" charset="0"/>
              </a:endParaRPr>
            </a:p>
          </p:txBody>
        </p:sp>
        <p:sp>
          <p:nvSpPr>
            <p:cNvPr id="290865" name="Rectangle 61"/>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19</a:t>
              </a:r>
              <a:r>
                <a:rPr lang="en-US" altLang="zh-CN" b="1" baseline="50000" dirty="0">
                  <a:solidFill>
                    <a:srgbClr val="FF0000"/>
                  </a:solidFill>
                  <a:latin typeface="+mn-ea"/>
                  <a:cs typeface="Times New Roman" panose="02020603050405020304" pitchFamily="18" charset="0"/>
                </a:rPr>
                <a:t>3</a:t>
              </a:r>
              <a:endParaRPr lang="en-US" altLang="zh-CN" b="1" baseline="50000" dirty="0">
                <a:solidFill>
                  <a:srgbClr val="FF0000"/>
                </a:solidFill>
                <a:latin typeface="+mn-ea"/>
                <a:cs typeface="Times New Roman" panose="02020603050405020304" pitchFamily="18" charset="0"/>
              </a:endParaRPr>
            </a:p>
          </p:txBody>
        </p:sp>
      </p:grpSp>
      <p:grpSp>
        <p:nvGrpSpPr>
          <p:cNvPr id="9" name="Group 62"/>
          <p:cNvGrpSpPr/>
          <p:nvPr/>
        </p:nvGrpSpPr>
        <p:grpSpPr bwMode="auto">
          <a:xfrm>
            <a:off x="4414838" y="2106614"/>
            <a:ext cx="614362" cy="2466975"/>
            <a:chOff x="1629" y="1584"/>
            <a:chExt cx="387" cy="1554"/>
          </a:xfrm>
        </p:grpSpPr>
        <p:sp>
          <p:nvSpPr>
            <p:cNvPr id="290858"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1</a:t>
              </a:r>
              <a:endParaRPr lang="en-US" altLang="zh-CN" b="1" baseline="50000" dirty="0">
                <a:solidFill>
                  <a:srgbClr val="FF0000"/>
                </a:solidFill>
                <a:latin typeface="+mn-ea"/>
                <a:cs typeface="Times New Roman" panose="02020603050405020304" pitchFamily="18" charset="0"/>
              </a:endParaRPr>
            </a:p>
          </p:txBody>
        </p:sp>
        <p:sp>
          <p:nvSpPr>
            <p:cNvPr id="290859"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0"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61"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grpSp>
      <p:sp>
        <p:nvSpPr>
          <p:cNvPr id="1253443" name="Rectangle 67"/>
          <p:cNvSpPr>
            <a:spLocks noChangeArrowheads="1"/>
          </p:cNvSpPr>
          <p:nvPr/>
        </p:nvSpPr>
        <p:spPr bwMode="auto">
          <a:xfrm>
            <a:off x="4414838" y="2098675"/>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grpSp>
        <p:nvGrpSpPr>
          <p:cNvPr id="10" name="Group 68"/>
          <p:cNvGrpSpPr/>
          <p:nvPr/>
        </p:nvGrpSpPr>
        <p:grpSpPr bwMode="auto">
          <a:xfrm>
            <a:off x="5410201" y="2106614"/>
            <a:ext cx="614363" cy="2466975"/>
            <a:chOff x="2256" y="1584"/>
            <a:chExt cx="387" cy="1554"/>
          </a:xfrm>
        </p:grpSpPr>
        <p:sp>
          <p:nvSpPr>
            <p:cNvPr id="290854"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latin typeface="+mn-ea"/>
                  <a:cs typeface="Times New Roman" panose="02020603050405020304" pitchFamily="18" charset="0"/>
                </a:rPr>
                <a:t>22</a:t>
              </a:r>
              <a:r>
                <a:rPr lang="en-US" altLang="zh-CN" b="1" baseline="50000" dirty="0">
                  <a:latin typeface="+mn-ea"/>
                  <a:cs typeface="Times New Roman" panose="02020603050405020304" pitchFamily="18" charset="0"/>
                </a:rPr>
                <a:t>1</a:t>
              </a:r>
              <a:endParaRPr lang="en-US" altLang="zh-CN" b="1" baseline="50000" dirty="0">
                <a:latin typeface="+mn-ea"/>
                <a:cs typeface="Times New Roman" panose="02020603050405020304" pitchFamily="18" charset="0"/>
              </a:endParaRPr>
            </a:p>
          </p:txBody>
        </p:sp>
        <p:sp>
          <p:nvSpPr>
            <p:cNvPr id="290855"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6"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0857"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FF0000"/>
                  </a:solidFill>
                  <a:latin typeface="+mn-ea"/>
                  <a:cs typeface="Times New Roman" panose="02020603050405020304" pitchFamily="18" charset="0"/>
                </a:rPr>
                <a:t>11</a:t>
              </a:r>
              <a:r>
                <a:rPr lang="en-US" altLang="zh-CN" b="1" baseline="50000" dirty="0">
                  <a:solidFill>
                    <a:srgbClr val="FF0000"/>
                  </a:solidFill>
                  <a:latin typeface="+mn-ea"/>
                  <a:cs typeface="Times New Roman" panose="02020603050405020304" pitchFamily="18" charset="0"/>
                </a:rPr>
                <a:t>2</a:t>
              </a:r>
              <a:endParaRPr lang="en-US" altLang="zh-CN" b="1" baseline="50000" dirty="0">
                <a:solidFill>
                  <a:srgbClr val="FF0000"/>
                </a:solidFill>
                <a:latin typeface="+mn-ea"/>
                <a:cs typeface="Times New Roman" panose="02020603050405020304" pitchFamily="18" charset="0"/>
              </a:endParaRPr>
            </a:p>
          </p:txBody>
        </p:sp>
      </p:grpSp>
      <p:sp>
        <p:nvSpPr>
          <p:cNvPr id="1253449" name="Rectangle 73"/>
          <p:cNvSpPr>
            <a:spLocks noChangeArrowheads="1"/>
          </p:cNvSpPr>
          <p:nvPr/>
        </p:nvSpPr>
        <p:spPr bwMode="auto">
          <a:xfrm>
            <a:off x="5410201" y="3325814"/>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
        <p:nvSpPr>
          <p:cNvPr id="1253450" name="Rectangle 74"/>
          <p:cNvSpPr>
            <a:spLocks noChangeArrowheads="1"/>
          </p:cNvSpPr>
          <p:nvPr/>
        </p:nvSpPr>
        <p:spPr bwMode="auto">
          <a:xfrm>
            <a:off x="8382001" y="2106614"/>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4</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
        <p:nvSpPr>
          <p:cNvPr id="1253451" name="Rectangle 75"/>
          <p:cNvSpPr>
            <a:spLocks noChangeArrowheads="1"/>
          </p:cNvSpPr>
          <p:nvPr/>
        </p:nvSpPr>
        <p:spPr bwMode="auto">
          <a:xfrm>
            <a:off x="9294812" y="3317875"/>
            <a:ext cx="611187"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3</a:t>
            </a:r>
            <a:r>
              <a:rPr lang="en-US" altLang="zh-CN" b="1" baseline="50000" dirty="0">
                <a:solidFill>
                  <a:srgbClr val="003300"/>
                </a:solidFill>
                <a:latin typeface="+mn-ea"/>
                <a:cs typeface="Times New Roman" panose="02020603050405020304" pitchFamily="18" charset="0"/>
              </a:rPr>
              <a:t>0</a:t>
            </a:r>
            <a:endParaRPr lang="en-US" altLang="zh-CN" b="1" baseline="50000" dirty="0">
              <a:solidFill>
                <a:srgbClr val="003300"/>
              </a:solidFill>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53389"/>
                                        </p:tgtEl>
                                        <p:attrNameLst>
                                          <p:attrName>style.visibility</p:attrName>
                                        </p:attrNameLst>
                                      </p:cBhvr>
                                      <p:to>
                                        <p:strVal val="visible"/>
                                      </p:to>
                                    </p:set>
                                    <p:anim calcmode="lin" valueType="num">
                                      <p:cBhvr additive="base">
                                        <p:cTn id="23" dur="500" fill="hold"/>
                                        <p:tgtEl>
                                          <p:spTgt spid="1253389"/>
                                        </p:tgtEl>
                                        <p:attrNameLst>
                                          <p:attrName>ppt_x</p:attrName>
                                        </p:attrNameLst>
                                      </p:cBhvr>
                                      <p:tavLst>
                                        <p:tav tm="0">
                                          <p:val>
                                            <p:strVal val="#ppt_x"/>
                                          </p:val>
                                        </p:tav>
                                        <p:tav tm="100000">
                                          <p:val>
                                            <p:strVal val="#ppt_x"/>
                                          </p:val>
                                        </p:tav>
                                      </p:tavLst>
                                    </p:anim>
                                    <p:anim calcmode="lin" valueType="num">
                                      <p:cBhvr additive="base">
                                        <p:cTn id="24" dur="500" fill="hold"/>
                                        <p:tgtEl>
                                          <p:spTgt spid="125338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3409"/>
                                        </p:tgtEl>
                                        <p:attrNameLst>
                                          <p:attrName>style.visibility</p:attrName>
                                        </p:attrNameLst>
                                      </p:cBhvr>
                                      <p:to>
                                        <p:strVal val="visible"/>
                                      </p:to>
                                    </p:set>
                                    <p:anim calcmode="lin" valueType="num">
                                      <p:cBhvr additive="base">
                                        <p:cTn id="29" dur="500" fill="hold"/>
                                        <p:tgtEl>
                                          <p:spTgt spid="1253409"/>
                                        </p:tgtEl>
                                        <p:attrNameLst>
                                          <p:attrName>ppt_x</p:attrName>
                                        </p:attrNameLst>
                                      </p:cBhvr>
                                      <p:tavLst>
                                        <p:tav tm="0">
                                          <p:val>
                                            <p:strVal val="#ppt_x"/>
                                          </p:val>
                                        </p:tav>
                                        <p:tav tm="100000">
                                          <p:val>
                                            <p:strVal val="#ppt_x"/>
                                          </p:val>
                                        </p:tav>
                                      </p:tavLst>
                                    </p:anim>
                                    <p:anim calcmode="lin" valueType="num">
                                      <p:cBhvr additive="base">
                                        <p:cTn id="30" dur="500" fill="hold"/>
                                        <p:tgtEl>
                                          <p:spTgt spid="125340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53390"/>
                                        </p:tgtEl>
                                        <p:attrNameLst>
                                          <p:attrName>style.visibility</p:attrName>
                                        </p:attrNameLst>
                                      </p:cBhvr>
                                      <p:to>
                                        <p:strVal val="visible"/>
                                      </p:to>
                                    </p:set>
                                    <p:anim calcmode="lin" valueType="num">
                                      <p:cBhvr additive="base">
                                        <p:cTn id="40" dur="500" fill="hold"/>
                                        <p:tgtEl>
                                          <p:spTgt spid="1253390"/>
                                        </p:tgtEl>
                                        <p:attrNameLst>
                                          <p:attrName>ppt_x</p:attrName>
                                        </p:attrNameLst>
                                      </p:cBhvr>
                                      <p:tavLst>
                                        <p:tav tm="0">
                                          <p:val>
                                            <p:strVal val="#ppt_x"/>
                                          </p:val>
                                        </p:tav>
                                        <p:tav tm="100000">
                                          <p:val>
                                            <p:strVal val="#ppt_x"/>
                                          </p:val>
                                        </p:tav>
                                      </p:tavLst>
                                    </p:anim>
                                    <p:anim calcmode="lin" valueType="num">
                                      <p:cBhvr additive="base">
                                        <p:cTn id="41" dur="500" fill="hold"/>
                                        <p:tgtEl>
                                          <p:spTgt spid="125339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3415"/>
                                        </p:tgtEl>
                                        <p:attrNameLst>
                                          <p:attrName>style.visibility</p:attrName>
                                        </p:attrNameLst>
                                      </p:cBhvr>
                                      <p:to>
                                        <p:strVal val="visible"/>
                                      </p:to>
                                    </p:set>
                                    <p:anim calcmode="lin" valueType="num">
                                      <p:cBhvr additive="base">
                                        <p:cTn id="46" dur="500" fill="hold"/>
                                        <p:tgtEl>
                                          <p:spTgt spid="1253415"/>
                                        </p:tgtEl>
                                        <p:attrNameLst>
                                          <p:attrName>ppt_x</p:attrName>
                                        </p:attrNameLst>
                                      </p:cBhvr>
                                      <p:tavLst>
                                        <p:tav tm="0">
                                          <p:val>
                                            <p:strVal val="#ppt_x"/>
                                          </p:val>
                                        </p:tav>
                                        <p:tav tm="100000">
                                          <p:val>
                                            <p:strVal val="#ppt_x"/>
                                          </p:val>
                                        </p:tav>
                                      </p:tavLst>
                                    </p:anim>
                                    <p:anim calcmode="lin" valueType="num">
                                      <p:cBhvr additive="base">
                                        <p:cTn id="47" dur="500" fill="hold"/>
                                        <p:tgtEl>
                                          <p:spTgt spid="125341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3443"/>
                                        </p:tgtEl>
                                        <p:attrNameLst>
                                          <p:attrName>style.visibility</p:attrName>
                                        </p:attrNameLst>
                                      </p:cBhvr>
                                      <p:to>
                                        <p:strVal val="visible"/>
                                      </p:to>
                                    </p:set>
                                    <p:anim calcmode="lin" valueType="num">
                                      <p:cBhvr additive="base">
                                        <p:cTn id="57" dur="500" fill="hold"/>
                                        <p:tgtEl>
                                          <p:spTgt spid="1253443"/>
                                        </p:tgtEl>
                                        <p:attrNameLst>
                                          <p:attrName>ppt_x</p:attrName>
                                        </p:attrNameLst>
                                      </p:cBhvr>
                                      <p:tavLst>
                                        <p:tav tm="0">
                                          <p:val>
                                            <p:strVal val="#ppt_x"/>
                                          </p:val>
                                        </p:tav>
                                        <p:tav tm="100000">
                                          <p:val>
                                            <p:strVal val="#ppt_x"/>
                                          </p:val>
                                        </p:tav>
                                      </p:tavLst>
                                    </p:anim>
                                    <p:anim calcmode="lin" valueType="num">
                                      <p:cBhvr additive="base">
                                        <p:cTn id="58" dur="500" fill="hold"/>
                                        <p:tgtEl>
                                          <p:spTgt spid="125344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3391"/>
                                        </p:tgtEl>
                                        <p:attrNameLst>
                                          <p:attrName>style.visibility</p:attrName>
                                        </p:attrNameLst>
                                      </p:cBhvr>
                                      <p:to>
                                        <p:strVal val="visible"/>
                                      </p:to>
                                    </p:set>
                                    <p:anim calcmode="lin" valueType="num">
                                      <p:cBhvr additive="base">
                                        <p:cTn id="63" dur="500" fill="hold"/>
                                        <p:tgtEl>
                                          <p:spTgt spid="1253391"/>
                                        </p:tgtEl>
                                        <p:attrNameLst>
                                          <p:attrName>ppt_x</p:attrName>
                                        </p:attrNameLst>
                                      </p:cBhvr>
                                      <p:tavLst>
                                        <p:tav tm="0">
                                          <p:val>
                                            <p:strVal val="#ppt_x"/>
                                          </p:val>
                                        </p:tav>
                                        <p:tav tm="100000">
                                          <p:val>
                                            <p:strVal val="#ppt_x"/>
                                          </p:val>
                                        </p:tav>
                                      </p:tavLst>
                                    </p:anim>
                                    <p:anim calcmode="lin" valueType="num">
                                      <p:cBhvr additive="base">
                                        <p:cTn id="64" dur="500" fill="hold"/>
                                        <p:tgtEl>
                                          <p:spTgt spid="125339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up)">
                                      <p:cBhvr>
                                        <p:cTn id="69" dur="500"/>
                                        <p:tgtEl>
                                          <p:spTgt spid="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253392"/>
                                        </p:tgtEl>
                                        <p:attrNameLst>
                                          <p:attrName>style.visibility</p:attrName>
                                        </p:attrNameLst>
                                      </p:cBhvr>
                                      <p:to>
                                        <p:strVal val="visible"/>
                                      </p:to>
                                    </p:set>
                                    <p:anim calcmode="lin" valueType="num">
                                      <p:cBhvr additive="base">
                                        <p:cTn id="74" dur="500" fill="hold"/>
                                        <p:tgtEl>
                                          <p:spTgt spid="1253392"/>
                                        </p:tgtEl>
                                        <p:attrNameLst>
                                          <p:attrName>ppt_x</p:attrName>
                                        </p:attrNameLst>
                                      </p:cBhvr>
                                      <p:tavLst>
                                        <p:tav tm="0">
                                          <p:val>
                                            <p:strVal val="#ppt_x"/>
                                          </p:val>
                                        </p:tav>
                                        <p:tav tm="100000">
                                          <p:val>
                                            <p:strVal val="#ppt_x"/>
                                          </p:val>
                                        </p:tav>
                                      </p:tavLst>
                                    </p:anim>
                                    <p:anim calcmode="lin" valueType="num">
                                      <p:cBhvr additive="base">
                                        <p:cTn id="75" dur="500" fill="hold"/>
                                        <p:tgtEl>
                                          <p:spTgt spid="1253392"/>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3449"/>
                                        </p:tgtEl>
                                        <p:attrNameLst>
                                          <p:attrName>style.visibility</p:attrName>
                                        </p:attrNameLst>
                                      </p:cBhvr>
                                      <p:to>
                                        <p:strVal val="visible"/>
                                      </p:to>
                                    </p:set>
                                    <p:anim calcmode="lin" valueType="num">
                                      <p:cBhvr additive="base">
                                        <p:cTn id="80" dur="500" fill="hold"/>
                                        <p:tgtEl>
                                          <p:spTgt spid="1253449"/>
                                        </p:tgtEl>
                                        <p:attrNameLst>
                                          <p:attrName>ppt_x</p:attrName>
                                        </p:attrNameLst>
                                      </p:cBhvr>
                                      <p:tavLst>
                                        <p:tav tm="0">
                                          <p:val>
                                            <p:strVal val="#ppt_x"/>
                                          </p:val>
                                        </p:tav>
                                        <p:tav tm="100000">
                                          <p:val>
                                            <p:strVal val="#ppt_x"/>
                                          </p:val>
                                        </p:tav>
                                      </p:tavLst>
                                    </p:anim>
                                    <p:anim calcmode="lin" valueType="num">
                                      <p:cBhvr additive="base">
                                        <p:cTn id="81" dur="500" fill="hold"/>
                                        <p:tgtEl>
                                          <p:spTgt spid="125344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up)">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253393"/>
                                        </p:tgtEl>
                                        <p:attrNameLst>
                                          <p:attrName>style.visibility</p:attrName>
                                        </p:attrNameLst>
                                      </p:cBhvr>
                                      <p:to>
                                        <p:strVal val="visible"/>
                                      </p:to>
                                    </p:set>
                                    <p:anim calcmode="lin" valueType="num">
                                      <p:cBhvr additive="base">
                                        <p:cTn id="91" dur="500" fill="hold"/>
                                        <p:tgtEl>
                                          <p:spTgt spid="1253393"/>
                                        </p:tgtEl>
                                        <p:attrNameLst>
                                          <p:attrName>ppt_x</p:attrName>
                                        </p:attrNameLst>
                                      </p:cBhvr>
                                      <p:tavLst>
                                        <p:tav tm="0">
                                          <p:val>
                                            <p:strVal val="#ppt_x"/>
                                          </p:val>
                                        </p:tav>
                                        <p:tav tm="100000">
                                          <p:val>
                                            <p:strVal val="#ppt_x"/>
                                          </p:val>
                                        </p:tav>
                                      </p:tavLst>
                                    </p:anim>
                                    <p:anim calcmode="lin" valueType="num">
                                      <p:cBhvr additive="base">
                                        <p:cTn id="92" dur="500" fill="hold"/>
                                        <p:tgtEl>
                                          <p:spTgt spid="125339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253431"/>
                                        </p:tgtEl>
                                        <p:attrNameLst>
                                          <p:attrName>style.visibility</p:attrName>
                                        </p:attrNameLst>
                                      </p:cBhvr>
                                      <p:to>
                                        <p:strVal val="visible"/>
                                      </p:to>
                                    </p:set>
                                    <p:anim calcmode="lin" valueType="num">
                                      <p:cBhvr additive="base">
                                        <p:cTn id="97" dur="500" fill="hold"/>
                                        <p:tgtEl>
                                          <p:spTgt spid="1253431"/>
                                        </p:tgtEl>
                                        <p:attrNameLst>
                                          <p:attrName>ppt_x</p:attrName>
                                        </p:attrNameLst>
                                      </p:cBhvr>
                                      <p:tavLst>
                                        <p:tav tm="0">
                                          <p:val>
                                            <p:strVal val="#ppt_x"/>
                                          </p:val>
                                        </p:tav>
                                        <p:tav tm="100000">
                                          <p:val>
                                            <p:strVal val="#ppt_x"/>
                                          </p:val>
                                        </p:tav>
                                      </p:tavLst>
                                    </p:anim>
                                    <p:anim calcmode="lin" valueType="num">
                                      <p:cBhvr additive="base">
                                        <p:cTn id="98" dur="500" fill="hold"/>
                                        <p:tgtEl>
                                          <p:spTgt spid="125343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up)">
                                      <p:cBhvr>
                                        <p:cTn id="103" dur="500"/>
                                        <p:tgtEl>
                                          <p:spTgt spid="6"/>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1253394"/>
                                        </p:tgtEl>
                                        <p:attrNameLst>
                                          <p:attrName>style.visibility</p:attrName>
                                        </p:attrNameLst>
                                      </p:cBhvr>
                                      <p:to>
                                        <p:strVal val="visible"/>
                                      </p:to>
                                    </p:set>
                                    <p:anim calcmode="lin" valueType="num">
                                      <p:cBhvr additive="base">
                                        <p:cTn id="108" dur="500" fill="hold"/>
                                        <p:tgtEl>
                                          <p:spTgt spid="1253394"/>
                                        </p:tgtEl>
                                        <p:attrNameLst>
                                          <p:attrName>ppt_x</p:attrName>
                                        </p:attrNameLst>
                                      </p:cBhvr>
                                      <p:tavLst>
                                        <p:tav tm="0">
                                          <p:val>
                                            <p:strVal val="#ppt_x"/>
                                          </p:val>
                                        </p:tav>
                                        <p:tav tm="100000">
                                          <p:val>
                                            <p:strVal val="#ppt_x"/>
                                          </p:val>
                                        </p:tav>
                                      </p:tavLst>
                                    </p:anim>
                                    <p:anim calcmode="lin" valueType="num">
                                      <p:cBhvr additive="base">
                                        <p:cTn id="109" dur="500" fill="hold"/>
                                        <p:tgtEl>
                                          <p:spTgt spid="1253394"/>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1253432"/>
                                        </p:tgtEl>
                                        <p:attrNameLst>
                                          <p:attrName>style.visibility</p:attrName>
                                        </p:attrNameLst>
                                      </p:cBhvr>
                                      <p:to>
                                        <p:strVal val="visible"/>
                                      </p:to>
                                    </p:set>
                                    <p:anim calcmode="lin" valueType="num">
                                      <p:cBhvr additive="base">
                                        <p:cTn id="114" dur="500" fill="hold"/>
                                        <p:tgtEl>
                                          <p:spTgt spid="1253432"/>
                                        </p:tgtEl>
                                        <p:attrNameLst>
                                          <p:attrName>ppt_x</p:attrName>
                                        </p:attrNameLst>
                                      </p:cBhvr>
                                      <p:tavLst>
                                        <p:tav tm="0">
                                          <p:val>
                                            <p:strVal val="#ppt_x"/>
                                          </p:val>
                                        </p:tav>
                                        <p:tav tm="100000">
                                          <p:val>
                                            <p:strVal val="#ppt_x"/>
                                          </p:val>
                                        </p:tav>
                                      </p:tavLst>
                                    </p:anim>
                                    <p:anim calcmode="lin" valueType="num">
                                      <p:cBhvr additive="base">
                                        <p:cTn id="115" dur="500" fill="hold"/>
                                        <p:tgtEl>
                                          <p:spTgt spid="1253432"/>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wipe(up)">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53395"/>
                                        </p:tgtEl>
                                        <p:attrNameLst>
                                          <p:attrName>style.visibility</p:attrName>
                                        </p:attrNameLst>
                                      </p:cBhvr>
                                      <p:to>
                                        <p:strVal val="visible"/>
                                      </p:to>
                                    </p:set>
                                    <p:anim calcmode="lin" valueType="num">
                                      <p:cBhvr additive="base">
                                        <p:cTn id="125" dur="500" fill="hold"/>
                                        <p:tgtEl>
                                          <p:spTgt spid="1253395"/>
                                        </p:tgtEl>
                                        <p:attrNameLst>
                                          <p:attrName>ppt_x</p:attrName>
                                        </p:attrNameLst>
                                      </p:cBhvr>
                                      <p:tavLst>
                                        <p:tav tm="0">
                                          <p:val>
                                            <p:strVal val="#ppt_x"/>
                                          </p:val>
                                        </p:tav>
                                        <p:tav tm="100000">
                                          <p:val>
                                            <p:strVal val="#ppt_x"/>
                                          </p:val>
                                        </p:tav>
                                      </p:tavLst>
                                    </p:anim>
                                    <p:anim calcmode="lin" valueType="num">
                                      <p:cBhvr additive="base">
                                        <p:cTn id="126" dur="500" fill="hold"/>
                                        <p:tgtEl>
                                          <p:spTgt spid="1253395"/>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1253450"/>
                                        </p:tgtEl>
                                        <p:attrNameLst>
                                          <p:attrName>style.visibility</p:attrName>
                                        </p:attrNameLst>
                                      </p:cBhvr>
                                      <p:to>
                                        <p:strVal val="visible"/>
                                      </p:to>
                                    </p:set>
                                    <p:anim calcmode="lin" valueType="num">
                                      <p:cBhvr additive="base">
                                        <p:cTn id="131" dur="500" fill="hold"/>
                                        <p:tgtEl>
                                          <p:spTgt spid="1253450"/>
                                        </p:tgtEl>
                                        <p:attrNameLst>
                                          <p:attrName>ppt_x</p:attrName>
                                        </p:attrNameLst>
                                      </p:cBhvr>
                                      <p:tavLst>
                                        <p:tav tm="0">
                                          <p:val>
                                            <p:strVal val="#ppt_x"/>
                                          </p:val>
                                        </p:tav>
                                        <p:tav tm="100000">
                                          <p:val>
                                            <p:strVal val="#ppt_x"/>
                                          </p:val>
                                        </p:tav>
                                      </p:tavLst>
                                    </p:anim>
                                    <p:anim calcmode="lin" valueType="num">
                                      <p:cBhvr additive="base">
                                        <p:cTn id="132" dur="500" fill="hold"/>
                                        <p:tgtEl>
                                          <p:spTgt spid="1253450"/>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7"/>
                                        </p:tgtEl>
                                        <p:attrNameLst>
                                          <p:attrName>style.visibility</p:attrName>
                                        </p:attrNameLst>
                                      </p:cBhvr>
                                      <p:to>
                                        <p:strVal val="visible"/>
                                      </p:to>
                                    </p:set>
                                    <p:animEffect transition="in" filter="wipe(up)">
                                      <p:cBhvr>
                                        <p:cTn id="137" dur="500"/>
                                        <p:tgtEl>
                                          <p:spTgt spid="7"/>
                                        </p:tgtEl>
                                      </p:cBhvr>
                                    </p:animEffect>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1253396"/>
                                        </p:tgtEl>
                                        <p:attrNameLst>
                                          <p:attrName>style.visibility</p:attrName>
                                        </p:attrNameLst>
                                      </p:cBhvr>
                                      <p:to>
                                        <p:strVal val="visible"/>
                                      </p:to>
                                    </p:set>
                                    <p:anim calcmode="lin" valueType="num">
                                      <p:cBhvr additive="base">
                                        <p:cTn id="142" dur="500" fill="hold"/>
                                        <p:tgtEl>
                                          <p:spTgt spid="1253396"/>
                                        </p:tgtEl>
                                        <p:attrNameLst>
                                          <p:attrName>ppt_x</p:attrName>
                                        </p:attrNameLst>
                                      </p:cBhvr>
                                      <p:tavLst>
                                        <p:tav tm="0">
                                          <p:val>
                                            <p:strVal val="#ppt_x"/>
                                          </p:val>
                                        </p:tav>
                                        <p:tav tm="100000">
                                          <p:val>
                                            <p:strVal val="#ppt_x"/>
                                          </p:val>
                                        </p:tav>
                                      </p:tavLst>
                                    </p:anim>
                                    <p:anim calcmode="lin" valueType="num">
                                      <p:cBhvr additive="base">
                                        <p:cTn id="143" dur="500" fill="hold"/>
                                        <p:tgtEl>
                                          <p:spTgt spid="1253396"/>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1253451"/>
                                        </p:tgtEl>
                                        <p:attrNameLst>
                                          <p:attrName>style.visibility</p:attrName>
                                        </p:attrNameLst>
                                      </p:cBhvr>
                                      <p:to>
                                        <p:strVal val="visible"/>
                                      </p:to>
                                    </p:set>
                                    <p:anim calcmode="lin" valueType="num">
                                      <p:cBhvr additive="base">
                                        <p:cTn id="148" dur="500" fill="hold"/>
                                        <p:tgtEl>
                                          <p:spTgt spid="1253451"/>
                                        </p:tgtEl>
                                        <p:attrNameLst>
                                          <p:attrName>ppt_x</p:attrName>
                                        </p:attrNameLst>
                                      </p:cBhvr>
                                      <p:tavLst>
                                        <p:tav tm="0">
                                          <p:val>
                                            <p:strVal val="#ppt_x"/>
                                          </p:val>
                                        </p:tav>
                                        <p:tav tm="100000">
                                          <p:val>
                                            <p:strVal val="#ppt_x"/>
                                          </p:val>
                                        </p:tav>
                                      </p:tavLst>
                                    </p:anim>
                                    <p:anim calcmode="lin" valueType="num">
                                      <p:cBhvr additive="base">
                                        <p:cTn id="149" dur="500" fill="hold"/>
                                        <p:tgtEl>
                                          <p:spTgt spid="1253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9" grpId="0"/>
      <p:bldP spid="1253390" grpId="0"/>
      <p:bldP spid="1253391" grpId="0"/>
      <p:bldP spid="1253392" grpId="0"/>
      <p:bldP spid="1253393" grpId="0"/>
      <p:bldP spid="1253394" grpId="0"/>
      <p:bldP spid="1253395" grpId="0"/>
      <p:bldP spid="1253396" grpId="0"/>
      <p:bldP spid="1253409" grpId="0" animBg="1"/>
      <p:bldP spid="1253415" grpId="0" animBg="1"/>
      <p:bldP spid="1253431" grpId="0" animBg="1"/>
      <p:bldP spid="1253432" grpId="0" animBg="1"/>
      <p:bldP spid="1253443" grpId="0" animBg="1"/>
      <p:bldP spid="1253449" grpId="0" animBg="1"/>
      <p:bldP spid="1253450" grpId="0" animBg="1"/>
      <p:bldP spid="1253451"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LRU</a:t>
            </a:r>
            <a:r>
              <a:rPr lang="zh-CN" altLang="en-US" dirty="0"/>
              <a:t>算法软件实现</a:t>
            </a:r>
            <a:endParaRPr lang="zh-CN" altLang="en-US" dirty="0"/>
          </a:p>
        </p:txBody>
      </p:sp>
      <p:sp>
        <p:nvSpPr>
          <p:cNvPr id="3" name="内容占位符 2"/>
          <p:cNvSpPr>
            <a:spLocks noGrp="1"/>
          </p:cNvSpPr>
          <p:nvPr>
            <p:ph idx="1"/>
          </p:nvPr>
        </p:nvSpPr>
        <p:spPr/>
        <p:txBody>
          <a:bodyPr/>
          <a:lstStyle/>
          <a:p>
            <a:r>
              <a:rPr lang="en-US" altLang="zh-CN" b="1" dirty="0"/>
              <a:t>FIFIO  LFU  LRU </a:t>
            </a:r>
            <a:r>
              <a:rPr lang="zh-CN" altLang="en-US" b="1" dirty="0"/>
              <a:t>随机调度   </a:t>
            </a:r>
            <a:endParaRPr lang="zh-CN" altLang="en-US" b="1" dirty="0"/>
          </a:p>
          <a:p>
            <a:r>
              <a:rPr lang="zh-CN" altLang="en-US" b="1" dirty="0"/>
              <a:t>硬件实现</a:t>
            </a:r>
            <a:endParaRPr lang="zh-CN" altLang="en-US" b="1" dirty="0"/>
          </a:p>
          <a:p>
            <a:pPr lvl="1"/>
            <a:r>
              <a:rPr lang="zh-CN" altLang="en-US" sz="2400" dirty="0"/>
              <a:t>成本？</a:t>
            </a:r>
            <a:endParaRPr lang="zh-CN" altLang="en-US" sz="2400" dirty="0"/>
          </a:p>
          <a:p>
            <a:r>
              <a:rPr lang="en-US" altLang="zh-CN" b="1" dirty="0"/>
              <a:t>LRU</a:t>
            </a:r>
            <a:r>
              <a:rPr lang="zh-CN" altLang="en-US" b="1" dirty="0"/>
              <a:t>算法软件实现？？？</a:t>
            </a:r>
            <a:endParaRPr lang="zh-CN" altLang="en-US" b="1" dirty="0"/>
          </a:p>
          <a:p>
            <a:pPr lvl="1"/>
            <a:r>
              <a:rPr lang="zh-CN" altLang="en-US" sz="2400" dirty="0"/>
              <a:t>查找效率如何优化？</a:t>
            </a:r>
            <a:endParaRPr lang="zh-CN" altLang="en-US" sz="2400" dirty="0"/>
          </a:p>
          <a:p>
            <a:endParaRPr lang="zh-CN" altLang="en-US" dirty="0"/>
          </a:p>
          <a:p>
            <a:endParaRPr lang="zh-CN" alt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zh-CN" altLang="en-US"/>
              <a:t>先进先出策略下的替换颠簸</a:t>
            </a:r>
            <a:endParaRPr lang="zh-CN" altLang="en-US"/>
          </a:p>
        </p:txBody>
      </p:sp>
      <p:sp>
        <p:nvSpPr>
          <p:cNvPr id="1252364" name="Text Box 12"/>
          <p:cNvSpPr txBox="1">
            <a:spLocks noChangeArrowheads="1"/>
          </p:cNvSpPr>
          <p:nvPr/>
        </p:nvSpPr>
        <p:spPr bwMode="auto">
          <a:xfrm>
            <a:off x="2400300" y="47847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5" name="Text Box 13"/>
          <p:cNvSpPr txBox="1">
            <a:spLocks noChangeArrowheads="1"/>
          </p:cNvSpPr>
          <p:nvPr/>
        </p:nvSpPr>
        <p:spPr bwMode="auto">
          <a:xfrm>
            <a:off x="3352800" y="4784725"/>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6" name="Text Box 14"/>
          <p:cNvSpPr txBox="1">
            <a:spLocks noChangeArrowheads="1"/>
          </p:cNvSpPr>
          <p:nvPr/>
        </p:nvSpPr>
        <p:spPr bwMode="auto">
          <a:xfrm>
            <a:off x="4343400" y="4770438"/>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7" name="Text Box 15"/>
          <p:cNvSpPr txBox="1">
            <a:spLocks noChangeArrowheads="1"/>
          </p:cNvSpPr>
          <p:nvPr/>
        </p:nvSpPr>
        <p:spPr bwMode="auto">
          <a:xfrm>
            <a:off x="5334000" y="4770438"/>
            <a:ext cx="685800" cy="707886"/>
          </a:xfrm>
          <a:prstGeom prst="rect">
            <a:avLst/>
          </a:prstGeom>
          <a:noFill/>
          <a:ln w="9525">
            <a:noFill/>
            <a:miter lim="800000"/>
          </a:ln>
        </p:spPr>
        <p:txBody>
          <a:bodyPr>
            <a:spAutoFit/>
          </a:bodyPr>
          <a:lstStyle/>
          <a:p>
            <a:pPr algn="ctr"/>
            <a:r>
              <a:rPr lang="zh-CN" altLang="en-US" sz="2000" b="1">
                <a:latin typeface="Times New Roman" panose="02020603050405020304" pitchFamily="18" charset="0"/>
                <a:ea typeface="+mj-ea"/>
                <a:cs typeface="Times New Roman" panose="02020603050405020304" pitchFamily="18" charset="0"/>
              </a:rPr>
              <a:t>载入</a:t>
            </a:r>
            <a:endParaRPr lang="zh-CN" altLang="en-US" sz="2000" b="1">
              <a:latin typeface="Times New Roman" panose="02020603050405020304" pitchFamily="18" charset="0"/>
              <a:ea typeface="+mj-ea"/>
              <a:cs typeface="Times New Roman" panose="02020603050405020304" pitchFamily="18" charset="0"/>
            </a:endParaRPr>
          </a:p>
        </p:txBody>
      </p:sp>
      <p:sp>
        <p:nvSpPr>
          <p:cNvPr id="1252368" name="Text Box 16"/>
          <p:cNvSpPr txBox="1">
            <a:spLocks noChangeArrowheads="1"/>
          </p:cNvSpPr>
          <p:nvPr/>
        </p:nvSpPr>
        <p:spPr bwMode="auto">
          <a:xfrm>
            <a:off x="63754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2369" name="Text Box 17"/>
          <p:cNvSpPr txBox="1">
            <a:spLocks noChangeArrowheads="1"/>
          </p:cNvSpPr>
          <p:nvPr/>
        </p:nvSpPr>
        <p:spPr bwMode="auto">
          <a:xfrm>
            <a:off x="72898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2370" name="Text Box 18"/>
          <p:cNvSpPr txBox="1">
            <a:spLocks noChangeArrowheads="1"/>
          </p:cNvSpPr>
          <p:nvPr/>
        </p:nvSpPr>
        <p:spPr bwMode="auto">
          <a:xfrm>
            <a:off x="82042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sp>
        <p:nvSpPr>
          <p:cNvPr id="1252371" name="Text Box 19"/>
          <p:cNvSpPr txBox="1">
            <a:spLocks noChangeArrowheads="1"/>
          </p:cNvSpPr>
          <p:nvPr/>
        </p:nvSpPr>
        <p:spPr bwMode="auto">
          <a:xfrm>
            <a:off x="9232900" y="4770438"/>
            <a:ext cx="685800" cy="707886"/>
          </a:xfrm>
          <a:prstGeom prst="rect">
            <a:avLst/>
          </a:prstGeom>
          <a:noFill/>
          <a:ln w="9525">
            <a:noFill/>
            <a:miter lim="800000"/>
          </a:ln>
        </p:spPr>
        <p:txBody>
          <a:bodyPr>
            <a:spAutoFit/>
          </a:bodyPr>
          <a:lstStyle/>
          <a:p>
            <a:pPr algn="ctr"/>
            <a:r>
              <a:rPr lang="zh-CN" altLang="en-US" sz="2000" b="1">
                <a:solidFill>
                  <a:srgbClr val="0000FF"/>
                </a:solidFill>
                <a:latin typeface="Times New Roman" panose="02020603050405020304" pitchFamily="18" charset="0"/>
                <a:ea typeface="+mj-ea"/>
                <a:cs typeface="Times New Roman" panose="02020603050405020304" pitchFamily="18" charset="0"/>
              </a:rPr>
              <a:t>替换</a:t>
            </a:r>
            <a:endParaRPr lang="zh-CN" altLang="en-US" sz="2000" b="1">
              <a:solidFill>
                <a:srgbClr val="0000FF"/>
              </a:solidFill>
              <a:latin typeface="Times New Roman" panose="02020603050405020304" pitchFamily="18" charset="0"/>
              <a:ea typeface="+mj-ea"/>
              <a:cs typeface="Times New Roman" panose="02020603050405020304" pitchFamily="18" charset="0"/>
            </a:endParaRPr>
          </a:p>
        </p:txBody>
      </p:sp>
      <p:grpSp>
        <p:nvGrpSpPr>
          <p:cNvPr id="11" name="组合 10"/>
          <p:cNvGrpSpPr/>
          <p:nvPr/>
        </p:nvGrpSpPr>
        <p:grpSpPr>
          <a:xfrm>
            <a:off x="2476500" y="1341438"/>
            <a:ext cx="7556500" cy="838201"/>
            <a:chOff x="2476500" y="1341438"/>
            <a:chExt cx="7556500" cy="838201"/>
          </a:xfrm>
        </p:grpSpPr>
        <p:sp>
          <p:nvSpPr>
            <p:cNvPr id="1252356" name="Text Box 4"/>
            <p:cNvSpPr txBox="1">
              <a:spLocks noChangeArrowheads="1"/>
            </p:cNvSpPr>
            <p:nvPr/>
          </p:nvSpPr>
          <p:spPr bwMode="auto">
            <a:xfrm>
              <a:off x="24765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2357" name="Text Box 5"/>
            <p:cNvSpPr txBox="1">
              <a:spLocks noChangeArrowheads="1"/>
            </p:cNvSpPr>
            <p:nvPr/>
          </p:nvSpPr>
          <p:spPr bwMode="auto">
            <a:xfrm>
              <a:off x="33782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2358" name="Text Box 6"/>
            <p:cNvSpPr txBox="1">
              <a:spLocks noChangeArrowheads="1"/>
            </p:cNvSpPr>
            <p:nvPr/>
          </p:nvSpPr>
          <p:spPr bwMode="auto">
            <a:xfrm>
              <a:off x="43815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2359" name="Text Box 7"/>
            <p:cNvSpPr txBox="1">
              <a:spLocks noChangeArrowheads="1"/>
            </p:cNvSpPr>
            <p:nvPr/>
          </p:nvSpPr>
          <p:spPr bwMode="auto">
            <a:xfrm>
              <a:off x="533400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7</a:t>
              </a:r>
              <a:endParaRPr lang="en-US" altLang="zh-CN">
                <a:latin typeface="+mn-ea"/>
                <a:cs typeface="Times New Roman" panose="02020603050405020304" pitchFamily="18" charset="0"/>
              </a:endParaRPr>
            </a:p>
          </p:txBody>
        </p:sp>
        <p:sp>
          <p:nvSpPr>
            <p:cNvPr id="1252360" name="Text Box 8"/>
            <p:cNvSpPr txBox="1">
              <a:spLocks noChangeArrowheads="1"/>
            </p:cNvSpPr>
            <p:nvPr/>
          </p:nvSpPr>
          <p:spPr bwMode="auto">
            <a:xfrm>
              <a:off x="63690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16</a:t>
              </a:r>
              <a:endParaRPr lang="en-US" altLang="zh-CN">
                <a:latin typeface="+mn-ea"/>
                <a:cs typeface="Times New Roman" panose="02020603050405020304" pitchFamily="18" charset="0"/>
              </a:endParaRPr>
            </a:p>
          </p:txBody>
        </p:sp>
        <p:sp>
          <p:nvSpPr>
            <p:cNvPr id="1252361" name="Text Box 9"/>
            <p:cNvSpPr txBox="1">
              <a:spLocks noChangeArrowheads="1"/>
            </p:cNvSpPr>
            <p:nvPr/>
          </p:nvSpPr>
          <p:spPr bwMode="auto">
            <a:xfrm>
              <a:off x="73342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22</a:t>
              </a:r>
              <a:endParaRPr lang="en-US" altLang="zh-CN">
                <a:latin typeface="+mn-ea"/>
                <a:cs typeface="Times New Roman" panose="02020603050405020304" pitchFamily="18" charset="0"/>
              </a:endParaRPr>
            </a:p>
          </p:txBody>
        </p:sp>
        <p:sp>
          <p:nvSpPr>
            <p:cNvPr id="1252362" name="Text Box 10"/>
            <p:cNvSpPr txBox="1">
              <a:spLocks noChangeArrowheads="1"/>
            </p:cNvSpPr>
            <p:nvPr/>
          </p:nvSpPr>
          <p:spPr bwMode="auto">
            <a:xfrm>
              <a:off x="83248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11</a:t>
              </a:r>
              <a:endParaRPr lang="en-US" altLang="zh-CN">
                <a:latin typeface="+mn-ea"/>
                <a:cs typeface="Times New Roman" panose="02020603050405020304" pitchFamily="18" charset="0"/>
              </a:endParaRPr>
            </a:p>
          </p:txBody>
        </p:sp>
        <p:sp>
          <p:nvSpPr>
            <p:cNvPr id="1252363" name="Text Box 11"/>
            <p:cNvSpPr txBox="1">
              <a:spLocks noChangeArrowheads="1"/>
            </p:cNvSpPr>
            <p:nvPr/>
          </p:nvSpPr>
          <p:spPr bwMode="auto">
            <a:xfrm>
              <a:off x="9264650" y="1812926"/>
              <a:ext cx="533400" cy="366713"/>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19</a:t>
              </a:r>
              <a:endParaRPr lang="en-US" altLang="zh-CN">
                <a:latin typeface="+mn-ea"/>
                <a:cs typeface="Times New Roman" panose="02020603050405020304" pitchFamily="18" charset="0"/>
              </a:endParaRPr>
            </a:p>
          </p:txBody>
        </p:sp>
        <p:sp>
          <p:nvSpPr>
            <p:cNvPr id="1252372" name="Line 20"/>
            <p:cNvSpPr>
              <a:spLocks noChangeShapeType="1"/>
            </p:cNvSpPr>
            <p:nvPr/>
          </p:nvSpPr>
          <p:spPr bwMode="auto">
            <a:xfrm>
              <a:off x="2476500" y="1722438"/>
              <a:ext cx="7391400" cy="0"/>
            </a:xfrm>
            <a:prstGeom prst="line">
              <a:avLst/>
            </a:prstGeom>
            <a:noFill/>
            <a:ln w="28575">
              <a:solidFill>
                <a:srgbClr val="33CC33"/>
              </a:solidFill>
              <a:round/>
              <a:tailEnd type="triangle" w="med" len="med"/>
            </a:ln>
          </p:spPr>
          <p:txBody>
            <a:bodyPr/>
            <a:lstStyle/>
            <a:p>
              <a:endParaRPr lang="zh-CN" altLang="en-US">
                <a:latin typeface="+mn-ea"/>
                <a:cs typeface="Times New Roman" panose="02020603050405020304" pitchFamily="18" charset="0"/>
              </a:endParaRPr>
            </a:p>
          </p:txBody>
        </p:sp>
        <p:sp>
          <p:nvSpPr>
            <p:cNvPr id="292883" name="Text Box 21"/>
            <p:cNvSpPr txBox="1">
              <a:spLocks noChangeArrowheads="1"/>
            </p:cNvSpPr>
            <p:nvPr/>
          </p:nvSpPr>
          <p:spPr bwMode="auto">
            <a:xfrm>
              <a:off x="9499600" y="1341438"/>
              <a:ext cx="533400" cy="366712"/>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t</a:t>
              </a:r>
              <a:endParaRPr lang="en-US" altLang="zh-CN">
                <a:latin typeface="+mn-ea"/>
                <a:cs typeface="Times New Roman" panose="02020603050405020304" pitchFamily="18" charset="0"/>
              </a:endParaRPr>
            </a:p>
          </p:txBody>
        </p:sp>
      </p:grpSp>
      <p:grpSp>
        <p:nvGrpSpPr>
          <p:cNvPr id="2" name="Group 22"/>
          <p:cNvGrpSpPr/>
          <p:nvPr/>
        </p:nvGrpSpPr>
        <p:grpSpPr bwMode="auto">
          <a:xfrm>
            <a:off x="1790700" y="2346326"/>
            <a:ext cx="685800" cy="2181225"/>
            <a:chOff x="0" y="1689"/>
            <a:chExt cx="432" cy="1374"/>
          </a:xfrm>
        </p:grpSpPr>
        <p:sp>
          <p:nvSpPr>
            <p:cNvPr id="292934" name="Text Box 23"/>
            <p:cNvSpPr txBox="1">
              <a:spLocks noChangeArrowheads="1"/>
            </p:cNvSpPr>
            <p:nvPr/>
          </p:nvSpPr>
          <p:spPr bwMode="auto">
            <a:xfrm>
              <a:off x="0" y="1689"/>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0</a:t>
              </a:r>
              <a:endParaRPr lang="en-US" altLang="zh-CN">
                <a:latin typeface="+mn-ea"/>
                <a:cs typeface="Times New Roman" panose="02020603050405020304" pitchFamily="18" charset="0"/>
              </a:endParaRPr>
            </a:p>
          </p:txBody>
        </p:sp>
        <p:sp>
          <p:nvSpPr>
            <p:cNvPr id="292935" name="Text Box 24"/>
            <p:cNvSpPr txBox="1">
              <a:spLocks noChangeArrowheads="1"/>
            </p:cNvSpPr>
            <p:nvPr/>
          </p:nvSpPr>
          <p:spPr bwMode="auto">
            <a:xfrm>
              <a:off x="0" y="2064"/>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1</a:t>
              </a:r>
              <a:endParaRPr lang="en-US" altLang="zh-CN">
                <a:latin typeface="+mn-ea"/>
                <a:cs typeface="Times New Roman" panose="02020603050405020304" pitchFamily="18" charset="0"/>
              </a:endParaRPr>
            </a:p>
          </p:txBody>
        </p:sp>
        <p:sp>
          <p:nvSpPr>
            <p:cNvPr id="292936" name="Text Box 25"/>
            <p:cNvSpPr txBox="1">
              <a:spLocks noChangeArrowheads="1"/>
            </p:cNvSpPr>
            <p:nvPr/>
          </p:nvSpPr>
          <p:spPr bwMode="auto">
            <a:xfrm>
              <a:off x="0" y="2457"/>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2</a:t>
              </a:r>
              <a:endParaRPr lang="en-US" altLang="zh-CN">
                <a:latin typeface="+mn-ea"/>
                <a:cs typeface="Times New Roman" panose="02020603050405020304" pitchFamily="18" charset="0"/>
              </a:endParaRPr>
            </a:p>
          </p:txBody>
        </p:sp>
        <p:sp>
          <p:nvSpPr>
            <p:cNvPr id="292937" name="Text Box 26"/>
            <p:cNvSpPr txBox="1">
              <a:spLocks noChangeArrowheads="1"/>
            </p:cNvSpPr>
            <p:nvPr/>
          </p:nvSpPr>
          <p:spPr bwMode="auto">
            <a:xfrm>
              <a:off x="0" y="2832"/>
              <a:ext cx="432" cy="231"/>
            </a:xfrm>
            <a:prstGeom prst="rect">
              <a:avLst/>
            </a:prstGeom>
            <a:noFill/>
            <a:ln w="9525">
              <a:noFill/>
              <a:miter lim="800000"/>
            </a:ln>
          </p:spPr>
          <p:txBody>
            <a:bodyPr>
              <a:spAutoFit/>
            </a:bodyPr>
            <a:lstStyle/>
            <a:p>
              <a:pPr algn="ctr"/>
              <a:r>
                <a:rPr lang="en-US" altLang="zh-CN">
                  <a:latin typeface="+mn-ea"/>
                  <a:cs typeface="Times New Roman" panose="02020603050405020304" pitchFamily="18" charset="0"/>
                </a:rPr>
                <a:t>3</a:t>
              </a:r>
              <a:endParaRPr lang="en-US" altLang="zh-CN">
                <a:latin typeface="+mn-ea"/>
                <a:cs typeface="Times New Roman" panose="02020603050405020304" pitchFamily="18" charset="0"/>
              </a:endParaRPr>
            </a:p>
          </p:txBody>
        </p:sp>
      </p:grpSp>
      <p:grpSp>
        <p:nvGrpSpPr>
          <p:cNvPr id="3" name="Group 27"/>
          <p:cNvGrpSpPr/>
          <p:nvPr/>
        </p:nvGrpSpPr>
        <p:grpSpPr bwMode="auto">
          <a:xfrm>
            <a:off x="2400301" y="2179639"/>
            <a:ext cx="614363" cy="2466975"/>
            <a:chOff x="384" y="1584"/>
            <a:chExt cx="387" cy="1554"/>
          </a:xfrm>
        </p:grpSpPr>
        <p:sp>
          <p:nvSpPr>
            <p:cNvPr id="292930" name="Rectangle 28"/>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1" name="Rectangle 29"/>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2" name="Rectangle 30"/>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33" name="Rectangle 31"/>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84" name="Rectangle 32"/>
          <p:cNvSpPr>
            <a:spLocks noChangeArrowheads="1"/>
          </p:cNvSpPr>
          <p:nvPr/>
        </p:nvSpPr>
        <p:spPr bwMode="auto">
          <a:xfrm>
            <a:off x="2400301" y="2179639"/>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r>
              <a:rPr lang="en-US" altLang="zh-CN" b="1" baseline="50000" dirty="0">
                <a:solidFill>
                  <a:srgbClr val="003300"/>
                </a:solidFill>
                <a:latin typeface="+mn-ea"/>
                <a:cs typeface="Times New Roman" panose="02020603050405020304" pitchFamily="18" charset="0"/>
              </a:rPr>
              <a:t>*</a:t>
            </a:r>
            <a:endParaRPr lang="en-US" altLang="zh-CN" b="1" baseline="50000" dirty="0">
              <a:solidFill>
                <a:srgbClr val="003300"/>
              </a:solidFill>
              <a:latin typeface="+mn-ea"/>
              <a:cs typeface="Times New Roman" panose="02020603050405020304" pitchFamily="18" charset="0"/>
            </a:endParaRPr>
          </a:p>
        </p:txBody>
      </p:sp>
      <p:grpSp>
        <p:nvGrpSpPr>
          <p:cNvPr id="4" name="Group 33"/>
          <p:cNvGrpSpPr/>
          <p:nvPr/>
        </p:nvGrpSpPr>
        <p:grpSpPr bwMode="auto">
          <a:xfrm>
            <a:off x="3352801" y="2179639"/>
            <a:ext cx="614363" cy="2466975"/>
            <a:chOff x="1008" y="1584"/>
            <a:chExt cx="387" cy="1554"/>
          </a:xfrm>
        </p:grpSpPr>
        <p:sp>
          <p:nvSpPr>
            <p:cNvPr id="292926" name="Rectangle 34"/>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27" name="Rectangle 35"/>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8" name="Rectangle 36"/>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29" name="Rectangle 37"/>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grpSp>
      <p:sp>
        <p:nvSpPr>
          <p:cNvPr id="1252390" name="Rectangle 38"/>
          <p:cNvSpPr>
            <a:spLocks noChangeArrowheads="1"/>
          </p:cNvSpPr>
          <p:nvPr/>
        </p:nvSpPr>
        <p:spPr bwMode="auto">
          <a:xfrm>
            <a:off x="3352801" y="2797176"/>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grpSp>
        <p:nvGrpSpPr>
          <p:cNvPr id="5" name="Group 39"/>
          <p:cNvGrpSpPr/>
          <p:nvPr/>
        </p:nvGrpSpPr>
        <p:grpSpPr bwMode="auto">
          <a:xfrm>
            <a:off x="6370638" y="2179639"/>
            <a:ext cx="614362" cy="2466975"/>
            <a:chOff x="2925" y="1584"/>
            <a:chExt cx="387" cy="1554"/>
          </a:xfrm>
        </p:grpSpPr>
        <p:sp>
          <p:nvSpPr>
            <p:cNvPr id="292922" name="Rectangle 40"/>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23" name="Rectangle 41"/>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24" name="Rectangle 42"/>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
          <p:nvSpPr>
            <p:cNvPr id="292925" name="Rectangle 43"/>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grpSp>
      <p:grpSp>
        <p:nvGrpSpPr>
          <p:cNvPr id="6" name="Group 44"/>
          <p:cNvGrpSpPr/>
          <p:nvPr/>
        </p:nvGrpSpPr>
        <p:grpSpPr bwMode="auto">
          <a:xfrm>
            <a:off x="7289801" y="2179639"/>
            <a:ext cx="614363" cy="2466975"/>
            <a:chOff x="3504" y="1584"/>
            <a:chExt cx="387" cy="1554"/>
          </a:xfrm>
        </p:grpSpPr>
        <p:sp>
          <p:nvSpPr>
            <p:cNvPr id="292918" name="Rectangle 45"/>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292919" name="Rectangle 46"/>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20" name="Rectangle 47"/>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
          <p:nvSpPr>
            <p:cNvPr id="292921" name="Rectangle 48"/>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grpSp>
      <p:grpSp>
        <p:nvGrpSpPr>
          <p:cNvPr id="7" name="Group 49"/>
          <p:cNvGrpSpPr/>
          <p:nvPr/>
        </p:nvGrpSpPr>
        <p:grpSpPr bwMode="auto">
          <a:xfrm>
            <a:off x="9228138" y="2179639"/>
            <a:ext cx="614362" cy="2466975"/>
            <a:chOff x="4701" y="1584"/>
            <a:chExt cx="387" cy="1554"/>
          </a:xfrm>
        </p:grpSpPr>
        <p:sp>
          <p:nvSpPr>
            <p:cNvPr id="292914" name="Rectangle 50"/>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292915" name="Rectangle 51"/>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16" name="Rectangle 52"/>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17" name="Rectangle 53"/>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grpSp>
      <p:sp>
        <p:nvSpPr>
          <p:cNvPr id="1252406" name="Rectangle 54"/>
          <p:cNvSpPr>
            <a:spLocks noChangeArrowheads="1"/>
          </p:cNvSpPr>
          <p:nvPr/>
        </p:nvSpPr>
        <p:spPr bwMode="auto">
          <a:xfrm>
            <a:off x="6370639" y="2179639"/>
            <a:ext cx="617537" cy="617537"/>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1252407" name="Rectangle 55"/>
          <p:cNvSpPr>
            <a:spLocks noChangeArrowheads="1"/>
          </p:cNvSpPr>
          <p:nvPr/>
        </p:nvSpPr>
        <p:spPr bwMode="auto">
          <a:xfrm>
            <a:off x="7289801" y="2789239"/>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grpSp>
        <p:nvGrpSpPr>
          <p:cNvPr id="8" name="Group 56"/>
          <p:cNvGrpSpPr/>
          <p:nvPr/>
        </p:nvGrpSpPr>
        <p:grpSpPr bwMode="auto">
          <a:xfrm>
            <a:off x="8280401" y="2179639"/>
            <a:ext cx="614363" cy="2466975"/>
            <a:chOff x="4128" y="1584"/>
            <a:chExt cx="387" cy="1554"/>
          </a:xfrm>
        </p:grpSpPr>
        <p:sp>
          <p:nvSpPr>
            <p:cNvPr id="292910" name="Rectangle 57"/>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16</a:t>
              </a:r>
              <a:endParaRPr lang="en-US" altLang="zh-CN" b="1" dirty="0">
                <a:solidFill>
                  <a:srgbClr val="003300"/>
                </a:solidFill>
                <a:latin typeface="+mn-ea"/>
                <a:cs typeface="Times New Roman" panose="02020603050405020304" pitchFamily="18" charset="0"/>
              </a:endParaRPr>
            </a:p>
          </p:txBody>
        </p:sp>
        <p:sp>
          <p:nvSpPr>
            <p:cNvPr id="292911" name="Rectangle 58"/>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12" name="Rectangle 59"/>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sp>
          <p:nvSpPr>
            <p:cNvPr id="292913" name="Rectangle 60"/>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grpSp>
      <p:grpSp>
        <p:nvGrpSpPr>
          <p:cNvPr id="9" name="Group 61"/>
          <p:cNvGrpSpPr/>
          <p:nvPr/>
        </p:nvGrpSpPr>
        <p:grpSpPr bwMode="auto">
          <a:xfrm>
            <a:off x="4338638" y="2179639"/>
            <a:ext cx="614362" cy="2466975"/>
            <a:chOff x="1629" y="1584"/>
            <a:chExt cx="387" cy="1554"/>
          </a:xfrm>
        </p:grpSpPr>
        <p:sp>
          <p:nvSpPr>
            <p:cNvPr id="292906" name="Rectangle 62"/>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292907" name="Rectangle 63"/>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8" name="Rectangle 64"/>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9" name="Rectangle 65"/>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grpSp>
      <p:sp>
        <p:nvSpPr>
          <p:cNvPr id="1252418" name="Rectangle 66"/>
          <p:cNvSpPr>
            <a:spLocks noChangeArrowheads="1"/>
          </p:cNvSpPr>
          <p:nvPr/>
        </p:nvSpPr>
        <p:spPr bwMode="auto">
          <a:xfrm>
            <a:off x="4338638" y="3400426"/>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grpSp>
        <p:nvGrpSpPr>
          <p:cNvPr id="10" name="Group 67"/>
          <p:cNvGrpSpPr/>
          <p:nvPr/>
        </p:nvGrpSpPr>
        <p:grpSpPr bwMode="auto">
          <a:xfrm>
            <a:off x="5334001" y="2179639"/>
            <a:ext cx="614363" cy="2466975"/>
            <a:chOff x="2256" y="1584"/>
            <a:chExt cx="387" cy="1554"/>
          </a:xfrm>
        </p:grpSpPr>
        <p:sp>
          <p:nvSpPr>
            <p:cNvPr id="292902" name="Rectangle 68"/>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22</a:t>
              </a:r>
              <a:endParaRPr lang="en-US" altLang="zh-CN" b="1" dirty="0">
                <a:solidFill>
                  <a:srgbClr val="003300"/>
                </a:solidFill>
                <a:latin typeface="+mn-ea"/>
                <a:cs typeface="Times New Roman" panose="02020603050405020304" pitchFamily="18" charset="0"/>
              </a:endParaRPr>
            </a:p>
          </p:txBody>
        </p:sp>
        <p:sp>
          <p:nvSpPr>
            <p:cNvPr id="292903" name="Rectangle 69"/>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
          <p:nvSpPr>
            <p:cNvPr id="292904" name="Rectangle 70"/>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dirty="0">
                <a:solidFill>
                  <a:srgbClr val="003300"/>
                </a:solidFill>
                <a:latin typeface="+mn-ea"/>
                <a:cs typeface="Times New Roman" panose="02020603050405020304" pitchFamily="18" charset="0"/>
              </a:endParaRPr>
            </a:p>
          </p:txBody>
        </p:sp>
        <p:sp>
          <p:nvSpPr>
            <p:cNvPr id="292905" name="Rectangle 71"/>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grpSp>
      <p:sp>
        <p:nvSpPr>
          <p:cNvPr id="1252424" name="Rectangle 72"/>
          <p:cNvSpPr>
            <a:spLocks noChangeArrowheads="1"/>
          </p:cNvSpPr>
          <p:nvPr/>
        </p:nvSpPr>
        <p:spPr bwMode="auto">
          <a:xfrm>
            <a:off x="5334001" y="4030663"/>
            <a:ext cx="614363" cy="61595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7</a:t>
            </a:r>
            <a:endParaRPr lang="en-US" altLang="zh-CN" b="1" dirty="0">
              <a:solidFill>
                <a:srgbClr val="003300"/>
              </a:solidFill>
              <a:latin typeface="+mn-ea"/>
              <a:cs typeface="Times New Roman" panose="02020603050405020304" pitchFamily="18" charset="0"/>
            </a:endParaRPr>
          </a:p>
        </p:txBody>
      </p:sp>
      <p:sp>
        <p:nvSpPr>
          <p:cNvPr id="1252425" name="Rectangle 73"/>
          <p:cNvSpPr>
            <a:spLocks noChangeArrowheads="1"/>
          </p:cNvSpPr>
          <p:nvPr/>
        </p:nvSpPr>
        <p:spPr bwMode="auto">
          <a:xfrm>
            <a:off x="8280401" y="3405188"/>
            <a:ext cx="614363" cy="62706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11</a:t>
            </a:r>
            <a:endParaRPr lang="en-US" altLang="zh-CN" b="1" dirty="0">
              <a:solidFill>
                <a:srgbClr val="003300"/>
              </a:solidFill>
              <a:latin typeface="+mn-ea"/>
              <a:cs typeface="Times New Roman" panose="02020603050405020304" pitchFamily="18" charset="0"/>
            </a:endParaRPr>
          </a:p>
        </p:txBody>
      </p:sp>
      <p:sp>
        <p:nvSpPr>
          <p:cNvPr id="1252426" name="Rectangle 74"/>
          <p:cNvSpPr>
            <a:spLocks noChangeArrowheads="1"/>
          </p:cNvSpPr>
          <p:nvPr/>
        </p:nvSpPr>
        <p:spPr bwMode="auto">
          <a:xfrm>
            <a:off x="9223375" y="4022726"/>
            <a:ext cx="623888"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dirty="0">
                <a:solidFill>
                  <a:srgbClr val="003300"/>
                </a:solidFill>
                <a:latin typeface="+mn-ea"/>
                <a:cs typeface="Times New Roman" panose="02020603050405020304" pitchFamily="18" charset="0"/>
              </a:rPr>
              <a:t>19</a:t>
            </a:r>
            <a:endParaRPr lang="en-US" altLang="zh-CN" b="1" dirty="0">
              <a:solidFill>
                <a:srgbClr val="003300"/>
              </a:solidFill>
              <a:latin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52367"/>
                                        </p:tgtEl>
                                        <p:attrNameLst>
                                          <p:attrName>style.visibility</p:attrName>
                                        </p:attrNameLst>
                                      </p:cBhvr>
                                      <p:to>
                                        <p:strVal val="visible"/>
                                      </p:to>
                                    </p:set>
                                    <p:anim calcmode="lin" valueType="num">
                                      <p:cBhvr additive="base">
                                        <p:cTn id="12" dur="500" fill="hold"/>
                                        <p:tgtEl>
                                          <p:spTgt spid="1252367"/>
                                        </p:tgtEl>
                                        <p:attrNameLst>
                                          <p:attrName>ppt_x</p:attrName>
                                        </p:attrNameLst>
                                      </p:cBhvr>
                                      <p:tavLst>
                                        <p:tav tm="0">
                                          <p:val>
                                            <p:strVal val="#ppt_x"/>
                                          </p:val>
                                        </p:tav>
                                        <p:tav tm="100000">
                                          <p:val>
                                            <p:strVal val="#ppt_x"/>
                                          </p:val>
                                        </p:tav>
                                      </p:tavLst>
                                    </p:anim>
                                    <p:anim calcmode="lin" valueType="num">
                                      <p:cBhvr additive="base">
                                        <p:cTn id="13" dur="500" fill="hold"/>
                                        <p:tgtEl>
                                          <p:spTgt spid="125236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52424"/>
                                        </p:tgtEl>
                                        <p:attrNameLst>
                                          <p:attrName>style.visibility</p:attrName>
                                        </p:attrNameLst>
                                      </p:cBhvr>
                                      <p:to>
                                        <p:strVal val="visible"/>
                                      </p:to>
                                    </p:set>
                                    <p:anim calcmode="lin" valueType="num">
                                      <p:cBhvr additive="base">
                                        <p:cTn id="18" dur="500" fill="hold"/>
                                        <p:tgtEl>
                                          <p:spTgt spid="1252424"/>
                                        </p:tgtEl>
                                        <p:attrNameLst>
                                          <p:attrName>ppt_x</p:attrName>
                                        </p:attrNameLst>
                                      </p:cBhvr>
                                      <p:tavLst>
                                        <p:tav tm="0">
                                          <p:val>
                                            <p:strVal val="#ppt_x"/>
                                          </p:val>
                                        </p:tav>
                                        <p:tav tm="100000">
                                          <p:val>
                                            <p:strVal val="#ppt_x"/>
                                          </p:val>
                                        </p:tav>
                                      </p:tavLst>
                                    </p:anim>
                                    <p:anim calcmode="lin" valueType="num">
                                      <p:cBhvr additive="base">
                                        <p:cTn id="19" dur="500" fill="hold"/>
                                        <p:tgtEl>
                                          <p:spTgt spid="125242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52368"/>
                                        </p:tgtEl>
                                        <p:attrNameLst>
                                          <p:attrName>style.visibility</p:attrName>
                                        </p:attrNameLst>
                                      </p:cBhvr>
                                      <p:to>
                                        <p:strVal val="visible"/>
                                      </p:to>
                                    </p:set>
                                    <p:anim calcmode="lin" valueType="num">
                                      <p:cBhvr additive="base">
                                        <p:cTn id="29" dur="500" fill="hold"/>
                                        <p:tgtEl>
                                          <p:spTgt spid="1252368"/>
                                        </p:tgtEl>
                                        <p:attrNameLst>
                                          <p:attrName>ppt_x</p:attrName>
                                        </p:attrNameLst>
                                      </p:cBhvr>
                                      <p:tavLst>
                                        <p:tav tm="0">
                                          <p:val>
                                            <p:strVal val="#ppt_x"/>
                                          </p:val>
                                        </p:tav>
                                        <p:tav tm="100000">
                                          <p:val>
                                            <p:strVal val="#ppt_x"/>
                                          </p:val>
                                        </p:tav>
                                      </p:tavLst>
                                    </p:anim>
                                    <p:anim calcmode="lin" valueType="num">
                                      <p:cBhvr additive="base">
                                        <p:cTn id="30" dur="500" fill="hold"/>
                                        <p:tgtEl>
                                          <p:spTgt spid="125236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52406"/>
                                        </p:tgtEl>
                                        <p:attrNameLst>
                                          <p:attrName>style.visibility</p:attrName>
                                        </p:attrNameLst>
                                      </p:cBhvr>
                                      <p:to>
                                        <p:strVal val="visible"/>
                                      </p:to>
                                    </p:set>
                                    <p:anim calcmode="lin" valueType="num">
                                      <p:cBhvr additive="base">
                                        <p:cTn id="35" dur="500" fill="hold"/>
                                        <p:tgtEl>
                                          <p:spTgt spid="1252406"/>
                                        </p:tgtEl>
                                        <p:attrNameLst>
                                          <p:attrName>ppt_x</p:attrName>
                                        </p:attrNameLst>
                                      </p:cBhvr>
                                      <p:tavLst>
                                        <p:tav tm="0">
                                          <p:val>
                                            <p:strVal val="#ppt_x"/>
                                          </p:val>
                                        </p:tav>
                                        <p:tav tm="100000">
                                          <p:val>
                                            <p:strVal val="#ppt_x"/>
                                          </p:val>
                                        </p:tav>
                                      </p:tavLst>
                                    </p:anim>
                                    <p:anim calcmode="lin" valueType="num">
                                      <p:cBhvr additive="base">
                                        <p:cTn id="36" dur="500" fill="hold"/>
                                        <p:tgtEl>
                                          <p:spTgt spid="125240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52369"/>
                                        </p:tgtEl>
                                        <p:attrNameLst>
                                          <p:attrName>style.visibility</p:attrName>
                                        </p:attrNameLst>
                                      </p:cBhvr>
                                      <p:to>
                                        <p:strVal val="visible"/>
                                      </p:to>
                                    </p:set>
                                    <p:anim calcmode="lin" valueType="num">
                                      <p:cBhvr additive="base">
                                        <p:cTn id="46" dur="500" fill="hold"/>
                                        <p:tgtEl>
                                          <p:spTgt spid="1252369"/>
                                        </p:tgtEl>
                                        <p:attrNameLst>
                                          <p:attrName>ppt_x</p:attrName>
                                        </p:attrNameLst>
                                      </p:cBhvr>
                                      <p:tavLst>
                                        <p:tav tm="0">
                                          <p:val>
                                            <p:strVal val="#ppt_x"/>
                                          </p:val>
                                        </p:tav>
                                        <p:tav tm="100000">
                                          <p:val>
                                            <p:strVal val="#ppt_x"/>
                                          </p:val>
                                        </p:tav>
                                      </p:tavLst>
                                    </p:anim>
                                    <p:anim calcmode="lin" valueType="num">
                                      <p:cBhvr additive="base">
                                        <p:cTn id="47" dur="500" fill="hold"/>
                                        <p:tgtEl>
                                          <p:spTgt spid="125236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52407"/>
                                        </p:tgtEl>
                                        <p:attrNameLst>
                                          <p:attrName>style.visibility</p:attrName>
                                        </p:attrNameLst>
                                      </p:cBhvr>
                                      <p:to>
                                        <p:strVal val="visible"/>
                                      </p:to>
                                    </p:set>
                                    <p:anim calcmode="lin" valueType="num">
                                      <p:cBhvr additive="base">
                                        <p:cTn id="52" dur="500" fill="hold"/>
                                        <p:tgtEl>
                                          <p:spTgt spid="1252407"/>
                                        </p:tgtEl>
                                        <p:attrNameLst>
                                          <p:attrName>ppt_x</p:attrName>
                                        </p:attrNameLst>
                                      </p:cBhvr>
                                      <p:tavLst>
                                        <p:tav tm="0">
                                          <p:val>
                                            <p:strVal val="#ppt_x"/>
                                          </p:val>
                                        </p:tav>
                                        <p:tav tm="100000">
                                          <p:val>
                                            <p:strVal val="#ppt_x"/>
                                          </p:val>
                                        </p:tav>
                                      </p:tavLst>
                                    </p:anim>
                                    <p:anim calcmode="lin" valueType="num">
                                      <p:cBhvr additive="base">
                                        <p:cTn id="53" dur="500" fill="hold"/>
                                        <p:tgtEl>
                                          <p:spTgt spid="1252407"/>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2370"/>
                                        </p:tgtEl>
                                        <p:attrNameLst>
                                          <p:attrName>style.visibility</p:attrName>
                                        </p:attrNameLst>
                                      </p:cBhvr>
                                      <p:to>
                                        <p:strVal val="visible"/>
                                      </p:to>
                                    </p:set>
                                    <p:anim calcmode="lin" valueType="num">
                                      <p:cBhvr additive="base">
                                        <p:cTn id="63" dur="500" fill="hold"/>
                                        <p:tgtEl>
                                          <p:spTgt spid="1252370"/>
                                        </p:tgtEl>
                                        <p:attrNameLst>
                                          <p:attrName>ppt_x</p:attrName>
                                        </p:attrNameLst>
                                      </p:cBhvr>
                                      <p:tavLst>
                                        <p:tav tm="0">
                                          <p:val>
                                            <p:strVal val="#ppt_x"/>
                                          </p:val>
                                        </p:tav>
                                        <p:tav tm="100000">
                                          <p:val>
                                            <p:strVal val="#ppt_x"/>
                                          </p:val>
                                        </p:tav>
                                      </p:tavLst>
                                    </p:anim>
                                    <p:anim calcmode="lin" valueType="num">
                                      <p:cBhvr additive="base">
                                        <p:cTn id="64" dur="500" fill="hold"/>
                                        <p:tgtEl>
                                          <p:spTgt spid="125237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252425"/>
                                        </p:tgtEl>
                                        <p:attrNameLst>
                                          <p:attrName>style.visibility</p:attrName>
                                        </p:attrNameLst>
                                      </p:cBhvr>
                                      <p:to>
                                        <p:strVal val="visible"/>
                                      </p:to>
                                    </p:set>
                                    <p:anim calcmode="lin" valueType="num">
                                      <p:cBhvr additive="base">
                                        <p:cTn id="69" dur="500" fill="hold"/>
                                        <p:tgtEl>
                                          <p:spTgt spid="1252425"/>
                                        </p:tgtEl>
                                        <p:attrNameLst>
                                          <p:attrName>ppt_x</p:attrName>
                                        </p:attrNameLst>
                                      </p:cBhvr>
                                      <p:tavLst>
                                        <p:tav tm="0">
                                          <p:val>
                                            <p:strVal val="#ppt_x"/>
                                          </p:val>
                                        </p:tav>
                                        <p:tav tm="100000">
                                          <p:val>
                                            <p:strVal val="#ppt_x"/>
                                          </p:val>
                                        </p:tav>
                                      </p:tavLst>
                                    </p:anim>
                                    <p:anim calcmode="lin" valueType="num">
                                      <p:cBhvr additive="base">
                                        <p:cTn id="70" dur="500" fill="hold"/>
                                        <p:tgtEl>
                                          <p:spTgt spid="125242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500"/>
                                        <p:tgtEl>
                                          <p:spTgt spid="7"/>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1252371"/>
                                        </p:tgtEl>
                                        <p:attrNameLst>
                                          <p:attrName>style.visibility</p:attrName>
                                        </p:attrNameLst>
                                      </p:cBhvr>
                                      <p:to>
                                        <p:strVal val="visible"/>
                                      </p:to>
                                    </p:set>
                                    <p:anim calcmode="lin" valueType="num">
                                      <p:cBhvr additive="base">
                                        <p:cTn id="80" dur="500" fill="hold"/>
                                        <p:tgtEl>
                                          <p:spTgt spid="1252371"/>
                                        </p:tgtEl>
                                        <p:attrNameLst>
                                          <p:attrName>ppt_x</p:attrName>
                                        </p:attrNameLst>
                                      </p:cBhvr>
                                      <p:tavLst>
                                        <p:tav tm="0">
                                          <p:val>
                                            <p:strVal val="#ppt_x"/>
                                          </p:val>
                                        </p:tav>
                                        <p:tav tm="100000">
                                          <p:val>
                                            <p:strVal val="#ppt_x"/>
                                          </p:val>
                                        </p:tav>
                                      </p:tavLst>
                                    </p:anim>
                                    <p:anim calcmode="lin" valueType="num">
                                      <p:cBhvr additive="base">
                                        <p:cTn id="81" dur="500" fill="hold"/>
                                        <p:tgtEl>
                                          <p:spTgt spid="1252371"/>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252426"/>
                                        </p:tgtEl>
                                        <p:attrNameLst>
                                          <p:attrName>style.visibility</p:attrName>
                                        </p:attrNameLst>
                                      </p:cBhvr>
                                      <p:to>
                                        <p:strVal val="visible"/>
                                      </p:to>
                                    </p:set>
                                    <p:anim calcmode="lin" valueType="num">
                                      <p:cBhvr additive="base">
                                        <p:cTn id="86" dur="500" fill="hold"/>
                                        <p:tgtEl>
                                          <p:spTgt spid="1252426"/>
                                        </p:tgtEl>
                                        <p:attrNameLst>
                                          <p:attrName>ppt_x</p:attrName>
                                        </p:attrNameLst>
                                      </p:cBhvr>
                                      <p:tavLst>
                                        <p:tav tm="0">
                                          <p:val>
                                            <p:strVal val="#ppt_x"/>
                                          </p:val>
                                        </p:tav>
                                        <p:tav tm="100000">
                                          <p:val>
                                            <p:strVal val="#ppt_x"/>
                                          </p:val>
                                        </p:tav>
                                      </p:tavLst>
                                    </p:anim>
                                    <p:anim calcmode="lin" valueType="num">
                                      <p:cBhvr additive="base">
                                        <p:cTn id="87" dur="500" fill="hold"/>
                                        <p:tgtEl>
                                          <p:spTgt spid="125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67" grpId="0"/>
      <p:bldP spid="1252368" grpId="0"/>
      <p:bldP spid="1252369" grpId="0"/>
      <p:bldP spid="1252370" grpId="0"/>
      <p:bldP spid="1252371" grpId="0"/>
      <p:bldP spid="1252406" grpId="0" animBg="1"/>
      <p:bldP spid="1252407" grpId="0" animBg="1"/>
      <p:bldP spid="1252424" grpId="0" animBg="1"/>
      <p:bldP spid="1252425" grpId="0" animBg="1"/>
      <p:bldP spid="1252426"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关键技术</a:t>
            </a:r>
            <a:endParaRPr lang="zh-CN" altLang="en-US" dirty="0"/>
          </a:p>
        </p:txBody>
      </p:sp>
      <p:sp>
        <p:nvSpPr>
          <p:cNvPr id="3" name="内容占位符 2"/>
          <p:cNvSpPr>
            <a:spLocks noGrp="1"/>
          </p:cNvSpPr>
          <p:nvPr>
            <p:ph idx="1"/>
          </p:nvPr>
        </p:nvSpPr>
        <p:spPr/>
        <p:txBody>
          <a:bodyPr>
            <a:normAutofit/>
          </a:bodyPr>
          <a:lstStyle/>
          <a:p>
            <a:r>
              <a:rPr lang="zh-CN" altLang="en-US" b="1" dirty="0">
                <a:latin typeface="华文新魏" panose="02010800040101010101" pitchFamily="2" charset="-122"/>
              </a:rPr>
              <a:t>数据查找     </a:t>
            </a:r>
            <a:r>
              <a:rPr lang="en-US" altLang="zh-CN" b="1" dirty="0">
                <a:latin typeface="Courier New" panose="02070309020205020404" pitchFamily="49" charset="0"/>
                <a:cs typeface="Courier New" panose="02070309020205020404" pitchFamily="49" charset="0"/>
              </a:rPr>
              <a:t>Data Identification</a:t>
            </a:r>
            <a:endParaRPr lang="en-US" altLang="zh-CN" b="1" dirty="0">
              <a:latin typeface="Courier New" panose="02070309020205020404" pitchFamily="49" charset="0"/>
              <a:cs typeface="Courier New" panose="02070309020205020404" pitchFamily="49" charset="0"/>
            </a:endParaRPr>
          </a:p>
          <a:p>
            <a:pPr lvl="1"/>
            <a:r>
              <a:rPr lang="zh-CN" altLang="en-US" sz="2200" dirty="0">
                <a:solidFill>
                  <a:schemeClr val="tx1"/>
                </a:solidFill>
                <a:latin typeface="华文新魏" panose="02010800040101010101" pitchFamily="2" charset="-122"/>
              </a:rPr>
              <a:t>如何判断数据在</a:t>
            </a:r>
            <a:r>
              <a:rPr lang="en-US" altLang="zh-CN" sz="2200" dirty="0">
                <a:solidFill>
                  <a:schemeClr val="tx1"/>
                </a:solidFill>
                <a:latin typeface="华文新魏" panose="02010800040101010101" pitchFamily="2" charset="-122"/>
              </a:rPr>
              <a:t>cache</a:t>
            </a:r>
            <a:r>
              <a:rPr lang="zh-CN" altLang="en-US" sz="2200" dirty="0">
                <a:solidFill>
                  <a:schemeClr val="tx1"/>
                </a:solidFill>
                <a:latin typeface="华文新魏" panose="02010800040101010101" pitchFamily="2" charset="-122"/>
              </a:rPr>
              <a:t>中</a:t>
            </a:r>
            <a:endParaRPr lang="zh-CN" altLang="en-US" sz="2200" dirty="0">
              <a:solidFill>
                <a:schemeClr val="tx1"/>
              </a:solidFill>
              <a:latin typeface="华文新魏" panose="02010800040101010101" pitchFamily="2" charset="-122"/>
            </a:endParaRPr>
          </a:p>
          <a:p>
            <a:r>
              <a:rPr lang="zh-CN" altLang="en-US" b="1" dirty="0">
                <a:latin typeface="华文新魏" panose="02010800040101010101" pitchFamily="2" charset="-122"/>
              </a:rPr>
              <a:t>地址映射</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Address Mapping</a:t>
            </a:r>
            <a:endParaRPr lang="en-US" altLang="zh-CN" b="1" dirty="0">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主存数据如何放置到</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行</a:t>
            </a:r>
            <a:r>
              <a:rPr lang="en-US" altLang="zh-CN" dirty="0">
                <a:solidFill>
                  <a:schemeClr val="tx1"/>
                </a:solidFill>
                <a:latin typeface="华文新魏" panose="02010800040101010101" pitchFamily="2" charset="-122"/>
              </a:rPr>
              <a:t>/</a:t>
            </a:r>
            <a:r>
              <a:rPr lang="zh-CN" altLang="en-US" dirty="0">
                <a:solidFill>
                  <a:schemeClr val="tx1"/>
                </a:solidFill>
                <a:latin typeface="华文新魏" panose="02010800040101010101" pitchFamily="2" charset="-122"/>
              </a:rPr>
              <a:t>槽中</a:t>
            </a:r>
            <a:endParaRPr lang="zh-CN" altLang="en-US" dirty="0">
              <a:solidFill>
                <a:schemeClr val="tx1"/>
              </a:solidFill>
              <a:latin typeface="华文新魏" panose="02010800040101010101" pitchFamily="2" charset="-122"/>
            </a:endParaRPr>
          </a:p>
          <a:p>
            <a:r>
              <a:rPr lang="zh-CN" altLang="en-US" b="1" dirty="0">
                <a:latin typeface="华文新魏" panose="02010800040101010101" pitchFamily="2" charset="-122"/>
              </a:rPr>
              <a:t>替换策略</a:t>
            </a:r>
            <a:r>
              <a:rPr lang="zh-CN" altLang="en-US" dirty="0">
                <a:latin typeface="华文新魏" panose="02010800040101010101" pitchFamily="2" charset="-122"/>
              </a:rPr>
              <a:t>    </a:t>
            </a:r>
            <a:r>
              <a:rPr lang="en-US" altLang="zh-CN" b="1" dirty="0">
                <a:latin typeface="Courier New" panose="02070309020205020404" pitchFamily="49" charset="0"/>
                <a:cs typeface="Courier New" panose="02070309020205020404" pitchFamily="49" charset="0"/>
              </a:rPr>
              <a:t>Placement Policy</a:t>
            </a:r>
            <a:endParaRPr lang="en-US" altLang="zh-CN" b="1" dirty="0">
              <a:latin typeface="Courier New" panose="02070309020205020404" pitchFamily="49" charset="0"/>
              <a:cs typeface="Courier New" panose="02070309020205020404" pitchFamily="49" charset="0"/>
            </a:endParaRPr>
          </a:p>
          <a:p>
            <a:pPr lvl="1"/>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满后如何处理</a:t>
            </a:r>
            <a:endParaRPr lang="zh-CN" altLang="en-US" dirty="0">
              <a:solidFill>
                <a:schemeClr val="tx1"/>
              </a:solidFill>
              <a:latin typeface="华文新魏" panose="02010800040101010101" pitchFamily="2" charset="-122"/>
            </a:endParaRPr>
          </a:p>
          <a:p>
            <a:r>
              <a:rPr lang="zh-CN" altLang="en-US" b="1" dirty="0">
                <a:solidFill>
                  <a:srgbClr val="C00000"/>
                </a:solidFill>
                <a:latin typeface="华文新魏" panose="02010800040101010101" pitchFamily="2" charset="-122"/>
              </a:rPr>
              <a:t>写入策略   </a:t>
            </a:r>
            <a:r>
              <a:rPr lang="en-US" altLang="zh-CN" b="1" dirty="0">
                <a:solidFill>
                  <a:srgbClr val="C00000"/>
                </a:solidFill>
                <a:latin typeface="Courier New" panose="02070309020205020404" pitchFamily="49" charset="0"/>
                <a:cs typeface="Courier New" panose="02070309020205020404" pitchFamily="49" charset="0"/>
              </a:rPr>
              <a:t>Write Policy</a:t>
            </a:r>
            <a:endParaRPr lang="en-US" altLang="zh-CN" b="1" dirty="0">
              <a:solidFill>
                <a:srgbClr val="C00000"/>
              </a:solidFill>
              <a:latin typeface="Courier New" panose="02070309020205020404" pitchFamily="49" charset="0"/>
              <a:cs typeface="Courier New" panose="02070309020205020404" pitchFamily="49" charset="0"/>
            </a:endParaRPr>
          </a:p>
          <a:p>
            <a:pPr lvl="1"/>
            <a:r>
              <a:rPr lang="zh-CN" altLang="en-US" dirty="0">
                <a:solidFill>
                  <a:schemeClr val="tx1"/>
                </a:solidFill>
                <a:latin typeface="华文新魏" panose="02010800040101010101" pitchFamily="2" charset="-122"/>
              </a:rPr>
              <a:t>如何保证</a:t>
            </a:r>
            <a:r>
              <a:rPr lang="en-US" altLang="zh-CN" dirty="0">
                <a:solidFill>
                  <a:schemeClr val="tx1"/>
                </a:solidFill>
                <a:latin typeface="华文新魏" panose="02010800040101010101" pitchFamily="2" charset="-122"/>
              </a:rPr>
              <a:t>cache</a:t>
            </a:r>
            <a:r>
              <a:rPr lang="zh-CN" altLang="en-US" dirty="0">
                <a:solidFill>
                  <a:schemeClr val="tx1"/>
                </a:solidFill>
                <a:latin typeface="华文新魏" panose="02010800040101010101" pitchFamily="2" charset="-122"/>
              </a:rPr>
              <a:t>与</a:t>
            </a:r>
            <a:r>
              <a:rPr lang="en-US" altLang="zh-CN" dirty="0">
                <a:solidFill>
                  <a:schemeClr val="tx1"/>
                </a:solidFill>
                <a:latin typeface="华文新魏" panose="02010800040101010101" pitchFamily="2" charset="-122"/>
              </a:rPr>
              <a:t>memory</a:t>
            </a:r>
            <a:r>
              <a:rPr lang="zh-CN" altLang="en-US" dirty="0">
                <a:solidFill>
                  <a:schemeClr val="tx1"/>
                </a:solidFill>
                <a:latin typeface="华文新魏" panose="02010800040101010101" pitchFamily="2" charset="-122"/>
              </a:rPr>
              <a:t>的一致性</a:t>
            </a:r>
            <a:endParaRPr lang="zh-CN" altLang="en-US" dirty="0">
              <a:solidFill>
                <a:schemeClr val="tx1"/>
              </a:solidFill>
              <a:latin typeface="华文新魏" panose="02010800040101010101" pitchFamily="2" charset="-122"/>
            </a:endParaRPr>
          </a:p>
          <a:p>
            <a:endParaRPr lang="zh-CN" alt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写入策略</a:t>
            </a:r>
            <a:endParaRPr lang="zh-CN" altLang="en-US" dirty="0"/>
          </a:p>
        </p:txBody>
      </p:sp>
      <p:sp>
        <p:nvSpPr>
          <p:cNvPr id="3" name="内容占位符 2"/>
          <p:cNvSpPr>
            <a:spLocks noGrp="1"/>
          </p:cNvSpPr>
          <p:nvPr>
            <p:ph idx="1"/>
          </p:nvPr>
        </p:nvSpPr>
        <p:spPr/>
        <p:txBody>
          <a:bodyPr/>
          <a:lstStyle/>
          <a:p>
            <a:r>
              <a:rPr lang="zh-CN" altLang="en-US" b="1" dirty="0"/>
              <a:t>写回法</a:t>
            </a:r>
            <a:r>
              <a:rPr lang="en-US" altLang="zh-CN" dirty="0"/>
              <a:t>(write back)</a:t>
            </a:r>
            <a:endParaRPr lang="en-US" altLang="zh-CN" dirty="0"/>
          </a:p>
          <a:p>
            <a:r>
              <a:rPr lang="zh-CN" altLang="en-US" b="1" dirty="0"/>
              <a:t>写穿法 </a:t>
            </a:r>
            <a:r>
              <a:rPr lang="en-US" altLang="zh-CN" dirty="0"/>
              <a:t>(write through)</a:t>
            </a:r>
            <a:endParaRPr lang="en-US" altLang="zh-CN" dirty="0"/>
          </a:p>
          <a:p>
            <a:r>
              <a:rPr lang="zh-CN" altLang="en-US" b="1" dirty="0"/>
              <a:t>写分配</a:t>
            </a:r>
            <a:r>
              <a:rPr lang="zh-CN" altLang="en-US" dirty="0"/>
              <a:t>（</a:t>
            </a:r>
            <a:r>
              <a:rPr lang="en-US" altLang="zh-CN" dirty="0"/>
              <a:t>write-allocate</a:t>
            </a:r>
            <a:r>
              <a:rPr lang="zh-CN" altLang="en-US" dirty="0"/>
              <a:t>）</a:t>
            </a:r>
            <a:endParaRPr lang="en-US" altLang="zh-CN" dirty="0"/>
          </a:p>
          <a:p>
            <a:r>
              <a:rPr lang="zh-CN" altLang="en-US" b="1" dirty="0"/>
              <a:t>写不分配</a:t>
            </a:r>
            <a:r>
              <a:rPr lang="zh-CN" altLang="en-US" dirty="0"/>
              <a:t>（</a:t>
            </a:r>
            <a:r>
              <a:rPr lang="en-US" altLang="zh-CN" dirty="0"/>
              <a:t>not-write-allocate</a:t>
            </a:r>
            <a:r>
              <a:rPr lang="zh-CN" altLang="en-US" dirty="0"/>
              <a:t>）</a:t>
            </a:r>
            <a:endParaRPr lang="en-US" altLang="zh-CN" dirty="0"/>
          </a:p>
          <a:p>
            <a:endParaRPr lang="en-US" altLang="zh-CN" dirty="0"/>
          </a:p>
          <a:p>
            <a:endParaRPr lang="en-US" altLang="zh-CN" dirty="0"/>
          </a:p>
          <a:p>
            <a:endParaRPr lang="zh-CN" altLang="en-US" dirty="0"/>
          </a:p>
        </p:txBody>
      </p:sp>
      <p:grpSp>
        <p:nvGrpSpPr>
          <p:cNvPr id="4" name="Group 2"/>
          <p:cNvGrpSpPr/>
          <p:nvPr/>
        </p:nvGrpSpPr>
        <p:grpSpPr bwMode="auto">
          <a:xfrm>
            <a:off x="5715000" y="5383214"/>
            <a:ext cx="4419600" cy="636587"/>
            <a:chOff x="1296" y="3103"/>
            <a:chExt cx="2784" cy="401"/>
          </a:xfrm>
        </p:grpSpPr>
        <p:sp>
          <p:nvSpPr>
            <p:cNvPr id="5" name="AutoShape 3"/>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ln>
          </p:spPr>
          <p:txBody>
            <a:bodyPr wrap="none" anchor="ctr"/>
            <a:lstStyle/>
            <a:p>
              <a:pPr algn="ctr"/>
              <a:endParaRPr lang="zh-CN" altLang="en-US">
                <a:latin typeface="+mn-ea"/>
              </a:endParaRPr>
            </a:p>
          </p:txBody>
        </p:sp>
        <p:sp>
          <p:nvSpPr>
            <p:cNvPr id="6" name="Rectangle 4"/>
            <p:cNvSpPr>
              <a:spLocks noChangeArrowheads="1"/>
            </p:cNvSpPr>
            <p:nvPr/>
          </p:nvSpPr>
          <p:spPr bwMode="auto">
            <a:xfrm>
              <a:off x="2112" y="3166"/>
              <a:ext cx="1152" cy="290"/>
            </a:xfrm>
            <a:prstGeom prst="rect">
              <a:avLst/>
            </a:prstGeom>
            <a:noFill/>
            <a:ln w="9525">
              <a:noFill/>
              <a:miter lim="800000"/>
            </a:ln>
          </p:spPr>
          <p:txBody>
            <a:bodyPr lIns="12700" tIns="12700" rIns="12700" bIns="12700"/>
            <a:lstStyle/>
            <a:p>
              <a:pPr algn="ctr"/>
              <a:r>
                <a:rPr lang="zh-CN" altLang="en-US">
                  <a:solidFill>
                    <a:srgbClr val="66FF33"/>
                  </a:solidFill>
                  <a:latin typeface="+mn-ea"/>
                </a:rPr>
                <a:t>磁带，光盘</a:t>
              </a:r>
              <a:endParaRPr lang="zh-CN" altLang="en-US">
                <a:solidFill>
                  <a:srgbClr val="66FF33"/>
                </a:solidFill>
                <a:latin typeface="+mn-ea"/>
              </a:endParaRPr>
            </a:p>
          </p:txBody>
        </p:sp>
      </p:grpSp>
      <p:grpSp>
        <p:nvGrpSpPr>
          <p:cNvPr id="7" name="Group 5"/>
          <p:cNvGrpSpPr/>
          <p:nvPr/>
        </p:nvGrpSpPr>
        <p:grpSpPr bwMode="auto">
          <a:xfrm>
            <a:off x="5981700" y="4789489"/>
            <a:ext cx="3886200" cy="593725"/>
            <a:chOff x="1464" y="2748"/>
            <a:chExt cx="2448" cy="374"/>
          </a:xfrm>
        </p:grpSpPr>
        <p:sp>
          <p:nvSpPr>
            <p:cNvPr id="8" name="AutoShape 6"/>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ln>
          </p:spPr>
          <p:txBody>
            <a:bodyPr wrap="none" anchor="ctr"/>
            <a:lstStyle/>
            <a:p>
              <a:pPr algn="ctr"/>
              <a:endParaRPr lang="zh-CN" altLang="en-US">
                <a:latin typeface="+mn-ea"/>
              </a:endParaRPr>
            </a:p>
          </p:txBody>
        </p:sp>
        <p:sp>
          <p:nvSpPr>
            <p:cNvPr id="9" name="Rectangle 7"/>
            <p:cNvSpPr>
              <a:spLocks noChangeArrowheads="1"/>
            </p:cNvSpPr>
            <p:nvPr/>
          </p:nvSpPr>
          <p:spPr bwMode="auto">
            <a:xfrm>
              <a:off x="2112" y="2832"/>
              <a:ext cx="1152" cy="290"/>
            </a:xfrm>
            <a:prstGeom prst="rect">
              <a:avLst/>
            </a:prstGeom>
            <a:noFill/>
            <a:ln w="9525">
              <a:noFill/>
              <a:miter lim="800000"/>
            </a:ln>
          </p:spPr>
          <p:txBody>
            <a:bodyPr lIns="12700" tIns="12700" rIns="12700" bIns="12700"/>
            <a:lstStyle/>
            <a:p>
              <a:pPr algn="ctr"/>
              <a:r>
                <a:rPr lang="zh-CN" altLang="en-US">
                  <a:latin typeface="+mn-ea"/>
                </a:rPr>
                <a:t>磁盘</a:t>
              </a:r>
              <a:endParaRPr lang="zh-CN" altLang="en-US">
                <a:latin typeface="+mn-ea"/>
              </a:endParaRPr>
            </a:p>
          </p:txBody>
        </p:sp>
      </p:grpSp>
      <p:grpSp>
        <p:nvGrpSpPr>
          <p:cNvPr id="10" name="Group 8"/>
          <p:cNvGrpSpPr/>
          <p:nvPr/>
        </p:nvGrpSpPr>
        <p:grpSpPr bwMode="auto">
          <a:xfrm>
            <a:off x="6384925" y="3668714"/>
            <a:ext cx="3079750" cy="574675"/>
            <a:chOff x="1718" y="2040"/>
            <a:chExt cx="1940" cy="362"/>
          </a:xfrm>
        </p:grpSpPr>
        <p:sp>
          <p:nvSpPr>
            <p:cNvPr id="11" name="AutoShape 9"/>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ln>
          </p:spPr>
          <p:txBody>
            <a:bodyPr wrap="none" anchor="ctr"/>
            <a:lstStyle/>
            <a:p>
              <a:pPr algn="ctr"/>
              <a:endParaRPr lang="zh-CN" altLang="en-US">
                <a:latin typeface="+mn-ea"/>
              </a:endParaRPr>
            </a:p>
          </p:txBody>
        </p:sp>
        <p:sp>
          <p:nvSpPr>
            <p:cNvPr id="12" name="Rectangle 10"/>
            <p:cNvSpPr>
              <a:spLocks noChangeArrowheads="1"/>
            </p:cNvSpPr>
            <p:nvPr/>
          </p:nvSpPr>
          <p:spPr bwMode="auto">
            <a:xfrm>
              <a:off x="2160" y="2112"/>
              <a:ext cx="1152" cy="290"/>
            </a:xfrm>
            <a:prstGeom prst="rect">
              <a:avLst/>
            </a:prstGeom>
            <a:noFill/>
            <a:ln w="9525">
              <a:noFill/>
              <a:miter lim="800000"/>
            </a:ln>
          </p:spPr>
          <p:txBody>
            <a:bodyPr lIns="12700" tIns="12700" rIns="12700" bIns="12700"/>
            <a:lstStyle/>
            <a:p>
              <a:pPr algn="ctr"/>
              <a:r>
                <a:rPr lang="en-US" altLang="zh-CN">
                  <a:latin typeface="+mn-ea"/>
                </a:rPr>
                <a:t>Cache</a:t>
              </a:r>
              <a:r>
                <a:rPr lang="zh-CN" altLang="en-US" dirty="0">
                  <a:latin typeface="+mn-ea"/>
                </a:rPr>
                <a:t>高速缓存</a:t>
              </a:r>
              <a:endParaRPr lang="zh-CN" altLang="en-US" sz="1600" dirty="0">
                <a:latin typeface="+mn-ea"/>
              </a:endParaRPr>
            </a:p>
          </p:txBody>
        </p:sp>
      </p:grpSp>
      <p:grpSp>
        <p:nvGrpSpPr>
          <p:cNvPr id="13" name="Group 11"/>
          <p:cNvGrpSpPr/>
          <p:nvPr/>
        </p:nvGrpSpPr>
        <p:grpSpPr bwMode="auto">
          <a:xfrm>
            <a:off x="6184900" y="4243389"/>
            <a:ext cx="3479800" cy="606425"/>
            <a:chOff x="1592" y="2402"/>
            <a:chExt cx="2192" cy="382"/>
          </a:xfrm>
        </p:grpSpPr>
        <p:sp>
          <p:nvSpPr>
            <p:cNvPr id="14" name="AutoShape 12"/>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ln>
          </p:spPr>
          <p:txBody>
            <a:bodyPr wrap="none" anchor="ctr"/>
            <a:lstStyle/>
            <a:p>
              <a:pPr algn="ctr"/>
              <a:endParaRPr lang="zh-CN" altLang="en-US">
                <a:latin typeface="+mn-ea"/>
              </a:endParaRPr>
            </a:p>
          </p:txBody>
        </p:sp>
        <p:sp>
          <p:nvSpPr>
            <p:cNvPr id="15" name="Rectangle 13"/>
            <p:cNvSpPr>
              <a:spLocks noChangeArrowheads="1"/>
            </p:cNvSpPr>
            <p:nvPr/>
          </p:nvSpPr>
          <p:spPr bwMode="auto">
            <a:xfrm>
              <a:off x="2160" y="2494"/>
              <a:ext cx="1152" cy="290"/>
            </a:xfrm>
            <a:prstGeom prst="rect">
              <a:avLst/>
            </a:prstGeom>
            <a:noFill/>
            <a:ln w="9525">
              <a:noFill/>
              <a:miter lim="800000"/>
            </a:ln>
          </p:spPr>
          <p:txBody>
            <a:bodyPr lIns="12700" tIns="12700" rIns="12700" bIns="12700"/>
            <a:lstStyle/>
            <a:p>
              <a:pPr algn="ctr"/>
              <a:endParaRPr lang="zh-CN" altLang="zh-CN">
                <a:latin typeface="+mn-ea"/>
              </a:endParaRPr>
            </a:p>
          </p:txBody>
        </p:sp>
        <p:sp>
          <p:nvSpPr>
            <p:cNvPr id="16" name="Rectangle 14"/>
            <p:cNvSpPr>
              <a:spLocks noChangeArrowheads="1"/>
            </p:cNvSpPr>
            <p:nvPr/>
          </p:nvSpPr>
          <p:spPr bwMode="auto">
            <a:xfrm>
              <a:off x="2160" y="2448"/>
              <a:ext cx="1152" cy="290"/>
            </a:xfrm>
            <a:prstGeom prst="rect">
              <a:avLst/>
            </a:prstGeom>
            <a:noFill/>
            <a:ln w="9525">
              <a:noFill/>
              <a:miter lim="800000"/>
            </a:ln>
          </p:spPr>
          <p:txBody>
            <a:bodyPr lIns="12700" tIns="12700" rIns="12700" bIns="12700"/>
            <a:lstStyle/>
            <a:p>
              <a:pPr algn="ctr"/>
              <a:r>
                <a:rPr lang="zh-CN" altLang="en-US">
                  <a:solidFill>
                    <a:srgbClr val="003300"/>
                  </a:solidFill>
                  <a:latin typeface="+mn-ea"/>
                </a:rPr>
                <a:t>主存</a:t>
              </a:r>
              <a:endParaRPr lang="zh-CN" altLang="en-US">
                <a:solidFill>
                  <a:srgbClr val="003300"/>
                </a:solidFill>
                <a:latin typeface="+mn-ea"/>
              </a:endParaRPr>
            </a:p>
          </p:txBody>
        </p:sp>
      </p:grpSp>
      <p:grpSp>
        <p:nvGrpSpPr>
          <p:cNvPr id="17" name="Group 15"/>
          <p:cNvGrpSpPr/>
          <p:nvPr/>
        </p:nvGrpSpPr>
        <p:grpSpPr bwMode="auto">
          <a:xfrm>
            <a:off x="6584950" y="3097214"/>
            <a:ext cx="2679700" cy="536575"/>
            <a:chOff x="1844" y="1680"/>
            <a:chExt cx="1688" cy="338"/>
          </a:xfrm>
        </p:grpSpPr>
        <p:sp>
          <p:nvSpPr>
            <p:cNvPr id="18" name="AutoShape 16"/>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ln>
          </p:spPr>
          <p:txBody>
            <a:bodyPr wrap="none" anchor="ctr"/>
            <a:lstStyle/>
            <a:p>
              <a:pPr algn="ctr"/>
              <a:endParaRPr lang="zh-CN" altLang="en-US">
                <a:latin typeface="+mn-ea"/>
              </a:endParaRPr>
            </a:p>
          </p:txBody>
        </p:sp>
        <p:sp>
          <p:nvSpPr>
            <p:cNvPr id="19" name="Rectangle 17"/>
            <p:cNvSpPr>
              <a:spLocks noChangeArrowheads="1"/>
            </p:cNvSpPr>
            <p:nvPr/>
          </p:nvSpPr>
          <p:spPr bwMode="auto">
            <a:xfrm>
              <a:off x="2160" y="1728"/>
              <a:ext cx="1152" cy="290"/>
            </a:xfrm>
            <a:prstGeom prst="rect">
              <a:avLst/>
            </a:prstGeom>
            <a:noFill/>
            <a:ln w="9525">
              <a:noFill/>
              <a:miter lim="800000"/>
            </a:ln>
          </p:spPr>
          <p:txBody>
            <a:bodyPr lIns="12700" tIns="12700" rIns="12700" bIns="12700"/>
            <a:lstStyle/>
            <a:p>
              <a:pPr algn="ctr"/>
              <a:r>
                <a:rPr lang="en-US" altLang="zh-CN">
                  <a:solidFill>
                    <a:srgbClr val="003300"/>
                  </a:solidFill>
                  <a:latin typeface="+mn-ea"/>
                </a:rPr>
                <a:t>CPU</a:t>
              </a:r>
              <a:r>
                <a:rPr lang="zh-CN" altLang="en-US" dirty="0">
                  <a:solidFill>
                    <a:srgbClr val="003300"/>
                  </a:solidFill>
                  <a:latin typeface="+mn-ea"/>
                </a:rPr>
                <a:t>寄存器</a:t>
              </a:r>
              <a:endParaRPr lang="zh-CN" altLang="en-US" dirty="0">
                <a:solidFill>
                  <a:srgbClr val="003300"/>
                </a:solidFill>
                <a:latin typeface="+mn-ea"/>
              </a:endParaRPr>
            </a:p>
          </p:txBody>
        </p:sp>
      </p:grpSp>
      <p:sp>
        <p:nvSpPr>
          <p:cNvPr id="20" name="Line 18"/>
          <p:cNvSpPr>
            <a:spLocks noChangeShapeType="1"/>
          </p:cNvSpPr>
          <p:nvPr/>
        </p:nvSpPr>
        <p:spPr bwMode="auto">
          <a:xfrm>
            <a:off x="7848600" y="2209800"/>
            <a:ext cx="0" cy="2438400"/>
          </a:xfrm>
          <a:prstGeom prst="line">
            <a:avLst/>
          </a:prstGeom>
          <a:noFill/>
          <a:ln w="76200">
            <a:solidFill>
              <a:srgbClr val="33CC33"/>
            </a:solidFill>
            <a:round/>
            <a:tailEnd type="triangle" w="med" len="med"/>
          </a:ln>
        </p:spPr>
        <p:txBody>
          <a:bodyPr/>
          <a:lstStyle/>
          <a:p>
            <a:pPr algn="ctr"/>
            <a:endParaRPr lang="zh-CN" altLang="en-US">
              <a:latin typeface="+mn-ea"/>
            </a:endParaRPr>
          </a:p>
        </p:txBody>
      </p:sp>
      <p:sp>
        <p:nvSpPr>
          <p:cNvPr id="21" name="Line 20"/>
          <p:cNvSpPr>
            <a:spLocks noChangeShapeType="1"/>
          </p:cNvSpPr>
          <p:nvPr/>
        </p:nvSpPr>
        <p:spPr bwMode="auto">
          <a:xfrm>
            <a:off x="8077200" y="2209800"/>
            <a:ext cx="0" cy="2819400"/>
          </a:xfrm>
          <a:prstGeom prst="line">
            <a:avLst/>
          </a:prstGeom>
          <a:noFill/>
          <a:ln w="76200">
            <a:solidFill>
              <a:srgbClr val="33CC33"/>
            </a:solidFill>
            <a:round/>
            <a:tailEnd type="triangle" w="med" len="med"/>
          </a:ln>
        </p:spPr>
        <p:txBody>
          <a:bodyPr/>
          <a:lstStyle/>
          <a:p>
            <a:pPr algn="ctr"/>
            <a:endParaRPr lang="zh-CN" altLang="en-US">
              <a:latin typeface="+mn-ea"/>
            </a:endParaRPr>
          </a:p>
        </p:txBody>
      </p:sp>
      <p:sp>
        <p:nvSpPr>
          <p:cNvPr id="22" name="Line 21"/>
          <p:cNvSpPr>
            <a:spLocks noChangeShapeType="1"/>
          </p:cNvSpPr>
          <p:nvPr/>
        </p:nvSpPr>
        <p:spPr bwMode="auto">
          <a:xfrm>
            <a:off x="7620000" y="2209800"/>
            <a:ext cx="0" cy="1752600"/>
          </a:xfrm>
          <a:prstGeom prst="line">
            <a:avLst/>
          </a:prstGeom>
          <a:noFill/>
          <a:ln w="76200">
            <a:solidFill>
              <a:srgbClr val="33CC33"/>
            </a:solidFill>
            <a:round/>
            <a:tailEnd type="triangle" w="med" len="med"/>
          </a:ln>
        </p:spPr>
        <p:txBody>
          <a:bodyPr/>
          <a:lstStyle/>
          <a:p>
            <a:pPr algn="ctr"/>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ppt_x"/>
                                          </p:val>
                                        </p:tav>
                                        <p:tav tm="100000">
                                          <p:val>
                                            <p:strVal val="#ppt_x"/>
                                          </p:val>
                                        </p:tav>
                                      </p:tavLst>
                                    </p:anim>
                                    <p:anim calcmode="lin" valueType="num">
                                      <p:cBhvr>
                                        <p:cTn id="8" dur="500" fill="hold"/>
                                        <p:tgtEl>
                                          <p:spTgt spid="22"/>
                                        </p:tgtEl>
                                        <p:attrNameLst>
                                          <p:attrName>ppt_y</p:attrName>
                                        </p:attrNameLst>
                                      </p:cBhvr>
                                      <p:tavLst>
                                        <p:tav tm="0">
                                          <p:val>
                                            <p:strVal val="#ppt_y-#ppt_h/2"/>
                                          </p:val>
                                        </p:tav>
                                        <p:tav tm="100000">
                                          <p:val>
                                            <p:strVal val="#ppt_y"/>
                                          </p:val>
                                        </p:tav>
                                      </p:tavLst>
                                    </p:anim>
                                    <p:anim calcmode="lin" valueType="num">
                                      <p:cBhvr>
                                        <p:cTn id="9" dur="500" fill="hold"/>
                                        <p:tgtEl>
                                          <p:spTgt spid="22"/>
                                        </p:tgtEl>
                                        <p:attrNameLst>
                                          <p:attrName>ppt_w</p:attrName>
                                        </p:attrNameLst>
                                      </p:cBhvr>
                                      <p:tavLst>
                                        <p:tav tm="0">
                                          <p:val>
                                            <p:strVal val="#ppt_w"/>
                                          </p:val>
                                        </p:tav>
                                        <p:tav tm="100000">
                                          <p:val>
                                            <p:strVal val="#ppt_w"/>
                                          </p:val>
                                        </p:tav>
                                      </p:tavLst>
                                    </p:anim>
                                    <p:anim calcmode="lin" valueType="num">
                                      <p:cBhvr>
                                        <p:cTn id="10"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22"/>
                                        </p:tgtEl>
                                        <p:attrNameLst>
                                          <p:attrName>ppt_x</p:attrName>
                                        </p:attrNameLst>
                                      </p:cBhvr>
                                      <p:tavLst>
                                        <p:tav tm="0">
                                          <p:val>
                                            <p:strVal val="ppt_x"/>
                                          </p:val>
                                        </p:tav>
                                        <p:tav tm="100000">
                                          <p:val>
                                            <p:strVal val="ppt_x"/>
                                          </p:val>
                                        </p:tav>
                                      </p:tavLst>
                                    </p:anim>
                                    <p:anim calcmode="lin" valueType="num">
                                      <p:cBhvr additive="base">
                                        <p:cTn id="15" dur="500"/>
                                        <p:tgtEl>
                                          <p:spTgt spid="22"/>
                                        </p:tgtEl>
                                        <p:attrNameLst>
                                          <p:attrName>ppt_y</p:attrName>
                                        </p:attrNameLst>
                                      </p:cBhvr>
                                      <p:tavLst>
                                        <p:tav tm="0">
                                          <p:val>
                                            <p:strVal val="ppt_y"/>
                                          </p:val>
                                        </p:tav>
                                        <p:tav tm="100000">
                                          <p:val>
                                            <p:strVal val="1+ppt_h/2"/>
                                          </p:val>
                                        </p:tav>
                                      </p:tavLst>
                                    </p:anim>
                                    <p:set>
                                      <p:cBhvr>
                                        <p:cTn id="16" dur="1" fill="hold">
                                          <p:stCondLst>
                                            <p:cond delay="4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100000">
                                          <p:val>
                                            <p:strVal val="#ppt_x"/>
                                          </p:val>
                                        </p:tav>
                                      </p:tavLst>
                                    </p:anim>
                                    <p:anim calcmode="lin" valueType="num">
                                      <p:cBhvr>
                                        <p:cTn id="22" dur="500" fill="hold"/>
                                        <p:tgtEl>
                                          <p:spTgt spid="20"/>
                                        </p:tgtEl>
                                        <p:attrNameLst>
                                          <p:attrName>ppt_y</p:attrName>
                                        </p:attrNameLst>
                                      </p:cBhvr>
                                      <p:tavLst>
                                        <p:tav tm="0">
                                          <p:val>
                                            <p:strVal val="#ppt_y-#ppt_h/2"/>
                                          </p:val>
                                        </p:tav>
                                        <p:tav tm="100000">
                                          <p:val>
                                            <p:strVal val="#ppt_y"/>
                                          </p:val>
                                        </p:tav>
                                      </p:tavLst>
                                    </p:anim>
                                    <p:anim calcmode="lin" valueType="num">
                                      <p:cBhvr>
                                        <p:cTn id="23" dur="500" fill="hold"/>
                                        <p:tgtEl>
                                          <p:spTgt spid="20"/>
                                        </p:tgtEl>
                                        <p:attrNameLst>
                                          <p:attrName>ppt_w</p:attrName>
                                        </p:attrNameLst>
                                      </p:cBhvr>
                                      <p:tavLst>
                                        <p:tav tm="0">
                                          <p:val>
                                            <p:strVal val="#ppt_w"/>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grpId="1" nodeType="clickEffect">
                                  <p:stCondLst>
                                    <p:cond delay="0"/>
                                  </p:stCondLst>
                                  <p:childTnLst>
                                    <p:animEffect transition="out" filter="box(in)">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ppt_x</p:attrName>
                                        </p:attrNameLst>
                                      </p:cBhvr>
                                      <p:tavLst>
                                        <p:tav tm="0">
                                          <p:val>
                                            <p:strVal val="#ppt_x"/>
                                          </p:val>
                                        </p:tav>
                                        <p:tav tm="100000">
                                          <p:val>
                                            <p:strVal val="#ppt_x"/>
                                          </p:val>
                                        </p:tav>
                                      </p:tavLst>
                                    </p:anim>
                                    <p:anim calcmode="lin" valueType="num">
                                      <p:cBhvr>
                                        <p:cTn id="35" dur="500" fill="hold"/>
                                        <p:tgtEl>
                                          <p:spTgt spid="21"/>
                                        </p:tgtEl>
                                        <p:attrNameLst>
                                          <p:attrName>ppt_y</p:attrName>
                                        </p:attrNameLst>
                                      </p:cBhvr>
                                      <p:tavLst>
                                        <p:tav tm="0">
                                          <p:val>
                                            <p:strVal val="#ppt_y-#ppt_h/2"/>
                                          </p:val>
                                        </p:tav>
                                        <p:tav tm="100000">
                                          <p:val>
                                            <p:strVal val="#ppt_y"/>
                                          </p:val>
                                        </p:tav>
                                      </p:tavLst>
                                    </p:anim>
                                    <p:anim calcmode="lin" valueType="num">
                                      <p:cBhvr>
                                        <p:cTn id="36" dur="500" fill="hold"/>
                                        <p:tgtEl>
                                          <p:spTgt spid="21"/>
                                        </p:tgtEl>
                                        <p:attrNameLst>
                                          <p:attrName>ppt_w</p:attrName>
                                        </p:attrNameLst>
                                      </p:cBhvr>
                                      <p:tavLst>
                                        <p:tav tm="0">
                                          <p:val>
                                            <p:strVal val="#ppt_w"/>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2"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ppt_h/2"/>
                                          </p:val>
                                        </p:tav>
                                        <p:tav tm="100000">
                                          <p:val>
                                            <p:strVal val="#ppt_y"/>
                                          </p:val>
                                        </p:tav>
                                      </p:tavLst>
                                    </p:anim>
                                    <p:anim calcmode="lin" valueType="num">
                                      <p:cBhvr>
                                        <p:cTn id="49" dur="500" fill="hold"/>
                                        <p:tgtEl>
                                          <p:spTgt spid="20"/>
                                        </p:tgtEl>
                                        <p:attrNameLst>
                                          <p:attrName>ppt_w</p:attrName>
                                        </p:attrNameLst>
                                      </p:cBhvr>
                                      <p:tavLst>
                                        <p:tav tm="0">
                                          <p:val>
                                            <p:strVal val="#ppt_w"/>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nodeType="clickEffect">
                                  <p:stCondLst>
                                    <p:cond delay="0"/>
                                  </p:stCondLst>
                                  <p:childTnLst>
                                    <p:animMotion origin="layout" path="M 0.0 3.33333E-6 L -0.49167 0.00277 " pathEditMode="relative" rAng="0" ptsTypes="AA">
                                      <p:cBhvr>
                                        <p:cTn id="54" dur="2000" fill="hold"/>
                                        <p:tgtEl>
                                          <p:spTgt spid="7"/>
                                        </p:tgtEl>
                                        <p:attrNameLst>
                                          <p:attrName>ppt_x</p:attrName>
                                          <p:attrName>ppt_y</p:attrName>
                                        </p:attrNameLst>
                                      </p:cBhvr>
                                      <p:rCtr x="-2458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21" grpId="1" animBg="1"/>
      <p:bldP spid="22" grpId="0" animBg="1"/>
      <p:bldP spid="22" grpId="1"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对存储系统性能的影响</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sz="3100" b="1" dirty="0"/>
              <a:t>读优化</a:t>
            </a:r>
            <a:endParaRPr lang="zh-CN" altLang="en-US" sz="3100" b="1" dirty="0"/>
          </a:p>
          <a:p>
            <a:pPr lvl="1"/>
            <a:r>
              <a:rPr lang="zh-CN" altLang="en-US" sz="2600" dirty="0"/>
              <a:t>时间局部性</a:t>
            </a:r>
            <a:endParaRPr lang="zh-CN" altLang="en-US" sz="2600" dirty="0"/>
          </a:p>
          <a:p>
            <a:pPr lvl="2"/>
            <a:r>
              <a:rPr lang="zh-CN" altLang="en-US" sz="2600" dirty="0"/>
              <a:t>将刚访问的数据调度到</a:t>
            </a:r>
            <a:r>
              <a:rPr lang="en-US" altLang="zh-CN" sz="2600" dirty="0"/>
              <a:t>cache</a:t>
            </a:r>
            <a:r>
              <a:rPr lang="zh-CN" altLang="en-US" sz="2600" dirty="0"/>
              <a:t>中、利用淘汰算法将不经常使用的数据淘汰</a:t>
            </a:r>
            <a:endParaRPr lang="zh-CN" altLang="en-US" sz="2600" dirty="0"/>
          </a:p>
          <a:p>
            <a:pPr lvl="1"/>
            <a:r>
              <a:rPr lang="zh-CN" altLang="en-US" sz="2600" dirty="0"/>
              <a:t>空间局部性</a:t>
            </a:r>
            <a:endParaRPr lang="zh-CN" altLang="en-US" sz="2600" dirty="0"/>
          </a:p>
          <a:p>
            <a:pPr lvl="2"/>
            <a:r>
              <a:rPr lang="zh-CN" altLang="en-US" sz="2600" dirty="0"/>
              <a:t>大块预读，相邻的数据被调度到</a:t>
            </a:r>
            <a:r>
              <a:rPr lang="en-US" altLang="zh-CN" sz="2600" dirty="0"/>
              <a:t>cache</a:t>
            </a:r>
            <a:r>
              <a:rPr lang="zh-CN" altLang="en-US" sz="2600" dirty="0"/>
              <a:t>中</a:t>
            </a:r>
            <a:endParaRPr lang="zh-CN" altLang="en-US" sz="2600" dirty="0"/>
          </a:p>
          <a:p>
            <a:r>
              <a:rPr lang="zh-CN" altLang="en-US" sz="3100" b="1" dirty="0"/>
              <a:t>写优化</a:t>
            </a:r>
            <a:endParaRPr lang="en-US" altLang="zh-CN" sz="3100" b="1" dirty="0"/>
          </a:p>
          <a:p>
            <a:pPr lvl="1"/>
            <a:r>
              <a:rPr lang="zh-CN" altLang="en-US" sz="2500" dirty="0"/>
              <a:t>写回策略提升突发写性能</a:t>
            </a:r>
            <a:endParaRPr lang="zh-CN" altLang="en-US" sz="2500" dirty="0"/>
          </a:p>
          <a:p>
            <a:r>
              <a:rPr lang="zh-CN" altLang="en-US" sz="3300" b="1" dirty="0"/>
              <a:t>负面影响</a:t>
            </a:r>
            <a:endParaRPr lang="zh-CN" altLang="en-US" sz="3300" b="1" dirty="0"/>
          </a:p>
          <a:p>
            <a:pPr lvl="1"/>
            <a:r>
              <a:rPr lang="zh-CN" altLang="en-US" sz="2600" dirty="0"/>
              <a:t>写回策略引起不一致性</a:t>
            </a:r>
            <a:endParaRPr lang="zh-CN" altLang="en-US" sz="2600" dirty="0"/>
          </a:p>
          <a:p>
            <a:pPr lvl="1"/>
            <a:r>
              <a:rPr lang="zh-CN" altLang="en-US" sz="2600" dirty="0"/>
              <a:t>缓冲区满后，写性能降低</a:t>
            </a:r>
            <a:endParaRPr lang="zh-CN" altLang="en-US" sz="2600" dirty="0"/>
          </a:p>
          <a:p>
            <a:endParaRPr lang="zh-CN" altLang="en-US" dirty="0"/>
          </a:p>
          <a:p>
            <a:endParaRPr lang="zh-CN" altLang="en-US" dirty="0"/>
          </a:p>
          <a:p>
            <a:pPr lvl="1"/>
            <a:endParaRPr lang="zh-CN" altLang="en-US" dirty="0"/>
          </a:p>
          <a:p>
            <a:pPr marL="457200" lvl="1" indent="0">
              <a:buNone/>
            </a:pPr>
            <a:endParaRPr lang="zh-CN" altLang="en-US" dirty="0"/>
          </a:p>
          <a:p>
            <a:endParaRPr lang="zh-CN" alt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a:t>
            </a:r>
            <a:r>
              <a:rPr lang="zh-CN" altLang="en-US" dirty="0"/>
              <a:t>命中率</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b="1" dirty="0">
                <a:latin typeface="+mn-ea"/>
                <a:ea typeface="+mn-ea"/>
              </a:rPr>
              <a:t>命中率</a:t>
            </a:r>
            <a:endParaRPr lang="en-US" altLang="zh-CN" dirty="0">
              <a:latin typeface="+mn-ea"/>
              <a:ea typeface="+mn-ea"/>
            </a:endParaRPr>
          </a:p>
          <a:p>
            <a:pPr lvl="1"/>
            <a:r>
              <a:rPr lang="en-US" altLang="zh-CN" sz="2100" dirty="0" err="1">
                <a:latin typeface="+mn-ea"/>
                <a:ea typeface="+mn-ea"/>
              </a:rPr>
              <a:t>N</a:t>
            </a:r>
            <a:r>
              <a:rPr lang="en-US" altLang="zh-CN" sz="2100" baseline="-25000" dirty="0" err="1">
                <a:latin typeface="+mn-ea"/>
                <a:ea typeface="+mn-ea"/>
              </a:rPr>
              <a:t>c</a:t>
            </a:r>
            <a:r>
              <a:rPr lang="zh-CN" altLang="en-US" sz="2100" dirty="0">
                <a:latin typeface="+mn-ea"/>
                <a:ea typeface="+mn-ea"/>
              </a:rPr>
              <a:t>表示</a:t>
            </a:r>
            <a:r>
              <a:rPr lang="en-US" altLang="zh-CN" sz="2100" dirty="0">
                <a:latin typeface="+mn-ea"/>
                <a:ea typeface="+mn-ea"/>
              </a:rPr>
              <a:t>cache</a:t>
            </a:r>
            <a:r>
              <a:rPr lang="zh-CN" altLang="en-US" sz="2100" dirty="0">
                <a:latin typeface="+mn-ea"/>
                <a:ea typeface="+mn-ea"/>
              </a:rPr>
              <a:t>完成存取访问的总次数</a:t>
            </a:r>
            <a:endParaRPr lang="zh-CN" altLang="en-US" sz="2100" dirty="0">
              <a:latin typeface="+mn-ea"/>
              <a:ea typeface="+mn-ea"/>
            </a:endParaRPr>
          </a:p>
          <a:p>
            <a:pPr lvl="1"/>
            <a:r>
              <a:rPr lang="en-US" altLang="zh-CN" dirty="0">
                <a:latin typeface="+mn-ea"/>
                <a:ea typeface="+mn-ea"/>
              </a:rPr>
              <a:t>N</a:t>
            </a:r>
            <a:r>
              <a:rPr lang="en-US" altLang="zh-CN" baseline="-25000" dirty="0">
                <a:latin typeface="+mn-ea"/>
                <a:ea typeface="+mn-ea"/>
              </a:rPr>
              <a:t>m</a:t>
            </a:r>
            <a:r>
              <a:rPr lang="zh-CN" altLang="en-US" dirty="0">
                <a:latin typeface="+mn-ea"/>
                <a:ea typeface="+mn-ea"/>
              </a:rPr>
              <a:t>表示主存完成存取访问的总次数</a:t>
            </a:r>
            <a:endParaRPr lang="zh-CN" altLang="en-US" dirty="0">
              <a:latin typeface="+mn-ea"/>
              <a:ea typeface="+mn-ea"/>
            </a:endParaRPr>
          </a:p>
          <a:p>
            <a:r>
              <a:rPr lang="en-US" altLang="zh-CN" b="1" dirty="0">
                <a:latin typeface="+mn-ea"/>
                <a:ea typeface="+mn-ea"/>
              </a:rPr>
              <a:t>t</a:t>
            </a:r>
            <a:r>
              <a:rPr lang="en-US" altLang="zh-CN" b="1" baseline="-25000" dirty="0">
                <a:latin typeface="+mn-ea"/>
                <a:ea typeface="+mn-ea"/>
              </a:rPr>
              <a:t>a</a:t>
            </a:r>
            <a:r>
              <a:rPr lang="zh-CN" altLang="en-US" b="1" dirty="0">
                <a:latin typeface="+mn-ea"/>
                <a:ea typeface="+mn-ea"/>
              </a:rPr>
              <a:t>平均访问时间</a:t>
            </a:r>
            <a:endParaRPr lang="en-US" altLang="zh-CN" sz="2900" baseline="-25000" dirty="0">
              <a:solidFill>
                <a:srgbClr val="FF0000"/>
              </a:solidFill>
              <a:latin typeface="+mn-ea"/>
              <a:ea typeface="+mn-ea"/>
            </a:endParaRPr>
          </a:p>
          <a:p>
            <a:pPr lvl="1"/>
            <a:r>
              <a:rPr lang="en-US" altLang="zh-CN" sz="2200" dirty="0" err="1">
                <a:latin typeface="+mn-ea"/>
                <a:ea typeface="+mn-ea"/>
              </a:rPr>
              <a:t>t</a:t>
            </a:r>
            <a:r>
              <a:rPr lang="en-US" altLang="zh-CN" sz="2200" baseline="-25000" dirty="0" err="1">
                <a:latin typeface="+mn-ea"/>
                <a:ea typeface="+mn-ea"/>
              </a:rPr>
              <a:t>c</a:t>
            </a:r>
            <a:r>
              <a:rPr lang="zh-CN" altLang="en-US" sz="2200" dirty="0">
                <a:latin typeface="+mn-ea"/>
                <a:ea typeface="+mn-ea"/>
              </a:rPr>
              <a:t>表示命中</a:t>
            </a:r>
            <a:r>
              <a:rPr lang="en-US" altLang="zh-CN" sz="2200" dirty="0">
                <a:latin typeface="+mn-ea"/>
                <a:ea typeface="+mn-ea"/>
              </a:rPr>
              <a:t>cache</a:t>
            </a:r>
            <a:r>
              <a:rPr lang="zh-CN" altLang="en-US" sz="2200" dirty="0">
                <a:latin typeface="+mn-ea"/>
                <a:ea typeface="+mn-ea"/>
              </a:rPr>
              <a:t>时的访问时间</a:t>
            </a:r>
            <a:endParaRPr lang="zh-CN" altLang="en-US" sz="2200" dirty="0">
              <a:latin typeface="+mn-ea"/>
              <a:ea typeface="+mn-ea"/>
            </a:endParaRPr>
          </a:p>
          <a:p>
            <a:pPr lvl="1"/>
            <a:r>
              <a:rPr lang="en-US" altLang="zh-CN" sz="2200" dirty="0">
                <a:latin typeface="+mn-ea"/>
                <a:ea typeface="+mn-ea"/>
              </a:rPr>
              <a:t>t</a:t>
            </a:r>
            <a:r>
              <a:rPr lang="en-US" altLang="zh-CN" sz="2200" baseline="-25000" dirty="0">
                <a:latin typeface="+mn-ea"/>
                <a:ea typeface="+mn-ea"/>
              </a:rPr>
              <a:t>m</a:t>
            </a:r>
            <a:r>
              <a:rPr lang="zh-CN" altLang="en-US" sz="2200" dirty="0">
                <a:latin typeface="+mn-ea"/>
                <a:ea typeface="+mn-ea"/>
              </a:rPr>
              <a:t>表示命中主存时的访问时间</a:t>
            </a:r>
            <a:endParaRPr lang="zh-CN" altLang="en-US" sz="2200" dirty="0">
              <a:latin typeface="+mn-ea"/>
              <a:ea typeface="+mn-ea"/>
            </a:endParaRPr>
          </a:p>
          <a:p>
            <a:pPr>
              <a:defRPr/>
            </a:pPr>
            <a:r>
              <a:rPr lang="zh-CN" altLang="en-US" b="1" dirty="0">
                <a:latin typeface="+mn-ea"/>
                <a:ea typeface="+mn-ea"/>
              </a:rPr>
              <a:t>访问效率</a:t>
            </a:r>
            <a:r>
              <a:rPr lang="en-US" altLang="zh-CN" dirty="0">
                <a:latin typeface="+mn-ea"/>
                <a:ea typeface="+mn-ea"/>
              </a:rPr>
              <a:t>=</a:t>
            </a:r>
            <a:r>
              <a:rPr lang="en-US" altLang="zh-CN" sz="2800" dirty="0" err="1">
                <a:latin typeface="+mn-ea"/>
                <a:ea typeface="+mn-ea"/>
              </a:rPr>
              <a:t>t</a:t>
            </a:r>
            <a:r>
              <a:rPr lang="en-US" altLang="zh-CN" sz="2800" baseline="-25000" dirty="0" err="1">
                <a:latin typeface="+mn-ea"/>
                <a:ea typeface="+mn-ea"/>
              </a:rPr>
              <a:t>c</a:t>
            </a:r>
            <a:r>
              <a:rPr lang="en-US" altLang="zh-CN" sz="2800" dirty="0">
                <a:latin typeface="+mn-ea"/>
                <a:ea typeface="+mn-ea"/>
              </a:rPr>
              <a:t>/ t</a:t>
            </a:r>
            <a:r>
              <a:rPr lang="en-US" altLang="zh-CN" sz="2800" baseline="-25000" dirty="0">
                <a:latin typeface="+mn-ea"/>
                <a:ea typeface="+mn-ea"/>
              </a:rPr>
              <a:t>a</a:t>
            </a:r>
            <a:r>
              <a:rPr lang="zh-CN" altLang="en-US" dirty="0">
                <a:latin typeface="+mn-ea"/>
                <a:ea typeface="+mn-ea"/>
              </a:rPr>
              <a:t> </a:t>
            </a:r>
            <a:endParaRPr lang="en-US" altLang="zh-CN" dirty="0">
              <a:latin typeface="+mn-ea"/>
              <a:ea typeface="+mn-ea"/>
            </a:endParaRPr>
          </a:p>
          <a:p>
            <a:pPr>
              <a:defRPr/>
            </a:pPr>
            <a:r>
              <a:rPr lang="zh-CN" altLang="en-US" dirty="0">
                <a:latin typeface="+mn-ea"/>
              </a:rPr>
              <a:t>影响命中率的几个因素</a:t>
            </a:r>
            <a:endParaRPr lang="zh-CN" altLang="en-US" dirty="0">
              <a:latin typeface="+mn-ea"/>
            </a:endParaRPr>
          </a:p>
          <a:p>
            <a:pPr lvl="1">
              <a:defRPr/>
            </a:pPr>
            <a:r>
              <a:rPr lang="zh-CN" altLang="en-US" sz="2200" dirty="0">
                <a:latin typeface="+mn-ea"/>
              </a:rPr>
              <a:t> 程序行为（局部性）    </a:t>
            </a:r>
            <a:r>
              <a:rPr lang="en-US" altLang="zh-CN" sz="2200" dirty="0">
                <a:latin typeface="+mn-ea"/>
              </a:rPr>
              <a:t>cache</a:t>
            </a:r>
            <a:r>
              <a:rPr lang="zh-CN" altLang="en-US" sz="2200" dirty="0">
                <a:latin typeface="+mn-ea"/>
              </a:rPr>
              <a:t>容量</a:t>
            </a:r>
            <a:endParaRPr lang="zh-CN" altLang="en-US" sz="2200" dirty="0">
              <a:latin typeface="+mn-ea"/>
            </a:endParaRPr>
          </a:p>
          <a:p>
            <a:pPr lvl="1">
              <a:defRPr/>
            </a:pPr>
            <a:r>
              <a:rPr lang="zh-CN" altLang="en-US" sz="2200" dirty="0">
                <a:latin typeface="+mn-ea"/>
              </a:rPr>
              <a:t> 组织方式                     块大小</a:t>
            </a:r>
            <a:endParaRPr lang="zh-CN" altLang="en-US" sz="2200" dirty="0">
              <a:latin typeface="+mn-ea"/>
            </a:endParaRPr>
          </a:p>
          <a:p>
            <a:pPr>
              <a:defRPr/>
            </a:pPr>
            <a:endParaRPr lang="zh-CN" altLang="en-US" dirty="0">
              <a:latin typeface="+mn-ea"/>
              <a:ea typeface="+mn-ea"/>
            </a:endParaRPr>
          </a:p>
          <a:p>
            <a:pPr lvl="1">
              <a:lnSpc>
                <a:spcPct val="110000"/>
              </a:lnSpc>
            </a:pPr>
            <a:endParaRPr lang="zh-CN" altLang="en-US" sz="2200" dirty="0">
              <a:latin typeface="华文新魏" panose="02010800040101010101" pitchFamily="2" charset="-122"/>
            </a:endParaRPr>
          </a:p>
          <a:p>
            <a:pPr lvl="2">
              <a:lnSpc>
                <a:spcPct val="110000"/>
              </a:lnSpc>
              <a:buNone/>
            </a:pPr>
            <a:endParaRPr lang="zh-CN" altLang="en-US" sz="2900" baseline="-25000" dirty="0">
              <a:solidFill>
                <a:srgbClr val="FF0000"/>
              </a:solidFill>
              <a:latin typeface="华文新魏" panose="02010800040101010101" pitchFamily="2" charset="-122"/>
            </a:endParaRPr>
          </a:p>
          <a:p>
            <a:pPr lvl="2">
              <a:lnSpc>
                <a:spcPct val="110000"/>
              </a:lnSpc>
              <a:buNone/>
            </a:pPr>
            <a:endParaRPr lang="zh-CN" altLang="en-US" sz="2900" baseline="-25000" dirty="0">
              <a:solidFill>
                <a:schemeClr val="accent2"/>
              </a:solidFill>
              <a:latin typeface="华文新魏" panose="02010800040101010101" pitchFamily="2" charset="-122"/>
            </a:endParaRPr>
          </a:p>
          <a:p>
            <a:pPr lvl="2">
              <a:lnSpc>
                <a:spcPct val="110000"/>
              </a:lnSpc>
              <a:buNone/>
            </a:pPr>
            <a:endParaRPr lang="zh-CN" altLang="en-US" sz="3300" dirty="0">
              <a:solidFill>
                <a:schemeClr val="accent2"/>
              </a:solidFill>
            </a:endParaRPr>
          </a:p>
          <a:p>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6054029" y="1421725"/>
                <a:ext cx="2364045" cy="97148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b="1" i="1" smtClean="0">
                          <a:solidFill>
                            <a:schemeClr val="tx1"/>
                          </a:solidFill>
                          <a:latin typeface="Cambria Math" panose="02040503050406030204" pitchFamily="18" charset="0"/>
                        </a:rPr>
                        <m:t>𝒉</m:t>
                      </m:r>
                      <m:r>
                        <a:rPr lang="en-US" altLang="zh-CN" sz="2800" b="1" i="1">
                          <a:solidFill>
                            <a:schemeClr val="tx1"/>
                          </a:solidFill>
                          <a:latin typeface="Cambria Math" panose="02040503050406030204" pitchFamily="18" charset="0"/>
                        </a:rPr>
                        <m:t>=</m:t>
                      </m:r>
                      <m:f>
                        <m:fPr>
                          <m:ctrlPr>
                            <a:rPr lang="en-US" altLang="zh-CN" sz="2800" b="1" i="1">
                              <a:solidFill>
                                <a:schemeClr val="tx1"/>
                              </a:solidFill>
                              <a:latin typeface="Cambria Math" panose="02040503050406030204" pitchFamily="18" charset="0"/>
                            </a:rPr>
                          </m:ctrlPr>
                        </m:fPr>
                        <m:num>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num>
                        <m:den>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𝑵</m:t>
                              </m:r>
                            </m:e>
                            <m:sub>
                              <m:r>
                                <a:rPr lang="en-US" altLang="zh-CN" sz="2800" b="1" i="1">
                                  <a:solidFill>
                                    <a:schemeClr val="tx1"/>
                                  </a:solidFill>
                                  <a:latin typeface="Cambria Math" panose="02040503050406030204" pitchFamily="18" charset="0"/>
                                </a:rPr>
                                <m:t>𝒎</m:t>
                              </m:r>
                            </m:sub>
                          </m:sSub>
                        </m:den>
                      </m:f>
                    </m:oMath>
                  </m:oMathPara>
                </a14:m>
                <a:endParaRPr lang="zh-CN" altLang="en-US" sz="2800" i="1" dirty="0">
                  <a:solidFill>
                    <a:schemeClr val="tx1"/>
                  </a:solidFill>
                </a:endParaRPr>
              </a:p>
            </p:txBody>
          </p:sp>
        </mc:Choice>
        <mc:Fallback>
          <p:sp>
            <p:nvSpPr>
              <p:cNvPr id="4" name="矩形 3"/>
              <p:cNvSpPr>
                <a:spLocks noRot="1" noChangeAspect="1" noMove="1" noResize="1" noEditPoints="1" noAdjustHandles="1" noChangeArrowheads="1" noChangeShapeType="1" noTextEdit="1"/>
              </p:cNvSpPr>
              <p:nvPr/>
            </p:nvSpPr>
            <p:spPr>
              <a:xfrm>
                <a:off x="6054029" y="1421725"/>
                <a:ext cx="2364045" cy="971484"/>
              </a:xfrm>
              <a:prstGeom prst="rect">
                <a:avLst/>
              </a:prstGeom>
              <a:blipFill rotWithShape="1">
                <a:blip r:embed="rId1"/>
                <a:stretch>
                  <a:fillRect l="-24" t="-61" r="-838"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6054029" y="3238056"/>
                <a:ext cx="361727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𝒂</m:t>
                          </m:r>
                        </m:sub>
                      </m:sSub>
                      <m:r>
                        <a:rPr lang="en-US" altLang="zh-CN" sz="2800" b="1" i="1">
                          <a:solidFill>
                            <a:schemeClr val="tx1"/>
                          </a:solidFill>
                          <a:latin typeface="Cambria Math" panose="02040503050406030204" pitchFamily="18" charset="0"/>
                        </a:rPr>
                        <m:t>=</m:t>
                      </m:r>
                      <m:r>
                        <a:rPr lang="en-US" altLang="zh-CN" sz="2800" b="1" i="1">
                          <a:solidFill>
                            <a:schemeClr val="tx1"/>
                          </a:solidFill>
                          <a:latin typeface="Cambria Math" panose="02040503050406030204" pitchFamily="18" charset="0"/>
                        </a:rPr>
                        <m:t>𝒉</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a:solidFill>
                                <a:schemeClr val="tx1"/>
                              </a:solidFill>
                              <a:latin typeface="Cambria Math" panose="02040503050406030204" pitchFamily="18" charset="0"/>
                            </a:rPr>
                            <m:t>𝒄</m:t>
                          </m:r>
                        </m:sub>
                      </m:sSub>
                      <m:r>
                        <a:rPr lang="en-US" altLang="zh-CN" sz="2800" b="1" i="1">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𝟏</m:t>
                      </m:r>
                      <m:r>
                        <a:rPr lang="en-US" altLang="zh-CN" sz="2800" b="1" i="1" smtClean="0">
                          <a:solidFill>
                            <a:schemeClr val="tx1"/>
                          </a:solidFill>
                          <a:latin typeface="Cambria Math" panose="02040503050406030204" pitchFamily="18" charset="0"/>
                        </a:rPr>
                        <m:t>−</m:t>
                      </m:r>
                      <m:r>
                        <a:rPr lang="en-US" altLang="zh-CN" sz="2800" b="1" i="1" smtClean="0">
                          <a:solidFill>
                            <a:schemeClr val="tx1"/>
                          </a:solidFill>
                          <a:latin typeface="Cambria Math" panose="02040503050406030204" pitchFamily="18" charset="0"/>
                        </a:rPr>
                        <m:t>𝒉</m:t>
                      </m:r>
                      <m:r>
                        <a:rPr lang="en-US" altLang="zh-CN" sz="2800" b="1" i="1" smtClean="0">
                          <a:solidFill>
                            <a:schemeClr val="tx1"/>
                          </a:solidFill>
                          <a:latin typeface="Cambria Math" panose="02040503050406030204" pitchFamily="18" charset="0"/>
                        </a:rPr>
                        <m:t>)</m:t>
                      </m:r>
                      <m:sSub>
                        <m:sSubPr>
                          <m:ctrlPr>
                            <a:rPr lang="en-US" altLang="zh-CN" sz="2800" b="1" i="1">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𝒕</m:t>
                          </m:r>
                        </m:e>
                        <m:sub>
                          <m:r>
                            <a:rPr lang="en-US" altLang="zh-CN" sz="2800" b="1" i="1" smtClean="0">
                              <a:solidFill>
                                <a:schemeClr val="tx1"/>
                              </a:solidFill>
                              <a:latin typeface="Cambria Math" panose="02040503050406030204" pitchFamily="18" charset="0"/>
                            </a:rPr>
                            <m:t>𝒎</m:t>
                          </m:r>
                        </m:sub>
                      </m:sSub>
                    </m:oMath>
                  </m:oMathPara>
                </a14:m>
                <a:endParaRPr lang="zh-CN" altLang="en-US" sz="2800" i="1" dirty="0">
                  <a:solidFill>
                    <a:schemeClr val="tx1"/>
                  </a:solidFill>
                </a:endParaRPr>
              </a:p>
            </p:txBody>
          </p:sp>
        </mc:Choice>
        <mc:Fallback>
          <p:sp>
            <p:nvSpPr>
              <p:cNvPr id="5" name="矩形 4"/>
              <p:cNvSpPr>
                <a:spLocks noRot="1" noChangeAspect="1" noMove="1" noResize="1" noEditPoints="1" noAdjustHandles="1" noChangeArrowheads="1" noChangeShapeType="1" noTextEdit="1"/>
              </p:cNvSpPr>
              <p:nvPr/>
            </p:nvSpPr>
            <p:spPr>
              <a:xfrm>
                <a:off x="6054029" y="3238056"/>
                <a:ext cx="3617272" cy="523220"/>
              </a:xfrm>
              <a:prstGeom prst="rect">
                <a:avLst/>
              </a:prstGeom>
              <a:blipFill rotWithShape="1">
                <a:blip r:embed="rId2"/>
                <a:stretch>
                  <a:fillRect l="-16" t="-37" r="-327" b="3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52" name="Rectangle 5"/>
          <p:cNvSpPr>
            <a:spLocks noGrp="1" noChangeArrowheads="1"/>
          </p:cNvSpPr>
          <p:nvPr>
            <p:ph type="title"/>
          </p:nvPr>
        </p:nvSpPr>
        <p:spPr/>
        <p:txBody>
          <a:bodyPr/>
          <a:lstStyle/>
          <a:p>
            <a:pPr eaLnBrk="1" hangingPunct="1"/>
            <a:r>
              <a:rPr lang="en-US" altLang="zh-CN" dirty="0">
                <a:latin typeface="+mn-ea"/>
                <a:ea typeface="+mn-ea"/>
              </a:rPr>
              <a:t>cache</a:t>
            </a:r>
            <a:r>
              <a:rPr lang="zh-CN" altLang="en-US" dirty="0">
                <a:latin typeface="+mn-ea"/>
                <a:ea typeface="+mn-ea"/>
              </a:rPr>
              <a:t>的命中率与</a:t>
            </a:r>
            <a:r>
              <a:rPr lang="en-US" altLang="zh-CN" dirty="0">
                <a:latin typeface="+mn-ea"/>
                <a:ea typeface="+mn-ea"/>
              </a:rPr>
              <a:t>cache</a:t>
            </a:r>
            <a:r>
              <a:rPr lang="zh-CN" altLang="en-US" dirty="0">
                <a:latin typeface="+mn-ea"/>
                <a:ea typeface="+mn-ea"/>
              </a:rPr>
              <a:t>容量的关系</a:t>
            </a:r>
            <a:endParaRPr lang="zh-CN" altLang="en-US" dirty="0">
              <a:latin typeface="+mn-ea"/>
              <a:ea typeface="+mn-ea"/>
            </a:endParaRPr>
          </a:p>
        </p:txBody>
      </p:sp>
      <p:graphicFrame>
        <p:nvGraphicFramePr>
          <p:cNvPr id="120951" name="Object 119"/>
          <p:cNvGraphicFramePr>
            <a:graphicFrameLocks noGrp="1" noChangeAspect="1"/>
          </p:cNvGraphicFramePr>
          <p:nvPr>
            <p:ph idx="1"/>
          </p:nvPr>
        </p:nvGraphicFramePr>
        <p:xfrm>
          <a:off x="2927350" y="1847850"/>
          <a:ext cx="6270625" cy="3041650"/>
        </p:xfrm>
        <a:graphic>
          <a:graphicData uri="http://schemas.openxmlformats.org/presentationml/2006/ole">
            <mc:AlternateContent xmlns:mc="http://schemas.openxmlformats.org/markup-compatibility/2006">
              <mc:Choice xmlns:v="urn:schemas-microsoft-com:vml" Requires="v">
                <p:oleObj spid="_x0000_s1309" name="Picture" r:id="rId1" imgW="17192625" imgH="8324850" progId="Word.Picture.8">
                  <p:embed/>
                </p:oleObj>
              </mc:Choice>
              <mc:Fallback>
                <p:oleObj name="Picture" r:id="rId1" imgW="17192625" imgH="8324850" progId="Word.Picture.8">
                  <p:embed/>
                  <p:pic>
                    <p:nvPicPr>
                      <p:cNvPr id="0" name="Object 119"/>
                      <p:cNvPicPr>
                        <a:picLocks noGrp="1" noChangeAspect="1" noChangeArrowheads="1"/>
                      </p:cNvPicPr>
                      <p:nvPr/>
                    </p:nvPicPr>
                    <p:blipFill>
                      <a:blip r:embed="rId2"/>
                      <a:srcRect/>
                      <a:stretch>
                        <a:fillRect/>
                      </a:stretch>
                    </p:blipFill>
                    <p:spPr bwMode="auto">
                      <a:xfrm>
                        <a:off x="2927350" y="1847850"/>
                        <a:ext cx="6270625" cy="3041650"/>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rPr>
              <a:t>块容量与命中率    </a:t>
            </a:r>
            <a:r>
              <a:rPr lang="en-US" altLang="zh-CN" dirty="0"/>
              <a:t>Is bigger always better?</a:t>
            </a:r>
            <a:endParaRPr lang="zh-CN" altLang="en-US" dirty="0"/>
          </a:p>
        </p:txBody>
      </p:sp>
      <p:sp>
        <p:nvSpPr>
          <p:cNvPr id="3" name="内容占位符 2"/>
          <p:cNvSpPr>
            <a:spLocks noGrp="1"/>
          </p:cNvSpPr>
          <p:nvPr>
            <p:ph idx="1"/>
          </p:nvPr>
        </p:nvSpPr>
        <p:spPr/>
        <p:txBody>
          <a:bodyPr/>
          <a:lstStyle/>
          <a:p>
            <a:r>
              <a:rPr lang="zh-CN" altLang="en-US" sz="2800" dirty="0"/>
              <a:t>块越大，块数量越少</a:t>
            </a:r>
            <a:endParaRPr lang="en-US" altLang="zh-CN" sz="2800" dirty="0"/>
          </a:p>
          <a:p>
            <a:pPr lvl="1"/>
            <a:r>
              <a:rPr lang="zh-CN" altLang="en-US" sz="2400" dirty="0"/>
              <a:t>空间局部性越好</a:t>
            </a:r>
            <a:endParaRPr lang="zh-CN" altLang="en-US" sz="2400" dirty="0"/>
          </a:p>
          <a:p>
            <a:pPr lvl="1"/>
            <a:r>
              <a:rPr lang="zh-CN" altLang="en-US" sz="2400" dirty="0"/>
              <a:t>时间局部性不佳</a:t>
            </a:r>
            <a:endParaRPr lang="zh-CN" altLang="en-US" sz="2400" dirty="0"/>
          </a:p>
          <a:p>
            <a:pPr lvl="2"/>
            <a:r>
              <a:rPr lang="zh-CN" altLang="en-US" sz="2400" dirty="0"/>
              <a:t>缺失率提升</a:t>
            </a:r>
            <a:endParaRPr lang="zh-CN" altLang="en-US" sz="2400" dirty="0"/>
          </a:p>
          <a:p>
            <a:pPr lvl="2"/>
            <a:r>
              <a:rPr lang="zh-CN" altLang="en-US" sz="2400" dirty="0"/>
              <a:t>极端例子</a:t>
            </a:r>
            <a:endParaRPr lang="en-US" altLang="zh-CN" sz="2400" dirty="0"/>
          </a:p>
          <a:p>
            <a:pPr marL="914400" lvl="2" indent="0">
              <a:buNone/>
            </a:pPr>
            <a:r>
              <a:rPr lang="zh-CN" altLang="en-US" sz="2400" dirty="0"/>
              <a:t>   一个</a:t>
            </a:r>
            <a:r>
              <a:rPr lang="en-US" altLang="zh-CN" sz="2400" dirty="0"/>
              <a:t>cache</a:t>
            </a:r>
            <a:r>
              <a:rPr lang="zh-CN" altLang="en-US" sz="2400" dirty="0"/>
              <a:t>只有一块</a:t>
            </a:r>
            <a:endParaRPr lang="zh-CN" altLang="en-US" sz="2400" dirty="0"/>
          </a:p>
          <a:p>
            <a:endParaRPr lang="zh-CN" altLang="en-US" dirty="0"/>
          </a:p>
        </p:txBody>
      </p:sp>
      <p:graphicFrame>
        <p:nvGraphicFramePr>
          <p:cNvPr id="5" name="Object 63"/>
          <p:cNvGraphicFramePr>
            <a:graphicFrameLocks noGrp="1" noChangeAspect="1"/>
          </p:cNvGraphicFramePr>
          <p:nvPr/>
        </p:nvGraphicFramePr>
        <p:xfrm>
          <a:off x="5114925" y="2498725"/>
          <a:ext cx="6205538" cy="3886200"/>
        </p:xfrm>
        <a:graphic>
          <a:graphicData uri="http://schemas.openxmlformats.org/presentationml/2006/ole">
            <mc:AlternateContent xmlns:mc="http://schemas.openxmlformats.org/markup-compatibility/2006">
              <mc:Choice xmlns:v="urn:schemas-microsoft-com:vml" Requires="v">
                <p:oleObj spid="_x0000_s2334" name="Picture" r:id="rId1" imgW="17116425" imgH="9582150" progId="Word.Picture.8">
                  <p:embed/>
                </p:oleObj>
              </mc:Choice>
              <mc:Fallback>
                <p:oleObj name="Picture" r:id="rId1" imgW="17116425" imgH="9582150" progId="Word.Picture.8">
                  <p:embed/>
                  <p:pic>
                    <p:nvPicPr>
                      <p:cNvPr id="0" name="Object 63"/>
                      <p:cNvPicPr>
                        <a:picLocks noGrp="1" noChangeAspect="1" noChangeArrowheads="1"/>
                      </p:cNvPicPr>
                      <p:nvPr/>
                    </p:nvPicPr>
                    <p:blipFill>
                      <a:blip r:embed="rId2"/>
                      <a:srcRect/>
                      <a:stretch>
                        <a:fillRect/>
                      </a:stretch>
                    </p:blipFill>
                    <p:spPr bwMode="auto">
                      <a:xfrm>
                        <a:off x="5114925" y="2498725"/>
                        <a:ext cx="6205538" cy="3886200"/>
                      </a:xfrm>
                      <a:prstGeom prst="rect">
                        <a:avLst/>
                      </a:prstGeom>
                      <a:solidFill>
                        <a:schemeClr val="tx2">
                          <a:alpha val="0"/>
                        </a:schemeClr>
                      </a:solidFill>
                    </p:spPr>
                  </p:pic>
                </p:oleObj>
              </mc:Fallback>
            </mc:AlternateContent>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000" name="Rectangle 2"/>
          <p:cNvSpPr>
            <a:spLocks noGrp="1" noChangeArrowheads="1"/>
          </p:cNvSpPr>
          <p:nvPr>
            <p:ph type="title"/>
          </p:nvPr>
        </p:nvSpPr>
        <p:spPr/>
        <p:txBody>
          <a:bodyPr/>
          <a:lstStyle/>
          <a:p>
            <a:pPr eaLnBrk="1" hangingPunct="1"/>
            <a:r>
              <a:rPr lang="zh-CN" altLang="en-US">
                <a:latin typeface="Times New Roman" panose="02020603050405020304" pitchFamily="18" charset="0"/>
              </a:rPr>
              <a:t>地址</a:t>
            </a:r>
            <a:r>
              <a:rPr lang="zh-CN" altLang="en-US"/>
              <a:t>映射</a:t>
            </a:r>
            <a:r>
              <a:rPr lang="zh-CN" altLang="en-US">
                <a:latin typeface="Times New Roman" panose="02020603050405020304" pitchFamily="18" charset="0"/>
              </a:rPr>
              <a:t>与命中率</a:t>
            </a:r>
            <a:endParaRPr lang="zh-CN" altLang="en-US">
              <a:latin typeface="Times New Roman" panose="02020603050405020304" pitchFamily="18" charset="0"/>
            </a:endParaRPr>
          </a:p>
        </p:txBody>
      </p:sp>
      <p:graphicFrame>
        <p:nvGraphicFramePr>
          <p:cNvPr id="122999" name="Object 119"/>
          <p:cNvGraphicFramePr>
            <a:graphicFrameLocks noGrp="1" noChangeAspect="1"/>
          </p:cNvGraphicFramePr>
          <p:nvPr>
            <p:ph idx="1"/>
          </p:nvPr>
        </p:nvGraphicFramePr>
        <p:xfrm>
          <a:off x="2534611" y="1537075"/>
          <a:ext cx="7519604" cy="4190249"/>
        </p:xfrm>
        <a:graphic>
          <a:graphicData uri="http://schemas.openxmlformats.org/presentationml/2006/ole">
            <mc:AlternateContent xmlns:mc="http://schemas.openxmlformats.org/markup-compatibility/2006">
              <mc:Choice xmlns:v="urn:schemas-microsoft-com:vml" Requires="v">
                <p:oleObj spid="_x0000_s3358" name="图片" r:id="rId1" imgW="2749550" imgH="1525270" progId="Word.Picture.8">
                  <p:embed/>
                </p:oleObj>
              </mc:Choice>
              <mc:Fallback>
                <p:oleObj name="图片" r:id="rId1" imgW="2749550" imgH="1525270" progId="Word.Picture.8">
                  <p:embed/>
                  <p:pic>
                    <p:nvPicPr>
                      <p:cNvPr id="0" name="Object 11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4611" y="1537075"/>
                        <a:ext cx="7519604" cy="4190249"/>
                      </a:xfrm>
                      <a:prstGeom prst="rect">
                        <a:avLst/>
                      </a:prstGeom>
                      <a:solidFill>
                        <a:schemeClr val="tx2">
                          <a:alpha val="0"/>
                        </a:schemeClr>
                      </a:solidFill>
                      <a:ln>
                        <a:noFill/>
                      </a:ln>
                      <a:effectLst/>
                    </p:spPr>
                  </p:pic>
                </p:oleObj>
              </mc:Fallback>
            </mc:AlternateContent>
          </a:graphicData>
        </a:graphic>
      </p:graphicFrame>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Arial" panose="020B0604020202020204" pitchFamily="34" charset="0"/>
              </a:rPr>
              <a:t>半导体存储器如何存储数据？</a:t>
            </a:r>
            <a:endParaRPr lang="zh-CN" altLang="en-US" dirty="0"/>
          </a:p>
        </p:txBody>
      </p:sp>
      <p:pic>
        <p:nvPicPr>
          <p:cNvPr id="8" name="Picture 5" descr="02aXeRam"/>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1845106">
            <a:off x="6358282" y="1175065"/>
            <a:ext cx="4674621" cy="3681881"/>
          </a:xfrm>
          <a:prstGeom prst="rect">
            <a:avLst/>
          </a:prstGeom>
          <a:noFill/>
          <a:ln w="9525">
            <a:noFill/>
            <a:miter lim="800000"/>
            <a:headEnd/>
            <a:tailEnd/>
          </a:ln>
        </p:spPr>
      </p:pic>
      <p:pic>
        <p:nvPicPr>
          <p:cNvPr id="9" name="Picture 11"/>
          <p:cNvPicPr>
            <a:picLocks noChangeAspect="1" noChangeArrowheads="1"/>
          </p:cNvPicPr>
          <p:nvPr/>
        </p:nvPicPr>
        <p:blipFill>
          <a:blip r:embed="rId2" cstate="print"/>
          <a:srcRect/>
          <a:stretch>
            <a:fillRect/>
          </a:stretch>
        </p:blipFill>
        <p:spPr bwMode="auto">
          <a:xfrm>
            <a:off x="1600538" y="1867280"/>
            <a:ext cx="3889880" cy="2172747"/>
          </a:xfrm>
          <a:prstGeom prst="rect">
            <a:avLst/>
          </a:prstGeom>
          <a:noFill/>
          <a:ln w="19050" algn="ctr">
            <a:noFill/>
            <a:miter lim="800000"/>
            <a:headEnd/>
            <a:tailEnd/>
          </a:ln>
        </p:spPr>
      </p:pic>
      <p:sp>
        <p:nvSpPr>
          <p:cNvPr id="10" name="Rectangle 106"/>
          <p:cNvSpPr>
            <a:spLocks noChangeArrowheads="1"/>
          </p:cNvSpPr>
          <p:nvPr/>
        </p:nvSpPr>
        <p:spPr bwMode="auto">
          <a:xfrm>
            <a:off x="2480348" y="4187982"/>
            <a:ext cx="2596020" cy="355600"/>
          </a:xfrm>
          <a:prstGeom prst="rect">
            <a:avLst/>
          </a:prstGeom>
          <a:noFill/>
          <a:ln w="12700">
            <a:noFill/>
            <a:miter lim="800000"/>
          </a:ln>
        </p:spPr>
        <p:txBody>
          <a:bodyPr lIns="12700" tIns="12700" rIns="12700" bIns="12700"/>
          <a:lstStyle/>
          <a:p>
            <a:pPr algn="just"/>
            <a:r>
              <a:rPr lang="en-US" altLang="zh-CN" sz="2000" b="1" dirty="0">
                <a:solidFill>
                  <a:srgbClr val="0000FF"/>
                </a:solidFill>
                <a:latin typeface="+mn-ea"/>
              </a:rPr>
              <a:t>SRAM</a:t>
            </a:r>
            <a:r>
              <a:rPr lang="zh-CN" altLang="en-US" sz="2000" b="1" dirty="0">
                <a:solidFill>
                  <a:srgbClr val="0000FF"/>
                </a:solidFill>
                <a:latin typeface="+mn-ea"/>
              </a:rPr>
              <a:t>（</a:t>
            </a:r>
            <a:r>
              <a:rPr lang="en-US" altLang="zh-CN" sz="2000" b="1" dirty="0">
                <a:solidFill>
                  <a:srgbClr val="0000FF"/>
                </a:solidFill>
                <a:latin typeface="+mn-ea"/>
              </a:rPr>
              <a:t>CPU</a:t>
            </a:r>
            <a:r>
              <a:rPr lang="zh-CN" altLang="en-US" sz="2000" b="1" dirty="0">
                <a:solidFill>
                  <a:srgbClr val="0000FF"/>
                </a:solidFill>
                <a:latin typeface="+mn-ea"/>
              </a:rPr>
              <a:t>缓存）</a:t>
            </a:r>
            <a:endParaRPr lang="zh-CN" altLang="en-US" sz="2000" b="1" dirty="0">
              <a:solidFill>
                <a:srgbClr val="0000FF"/>
              </a:solidFill>
              <a:latin typeface="+mn-ea"/>
            </a:endParaRPr>
          </a:p>
        </p:txBody>
      </p:sp>
      <p:sp>
        <p:nvSpPr>
          <p:cNvPr id="11" name="Rectangle 106"/>
          <p:cNvSpPr>
            <a:spLocks noChangeArrowheads="1"/>
          </p:cNvSpPr>
          <p:nvPr/>
        </p:nvSpPr>
        <p:spPr bwMode="auto">
          <a:xfrm>
            <a:off x="7756061" y="4215027"/>
            <a:ext cx="2100727" cy="241300"/>
          </a:xfrm>
          <a:prstGeom prst="rect">
            <a:avLst/>
          </a:prstGeom>
          <a:noFill/>
          <a:ln w="12700">
            <a:noFill/>
            <a:miter lim="800000"/>
          </a:ln>
        </p:spPr>
        <p:txBody>
          <a:bodyPr lIns="12700" tIns="12700" rIns="12700" bIns="12700"/>
          <a:lstStyle/>
          <a:p>
            <a:pPr algn="just"/>
            <a:r>
              <a:rPr lang="en-US" altLang="zh-CN" sz="2000" b="1" dirty="0">
                <a:solidFill>
                  <a:srgbClr val="0000FF"/>
                </a:solidFill>
                <a:latin typeface="+mn-ea"/>
              </a:rPr>
              <a:t>DRAM </a:t>
            </a:r>
            <a:r>
              <a:rPr lang="zh-CN" altLang="en-US" sz="2000" b="1" dirty="0">
                <a:solidFill>
                  <a:srgbClr val="0000FF"/>
                </a:solidFill>
                <a:latin typeface="+mn-ea"/>
              </a:rPr>
              <a:t>内存条</a:t>
            </a:r>
            <a:endParaRPr lang="zh-CN" altLang="en-US" sz="2000" b="1" dirty="0">
              <a:solidFill>
                <a:srgbClr val="0000FF"/>
              </a:solidFill>
              <a:latin typeface="+mn-ea"/>
            </a:endParaRPr>
          </a:p>
        </p:txBody>
      </p:sp>
      <p:sp>
        <p:nvSpPr>
          <p:cNvPr id="12" name="Rectangle 3"/>
          <p:cNvSpPr txBox="1">
            <a:spLocks noChangeArrowheads="1"/>
          </p:cNvSpPr>
          <p:nvPr/>
        </p:nvSpPr>
        <p:spPr bwMode="auto">
          <a:xfrm>
            <a:off x="2014659" y="5342356"/>
            <a:ext cx="8001000" cy="901700"/>
          </a:xfrm>
          <a:prstGeom prst="rect">
            <a:avLst/>
          </a:prstGeom>
          <a:noFill/>
          <a:ln w="9525">
            <a:noFill/>
            <a:miter lim="800000"/>
          </a:ln>
        </p:spPr>
        <p:txBody>
          <a:bodyPr/>
          <a:lstStyle/>
          <a:p>
            <a:pPr algn="ctr">
              <a:lnSpc>
                <a:spcPct val="120000"/>
              </a:lnSpc>
              <a:spcBef>
                <a:spcPct val="20000"/>
              </a:spcBef>
              <a:buClr>
                <a:schemeClr val="accent2"/>
              </a:buClr>
              <a:buFont typeface="Wingdings" panose="05000000000000000000" pitchFamily="2" charset="2"/>
              <a:buNone/>
              <a:defRPr/>
            </a:pPr>
            <a:r>
              <a:rPr lang="zh-CN" altLang="en-US" sz="2800" b="1" dirty="0">
                <a:latin typeface="Verdana" panose="020B0604030504040204" pitchFamily="34" charset="0"/>
              </a:rPr>
              <a:t>二者为什么存在性能、容量、价格差异</a:t>
            </a:r>
            <a:r>
              <a:rPr lang="en-US" altLang="zh-CN" sz="2800" b="1" dirty="0">
                <a:latin typeface="Verdana" panose="020B0604030504040204" pitchFamily="34" charset="0"/>
              </a:rPr>
              <a:t>?</a:t>
            </a:r>
            <a:endParaRPr lang="en-US" altLang="zh-CN" sz="2800" b="1" dirty="0">
              <a:latin typeface="Verdana" panose="020B0604030504040204" pitchFamily="34" charset="0"/>
            </a:endParaRPr>
          </a:p>
        </p:txBody>
      </p:sp>
      <p:pic>
        <p:nvPicPr>
          <p:cNvPr id="13" name="Picture 4" descr="j0433797[1]"/>
          <p:cNvPicPr>
            <a:picLocks noChangeAspect="1" noChangeArrowheads="1"/>
          </p:cNvPicPr>
          <p:nvPr/>
        </p:nvPicPr>
        <p:blipFill>
          <a:blip r:embed="rId3" cstate="print"/>
          <a:srcRect/>
          <a:stretch>
            <a:fillRect/>
          </a:stretch>
        </p:blipFill>
        <p:spPr bwMode="auto">
          <a:xfrm>
            <a:off x="9310688" y="285750"/>
            <a:ext cx="1092200" cy="1092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1</a:t>
            </a:r>
            <a:endParaRPr lang="zh-CN" altLang="en-US" dirty="0"/>
          </a:p>
        </p:txBody>
      </p:sp>
      <p:sp>
        <p:nvSpPr>
          <p:cNvPr id="3" name="内容占位符 2"/>
          <p:cNvSpPr>
            <a:spLocks noGrp="1"/>
          </p:cNvSpPr>
          <p:nvPr>
            <p:ph idx="1"/>
          </p:nvPr>
        </p:nvSpPr>
        <p:spPr/>
        <p:txBody>
          <a:bodyPr/>
          <a:lstStyle/>
          <a:p>
            <a:r>
              <a:rPr lang="zh-CN" altLang="en-US" b="1" dirty="0"/>
              <a:t>某计算机字长</a:t>
            </a:r>
            <a:r>
              <a:rPr lang="en-US" altLang="zh-CN" b="1" dirty="0"/>
              <a:t>32</a:t>
            </a:r>
            <a:r>
              <a:rPr lang="zh-CN" altLang="en-US" b="1" dirty="0"/>
              <a:t>位，采用直接映射</a:t>
            </a:r>
            <a:r>
              <a:rPr lang="en-US" altLang="zh-CN" b="1" dirty="0"/>
              <a:t>cache,</a:t>
            </a:r>
            <a:r>
              <a:rPr lang="zh-CN" altLang="en-US" b="1" dirty="0"/>
              <a:t>主存容量</a:t>
            </a:r>
            <a:r>
              <a:rPr lang="en-US" altLang="zh-CN" b="1" dirty="0"/>
              <a:t>4MB</a:t>
            </a:r>
            <a:r>
              <a:rPr lang="zh-CN" altLang="en-US" b="1" dirty="0"/>
              <a:t>，</a:t>
            </a:r>
            <a:r>
              <a:rPr lang="en-US" altLang="zh-CN" b="1" dirty="0"/>
              <a:t>Cache</a:t>
            </a:r>
            <a:r>
              <a:rPr lang="zh-CN" altLang="en-US" b="1" dirty="0"/>
              <a:t>数据存储体容量为</a:t>
            </a:r>
            <a:r>
              <a:rPr lang="en-US" altLang="zh-CN" b="1" dirty="0"/>
              <a:t>4KB</a:t>
            </a:r>
            <a:r>
              <a:rPr lang="zh-CN" altLang="en-US" b="1" dirty="0"/>
              <a:t>，字块长度为</a:t>
            </a:r>
            <a:r>
              <a:rPr lang="en-US" altLang="zh-CN" b="1" dirty="0"/>
              <a:t>8</a:t>
            </a:r>
            <a:r>
              <a:rPr lang="zh-CN" altLang="en-US" b="1" dirty="0"/>
              <a:t>个字。</a:t>
            </a:r>
            <a:endParaRPr lang="zh-CN" altLang="en-US" b="1" dirty="0"/>
          </a:p>
          <a:p>
            <a:pPr marL="914400" lvl="1" indent="-457200">
              <a:buFont typeface="微软雅黑" panose="020B0503020204020204" pitchFamily="34" charset="-122"/>
              <a:buAutoNum type="arabicPeriod"/>
            </a:pPr>
            <a:r>
              <a:rPr lang="zh-CN" altLang="en-US" sz="2200" dirty="0"/>
              <a:t>画出直接映射方式下主存地址划分情况。</a:t>
            </a:r>
            <a:endParaRPr lang="zh-CN" altLang="en-US" sz="2200" dirty="0"/>
          </a:p>
          <a:p>
            <a:pPr marL="914400" lvl="1" indent="-457200">
              <a:buFont typeface="微软雅黑" panose="020B0503020204020204" pitchFamily="34" charset="-122"/>
              <a:buAutoNum type="arabicPeriod"/>
            </a:pPr>
            <a:r>
              <a:rPr lang="zh-CN" altLang="en-US" sz="2200" dirty="0"/>
              <a:t>设</a:t>
            </a:r>
            <a:r>
              <a:rPr lang="en-US" altLang="zh-CN" sz="2200" dirty="0"/>
              <a:t>cache</a:t>
            </a:r>
            <a:r>
              <a:rPr lang="zh-CN" altLang="en-US" sz="2200" dirty="0"/>
              <a:t>初始状态为空，若</a:t>
            </a:r>
            <a:r>
              <a:rPr lang="en-US" altLang="zh-CN" sz="2200" dirty="0"/>
              <a:t>CPU</a:t>
            </a:r>
            <a:r>
              <a:rPr lang="zh-CN" altLang="en-US" sz="2200" dirty="0"/>
              <a:t>顺序访问</a:t>
            </a:r>
            <a:r>
              <a:rPr lang="en-US" altLang="zh-CN" sz="2200" dirty="0"/>
              <a:t>0-99</a:t>
            </a:r>
            <a:r>
              <a:rPr lang="zh-CN" altLang="en-US" sz="2200" dirty="0"/>
              <a:t>号单元，并从中读出</a:t>
            </a:r>
            <a:r>
              <a:rPr lang="en-US" altLang="zh-CN" sz="2200" dirty="0"/>
              <a:t>100</a:t>
            </a:r>
            <a:r>
              <a:rPr lang="zh-CN" altLang="en-US" sz="2200" dirty="0"/>
              <a:t>个字，假设主存一次读一个字，并重复此顺序</a:t>
            </a:r>
            <a:r>
              <a:rPr lang="en-US" altLang="zh-CN" sz="2200" dirty="0"/>
              <a:t>10</a:t>
            </a:r>
            <a:r>
              <a:rPr lang="zh-CN" altLang="en-US" sz="2200" dirty="0"/>
              <a:t>次，请计算</a:t>
            </a:r>
            <a:r>
              <a:rPr lang="en-US" altLang="zh-CN" sz="2200" dirty="0"/>
              <a:t>cache</a:t>
            </a:r>
            <a:r>
              <a:rPr lang="zh-CN" altLang="en-US" sz="2200" dirty="0"/>
              <a:t>命中率。</a:t>
            </a:r>
            <a:endParaRPr lang="zh-CN" altLang="en-US" sz="2200" dirty="0"/>
          </a:p>
          <a:p>
            <a:pPr marL="914400" lvl="1" indent="-457200">
              <a:buFont typeface="微软雅黑" panose="020B0503020204020204" pitchFamily="34" charset="-122"/>
              <a:buAutoNum type="arabicPeriod"/>
            </a:pPr>
            <a:r>
              <a:rPr lang="zh-CN" altLang="en-US" sz="2200" dirty="0"/>
              <a:t>如果</a:t>
            </a:r>
            <a:r>
              <a:rPr lang="en-US" altLang="zh-CN" sz="2200" dirty="0"/>
              <a:t>cache</a:t>
            </a:r>
            <a:r>
              <a:rPr lang="zh-CN" altLang="en-US" sz="2200" dirty="0"/>
              <a:t>的存取时间是</a:t>
            </a:r>
            <a:r>
              <a:rPr lang="en-US" altLang="zh-CN" sz="2200" dirty="0"/>
              <a:t>2ns</a:t>
            </a:r>
            <a:r>
              <a:rPr lang="zh-CN" altLang="en-US" sz="2200" dirty="0"/>
              <a:t>，主存访问时间是</a:t>
            </a:r>
            <a:r>
              <a:rPr lang="en-US" altLang="zh-CN" sz="2200" dirty="0"/>
              <a:t>20ns</a:t>
            </a:r>
            <a:r>
              <a:rPr lang="zh-CN" altLang="en-US" sz="2200" dirty="0"/>
              <a:t>，平均访问时间是多少。</a:t>
            </a:r>
            <a:endParaRPr lang="zh-CN" altLang="en-US" sz="2200" dirty="0"/>
          </a:p>
          <a:p>
            <a:pPr marL="914400" lvl="1" indent="-457200">
              <a:buFont typeface="微软雅黑" panose="020B0503020204020204" pitchFamily="34" charset="-122"/>
              <a:buAutoNum type="arabicPeriod"/>
            </a:pPr>
            <a:r>
              <a:rPr lang="en-US" altLang="zh-CN" sz="2200" dirty="0"/>
              <a:t>cache-</a:t>
            </a:r>
            <a:r>
              <a:rPr lang="zh-CN" altLang="en-US" sz="2200" dirty="0"/>
              <a:t>主存系统访问效率。</a:t>
            </a:r>
            <a:endParaRPr lang="zh-CN" altLang="en-US" sz="2200" dirty="0"/>
          </a:p>
          <a:p>
            <a:pPr marL="0" indent="0">
              <a:buNone/>
            </a:pPr>
            <a:endParaRPr lang="zh-CN" altLang="en-US" dirty="0"/>
          </a:p>
          <a:p>
            <a:endParaRPr lang="zh-CN" altLang="en-US"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r>
              <a:rPr lang="en-US" altLang="zh-CN" dirty="0"/>
              <a:t>2</a:t>
            </a:r>
            <a:endParaRPr lang="zh-CN" altLang="en-US" dirty="0"/>
          </a:p>
        </p:txBody>
      </p:sp>
      <p:sp>
        <p:nvSpPr>
          <p:cNvPr id="3" name="内容占位符 2"/>
          <p:cNvSpPr>
            <a:spLocks noGrp="1"/>
          </p:cNvSpPr>
          <p:nvPr>
            <p:ph idx="1"/>
          </p:nvPr>
        </p:nvSpPr>
        <p:spPr>
          <a:xfrm>
            <a:off x="487822" y="813688"/>
            <a:ext cx="11256503" cy="5637024"/>
          </a:xfrm>
        </p:spPr>
        <p:txBody>
          <a:bodyPr>
            <a:normAutofit lnSpcReduction="10000"/>
          </a:bodyPr>
          <a:lstStyle/>
          <a:p>
            <a:r>
              <a:rPr lang="zh-CN" altLang="en-US" sz="2200" dirty="0">
                <a:latin typeface="+mn-ea"/>
              </a:rPr>
              <a:t>主存地址空间大小为</a:t>
            </a:r>
            <a:r>
              <a:rPr lang="en-US" altLang="zh-CN" sz="2200" dirty="0">
                <a:latin typeface="+mn-ea"/>
              </a:rPr>
              <a:t>256MB</a:t>
            </a:r>
            <a:r>
              <a:rPr lang="zh-CN" altLang="en-US" sz="2200" dirty="0">
                <a:latin typeface="+mn-ea"/>
              </a:rPr>
              <a:t>，按字节编址。指令数据</a:t>
            </a:r>
            <a:r>
              <a:rPr lang="en-US" altLang="zh-CN" sz="2200" dirty="0">
                <a:latin typeface="+mn-ea"/>
              </a:rPr>
              <a:t>Cache</a:t>
            </a:r>
            <a:r>
              <a:rPr lang="zh-CN" altLang="en-US" sz="2200" dirty="0">
                <a:latin typeface="+mn-ea"/>
              </a:rPr>
              <a:t>，均有</a:t>
            </a:r>
            <a:r>
              <a:rPr lang="en-US" altLang="zh-CN" sz="2200" dirty="0">
                <a:latin typeface="+mn-ea"/>
              </a:rPr>
              <a:t>8</a:t>
            </a:r>
            <a:r>
              <a:rPr lang="zh-CN" altLang="en-US" sz="2200" dirty="0">
                <a:latin typeface="+mn-ea"/>
              </a:rPr>
              <a:t>行，块大小为</a:t>
            </a:r>
            <a:r>
              <a:rPr lang="en-US" altLang="zh-CN" sz="2200" dirty="0">
                <a:latin typeface="+mn-ea"/>
              </a:rPr>
              <a:t>64B</a:t>
            </a:r>
            <a:r>
              <a:rPr lang="zh-CN" altLang="en-US" sz="2200" dirty="0">
                <a:latin typeface="+mn-ea"/>
              </a:rPr>
              <a:t>，数据</a:t>
            </a:r>
            <a:r>
              <a:rPr lang="en-US" altLang="zh-CN" sz="2200" dirty="0">
                <a:latin typeface="+mn-ea"/>
              </a:rPr>
              <a:t>Cache</a:t>
            </a:r>
            <a:r>
              <a:rPr lang="zh-CN" altLang="en-US" sz="2200" dirty="0">
                <a:latin typeface="+mn-ea"/>
              </a:rPr>
              <a:t>直接相联。现有两功能相同的程序</a:t>
            </a:r>
            <a:r>
              <a:rPr lang="en-US" altLang="zh-CN" sz="2200" dirty="0">
                <a:latin typeface="+mn-ea"/>
              </a:rPr>
              <a:t>A</a:t>
            </a:r>
            <a:r>
              <a:rPr lang="zh-CN" altLang="en-US" sz="2200" dirty="0">
                <a:latin typeface="+mn-ea"/>
              </a:rPr>
              <a:t>，</a:t>
            </a:r>
            <a:r>
              <a:rPr lang="en-US" altLang="zh-CN" sz="2200" dirty="0">
                <a:latin typeface="+mn-ea"/>
              </a:rPr>
              <a:t>B</a:t>
            </a:r>
            <a:r>
              <a:rPr lang="zh-CN" altLang="en-US" sz="2200" dirty="0">
                <a:latin typeface="+mn-ea"/>
              </a:rPr>
              <a:t>，其伪代码如下所示：</a:t>
            </a:r>
            <a:endParaRPr lang="en-US" altLang="zh-CN" sz="2200" baseline="30000" dirty="0">
              <a:latin typeface="+mn-ea"/>
            </a:endParaRPr>
          </a:p>
          <a:p>
            <a:pPr>
              <a:spcBef>
                <a:spcPct val="20000"/>
              </a:spcBef>
              <a:defRPr/>
            </a:pPr>
            <a:r>
              <a:rPr lang="zh-CN" altLang="en-US" sz="2200" dirty="0">
                <a:latin typeface="+mn-ea"/>
              </a:rPr>
              <a:t>假定</a:t>
            </a:r>
            <a:r>
              <a:rPr lang="en-US" altLang="zh-CN" sz="2200" dirty="0" err="1">
                <a:latin typeface="+mn-ea"/>
              </a:rPr>
              <a:t>int</a:t>
            </a:r>
            <a:r>
              <a:rPr lang="zh-CN" altLang="en-US" sz="2200" dirty="0">
                <a:latin typeface="+mn-ea"/>
              </a:rPr>
              <a:t>型数据为</a:t>
            </a:r>
            <a:r>
              <a:rPr lang="en-US" altLang="zh-CN" sz="2200" dirty="0">
                <a:latin typeface="+mn-ea"/>
              </a:rPr>
              <a:t>32</a:t>
            </a:r>
            <a:r>
              <a:rPr lang="zh-CN" altLang="en-US" sz="2200" dirty="0">
                <a:latin typeface="+mn-ea"/>
              </a:rPr>
              <a:t>位补码，程序编译时</a:t>
            </a:r>
            <a:r>
              <a:rPr lang="en-US" altLang="zh-CN" sz="2200" dirty="0" err="1">
                <a:latin typeface="+mn-ea"/>
              </a:rPr>
              <a:t>i,j,sum</a:t>
            </a:r>
            <a:r>
              <a:rPr lang="zh-CN" altLang="en-US" sz="2200" dirty="0">
                <a:latin typeface="+mn-ea"/>
              </a:rPr>
              <a:t>均分配在寄存器中，数组</a:t>
            </a:r>
            <a:r>
              <a:rPr lang="en-US" altLang="zh-CN" sz="2200" dirty="0">
                <a:latin typeface="+mn-ea"/>
              </a:rPr>
              <a:t>a</a:t>
            </a:r>
            <a:r>
              <a:rPr lang="zh-CN" altLang="en-US" sz="2200" dirty="0">
                <a:latin typeface="+mn-ea"/>
              </a:rPr>
              <a:t>按行优先方式存放，首地址为</a:t>
            </a:r>
            <a:r>
              <a:rPr lang="en-US" altLang="zh-CN" sz="2200" dirty="0">
                <a:latin typeface="+mn-ea"/>
              </a:rPr>
              <a:t>320</a:t>
            </a:r>
            <a:r>
              <a:rPr lang="zh-CN" altLang="en-US" sz="2200" dirty="0">
                <a:latin typeface="+mn-ea"/>
              </a:rPr>
              <a:t>（十进制）。</a:t>
            </a:r>
            <a:endParaRPr lang="en-US" altLang="zh-CN" sz="2200" dirty="0">
              <a:latin typeface="+mn-ea"/>
            </a:endParaRPr>
          </a:p>
          <a:p>
            <a:pPr>
              <a:spcBef>
                <a:spcPct val="20000"/>
              </a:spcBef>
              <a:defRPr/>
            </a:pPr>
            <a:endParaRPr lang="en-US" altLang="zh-CN" sz="2200" dirty="0">
              <a:latin typeface="+mn-ea"/>
            </a:endParaRPr>
          </a:p>
          <a:p>
            <a:pPr>
              <a:spcBef>
                <a:spcPct val="20000"/>
              </a:spcBef>
              <a:defRPr/>
            </a:pPr>
            <a:endParaRPr lang="en-US" altLang="zh-CN" sz="2200" dirty="0">
              <a:latin typeface="+mn-ea"/>
            </a:endParaRPr>
          </a:p>
          <a:p>
            <a:pPr marL="457200" lvl="1" indent="0">
              <a:spcBef>
                <a:spcPct val="20000"/>
              </a:spcBef>
              <a:buNone/>
              <a:defRPr/>
            </a:pPr>
            <a:endParaRPr lang="en-US" altLang="zh-CN" sz="1900" b="1" dirty="0">
              <a:latin typeface="+mn-ea"/>
            </a:endParaRPr>
          </a:p>
          <a:p>
            <a:pPr marL="457200" lvl="1" indent="0">
              <a:spcBef>
                <a:spcPct val="20000"/>
              </a:spcBef>
              <a:buNone/>
              <a:defRPr/>
            </a:pPr>
            <a:endParaRPr lang="en-US" altLang="zh-CN" b="1" dirty="0">
              <a:latin typeface="+mn-ea"/>
            </a:endParaRPr>
          </a:p>
          <a:p>
            <a:pPr marL="457200" lvl="1" indent="0">
              <a:spcBef>
                <a:spcPct val="20000"/>
              </a:spcBef>
              <a:buNone/>
              <a:defRPr/>
            </a:pPr>
            <a:r>
              <a:rPr lang="en-US" altLang="zh-CN" b="1" dirty="0">
                <a:latin typeface="+mn-ea"/>
              </a:rPr>
              <a:t>1</a:t>
            </a:r>
            <a:r>
              <a:rPr lang="zh-CN" altLang="en-US" b="1" dirty="0">
                <a:latin typeface="+mn-ea"/>
              </a:rPr>
              <a:t>）若不考虑用于</a:t>
            </a:r>
            <a:r>
              <a:rPr lang="en-US" altLang="zh-CN" b="1" dirty="0">
                <a:latin typeface="+mn-ea"/>
              </a:rPr>
              <a:t>Cache</a:t>
            </a:r>
            <a:r>
              <a:rPr lang="zh-CN" altLang="en-US" b="1" dirty="0">
                <a:latin typeface="+mn-ea"/>
              </a:rPr>
              <a:t>一致性维护和替换算法的控制位，数据</a:t>
            </a:r>
            <a:r>
              <a:rPr lang="en-US" altLang="zh-CN" b="1" dirty="0">
                <a:latin typeface="+mn-ea"/>
              </a:rPr>
              <a:t>cache</a:t>
            </a:r>
            <a:r>
              <a:rPr lang="zh-CN" altLang="en-US" b="1" dirty="0">
                <a:latin typeface="+mn-ea"/>
              </a:rPr>
              <a:t>的总容量是多少？</a:t>
            </a:r>
            <a:endParaRPr lang="en-US" altLang="zh-CN" b="1" dirty="0">
              <a:latin typeface="+mn-ea"/>
            </a:endParaRPr>
          </a:p>
          <a:p>
            <a:pPr marL="457200" lvl="1" indent="0">
              <a:spcBef>
                <a:spcPct val="20000"/>
              </a:spcBef>
              <a:buNone/>
              <a:defRPr/>
            </a:pPr>
            <a:r>
              <a:rPr lang="en-US" altLang="zh-CN" b="1" dirty="0">
                <a:latin typeface="+mn-ea"/>
              </a:rPr>
              <a:t>2</a:t>
            </a:r>
            <a:r>
              <a:rPr lang="zh-CN" altLang="en-US" b="1" dirty="0">
                <a:latin typeface="+mn-ea"/>
              </a:rPr>
              <a:t>）数组元素</a:t>
            </a:r>
            <a:r>
              <a:rPr lang="en-US" altLang="zh-CN" b="1" dirty="0">
                <a:latin typeface="+mn-ea"/>
              </a:rPr>
              <a:t>a[0][31],a[1][1]</a:t>
            </a:r>
            <a:r>
              <a:rPr lang="zh-CN" altLang="en-US" b="1" dirty="0">
                <a:latin typeface="+mn-ea"/>
              </a:rPr>
              <a:t>所在主存块对应的</a:t>
            </a:r>
            <a:r>
              <a:rPr lang="en-US" altLang="zh-CN" b="1" dirty="0">
                <a:latin typeface="+mn-ea"/>
              </a:rPr>
              <a:t>cache</a:t>
            </a:r>
            <a:r>
              <a:rPr lang="zh-CN" altLang="en-US" b="1" dirty="0">
                <a:latin typeface="+mn-ea"/>
              </a:rPr>
              <a:t>行分别是多少，行号从零开始。</a:t>
            </a:r>
            <a:endParaRPr lang="en-US" altLang="zh-CN" b="1" dirty="0">
              <a:latin typeface="+mn-ea"/>
            </a:endParaRPr>
          </a:p>
          <a:p>
            <a:pPr marL="457200" lvl="1" indent="0">
              <a:spcBef>
                <a:spcPct val="20000"/>
              </a:spcBef>
              <a:buNone/>
              <a:defRPr/>
            </a:pPr>
            <a:r>
              <a:rPr lang="en-US" altLang="zh-CN" b="1" dirty="0">
                <a:latin typeface="+mn-ea"/>
              </a:rPr>
              <a:t>(3)</a:t>
            </a:r>
            <a:r>
              <a:rPr lang="zh-CN" altLang="en-US" b="1" dirty="0">
                <a:latin typeface="+mn-ea"/>
              </a:rPr>
              <a:t>程序</a:t>
            </a:r>
            <a:r>
              <a:rPr lang="en-US" altLang="zh-CN" b="1" dirty="0">
                <a:latin typeface="+mn-ea"/>
              </a:rPr>
              <a:t>A</a:t>
            </a:r>
            <a:r>
              <a:rPr lang="zh-CN" altLang="en-US" b="1" dirty="0">
                <a:latin typeface="+mn-ea"/>
              </a:rPr>
              <a:t>，</a:t>
            </a:r>
            <a:r>
              <a:rPr lang="en-US" altLang="zh-CN" b="1" dirty="0">
                <a:latin typeface="+mn-ea"/>
              </a:rPr>
              <a:t>B</a:t>
            </a:r>
            <a:r>
              <a:rPr lang="zh-CN" altLang="en-US" b="1" dirty="0">
                <a:latin typeface="+mn-ea"/>
              </a:rPr>
              <a:t>的数据访问命中率各是多少？那个程序的执行时间更短</a:t>
            </a:r>
            <a:r>
              <a:rPr lang="en-US" altLang="zh-CN" b="1" dirty="0">
                <a:latin typeface="+mn-ea"/>
              </a:rPr>
              <a:t>?</a:t>
            </a:r>
            <a:endParaRPr lang="en-US" altLang="zh-CN" b="1" dirty="0">
              <a:latin typeface="+mn-ea"/>
            </a:endParaRPr>
          </a:p>
          <a:p>
            <a:endParaRPr lang="zh-CN" altLang="en-US" baseline="30000" dirty="0">
              <a:latin typeface="+mn-ea"/>
            </a:endParaRPr>
          </a:p>
          <a:p>
            <a:endParaRPr lang="zh-CN" altLang="en-US" dirty="0"/>
          </a:p>
        </p:txBody>
      </p:sp>
      <p:sp>
        <p:nvSpPr>
          <p:cNvPr id="4" name="Text Box 4"/>
          <p:cNvSpPr txBox="1">
            <a:spLocks noChangeArrowheads="1"/>
          </p:cNvSpPr>
          <p:nvPr/>
        </p:nvSpPr>
        <p:spPr bwMode="auto">
          <a:xfrm>
            <a:off x="1227221" y="3025691"/>
            <a:ext cx="4260767" cy="1644818"/>
          </a:xfrm>
          <a:prstGeom prst="rect">
            <a:avLst/>
          </a:prstGeom>
          <a:solidFill>
            <a:srgbClr val="99FF66"/>
          </a:solidFill>
        </p:spPr>
        <p:style>
          <a:lnRef idx="1">
            <a:schemeClr val="accent3"/>
          </a:lnRef>
          <a:fillRef idx="2">
            <a:schemeClr val="accent3"/>
          </a:fillRef>
          <a:effectRef idx="1">
            <a:schemeClr val="accent3"/>
          </a:effectRef>
          <a:fontRef idx="minor">
            <a:schemeClr val="dk1"/>
          </a:fontRef>
        </p:style>
        <p:txBody>
          <a:bodyPr anchor="ctr" anchorCtr="0">
            <a:noAutofit/>
          </a:bodyPr>
          <a:lstStyle/>
          <a:p>
            <a:pPr eaLnBrk="0" hangingPunct="0">
              <a:lnSpc>
                <a:spcPct val="150000"/>
              </a:lnSpc>
              <a:defRPr/>
            </a:pPr>
            <a:r>
              <a:rPr lang="en-US" b="1" dirty="0" err="1">
                <a:latin typeface="Courier New" panose="02070309020205020404" pitchFamily="49" charset="0"/>
              </a:rPr>
              <a:t>int</a:t>
            </a:r>
            <a:r>
              <a:rPr lang="en-US" b="1" dirty="0">
                <a:latin typeface="Courier New" panose="02070309020205020404" pitchFamily="49" charset="0"/>
              </a:rPr>
              <a:t> a[256][256]</a:t>
            </a:r>
            <a:r>
              <a:rPr lang="en-US" altLang="zh-CN" b="1" dirty="0">
                <a:latin typeface="Courier New" panose="02070309020205020404" pitchFamily="49" charset="0"/>
              </a:rPr>
              <a:t>;</a:t>
            </a:r>
            <a:endParaRPr lang="en-US" altLang="zh-CN" b="1" dirty="0">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for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 0;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&lt; 256;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a:t>
            </a:r>
            <a:endParaRPr lang="en-US" b="1" dirty="0">
              <a:latin typeface="Courier New" panose="02070309020205020404" pitchFamily="49" charset="0"/>
              <a:ea typeface="宋体" panose="02010600030101010101" pitchFamily="2" charset="-122"/>
            </a:endParaRPr>
          </a:p>
          <a:p>
            <a:pPr eaLnBrk="0" hangingPunct="0">
              <a:lnSpc>
                <a:spcPct val="150000"/>
              </a:lnSpc>
              <a:defRPr/>
            </a:pPr>
            <a:r>
              <a:rPr lang="en-US" b="1" dirty="0">
                <a:solidFill>
                  <a:srgbClr val="0000FF"/>
                </a:solidFill>
                <a:latin typeface="Courier New" panose="02070309020205020404" pitchFamily="49" charset="0"/>
                <a:ea typeface="宋体" panose="02010600030101010101" pitchFamily="2" charset="-122"/>
              </a:rPr>
              <a:t> for (j = 0; j &lt; 256; j++)</a:t>
            </a:r>
            <a:endParaRPr lang="en-US"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   sum += a[</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][j];</a:t>
            </a:r>
            <a:endParaRPr lang="en-US" b="1" dirty="0">
              <a:latin typeface="Courier New" panose="02070309020205020404" pitchFamily="49" charset="0"/>
              <a:ea typeface="宋体" panose="02010600030101010101" pitchFamily="2" charset="-122"/>
            </a:endParaRPr>
          </a:p>
        </p:txBody>
      </p:sp>
      <p:sp>
        <p:nvSpPr>
          <p:cNvPr id="5" name="Text Box 5"/>
          <p:cNvSpPr txBox="1">
            <a:spLocks noChangeArrowheads="1"/>
          </p:cNvSpPr>
          <p:nvPr/>
        </p:nvSpPr>
        <p:spPr bwMode="auto">
          <a:xfrm>
            <a:off x="6618497" y="3025691"/>
            <a:ext cx="4043363" cy="1644818"/>
          </a:xfrm>
          <a:prstGeom prst="rect">
            <a:avLst/>
          </a:prstGeom>
          <a:solidFill>
            <a:srgbClr val="FFFF00"/>
          </a:solidFill>
        </p:spPr>
        <p:style>
          <a:lnRef idx="1">
            <a:schemeClr val="accent6"/>
          </a:lnRef>
          <a:fillRef idx="2">
            <a:schemeClr val="accent6"/>
          </a:fillRef>
          <a:effectRef idx="1">
            <a:schemeClr val="accent6"/>
          </a:effectRef>
          <a:fontRef idx="minor">
            <a:schemeClr val="dk1"/>
          </a:fontRef>
        </p:style>
        <p:txBody>
          <a:bodyPr wrap="none" anchor="ctr" anchorCtr="0">
            <a:noAutofit/>
          </a:bodyPr>
          <a:lstStyle/>
          <a:p>
            <a:pPr eaLnBrk="0" hangingPunct="0">
              <a:lnSpc>
                <a:spcPct val="150000"/>
              </a:lnSpc>
              <a:defRPr/>
            </a:pPr>
            <a:r>
              <a:rPr lang="en-US" b="1" dirty="0" err="1">
                <a:latin typeface="Courier New" panose="02070309020205020404" pitchFamily="49" charset="0"/>
              </a:rPr>
              <a:t>int</a:t>
            </a:r>
            <a:r>
              <a:rPr lang="en-US" b="1" dirty="0">
                <a:latin typeface="Courier New" panose="02070309020205020404" pitchFamily="49" charset="0"/>
              </a:rPr>
              <a:t> a[256][256]</a:t>
            </a:r>
            <a:r>
              <a:rPr lang="en-US" altLang="zh-CN" b="1" dirty="0">
                <a:latin typeface="Courier New" panose="02070309020205020404" pitchFamily="49" charset="0"/>
              </a:rPr>
              <a:t>;</a:t>
            </a:r>
            <a:endParaRPr lang="en-US" altLang="zh-CN" b="1" dirty="0">
              <a:latin typeface="Courier New" panose="02070309020205020404" pitchFamily="49" charset="0"/>
            </a:endParaRPr>
          </a:p>
          <a:p>
            <a:pPr eaLnBrk="0" hangingPunct="0">
              <a:lnSpc>
                <a:spcPct val="150000"/>
              </a:lnSpc>
              <a:defRPr/>
            </a:pPr>
            <a:r>
              <a:rPr lang="en-US" b="1" dirty="0">
                <a:solidFill>
                  <a:srgbClr val="0000FF"/>
                </a:solidFill>
                <a:latin typeface="Courier New" panose="02070309020205020404" pitchFamily="49" charset="0"/>
                <a:ea typeface="宋体" panose="02010600030101010101" pitchFamily="2" charset="-122"/>
              </a:rPr>
              <a:t>for (j = 0; j &lt; 256; j++)</a:t>
            </a:r>
            <a:endParaRPr lang="en-US" b="1" dirty="0">
              <a:solidFill>
                <a:srgbClr val="0000FF"/>
              </a:solidFill>
              <a:latin typeface="Courier New" panose="02070309020205020404" pitchFamily="49" charset="0"/>
              <a:ea typeface="宋体" panose="02010600030101010101" pitchFamily="2" charset="-122"/>
            </a:endParaRPr>
          </a:p>
          <a:p>
            <a:pPr eaLnBrk="0" hangingPunct="0">
              <a:lnSpc>
                <a:spcPct val="150000"/>
              </a:lnSpc>
              <a:defRPr/>
            </a:pPr>
            <a:r>
              <a:rPr lang="en-US" altLang="zh-CN" b="1" dirty="0">
                <a:latin typeface="Courier New" panose="02070309020205020404" pitchFamily="49" charset="0"/>
                <a:ea typeface="宋体" panose="02010600030101010101" pitchFamily="2" charset="-122"/>
              </a:rPr>
              <a:t> </a:t>
            </a:r>
            <a:r>
              <a:rPr lang="en-US" b="1" dirty="0">
                <a:latin typeface="Courier New" panose="02070309020205020404" pitchFamily="49" charset="0"/>
                <a:ea typeface="宋体" panose="02010600030101010101" pitchFamily="2" charset="-122"/>
              </a:rPr>
              <a:t> for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 0;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 &lt; 256; </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a:t>
            </a:r>
            <a:endParaRPr lang="en-US" b="1" dirty="0">
              <a:latin typeface="Courier New" panose="02070309020205020404" pitchFamily="49" charset="0"/>
              <a:ea typeface="宋体" panose="02010600030101010101" pitchFamily="2" charset="-122"/>
            </a:endParaRPr>
          </a:p>
          <a:p>
            <a:pPr eaLnBrk="0" hangingPunct="0">
              <a:lnSpc>
                <a:spcPct val="150000"/>
              </a:lnSpc>
              <a:defRPr/>
            </a:pPr>
            <a:r>
              <a:rPr lang="en-US" b="1" dirty="0">
                <a:latin typeface="Courier New" panose="02070309020205020404" pitchFamily="49" charset="0"/>
                <a:ea typeface="宋体" panose="02010600030101010101" pitchFamily="2" charset="-122"/>
              </a:rPr>
              <a:t>    sum += a[</a:t>
            </a:r>
            <a:r>
              <a:rPr lang="en-US" b="1" dirty="0" err="1">
                <a:latin typeface="Courier New" panose="02070309020205020404" pitchFamily="49" charset="0"/>
                <a:ea typeface="宋体" panose="02010600030101010101" pitchFamily="2" charset="-122"/>
              </a:rPr>
              <a:t>i</a:t>
            </a:r>
            <a:r>
              <a:rPr lang="en-US" b="1" dirty="0">
                <a:latin typeface="Courier New" panose="02070309020205020404" pitchFamily="49" charset="0"/>
                <a:ea typeface="宋体" panose="02010600030101010101" pitchFamily="2" charset="-122"/>
              </a:rPr>
              <a:t>][j];</a:t>
            </a:r>
            <a:endParaRPr lang="en-US" b="1" dirty="0">
              <a:latin typeface="Courier New" panose="02070309020205020404" pitchFamily="49" charset="0"/>
              <a:ea typeface="宋体" panose="02010600030101010101" pitchFamily="2" charset="-122"/>
            </a:endParaRPr>
          </a:p>
        </p:txBody>
      </p:sp>
      <p:sp>
        <p:nvSpPr>
          <p:cNvPr id="6" name="矩形 5"/>
          <p:cNvSpPr/>
          <p:nvPr/>
        </p:nvSpPr>
        <p:spPr>
          <a:xfrm>
            <a:off x="5487988" y="3386139"/>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A</a:t>
            </a:r>
            <a:endParaRPr lang="zh-CN" altLang="en-US" b="1" dirty="0">
              <a:latin typeface="Arial" panose="020B0604020202020204" pitchFamily="34" charset="0"/>
            </a:endParaRPr>
          </a:p>
        </p:txBody>
      </p:sp>
      <p:sp>
        <p:nvSpPr>
          <p:cNvPr id="7" name="矩形 6"/>
          <p:cNvSpPr/>
          <p:nvPr/>
        </p:nvSpPr>
        <p:spPr>
          <a:xfrm>
            <a:off x="10661860" y="3386138"/>
            <a:ext cx="476250" cy="923925"/>
          </a:xfrm>
          <a:prstGeom prst="rect">
            <a:avLst/>
          </a:prstGeom>
        </p:spPr>
        <p:txBody>
          <a:bodyPr>
            <a:spAutoFit/>
          </a:bodyPr>
          <a:lstStyle/>
          <a:p>
            <a:pPr algn="ctr">
              <a:defRPr/>
            </a:pPr>
            <a:r>
              <a:rPr lang="zh-CN" altLang="en-US" b="1" dirty="0">
                <a:latin typeface="+mn-ea"/>
              </a:rPr>
              <a:t>程序</a:t>
            </a:r>
            <a:r>
              <a:rPr lang="en-US" altLang="zh-CN" b="1" dirty="0">
                <a:latin typeface="+mn-ea"/>
              </a:rPr>
              <a:t>B</a:t>
            </a:r>
            <a:endParaRPr lang="zh-CN" altLang="en-US" b="1" dirty="0">
              <a:latin typeface="Arial" panose="020B0604020202020204" pitchFamily="34"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4.5 </a:t>
            </a:r>
            <a:r>
              <a:rPr lang="zh-CN" altLang="en-US" dirty="0"/>
              <a:t>高速缓冲存储器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4.5.1 cache</a:t>
            </a:r>
            <a:r>
              <a:rPr lang="zh-CN" altLang="en-US" b="1" dirty="0">
                <a:effectLst>
                  <a:outerShdw blurRad="38100" dist="38100" dir="2700000" algn="tl">
                    <a:srgbClr val="000000">
                      <a:alpha val="43137"/>
                    </a:srgbClr>
                  </a:outerShdw>
                </a:effectLst>
                <a:latin typeface="+mn-lt"/>
              </a:rPr>
              <a:t>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4.5.2 </a:t>
            </a:r>
            <a:r>
              <a:rPr lang="zh-CN" altLang="en-US" b="1" dirty="0">
                <a:latin typeface="+mn-lt"/>
              </a:rPr>
              <a:t>程序局部性</a:t>
            </a:r>
            <a:endParaRPr lang="en-US" altLang="zh-CN" b="1" dirty="0">
              <a:latin typeface="+mn-lt"/>
            </a:endParaRPr>
          </a:p>
          <a:p>
            <a:r>
              <a:rPr lang="en-US" altLang="zh-CN" b="1" dirty="0">
                <a:latin typeface="+mn-lt"/>
              </a:rPr>
              <a:t>4.5.3 cache</a:t>
            </a:r>
            <a:r>
              <a:rPr lang="zh-CN" altLang="en-US" b="1" dirty="0">
                <a:latin typeface="+mn-lt"/>
              </a:rPr>
              <a:t>的基本概念</a:t>
            </a:r>
            <a:endParaRPr lang="en-US" altLang="zh-CN" b="1" dirty="0">
              <a:latin typeface="+mn-lt"/>
            </a:endParaRPr>
          </a:p>
          <a:p>
            <a:r>
              <a:rPr lang="en-US" altLang="zh-CN" b="1" dirty="0"/>
              <a:t>4.5.4 cache</a:t>
            </a:r>
            <a:r>
              <a:rPr lang="zh-CN" altLang="en-US" b="1" dirty="0"/>
              <a:t>读写流程与关键技术</a:t>
            </a:r>
            <a:endParaRPr lang="en-US" altLang="zh-CN" b="1" dirty="0"/>
          </a:p>
          <a:p>
            <a:pPr lvl="1">
              <a:lnSpc>
                <a:spcPct val="160000"/>
              </a:lnSpc>
            </a:pPr>
            <a:r>
              <a:rPr lang="zh-CN" altLang="en-US" b="1" dirty="0">
                <a:latin typeface="+mn-lt"/>
              </a:rPr>
              <a:t> </a:t>
            </a:r>
            <a:r>
              <a:rPr lang="zh-CN" altLang="en-US" b="1" dirty="0">
                <a:solidFill>
                  <a:schemeClr val="bg1">
                    <a:lumMod val="65000"/>
                  </a:schemeClr>
                </a:solidFill>
                <a:latin typeface="+mn-lt"/>
              </a:rPr>
              <a:t>相联存储器、地址映射、</a:t>
            </a:r>
            <a:r>
              <a:rPr lang="en-US" altLang="zh-CN" b="1" dirty="0">
                <a:solidFill>
                  <a:schemeClr val="bg1">
                    <a:lumMod val="65000"/>
                  </a:schemeClr>
                </a:solidFill>
                <a:latin typeface="+mn-lt"/>
              </a:rPr>
              <a:t> </a:t>
            </a:r>
            <a:r>
              <a:rPr lang="zh-CN" altLang="en-US" b="1" dirty="0">
                <a:solidFill>
                  <a:schemeClr val="bg1">
                    <a:lumMod val="65000"/>
                  </a:schemeClr>
                </a:solidFill>
                <a:latin typeface="+mn-lt"/>
              </a:rPr>
              <a:t>替换算法、</a:t>
            </a:r>
            <a:r>
              <a:rPr lang="en-US" altLang="zh-CN" b="1" dirty="0">
                <a:solidFill>
                  <a:schemeClr val="bg1">
                    <a:lumMod val="65000"/>
                  </a:schemeClr>
                </a:solidFill>
              </a:rPr>
              <a:t> </a:t>
            </a:r>
            <a:r>
              <a:rPr lang="zh-CN" altLang="en-US" b="1" dirty="0">
                <a:solidFill>
                  <a:schemeClr val="bg1">
                    <a:lumMod val="65000"/>
                  </a:schemeClr>
                </a:solidFill>
              </a:rPr>
              <a:t>写入策略</a:t>
            </a:r>
            <a:endParaRPr lang="en-US" altLang="zh-CN" b="1" dirty="0">
              <a:solidFill>
                <a:schemeClr val="bg1">
                  <a:lumMod val="65000"/>
                </a:schemeClr>
              </a:solidFill>
            </a:endParaRPr>
          </a:p>
          <a:p>
            <a:pPr>
              <a:lnSpc>
                <a:spcPct val="160000"/>
              </a:lnSpc>
            </a:pPr>
            <a:r>
              <a:rPr lang="en-US" altLang="zh-CN" b="1" dirty="0">
                <a:solidFill>
                  <a:srgbClr val="C00000"/>
                </a:solidFill>
                <a:effectLst>
                  <a:outerShdw blurRad="38100" dist="38100" dir="2700000" algn="tl">
                    <a:srgbClr val="000000">
                      <a:alpha val="43137"/>
                    </a:srgbClr>
                  </a:outerShdw>
                </a:effectLst>
                <a:latin typeface="+mn-lt"/>
              </a:rPr>
              <a:t>4.2.9 cache</a:t>
            </a:r>
            <a:r>
              <a:rPr lang="zh-CN" altLang="en-US" b="1" dirty="0">
                <a:solidFill>
                  <a:srgbClr val="C00000"/>
                </a:solidFill>
                <a:effectLst>
                  <a:outerShdw blurRad="38100" dist="38100" dir="2700000" algn="tl">
                    <a:srgbClr val="000000">
                      <a:alpha val="43137"/>
                    </a:srgbClr>
                  </a:outerShdw>
                </a:effectLst>
                <a:latin typeface="+mn-lt"/>
              </a:rPr>
              <a:t>应用</a:t>
            </a:r>
            <a:endParaRPr lang="en-US" altLang="zh-CN" b="1" dirty="0">
              <a:solidFill>
                <a:srgbClr val="C00000"/>
              </a:solidFill>
              <a:effectLst>
                <a:outerShdw blurRad="38100" dist="38100" dir="2700000" algn="tl">
                  <a:srgbClr val="000000">
                    <a:alpha val="43137"/>
                  </a:srgbClr>
                </a:outerShdw>
              </a:effectLst>
              <a:latin typeface="+mn-lt"/>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cache</a:t>
            </a:r>
            <a:r>
              <a:rPr lang="zh-CN" altLang="en-US"/>
              <a:t>实际应用</a:t>
            </a:r>
            <a:endParaRPr lang="zh-CN" altLang="en-US"/>
          </a:p>
        </p:txBody>
      </p:sp>
      <p:grpSp>
        <p:nvGrpSpPr>
          <p:cNvPr id="133" name="组合 132"/>
          <p:cNvGrpSpPr/>
          <p:nvPr/>
        </p:nvGrpSpPr>
        <p:grpSpPr>
          <a:xfrm>
            <a:off x="487822" y="1778982"/>
            <a:ext cx="11471149" cy="3443257"/>
            <a:chOff x="1216574" y="1768823"/>
            <a:chExt cx="9052443" cy="2717242"/>
          </a:xfrm>
        </p:grpSpPr>
        <p:sp>
          <p:nvSpPr>
            <p:cNvPr id="69" name="矩形 68"/>
            <p:cNvSpPr/>
            <p:nvPr/>
          </p:nvSpPr>
          <p:spPr>
            <a:xfrm>
              <a:off x="1490790" y="3610614"/>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70" name="矩形 69"/>
            <p:cNvSpPr/>
            <p:nvPr/>
          </p:nvSpPr>
          <p:spPr>
            <a:xfrm>
              <a:off x="1480645" y="3132274"/>
              <a:ext cx="553090"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矩形 70"/>
            <p:cNvSpPr/>
            <p:nvPr/>
          </p:nvSpPr>
          <p:spPr>
            <a:xfrm>
              <a:off x="1490790" y="2580631"/>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cxnSp>
          <p:nvCxnSpPr>
            <p:cNvPr id="72" name="直接箭头连接符 71"/>
            <p:cNvCxnSpPr>
              <a:stCxn id="82" idx="2"/>
            </p:cNvCxnSpPr>
            <p:nvPr/>
          </p:nvCxnSpPr>
          <p:spPr>
            <a:xfrm>
              <a:off x="4442867" y="2707471"/>
              <a:ext cx="0" cy="231309"/>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3" name="直接箭头连接符 72"/>
            <p:cNvCxnSpPr>
              <a:stCxn id="70" idx="2"/>
              <a:endCxn id="69" idx="0"/>
            </p:cNvCxnSpPr>
            <p:nvPr/>
          </p:nvCxnSpPr>
          <p:spPr>
            <a:xfrm>
              <a:off x="1757190" y="3368908"/>
              <a:ext cx="0" cy="241706"/>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4" name="矩形 73"/>
            <p:cNvSpPr/>
            <p:nvPr/>
          </p:nvSpPr>
          <p:spPr>
            <a:xfrm>
              <a:off x="2909683" y="2408871"/>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75" name="矩形 74"/>
            <p:cNvSpPr/>
            <p:nvPr/>
          </p:nvSpPr>
          <p:spPr>
            <a:xfrm>
              <a:off x="2472013" y="2942520"/>
              <a:ext cx="56950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I-cache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矩形 75"/>
            <p:cNvSpPr/>
            <p:nvPr/>
          </p:nvSpPr>
          <p:spPr>
            <a:xfrm>
              <a:off x="3303417" y="2942520"/>
              <a:ext cx="576239"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D-cache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矩形 76"/>
            <p:cNvSpPr/>
            <p:nvPr/>
          </p:nvSpPr>
          <p:spPr>
            <a:xfrm>
              <a:off x="2902063" y="3615276"/>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cxnSp>
          <p:nvCxnSpPr>
            <p:cNvPr id="78" name="直接箭头连接符 77"/>
            <p:cNvCxnSpPr>
              <a:endCxn id="98" idx="1"/>
            </p:cNvCxnSpPr>
            <p:nvPr/>
          </p:nvCxnSpPr>
          <p:spPr>
            <a:xfrm flipH="1">
              <a:off x="6355091" y="2912633"/>
              <a:ext cx="179919" cy="445118"/>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9" name="矩形 78"/>
            <p:cNvSpPr/>
            <p:nvPr/>
          </p:nvSpPr>
          <p:spPr>
            <a:xfrm>
              <a:off x="4178369" y="1928419"/>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0" name="矩形 79"/>
            <p:cNvSpPr/>
            <p:nvPr/>
          </p:nvSpPr>
          <p:spPr>
            <a:xfrm>
              <a:off x="4669607" y="3611903"/>
              <a:ext cx="532800" cy="533713"/>
            </a:xfrm>
            <a:prstGeom prst="rect">
              <a:avLst/>
            </a:prstGeom>
            <a:solidFill>
              <a:schemeClr val="accent4">
                <a:lumMod val="40000"/>
                <a:lumOff val="60000"/>
              </a:schemeClr>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1" name="矩形 80"/>
            <p:cNvSpPr/>
            <p:nvPr/>
          </p:nvSpPr>
          <p:spPr>
            <a:xfrm>
              <a:off x="5113343" y="1928419"/>
              <a:ext cx="532800" cy="301973"/>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CPU</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82" name="矩形 81"/>
            <p:cNvSpPr/>
            <p:nvPr/>
          </p:nvSpPr>
          <p:spPr>
            <a:xfrm>
              <a:off x="4178369" y="2470837"/>
              <a:ext cx="528996"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3" name="直接箭头连接符 82"/>
            <p:cNvCxnSpPr/>
            <p:nvPr/>
          </p:nvCxnSpPr>
          <p:spPr>
            <a:xfrm>
              <a:off x="4444769" y="2218764"/>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p:nvPr/>
          </p:nvCxnSpPr>
          <p:spPr>
            <a:xfrm>
              <a:off x="5378682" y="2218764"/>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120" idx="2"/>
              <a:endCxn id="117" idx="0"/>
            </p:cNvCxnSpPr>
            <p:nvPr/>
          </p:nvCxnSpPr>
          <p:spPr>
            <a:xfrm>
              <a:off x="9074913" y="2302536"/>
              <a:ext cx="1" cy="28159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6" name="矩形 85"/>
            <p:cNvSpPr/>
            <p:nvPr/>
          </p:nvSpPr>
          <p:spPr>
            <a:xfrm>
              <a:off x="4435648" y="3128749"/>
              <a:ext cx="1020843"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ache </a:t>
              </a: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L2</a:t>
              </a: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600" b="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矩形 86"/>
            <p:cNvSpPr/>
            <p:nvPr/>
          </p:nvSpPr>
          <p:spPr>
            <a:xfrm>
              <a:off x="5120755" y="2470837"/>
              <a:ext cx="525388"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8" name="直接连接符 87"/>
            <p:cNvCxnSpPr/>
            <p:nvPr/>
          </p:nvCxnSpPr>
          <p:spPr>
            <a:xfrm>
              <a:off x="4457944" y="2939147"/>
              <a:ext cx="908050"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9" name="直接箭头连接符 88"/>
            <p:cNvCxnSpPr/>
            <p:nvPr/>
          </p:nvCxnSpPr>
          <p:spPr>
            <a:xfrm>
              <a:off x="5378682" y="2707471"/>
              <a:ext cx="0" cy="22558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0" name="直接箭头连接符 89"/>
            <p:cNvCxnSpPr/>
            <p:nvPr/>
          </p:nvCxnSpPr>
          <p:spPr>
            <a:xfrm flipV="1">
              <a:off x="4929219" y="2938780"/>
              <a:ext cx="0" cy="17492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91" name="直接箭头连接符 90"/>
            <p:cNvCxnSpPr/>
            <p:nvPr/>
          </p:nvCxnSpPr>
          <p:spPr>
            <a:xfrm>
              <a:off x="4936007" y="3359830"/>
              <a:ext cx="0" cy="25207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92" name="组合 91"/>
            <p:cNvGrpSpPr/>
            <p:nvPr/>
          </p:nvGrpSpPr>
          <p:grpSpPr>
            <a:xfrm>
              <a:off x="6250616" y="2072527"/>
              <a:ext cx="1173284" cy="840535"/>
              <a:chOff x="2937455" y="4102940"/>
              <a:chExt cx="1173284" cy="840535"/>
            </a:xfrm>
          </p:grpSpPr>
          <p:sp>
            <p:nvSpPr>
              <p:cNvPr id="93" name="矩形 92"/>
              <p:cNvSpPr/>
              <p:nvPr/>
            </p:nvSpPr>
            <p:spPr>
              <a:xfrm>
                <a:off x="2937455" y="4334267"/>
                <a:ext cx="1173284"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94" name="矩形 93"/>
              <p:cNvSpPr/>
              <p:nvPr/>
            </p:nvSpPr>
            <p:spPr>
              <a:xfrm>
                <a:off x="3059581" y="4355179"/>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操作系统</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95" name="矩形 94"/>
              <p:cNvSpPr/>
              <p:nvPr/>
            </p:nvSpPr>
            <p:spPr>
              <a:xfrm>
                <a:off x="3013176" y="4632982"/>
                <a:ext cx="1021842"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Buffer cache</a:t>
                </a:r>
                <a:endParaRPr lang="zh-CN" altLang="en-US" sz="2400" dirty="0"/>
              </a:p>
            </p:txBody>
          </p:sp>
          <p:sp>
            <p:nvSpPr>
              <p:cNvPr id="96" name="矩形 95"/>
              <p:cNvSpPr/>
              <p:nvPr/>
            </p:nvSpPr>
            <p:spPr>
              <a:xfrm>
                <a:off x="3254399" y="4102940"/>
                <a:ext cx="554135"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DRAM</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grpSp>
          <p:nvGrpSpPr>
            <p:cNvPr id="97" name="组合 96"/>
            <p:cNvGrpSpPr/>
            <p:nvPr/>
          </p:nvGrpSpPr>
          <p:grpSpPr>
            <a:xfrm>
              <a:off x="6006172" y="3357751"/>
              <a:ext cx="697838" cy="781050"/>
              <a:chOff x="2854936" y="5388164"/>
              <a:chExt cx="697838" cy="781050"/>
            </a:xfrm>
          </p:grpSpPr>
          <p:sp>
            <p:nvSpPr>
              <p:cNvPr id="98" name="圆柱形 97"/>
              <p:cNvSpPr/>
              <p:nvPr/>
            </p:nvSpPr>
            <p:spPr>
              <a:xfrm>
                <a:off x="2854936" y="5388164"/>
                <a:ext cx="697838" cy="781050"/>
              </a:xfrm>
              <a:prstGeom prst="can">
                <a:avLst>
                  <a:gd name="adj" fmla="val 15446"/>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9" name="矩形 98"/>
              <p:cNvSpPr/>
              <p:nvPr/>
            </p:nvSpPr>
            <p:spPr>
              <a:xfrm>
                <a:off x="2942172" y="5571911"/>
                <a:ext cx="52336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0" name="矩形 99"/>
              <p:cNvSpPr/>
              <p:nvPr/>
            </p:nvSpPr>
            <p:spPr>
              <a:xfrm>
                <a:off x="2863249" y="5876290"/>
                <a:ext cx="68121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硬盘</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grpSp>
          <p:nvGrpSpPr>
            <p:cNvPr id="101" name="组合 100"/>
            <p:cNvGrpSpPr/>
            <p:nvPr/>
          </p:nvGrpSpPr>
          <p:grpSpPr>
            <a:xfrm>
              <a:off x="6971383" y="3368557"/>
              <a:ext cx="697838" cy="781050"/>
              <a:chOff x="2854936" y="5388164"/>
              <a:chExt cx="697838" cy="781050"/>
            </a:xfrm>
          </p:grpSpPr>
          <p:sp>
            <p:nvSpPr>
              <p:cNvPr id="102" name="圆柱形 101"/>
              <p:cNvSpPr/>
              <p:nvPr/>
            </p:nvSpPr>
            <p:spPr>
              <a:xfrm>
                <a:off x="2854936" y="5388164"/>
                <a:ext cx="697838" cy="781050"/>
              </a:xfrm>
              <a:prstGeom prst="can">
                <a:avLst>
                  <a:gd name="adj" fmla="val 15446"/>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3" name="矩形 102"/>
              <p:cNvSpPr/>
              <p:nvPr/>
            </p:nvSpPr>
            <p:spPr>
              <a:xfrm>
                <a:off x="2942172" y="5571911"/>
                <a:ext cx="52336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1"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矩形 103"/>
              <p:cNvSpPr/>
              <p:nvPr/>
            </p:nvSpPr>
            <p:spPr>
              <a:xfrm>
                <a:off x="2863249" y="5876290"/>
                <a:ext cx="68121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硬盘</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cxnSp>
          <p:nvCxnSpPr>
            <p:cNvPr id="105" name="直接箭头连接符 104"/>
            <p:cNvCxnSpPr>
              <a:endCxn id="102" idx="1"/>
            </p:cNvCxnSpPr>
            <p:nvPr/>
          </p:nvCxnSpPr>
          <p:spPr>
            <a:xfrm>
              <a:off x="7165316" y="2916947"/>
              <a:ext cx="154986" cy="451610"/>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8197612" y="3524039"/>
              <a:ext cx="689205" cy="609208"/>
              <a:chOff x="3068850" y="4334267"/>
              <a:chExt cx="929033" cy="609208"/>
            </a:xfrm>
          </p:grpSpPr>
          <p:sp>
            <p:nvSpPr>
              <p:cNvPr id="107" name="矩形 106"/>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8" name="矩形 107"/>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浏览器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9" name="矩形 108"/>
              <p:cNvSpPr/>
              <p:nvPr/>
            </p:nvSpPr>
            <p:spPr>
              <a:xfrm>
                <a:off x="3191431" y="4412012"/>
                <a:ext cx="70486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grpSp>
          <p:nvGrpSpPr>
            <p:cNvPr id="110" name="组合 109"/>
            <p:cNvGrpSpPr/>
            <p:nvPr/>
          </p:nvGrpSpPr>
          <p:grpSpPr>
            <a:xfrm>
              <a:off x="9289259" y="3524289"/>
              <a:ext cx="689205" cy="609208"/>
              <a:chOff x="3068850" y="4334267"/>
              <a:chExt cx="929033" cy="609208"/>
            </a:xfrm>
          </p:grpSpPr>
          <p:sp>
            <p:nvSpPr>
              <p:cNvPr id="111" name="矩形 110"/>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2" name="矩形 111"/>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浏览器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3" name="矩形 112"/>
              <p:cNvSpPr/>
              <p:nvPr/>
            </p:nvSpPr>
            <p:spPr>
              <a:xfrm>
                <a:off x="3191431" y="4412012"/>
                <a:ext cx="704864"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cxnSp>
          <p:nvCxnSpPr>
            <p:cNvPr id="114" name="直接箭头连接符 113"/>
            <p:cNvCxnSpPr>
              <a:endCxn id="107" idx="0"/>
            </p:cNvCxnSpPr>
            <p:nvPr/>
          </p:nvCxnSpPr>
          <p:spPr>
            <a:xfrm flipH="1">
              <a:off x="8542215" y="3179154"/>
              <a:ext cx="196185" cy="344885"/>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箭头连接符 114"/>
            <p:cNvCxnSpPr>
              <a:endCxn id="111" idx="0"/>
            </p:cNvCxnSpPr>
            <p:nvPr/>
          </p:nvCxnSpPr>
          <p:spPr>
            <a:xfrm>
              <a:off x="9405083" y="3184076"/>
              <a:ext cx="228779" cy="340213"/>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16" name="组合 115"/>
            <p:cNvGrpSpPr/>
            <p:nvPr/>
          </p:nvGrpSpPr>
          <p:grpSpPr>
            <a:xfrm>
              <a:off x="8442448" y="2584129"/>
              <a:ext cx="1264931" cy="609208"/>
              <a:chOff x="3068850" y="4334267"/>
              <a:chExt cx="929033" cy="609208"/>
            </a:xfrm>
          </p:grpSpPr>
          <p:sp>
            <p:nvSpPr>
              <p:cNvPr id="117" name="矩形 116"/>
              <p:cNvSpPr/>
              <p:nvPr/>
            </p:nvSpPr>
            <p:spPr>
              <a:xfrm>
                <a:off x="3068850" y="4334267"/>
                <a:ext cx="929033" cy="609208"/>
              </a:xfrm>
              <a:prstGeom prst="rect">
                <a:avLst/>
              </a:prstGeom>
              <a:solidFill>
                <a:schemeClr val="bg1"/>
              </a:solidFill>
              <a:ln w="1905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8" name="矩形 117"/>
              <p:cNvSpPr/>
              <p:nvPr/>
            </p:nvSpPr>
            <p:spPr>
              <a:xfrm>
                <a:off x="3068852" y="4662771"/>
                <a:ext cx="929031"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noProof="0">
                    <a:solidFill>
                      <a:srgbClr val="000000"/>
                    </a:solidFill>
                    <a:latin typeface="宋体" panose="02010600030101010101" pitchFamily="2" charset="-122"/>
                    <a:ea typeface="宋体" panose="02010600030101010101" pitchFamily="2" charset="-122"/>
                    <a:cs typeface="Times New Roman" panose="02020603050405020304" pitchFamily="18" charset="0"/>
                  </a:rPr>
                  <a:t>Web Proxy</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9" name="矩形 118"/>
              <p:cNvSpPr/>
              <p:nvPr/>
            </p:nvSpPr>
            <p:spPr>
              <a:xfrm>
                <a:off x="3142563" y="4412012"/>
                <a:ext cx="784755" cy="236634"/>
              </a:xfrm>
              <a:prstGeom prst="rect">
                <a:avLst/>
              </a:prstGeom>
              <a:solidFill>
                <a:schemeClr val="accent1">
                  <a:lumMod val="60000"/>
                  <a:lumOff val="40000"/>
                </a:schemeClr>
              </a:solidFill>
              <a:ln w="22225" cap="flat" cmpd="sng" algn="ctr">
                <a:solidFill>
                  <a:srgbClr val="333333"/>
                </a:solidFill>
                <a:prstDash val="solid"/>
              </a:ln>
              <a:effectLst/>
            </p:spPr>
            <p:txBody>
              <a:bodyPr lIns="0" tIns="0" rIns="0" bIns="0" anchor="ctr"/>
              <a:lstStyle/>
              <a:p>
                <a:pPr lvl="0" algn="ctr" fontAlgn="base">
                  <a:spcBef>
                    <a:spcPct val="0"/>
                  </a:spcBef>
                  <a:spcAft>
                    <a:spcPct val="0"/>
                  </a:spcAft>
                  <a:defRPr/>
                </a:pP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lang="zh-CN" altLang="en-US" sz="2400" dirty="0"/>
              </a:p>
            </p:txBody>
          </p:sp>
        </p:grpSp>
        <p:sp>
          <p:nvSpPr>
            <p:cNvPr id="120" name="矩形 119"/>
            <p:cNvSpPr/>
            <p:nvPr/>
          </p:nvSpPr>
          <p:spPr>
            <a:xfrm>
              <a:off x="8808513" y="1768823"/>
              <a:ext cx="532800" cy="533713"/>
            </a:xfrm>
            <a:prstGeom prst="rect">
              <a:avLst/>
            </a:prstGeom>
            <a:solidFill>
              <a:schemeClr val="bg1"/>
            </a:solidFill>
            <a:ln w="19050" cap="flat" cmpd="sng" algn="ctr">
              <a:solidFill>
                <a:srgbClr val="333333"/>
              </a:solidFill>
              <a:prstDash val="solid"/>
            </a:ln>
            <a:effectLst/>
          </p:spPr>
          <p:txBody>
            <a:bodyPr lIns="0" rIns="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WEB</a:t>
              </a:r>
              <a:endParaRPr kumimoji="0" lang="en-US" altLang="zh-CN" sz="1600" b="0"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defRPr/>
              </a:pPr>
              <a:r>
                <a:rPr lang="zh-CN" altLang="en-US" sz="1600" kern="0">
                  <a:solidFill>
                    <a:srgbClr val="000000"/>
                  </a:solidFill>
                  <a:latin typeface="宋体" panose="02010600030101010101" pitchFamily="2" charset="-122"/>
                  <a:ea typeface="宋体" panose="02010600030101010101" pitchFamily="2" charset="-122"/>
                  <a:cs typeface="Times New Roman" panose="02020603050405020304" pitchFamily="18" charset="0"/>
                </a:rPr>
                <a:t>服务器</a:t>
              </a:r>
              <a:endParaRPr kumimoji="0" lang="zh-CN" altLang="en-US" sz="1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21" name="矩形 120"/>
            <p:cNvSpPr/>
            <p:nvPr/>
          </p:nvSpPr>
          <p:spPr>
            <a:xfrm>
              <a:off x="1216574" y="4244363"/>
              <a:ext cx="1081062" cy="236758"/>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(a)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统一</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 name="矩形 121"/>
            <p:cNvSpPr/>
            <p:nvPr/>
          </p:nvSpPr>
          <p:spPr>
            <a:xfrm>
              <a:off x="2417894" y="4244362"/>
              <a:ext cx="1413978"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(b)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分离</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3" name="矩形 122"/>
            <p:cNvSpPr/>
            <p:nvPr/>
          </p:nvSpPr>
          <p:spPr>
            <a:xfrm>
              <a:off x="4219587" y="4244362"/>
              <a:ext cx="1413978"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 </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多级</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矩形 123"/>
            <p:cNvSpPr/>
            <p:nvPr/>
          </p:nvSpPr>
          <p:spPr>
            <a:xfrm>
              <a:off x="5717510" y="4239417"/>
              <a:ext cx="2480102"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(d) Buffer </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r>
                <a:rPr lang="zh-CN" altLang="en-US"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和硬盘缓存芯片</a:t>
              </a:r>
              <a:endParaRPr kumimoji="0" lang="zh-CN"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5" name="直接箭头连接符 124"/>
            <p:cNvCxnSpPr/>
            <p:nvPr/>
          </p:nvCxnSpPr>
          <p:spPr>
            <a:xfrm>
              <a:off x="2756765" y="3180720"/>
              <a:ext cx="0" cy="215761"/>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2762568" y="3396848"/>
              <a:ext cx="823912" cy="0"/>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箭头连接符 126"/>
            <p:cNvCxnSpPr/>
            <p:nvPr/>
          </p:nvCxnSpPr>
          <p:spPr>
            <a:xfrm>
              <a:off x="3585958" y="3165172"/>
              <a:ext cx="0" cy="22558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箭头连接符 127"/>
            <p:cNvCxnSpPr/>
            <p:nvPr/>
          </p:nvCxnSpPr>
          <p:spPr>
            <a:xfrm flipV="1">
              <a:off x="3176083" y="3395980"/>
              <a:ext cx="0" cy="223457"/>
            </a:xfrm>
            <a:prstGeom prst="straightConnector1">
              <a:avLst/>
            </a:prstGeom>
            <a:noFill/>
            <a:ln w="12700" cap="sq">
              <a:solidFill>
                <a:schemeClr val="tx1">
                  <a:lumMod val="95000"/>
                  <a:lumOff val="5000"/>
                </a:schemeClr>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9" name="直接箭头连接符 128"/>
            <p:cNvCxnSpPr>
              <a:stCxn id="71" idx="2"/>
              <a:endCxn id="70" idx="0"/>
            </p:cNvCxnSpPr>
            <p:nvPr/>
          </p:nvCxnSpPr>
          <p:spPr>
            <a:xfrm>
              <a:off x="1757190" y="2882604"/>
              <a:ext cx="0" cy="249670"/>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0" name="肘形连接符 129"/>
            <p:cNvCxnSpPr>
              <a:stCxn id="74" idx="1"/>
              <a:endCxn id="75" idx="0"/>
            </p:cNvCxnSpPr>
            <p:nvPr/>
          </p:nvCxnSpPr>
          <p:spPr>
            <a:xfrm rot="10800000" flipV="1">
              <a:off x="2756765" y="2559858"/>
              <a:ext cx="152918" cy="382662"/>
            </a:xfrm>
            <a:prstGeom prst="bentConnector2">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31" name="肘形连接符 130"/>
            <p:cNvCxnSpPr>
              <a:stCxn id="74" idx="3"/>
              <a:endCxn id="76" idx="0"/>
            </p:cNvCxnSpPr>
            <p:nvPr/>
          </p:nvCxnSpPr>
          <p:spPr>
            <a:xfrm>
              <a:off x="3442483" y="2559858"/>
              <a:ext cx="149054" cy="382662"/>
            </a:xfrm>
            <a:prstGeom prst="bentConnector2">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2" name="矩形 131"/>
            <p:cNvSpPr/>
            <p:nvPr/>
          </p:nvSpPr>
          <p:spPr>
            <a:xfrm>
              <a:off x="7999277" y="4239417"/>
              <a:ext cx="2269740" cy="241703"/>
            </a:xfrm>
            <a:prstGeom prst="rect">
              <a:avLst/>
            </a:prstGeom>
            <a:noFill/>
            <a:ln w="1905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lang="en-US" altLang="zh-CN" sz="1600"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(e) WEB </a:t>
              </a:r>
              <a:r>
                <a:rPr lang="en-US" altLang="zh-CN" sz="1600" i="1" ker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cache</a:t>
              </a:r>
              <a:endParaRPr kumimoji="0" lang="zh-CN" altLang="en-US" sz="1600" b="0" i="1"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块设备缓存</a:t>
            </a:r>
            <a:endParaRPr lang="zh-CN" altLang="en-US" dirty="0"/>
          </a:p>
        </p:txBody>
      </p:sp>
      <p:sp>
        <p:nvSpPr>
          <p:cNvPr id="3" name="内容占位符 2"/>
          <p:cNvSpPr>
            <a:spLocks noGrp="1"/>
          </p:cNvSpPr>
          <p:nvPr>
            <p:ph idx="1"/>
          </p:nvPr>
        </p:nvSpPr>
        <p:spPr/>
        <p:txBody>
          <a:bodyPr/>
          <a:lstStyle/>
          <a:p>
            <a:pPr>
              <a:lnSpc>
                <a:spcPct val="125000"/>
              </a:lnSpc>
            </a:pPr>
            <a:r>
              <a:rPr lang="en-US" altLang="zh-CN" dirty="0"/>
              <a:t>OS</a:t>
            </a:r>
            <a:r>
              <a:rPr lang="zh-CN" altLang="en-US" dirty="0"/>
              <a:t>为优化磁盘等慢速块设备在内存中设置缓存</a:t>
            </a:r>
            <a:endParaRPr lang="zh-CN" altLang="en-US" dirty="0"/>
          </a:p>
          <a:p>
            <a:pPr>
              <a:lnSpc>
                <a:spcPct val="125000"/>
              </a:lnSpc>
            </a:pPr>
            <a:r>
              <a:rPr lang="zh-CN" altLang="en-US" dirty="0"/>
              <a:t>将常用数据存放在高速缓存中，提高磁盘访问速度</a:t>
            </a:r>
            <a:endParaRPr lang="zh-CN" altLang="en-US" dirty="0"/>
          </a:p>
          <a:p>
            <a:pPr>
              <a:lnSpc>
                <a:spcPct val="125000"/>
              </a:lnSpc>
            </a:pPr>
            <a:r>
              <a:rPr lang="zh-CN" altLang="en-US" dirty="0"/>
              <a:t>通过预读等提高命中率的方式可减少读访问时间</a:t>
            </a:r>
            <a:endParaRPr lang="zh-CN" altLang="en-US" dirty="0"/>
          </a:p>
          <a:p>
            <a:pPr>
              <a:lnSpc>
                <a:spcPct val="125000"/>
              </a:lnSpc>
            </a:pPr>
            <a:r>
              <a:rPr lang="zh-CN" altLang="en-US" dirty="0"/>
              <a:t>通过写回策略减少写访问时间</a:t>
            </a:r>
            <a:endParaRPr lang="zh-CN" altLang="en-US" dirty="0"/>
          </a:p>
          <a:p>
            <a:pPr lvl="1"/>
            <a:r>
              <a:rPr lang="en-US" altLang="zh-CN" dirty="0"/>
              <a:t>CPU</a:t>
            </a:r>
            <a:r>
              <a:rPr lang="zh-CN" altLang="en-US" dirty="0"/>
              <a:t>将数据写入</a:t>
            </a:r>
            <a:r>
              <a:rPr lang="en-US" altLang="zh-CN" dirty="0"/>
              <a:t>cache</a:t>
            </a:r>
            <a:r>
              <a:rPr lang="zh-CN" altLang="en-US" dirty="0"/>
              <a:t>即完成写操作</a:t>
            </a:r>
            <a:endParaRPr lang="zh-CN" altLang="en-US" dirty="0"/>
          </a:p>
          <a:p>
            <a:pPr lvl="1"/>
            <a:r>
              <a:rPr lang="zh-CN" altLang="en-US" dirty="0"/>
              <a:t>提升突发写性能</a:t>
            </a:r>
            <a:endParaRPr lang="zh-CN" altLang="en-US" dirty="0"/>
          </a:p>
          <a:p>
            <a:pPr lvl="1"/>
            <a:r>
              <a:rPr lang="zh-CN" altLang="en-US" dirty="0"/>
              <a:t>仅写入</a:t>
            </a:r>
            <a:r>
              <a:rPr lang="en-US" altLang="zh-CN" dirty="0"/>
              <a:t>cache</a:t>
            </a:r>
            <a:r>
              <a:rPr lang="zh-CN" altLang="en-US" dirty="0"/>
              <a:t>的数据称为脏数据</a:t>
            </a:r>
            <a:endParaRPr lang="zh-CN" altLang="en-US" dirty="0"/>
          </a:p>
          <a:p>
            <a:pPr lvl="1"/>
            <a:r>
              <a:rPr lang="zh-CN" altLang="en-US" dirty="0"/>
              <a:t>操作系统定时将脏数据写入磁盘保证数据一致性</a:t>
            </a:r>
            <a:endParaRPr lang="zh-CN" altLang="en-US" dirty="0"/>
          </a:p>
          <a:p>
            <a:pPr lvl="1"/>
            <a:r>
              <a:rPr lang="zh-CN" altLang="en-US" dirty="0"/>
              <a:t>当系统中存在脏数据，磁盘断电</a:t>
            </a:r>
            <a:r>
              <a:rPr lang="en-US" altLang="zh-CN" sz="1600" dirty="0"/>
              <a:t>???</a:t>
            </a:r>
            <a:endParaRPr lang="en-US" altLang="zh-CN" sz="1600" dirty="0"/>
          </a:p>
          <a:p>
            <a:pPr lvl="1">
              <a:lnSpc>
                <a:spcPct val="125000"/>
              </a:lnSpc>
            </a:pPr>
            <a:endParaRPr lang="zh-CN" altLang="en-US" dirty="0"/>
          </a:p>
          <a:p>
            <a:pPr>
              <a:lnSpc>
                <a:spcPct val="125000"/>
              </a:lnSpc>
            </a:pPr>
            <a:endParaRPr lang="zh-CN" altLang="en-US" dirty="0"/>
          </a:p>
          <a:p>
            <a:endParaRPr lang="zh-CN" alt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硬盘缓存</a:t>
            </a:r>
            <a:endParaRPr lang="zh-CN" altLang="en-US" dirty="0"/>
          </a:p>
        </p:txBody>
      </p:sp>
      <p:sp>
        <p:nvSpPr>
          <p:cNvPr id="3" name="内容占位符 2"/>
          <p:cNvSpPr>
            <a:spLocks noGrp="1"/>
          </p:cNvSpPr>
          <p:nvPr>
            <p:ph idx="1"/>
          </p:nvPr>
        </p:nvSpPr>
        <p:spPr/>
        <p:txBody>
          <a:bodyPr/>
          <a:lstStyle/>
          <a:p>
            <a:r>
              <a:rPr lang="zh-CN" altLang="en-US" dirty="0"/>
              <a:t>硬盘缓存是硬盘上内存芯片</a:t>
            </a:r>
            <a:endParaRPr lang="zh-CN" altLang="en-US" dirty="0"/>
          </a:p>
          <a:p>
            <a:pPr lvl="1"/>
            <a:r>
              <a:rPr lang="zh-CN" altLang="en-US" sz="2400" dirty="0"/>
              <a:t>预读硬盘数据，写缓冲</a:t>
            </a:r>
            <a:r>
              <a:rPr lang="en-US" altLang="zh-CN" sz="2400" dirty="0"/>
              <a:t>CPU</a:t>
            </a:r>
            <a:r>
              <a:rPr lang="zh-CN" altLang="en-US" sz="2400" dirty="0"/>
              <a:t>数据</a:t>
            </a:r>
            <a:endParaRPr lang="zh-CN" altLang="en-US" sz="2400" dirty="0"/>
          </a:p>
          <a:p>
            <a:pPr lvl="1"/>
            <a:r>
              <a:rPr lang="zh-CN" altLang="en-US" sz="2400" dirty="0"/>
              <a:t>临时存储最近访问的硬盘数据</a:t>
            </a:r>
            <a:endParaRPr lang="zh-CN" altLang="en-US" sz="2400" dirty="0"/>
          </a:p>
          <a:p>
            <a:r>
              <a:rPr lang="zh-CN" altLang="en-US" dirty="0"/>
              <a:t>缓解硬盘与</a:t>
            </a:r>
            <a:r>
              <a:rPr lang="en-US" altLang="zh-CN" dirty="0"/>
              <a:t>CPU</a:t>
            </a:r>
            <a:r>
              <a:rPr lang="zh-CN" altLang="en-US" dirty="0"/>
              <a:t>、内存的速度不匹配</a:t>
            </a:r>
            <a:endParaRPr lang="zh-CN" altLang="en-US" dirty="0"/>
          </a:p>
          <a:p>
            <a:r>
              <a:rPr lang="zh-CN" altLang="en-US" dirty="0"/>
              <a:t>缓存容量越大，硬盘访问速度越快</a:t>
            </a:r>
            <a:endParaRPr lang="zh-CN" altLang="en-US" dirty="0"/>
          </a:p>
          <a:p>
            <a:pPr lvl="1"/>
            <a:r>
              <a:rPr lang="zh-CN" altLang="en-US" sz="2400" dirty="0"/>
              <a:t>副作用？</a:t>
            </a:r>
            <a:endParaRPr lang="zh-CN" altLang="en-US" sz="2400" dirty="0"/>
          </a:p>
          <a:p>
            <a:endParaRPr lang="zh-CN" altLang="en-US" dirty="0"/>
          </a:p>
        </p:txBody>
      </p:sp>
      <p:pic>
        <p:nvPicPr>
          <p:cNvPr id="4" name="Picture 3" descr="200212010105"/>
          <p:cNvPicPr>
            <a:picLocks noChangeAspect="1" noChangeArrowheads="1"/>
          </p:cNvPicPr>
          <p:nvPr/>
        </p:nvPicPr>
        <p:blipFill rotWithShape="1">
          <a:blip r:embed="rId1" cstate="print"/>
          <a:srcRect t="13992"/>
          <a:stretch>
            <a:fillRect/>
          </a:stretch>
        </p:blipFill>
        <p:spPr bwMode="auto">
          <a:xfrm>
            <a:off x="7517115" y="1052513"/>
            <a:ext cx="3727398" cy="2296695"/>
          </a:xfrm>
          <a:prstGeom prst="rect">
            <a:avLst/>
          </a:prstGeom>
          <a:noFill/>
          <a:effectLst>
            <a:outerShdw blurRad="50800" dist="38100" dir="5400000" algn="t" rotWithShape="0">
              <a:prstClr val="black">
                <a:alpha val="40000"/>
              </a:prstClr>
            </a:outerShdw>
          </a:effectLst>
        </p:spPr>
      </p:pic>
      <p:pic>
        <p:nvPicPr>
          <p:cNvPr id="5" name="图片 4"/>
          <p:cNvPicPr>
            <a:picLocks noChangeAspect="1"/>
          </p:cNvPicPr>
          <p:nvPr/>
        </p:nvPicPr>
        <p:blipFill rotWithShape="1">
          <a:blip r:embed="rId2"/>
          <a:srcRect b="55448"/>
          <a:stretch>
            <a:fillRect/>
          </a:stretch>
        </p:blipFill>
        <p:spPr>
          <a:xfrm>
            <a:off x="6879219" y="3566965"/>
            <a:ext cx="4495303" cy="2670323"/>
          </a:xfrm>
          <a:prstGeom prst="rect">
            <a:avLst/>
          </a:prstGeom>
          <a:noFill/>
          <a:effectLst>
            <a:outerShdw blurRad="50800" dist="38100" dir="5400000" algn="t" rotWithShape="0">
              <a:prstClr val="black">
                <a:alpha val="40000"/>
              </a:prstClr>
            </a:outerShdw>
          </a:effec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cache </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rPr>
              <a:t>www.cache.edu.cn</a:t>
            </a:r>
            <a:r>
              <a:rPr lang="zh-CN" altLang="en-US" b="1" dirty="0"/>
              <a:t> </a:t>
            </a:r>
            <a:r>
              <a:rPr lang="en-US" altLang="zh-CN" b="1" dirty="0"/>
              <a:t>proxy.edu.cn</a:t>
            </a:r>
            <a:r>
              <a:rPr lang="zh-CN" altLang="en-US" dirty="0"/>
              <a:t> </a:t>
            </a:r>
            <a:r>
              <a:rPr lang="en-US" altLang="zh-CN" dirty="0"/>
              <a:t>:3128</a:t>
            </a:r>
            <a:endParaRPr lang="en-US" altLang="zh-CN" dirty="0"/>
          </a:p>
          <a:p>
            <a:r>
              <a:rPr lang="zh-CN" altLang="en-US" dirty="0"/>
              <a:t>将用户常访问的</a:t>
            </a:r>
            <a:r>
              <a:rPr lang="en-US" altLang="zh-CN" dirty="0"/>
              <a:t>web</a:t>
            </a:r>
            <a:r>
              <a:rPr lang="zh-CN" altLang="en-US" dirty="0"/>
              <a:t>内容暂存在离用户近的地方</a:t>
            </a:r>
            <a:endParaRPr lang="zh-CN" altLang="en-US" dirty="0"/>
          </a:p>
          <a:p>
            <a:r>
              <a:rPr lang="zh-CN" altLang="en-US" dirty="0"/>
              <a:t>其他用户再次访问这些内容时可以快速获得信息，缩短了响应时间，从而提高访问速度和降低国际通信费用。</a:t>
            </a:r>
            <a:endParaRPr lang="zh-CN" altLang="en-US" dirty="0"/>
          </a:p>
          <a:p>
            <a:r>
              <a:rPr lang="zh-CN" altLang="en-US" dirty="0"/>
              <a:t>应有机制保障用户每次访问的数据不会过时</a:t>
            </a:r>
            <a:endParaRPr lang="zh-CN" altLang="en-US" dirty="0"/>
          </a:p>
          <a:p>
            <a:pPr>
              <a:lnSpc>
                <a:spcPct val="130000"/>
              </a:lnSpc>
            </a:pPr>
            <a:endParaRPr lang="zh-CN" altLang="en-US" sz="2800" dirty="0"/>
          </a:p>
          <a:p>
            <a:endParaRPr lang="zh-CN" altLang="en-US"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Pentium cache hierarchy</a:t>
            </a:r>
            <a:endParaRPr lang="zh-CN" altLang="en-US" dirty="0"/>
          </a:p>
        </p:txBody>
      </p:sp>
      <p:sp>
        <p:nvSpPr>
          <p:cNvPr id="4" name="Rectangle 15"/>
          <p:cNvSpPr>
            <a:spLocks noChangeArrowheads="1"/>
          </p:cNvSpPr>
          <p:nvPr/>
        </p:nvSpPr>
        <p:spPr bwMode="auto">
          <a:xfrm>
            <a:off x="1978061" y="1559844"/>
            <a:ext cx="4364866" cy="4243137"/>
          </a:xfrm>
          <a:prstGeom prst="rect">
            <a:avLst/>
          </a:prstGeom>
          <a:solidFill>
            <a:srgbClr val="CCFF66"/>
          </a:solidFill>
          <a:ln w="25400">
            <a:solidFill>
              <a:schemeClr val="tx1"/>
            </a:solidFill>
            <a:miter lim="800000"/>
          </a:ln>
        </p:spPr>
        <p:txBody>
          <a:bodyPr wrap="none" lIns="90487" tIns="44450" rIns="90487" bIns="44450" anchor="b"/>
          <a:lstStyle/>
          <a:p>
            <a:pPr algn="ctr" eaLnBrk="0" hangingPunct="0"/>
            <a:r>
              <a:rPr lang="en-US" altLang="zh-CN" b="1">
                <a:latin typeface="Helvetica"/>
                <a:ea typeface="宋体" panose="02010600030101010101" pitchFamily="2" charset="-122"/>
              </a:rPr>
              <a:t>Processor Chip</a:t>
            </a:r>
            <a:endParaRPr lang="en-US" altLang="zh-CN" b="1" dirty="0">
              <a:latin typeface="Helvetica"/>
              <a:ea typeface="宋体" panose="02010600030101010101" pitchFamily="2" charset="-122"/>
            </a:endParaRPr>
          </a:p>
        </p:txBody>
      </p:sp>
      <p:sp>
        <p:nvSpPr>
          <p:cNvPr id="5" name="Rectangle 16"/>
          <p:cNvSpPr>
            <a:spLocks noChangeArrowheads="1"/>
          </p:cNvSpPr>
          <p:nvPr/>
        </p:nvSpPr>
        <p:spPr bwMode="auto">
          <a:xfrm>
            <a:off x="3751831" y="1977202"/>
            <a:ext cx="2052009" cy="1738991"/>
          </a:xfrm>
          <a:prstGeom prst="rect">
            <a:avLst/>
          </a:prstGeom>
          <a:solidFill>
            <a:srgbClr val="FFCC00"/>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latin typeface="Helvetica" pitchFamily="34" charset="0"/>
                <a:ea typeface="宋体" panose="02010600030101010101" pitchFamily="2" charset="-122"/>
              </a:rPr>
              <a:t>L1 Data</a:t>
            </a:r>
            <a:endParaRPr lang="en-US" altLang="zh-CN" b="1">
              <a:latin typeface="Helvetica" pitchFamily="34" charset="0"/>
              <a:ea typeface="宋体" panose="02010600030101010101" pitchFamily="2" charset="-122"/>
            </a:endParaRPr>
          </a:p>
          <a:p>
            <a:pPr algn="ctr" eaLnBrk="0" hangingPunct="0">
              <a:defRPr/>
            </a:pPr>
            <a:r>
              <a:rPr lang="en-US" altLang="zh-CN" b="1">
                <a:latin typeface="Helvetica" pitchFamily="34" charset="0"/>
                <a:ea typeface="宋体" panose="02010600030101010101" pitchFamily="2" charset="-122"/>
              </a:rPr>
              <a:t>1 cycle latency</a:t>
            </a:r>
            <a:endParaRPr lang="en-US" altLang="zh-CN" b="1">
              <a:latin typeface="Helvetica" pitchFamily="34" charset="0"/>
              <a:ea typeface="宋体" panose="02010600030101010101" pitchFamily="2" charset="-122"/>
            </a:endParaRPr>
          </a:p>
          <a:p>
            <a:pPr algn="ctr" eaLnBrk="0" hangingPunct="0">
              <a:defRPr/>
            </a:pPr>
            <a:r>
              <a:rPr lang="en-US" altLang="zh-CN" b="1">
                <a:latin typeface="Helvetica" pitchFamily="34" charset="0"/>
                <a:ea typeface="宋体" panose="02010600030101010101" pitchFamily="2" charset="-122"/>
              </a:rPr>
              <a:t>16KB</a:t>
            </a:r>
            <a:endParaRPr lang="en-US" altLang="zh-CN" b="1">
              <a:latin typeface="Helvetica" pitchFamily="34" charset="0"/>
              <a:ea typeface="宋体" panose="02010600030101010101" pitchFamily="2" charset="-122"/>
            </a:endParaRPr>
          </a:p>
          <a:p>
            <a:pPr algn="ctr" eaLnBrk="0" hangingPunct="0">
              <a:defRPr/>
            </a:pPr>
            <a:r>
              <a:rPr lang="en-US" altLang="zh-CN" b="1">
                <a:latin typeface="Helvetica" pitchFamily="34" charset="0"/>
                <a:ea typeface="宋体" panose="02010600030101010101" pitchFamily="2" charset="-122"/>
              </a:rPr>
              <a:t>4-way assoc</a:t>
            </a:r>
            <a:endParaRPr lang="en-US" altLang="zh-CN" b="1">
              <a:latin typeface="Helvetica" pitchFamily="34" charset="0"/>
              <a:ea typeface="宋体" panose="02010600030101010101" pitchFamily="2" charset="-122"/>
            </a:endParaRPr>
          </a:p>
          <a:p>
            <a:pPr algn="ctr" eaLnBrk="0" hangingPunct="0">
              <a:defRPr/>
            </a:pPr>
            <a:r>
              <a:rPr lang="en-US" altLang="zh-CN" b="1">
                <a:latin typeface="Helvetica" pitchFamily="34" charset="0"/>
                <a:ea typeface="宋体" panose="02010600030101010101" pitchFamily="2" charset="-122"/>
              </a:rPr>
              <a:t>Write-through</a:t>
            </a:r>
            <a:endParaRPr lang="en-US" altLang="zh-CN" b="1">
              <a:latin typeface="Helvetica" pitchFamily="34" charset="0"/>
              <a:ea typeface="宋体" panose="02010600030101010101" pitchFamily="2" charset="-122"/>
            </a:endParaRPr>
          </a:p>
          <a:p>
            <a:pPr algn="ctr" eaLnBrk="0" hangingPunct="0">
              <a:defRPr/>
            </a:pPr>
            <a:r>
              <a:rPr lang="en-US" altLang="zh-CN" b="1">
                <a:latin typeface="Helvetica" pitchFamily="34" charset="0"/>
                <a:ea typeface="宋体" panose="02010600030101010101" pitchFamily="2" charset="-122"/>
              </a:rPr>
              <a:t>32B lines</a:t>
            </a:r>
            <a:endParaRPr lang="en-US" altLang="zh-CN" b="1">
              <a:latin typeface="Helvetica" pitchFamily="34" charset="0"/>
              <a:ea typeface="宋体" panose="02010600030101010101" pitchFamily="2" charset="-122"/>
            </a:endParaRPr>
          </a:p>
        </p:txBody>
      </p:sp>
      <p:sp>
        <p:nvSpPr>
          <p:cNvPr id="6" name="Rectangle 17"/>
          <p:cNvSpPr>
            <a:spLocks noChangeArrowheads="1"/>
          </p:cNvSpPr>
          <p:nvPr/>
        </p:nvSpPr>
        <p:spPr bwMode="auto">
          <a:xfrm>
            <a:off x="3438813" y="4168330"/>
            <a:ext cx="2052009" cy="1112954"/>
          </a:xfrm>
          <a:prstGeom prst="rect">
            <a:avLst/>
          </a:prstGeom>
          <a:solidFill>
            <a:schemeClr val="hlink"/>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dirty="0">
                <a:solidFill>
                  <a:srgbClr val="CCFF66"/>
                </a:solidFill>
                <a:latin typeface="Helvetica" pitchFamily="34" charset="0"/>
                <a:ea typeface="宋体" panose="02010600030101010101" pitchFamily="2" charset="-122"/>
              </a:rPr>
              <a:t>L1 Instruction</a:t>
            </a:r>
            <a:endParaRPr lang="en-US" altLang="zh-CN" b="1" dirty="0">
              <a:solidFill>
                <a:srgbClr val="CCFF66"/>
              </a:solidFill>
              <a:latin typeface="Helvetica" pitchFamily="34" charset="0"/>
              <a:ea typeface="宋体" panose="02010600030101010101" pitchFamily="2" charset="-122"/>
            </a:endParaRPr>
          </a:p>
          <a:p>
            <a:pPr algn="ctr" eaLnBrk="0" hangingPunct="0">
              <a:defRPr/>
            </a:pPr>
            <a:r>
              <a:rPr lang="en-US" altLang="zh-CN" b="1" dirty="0">
                <a:solidFill>
                  <a:srgbClr val="CCFF66"/>
                </a:solidFill>
                <a:latin typeface="Helvetica" pitchFamily="34" charset="0"/>
                <a:ea typeface="宋体" panose="02010600030101010101" pitchFamily="2" charset="-122"/>
              </a:rPr>
              <a:t>16KB, 4-way</a:t>
            </a:r>
            <a:endParaRPr lang="en-US" altLang="zh-CN" b="1" dirty="0">
              <a:solidFill>
                <a:srgbClr val="CCFF66"/>
              </a:solidFill>
              <a:latin typeface="Helvetica" pitchFamily="34" charset="0"/>
              <a:ea typeface="宋体" panose="02010600030101010101" pitchFamily="2" charset="-122"/>
            </a:endParaRPr>
          </a:p>
          <a:p>
            <a:pPr algn="ctr" eaLnBrk="0" hangingPunct="0">
              <a:defRPr/>
            </a:pPr>
            <a:r>
              <a:rPr lang="en-US" altLang="zh-CN" b="1" dirty="0">
                <a:solidFill>
                  <a:srgbClr val="CCFF66"/>
                </a:solidFill>
                <a:latin typeface="Helvetica" pitchFamily="34" charset="0"/>
                <a:ea typeface="宋体" panose="02010600030101010101" pitchFamily="2" charset="-122"/>
              </a:rPr>
              <a:t>32B lines</a:t>
            </a:r>
            <a:endParaRPr lang="en-US" altLang="zh-CN" b="1" dirty="0">
              <a:solidFill>
                <a:srgbClr val="CCFF66"/>
              </a:solidFill>
              <a:latin typeface="Helvetica" pitchFamily="34" charset="0"/>
              <a:ea typeface="宋体" panose="02010600030101010101" pitchFamily="2" charset="-122"/>
            </a:endParaRPr>
          </a:p>
        </p:txBody>
      </p:sp>
      <p:sp>
        <p:nvSpPr>
          <p:cNvPr id="7" name="Rectangle 18"/>
          <p:cNvSpPr>
            <a:spLocks noChangeArrowheads="1"/>
          </p:cNvSpPr>
          <p:nvPr/>
        </p:nvSpPr>
        <p:spPr bwMode="auto">
          <a:xfrm>
            <a:off x="2186740" y="2290220"/>
            <a:ext cx="799936" cy="1738991"/>
          </a:xfrm>
          <a:prstGeom prst="rect">
            <a:avLst/>
          </a:prstGeom>
          <a:solidFill>
            <a:srgbClr val="D60093"/>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CCFF66"/>
                </a:solidFill>
                <a:latin typeface="Helvetica" pitchFamily="34" charset="0"/>
                <a:ea typeface="宋体" panose="02010600030101010101" pitchFamily="2" charset="-122"/>
              </a:rPr>
              <a:t>Regs.</a:t>
            </a:r>
            <a:endParaRPr lang="en-US" altLang="zh-CN" b="1">
              <a:solidFill>
                <a:srgbClr val="CCFF66"/>
              </a:solidFill>
              <a:latin typeface="Helvetica" pitchFamily="34" charset="0"/>
              <a:ea typeface="宋体" panose="02010600030101010101" pitchFamily="2" charset="-122"/>
            </a:endParaRPr>
          </a:p>
        </p:txBody>
      </p:sp>
      <p:sp>
        <p:nvSpPr>
          <p:cNvPr id="8" name="Line 19"/>
          <p:cNvSpPr>
            <a:spLocks noChangeShapeType="1"/>
          </p:cNvSpPr>
          <p:nvPr/>
        </p:nvSpPr>
        <p:spPr bwMode="auto">
          <a:xfrm>
            <a:off x="3021455" y="2585848"/>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9" name="Line 20"/>
          <p:cNvSpPr>
            <a:spLocks noChangeShapeType="1"/>
          </p:cNvSpPr>
          <p:nvPr/>
        </p:nvSpPr>
        <p:spPr bwMode="auto">
          <a:xfrm>
            <a:off x="3021455" y="3211885"/>
            <a:ext cx="69559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0" name="Rectangle 21"/>
          <p:cNvSpPr>
            <a:spLocks noChangeArrowheads="1"/>
          </p:cNvSpPr>
          <p:nvPr/>
        </p:nvSpPr>
        <p:spPr bwMode="auto">
          <a:xfrm>
            <a:off x="6655946" y="2185881"/>
            <a:ext cx="1738991" cy="3199743"/>
          </a:xfrm>
          <a:prstGeom prst="rect">
            <a:avLst/>
          </a:prstGeom>
          <a:solidFill>
            <a:srgbClr val="FFCC00"/>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lnSpc>
                <a:spcPct val="150000"/>
              </a:lnSpc>
              <a:defRPr/>
            </a:pPr>
            <a:r>
              <a:rPr lang="en-US" altLang="zh-CN" b="1" dirty="0">
                <a:solidFill>
                  <a:srgbClr val="C00000"/>
                </a:solidFill>
                <a:latin typeface="Helvetica" pitchFamily="34" charset="0"/>
                <a:ea typeface="宋体" panose="02010600030101010101" pitchFamily="2" charset="-122"/>
              </a:rPr>
              <a:t>L2 Unified</a:t>
            </a:r>
            <a:endParaRPr lang="en-US" altLang="zh-CN" b="1" dirty="0">
              <a:solidFill>
                <a:srgbClr val="C00000"/>
              </a:solidFill>
              <a:latin typeface="Helvetica" pitchFamily="34" charset="0"/>
              <a:ea typeface="宋体" panose="02010600030101010101" pitchFamily="2" charset="-122"/>
            </a:endParaRPr>
          </a:p>
          <a:p>
            <a:pPr algn="ctr" eaLnBrk="0" hangingPunct="0">
              <a:lnSpc>
                <a:spcPct val="150000"/>
              </a:lnSpc>
              <a:defRPr/>
            </a:pPr>
            <a:r>
              <a:rPr lang="en-US" altLang="zh-CN" dirty="0">
                <a:latin typeface="Helvetica" pitchFamily="34" charset="0"/>
                <a:ea typeface="宋体" panose="02010600030101010101" pitchFamily="2" charset="-122"/>
              </a:rPr>
              <a:t>128KB--2 MB</a:t>
            </a:r>
            <a:endParaRPr lang="en-US" altLang="zh-CN" dirty="0">
              <a:latin typeface="Helvetica" pitchFamily="34" charset="0"/>
              <a:ea typeface="宋体" panose="02010600030101010101" pitchFamily="2" charset="-122"/>
            </a:endParaRPr>
          </a:p>
          <a:p>
            <a:pPr algn="ctr" eaLnBrk="0" hangingPunct="0">
              <a:lnSpc>
                <a:spcPct val="150000"/>
              </a:lnSpc>
              <a:defRPr/>
            </a:pPr>
            <a:r>
              <a:rPr lang="en-US" altLang="zh-CN" dirty="0">
                <a:latin typeface="Helvetica" pitchFamily="34" charset="0"/>
                <a:ea typeface="宋体" panose="02010600030101010101" pitchFamily="2" charset="-122"/>
              </a:rPr>
              <a:t>4-way </a:t>
            </a:r>
            <a:r>
              <a:rPr lang="en-US" altLang="zh-CN" dirty="0" err="1">
                <a:latin typeface="Helvetica" pitchFamily="34" charset="0"/>
                <a:ea typeface="宋体" panose="02010600030101010101" pitchFamily="2" charset="-122"/>
              </a:rPr>
              <a:t>assoc</a:t>
            </a:r>
            <a:endParaRPr lang="en-US" altLang="zh-CN" dirty="0">
              <a:latin typeface="Helvetica" pitchFamily="34" charset="0"/>
              <a:ea typeface="宋体" panose="02010600030101010101" pitchFamily="2" charset="-122"/>
            </a:endParaRPr>
          </a:p>
          <a:p>
            <a:pPr algn="ctr" eaLnBrk="0" hangingPunct="0">
              <a:lnSpc>
                <a:spcPct val="150000"/>
              </a:lnSpc>
              <a:defRPr/>
            </a:pPr>
            <a:r>
              <a:rPr lang="en-US" altLang="zh-CN" dirty="0">
                <a:latin typeface="Helvetica" pitchFamily="34" charset="0"/>
                <a:ea typeface="宋体" panose="02010600030101010101" pitchFamily="2" charset="-122"/>
              </a:rPr>
              <a:t>Write-back</a:t>
            </a:r>
            <a:endParaRPr lang="en-US" altLang="zh-CN" dirty="0">
              <a:latin typeface="Helvetica" pitchFamily="34" charset="0"/>
              <a:ea typeface="宋体" panose="02010600030101010101" pitchFamily="2" charset="-122"/>
            </a:endParaRPr>
          </a:p>
          <a:p>
            <a:pPr algn="ctr" eaLnBrk="0" hangingPunct="0">
              <a:lnSpc>
                <a:spcPct val="150000"/>
              </a:lnSpc>
              <a:defRPr/>
            </a:pPr>
            <a:r>
              <a:rPr lang="en-US" altLang="zh-CN" dirty="0">
                <a:latin typeface="Helvetica" pitchFamily="34" charset="0"/>
                <a:ea typeface="宋体" panose="02010600030101010101" pitchFamily="2" charset="-122"/>
              </a:rPr>
              <a:t>Write allocate</a:t>
            </a:r>
            <a:endParaRPr lang="en-US" altLang="zh-CN" dirty="0">
              <a:latin typeface="Helvetica" pitchFamily="34" charset="0"/>
              <a:ea typeface="宋体" panose="02010600030101010101" pitchFamily="2" charset="-122"/>
            </a:endParaRPr>
          </a:p>
          <a:p>
            <a:pPr algn="ctr" eaLnBrk="0" hangingPunct="0">
              <a:lnSpc>
                <a:spcPct val="150000"/>
              </a:lnSpc>
              <a:defRPr/>
            </a:pPr>
            <a:r>
              <a:rPr lang="en-US" altLang="zh-CN" dirty="0">
                <a:latin typeface="Helvetica" pitchFamily="34" charset="0"/>
                <a:ea typeface="宋体" panose="02010600030101010101" pitchFamily="2" charset="-122"/>
              </a:rPr>
              <a:t>32B lines</a:t>
            </a:r>
            <a:endParaRPr lang="en-US" altLang="zh-CN" dirty="0">
              <a:latin typeface="Helvetica" pitchFamily="34" charset="0"/>
              <a:ea typeface="宋体" panose="02010600030101010101" pitchFamily="2" charset="-122"/>
            </a:endParaRPr>
          </a:p>
        </p:txBody>
      </p:sp>
      <p:sp>
        <p:nvSpPr>
          <p:cNvPr id="11" name="Rectangle 22"/>
          <p:cNvSpPr>
            <a:spLocks noChangeArrowheads="1"/>
          </p:cNvSpPr>
          <p:nvPr/>
        </p:nvSpPr>
        <p:spPr bwMode="auto">
          <a:xfrm>
            <a:off x="9264431" y="2185881"/>
            <a:ext cx="1738991" cy="3199743"/>
          </a:xfrm>
          <a:prstGeom prst="rect">
            <a:avLst/>
          </a:prstGeom>
          <a:solidFill>
            <a:srgbClr val="CC9900"/>
          </a:solidFill>
          <a:ln w="25400">
            <a:solidFill>
              <a:schemeClr val="tx1"/>
            </a:solidFill>
            <a:miter lim="800000"/>
          </a:ln>
          <a:effectLst>
            <a:outerShdw blurRad="50800" dist="38100" dir="5400000" algn="t" rotWithShape="0">
              <a:prstClr val="black">
                <a:alpha val="40000"/>
              </a:prstClr>
            </a:outerShdw>
          </a:effectLst>
        </p:spPr>
        <p:txBody>
          <a:bodyPr wrap="none" lIns="90487" tIns="44450" rIns="90487" bIns="44450" anchor="ctr"/>
          <a:lstStyle/>
          <a:p>
            <a:pPr algn="ctr" eaLnBrk="0" hangingPunct="0">
              <a:defRPr/>
            </a:pPr>
            <a:r>
              <a:rPr lang="en-US" altLang="zh-CN" b="1">
                <a:solidFill>
                  <a:srgbClr val="99FFCC"/>
                </a:solidFill>
                <a:latin typeface="Helvetica" pitchFamily="34" charset="0"/>
                <a:ea typeface="宋体" panose="02010600030101010101" pitchFamily="2" charset="-122"/>
              </a:rPr>
              <a:t>Main</a:t>
            </a:r>
            <a:endParaRPr lang="en-US" altLang="zh-CN" b="1">
              <a:solidFill>
                <a:srgbClr val="99FFCC"/>
              </a:solidFill>
              <a:latin typeface="Helvetica" pitchFamily="34" charset="0"/>
              <a:ea typeface="宋体" panose="02010600030101010101" pitchFamily="2" charset="-122"/>
            </a:endParaRPr>
          </a:p>
          <a:p>
            <a:pPr algn="ctr" eaLnBrk="0" hangingPunct="0">
              <a:defRPr/>
            </a:pPr>
            <a:r>
              <a:rPr lang="en-US" altLang="zh-CN" b="1">
                <a:solidFill>
                  <a:srgbClr val="99FFCC"/>
                </a:solidFill>
                <a:latin typeface="Helvetica" pitchFamily="34" charset="0"/>
                <a:ea typeface="宋体" panose="02010600030101010101" pitchFamily="2" charset="-122"/>
              </a:rPr>
              <a:t>Memory</a:t>
            </a:r>
            <a:endParaRPr lang="en-US" altLang="zh-CN" b="1">
              <a:solidFill>
                <a:srgbClr val="99FFCC"/>
              </a:solidFill>
              <a:latin typeface="Helvetica" pitchFamily="34" charset="0"/>
              <a:ea typeface="宋体" panose="02010600030101010101" pitchFamily="2" charset="-122"/>
            </a:endParaRPr>
          </a:p>
          <a:p>
            <a:pPr algn="ctr" eaLnBrk="0" hangingPunct="0">
              <a:defRPr/>
            </a:pPr>
            <a:r>
              <a:rPr lang="en-US" altLang="zh-CN" b="1">
                <a:solidFill>
                  <a:srgbClr val="99FFCC"/>
                </a:solidFill>
                <a:latin typeface="Helvetica" pitchFamily="34" charset="0"/>
                <a:ea typeface="宋体" panose="02010600030101010101" pitchFamily="2" charset="-122"/>
              </a:rPr>
              <a:t>Up to 4GB</a:t>
            </a:r>
            <a:endParaRPr lang="en-US" altLang="zh-CN" b="1">
              <a:solidFill>
                <a:srgbClr val="99FFCC"/>
              </a:solidFill>
              <a:latin typeface="Helvetica" pitchFamily="34" charset="0"/>
              <a:ea typeface="宋体" panose="02010600030101010101" pitchFamily="2" charset="-122"/>
            </a:endParaRPr>
          </a:p>
        </p:txBody>
      </p:sp>
      <p:sp>
        <p:nvSpPr>
          <p:cNvPr id="12" name="Line 23"/>
          <p:cNvSpPr>
            <a:spLocks noChangeShapeType="1"/>
          </p:cNvSpPr>
          <p:nvPr/>
        </p:nvSpPr>
        <p:spPr bwMode="auto">
          <a:xfrm>
            <a:off x="5838620" y="3003206"/>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
        <p:nvSpPr>
          <p:cNvPr id="13" name="Line 24"/>
          <p:cNvSpPr>
            <a:spLocks noChangeShapeType="1"/>
          </p:cNvSpPr>
          <p:nvPr/>
        </p:nvSpPr>
        <p:spPr bwMode="auto">
          <a:xfrm>
            <a:off x="5525602" y="4776977"/>
            <a:ext cx="1112954" cy="0"/>
          </a:xfrm>
          <a:prstGeom prst="line">
            <a:avLst/>
          </a:prstGeom>
          <a:noFill/>
          <a:ln w="25400">
            <a:solidFill>
              <a:schemeClr val="tx1"/>
            </a:solidFill>
            <a:round/>
            <a:headEnd type="triangle" w="med" len="med"/>
          </a:ln>
        </p:spPr>
        <p:txBody>
          <a:bodyPr wrap="none" anchor="ctr"/>
          <a:lstStyle/>
          <a:p>
            <a:endParaRPr lang="zh-CN" altLang="en-US" sz="2400"/>
          </a:p>
        </p:txBody>
      </p:sp>
      <p:sp>
        <p:nvSpPr>
          <p:cNvPr id="14" name="Line 25"/>
          <p:cNvSpPr>
            <a:spLocks noChangeShapeType="1"/>
          </p:cNvSpPr>
          <p:nvPr/>
        </p:nvSpPr>
        <p:spPr bwMode="auto">
          <a:xfrm>
            <a:off x="8429716" y="3733582"/>
            <a:ext cx="799936" cy="0"/>
          </a:xfrm>
          <a:prstGeom prst="line">
            <a:avLst/>
          </a:prstGeom>
          <a:noFill/>
          <a:ln w="25400">
            <a:solidFill>
              <a:schemeClr val="tx1"/>
            </a:solidFill>
            <a:round/>
            <a:headEnd type="triangle" w="med" len="med"/>
            <a:tailEnd type="triangle" w="med" len="med"/>
          </a:ln>
        </p:spPr>
        <p:txBody>
          <a:bodyPr wrap="none" anchor="ctr"/>
          <a:lstStyle/>
          <a:p>
            <a:endParaRPr lang="zh-CN" altLang="en-US" sz="240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Itanium® 3</a:t>
            </a:r>
            <a:r>
              <a:rPr lang="zh-CN" altLang="en-US" dirty="0"/>
              <a:t>级</a:t>
            </a:r>
            <a:r>
              <a:rPr lang="en-US" altLang="zh-CN" dirty="0"/>
              <a:t>Cache</a:t>
            </a:r>
            <a:endParaRPr lang="zh-CN" altLang="en-US" dirty="0"/>
          </a:p>
        </p:txBody>
      </p:sp>
      <p:pic>
        <p:nvPicPr>
          <p:cNvPr id="4" name="Picture 2" descr="Fig06-11"/>
          <p:cNvPicPr>
            <a:picLocks noGrp="1" noChangeAspect="1" noChangeArrowheads="1"/>
          </p:cNvPicPr>
          <p:nvPr>
            <p:ph idx="1"/>
          </p:nvPr>
        </p:nvPicPr>
        <p:blipFill>
          <a:blip r:embed="rId1" cstate="print">
            <a:clrChange>
              <a:clrFrom>
                <a:srgbClr val="FFFFFF"/>
              </a:clrFrom>
              <a:clrTo>
                <a:srgbClr val="FFFFFF">
                  <a:alpha val="0"/>
                </a:srgbClr>
              </a:clrTo>
            </a:clrChange>
          </a:blip>
          <a:srcRect/>
          <a:stretch>
            <a:fillRect/>
          </a:stretch>
        </p:blipFill>
        <p:spPr bwMode="auto">
          <a:xfrm>
            <a:off x="2416889" y="1214521"/>
            <a:ext cx="7797922" cy="5339782"/>
          </a:xfrm>
          <a:prstGeom prst="rect">
            <a:avLst/>
          </a:prstGeom>
          <a:noFill/>
          <a:ln w="9525">
            <a:noFill/>
            <a:miter lim="800000"/>
            <a:headEnd/>
            <a:tailEnd/>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noChangeArrowheads="1"/>
          </p:cNvSpPr>
          <p:nvPr>
            <p:ph type="title"/>
          </p:nvPr>
        </p:nvSpPr>
        <p:spPr/>
        <p:txBody>
          <a:bodyPr/>
          <a:lstStyle/>
          <a:p>
            <a:r>
              <a:rPr lang="en-US" altLang="zh-CN" dirty="0">
                <a:ea typeface="宋体" panose="02010600030101010101" pitchFamily="2" charset="-122"/>
              </a:rPr>
              <a:t>IBM Power4 , 1999</a:t>
            </a:r>
            <a:endParaRPr lang="en-US" altLang="zh-CN" dirty="0">
              <a:ea typeface="宋体" panose="02010600030101010101" pitchFamily="2" charset="-122"/>
            </a:endParaRPr>
          </a:p>
        </p:txBody>
      </p:sp>
      <p:pic>
        <p:nvPicPr>
          <p:cNvPr id="314370" name="Picture 3"/>
          <p:cNvPicPr>
            <a:picLocks noGrp="1" noChangeAspect="1" noChangeArrowheads="1"/>
          </p:cNvPicPr>
          <p:nvPr>
            <p:ph type="body" idx="1"/>
          </p:nvPr>
        </p:nvPicPr>
        <p:blipFill>
          <a:blip r:embed="rId1" cstate="print">
            <a:clrChange>
              <a:clrFrom>
                <a:srgbClr val="FFFFFF"/>
              </a:clrFrom>
              <a:clrTo>
                <a:srgbClr val="FFFFFF">
                  <a:alpha val="0"/>
                </a:srgbClr>
              </a:clrTo>
            </a:clrChange>
          </a:blip>
          <a:srcRect/>
          <a:stretch>
            <a:fillRect/>
          </a:stretch>
        </p:blipFill>
        <p:spPr>
          <a:xfrm>
            <a:off x="2182236" y="1235868"/>
            <a:ext cx="9000810" cy="4801395"/>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随机存取存储器（</a:t>
            </a:r>
            <a:r>
              <a:rPr lang="en-US" altLang="zh-CN" dirty="0"/>
              <a:t>Random Access Memory</a:t>
            </a:r>
            <a:r>
              <a:rPr lang="zh-CN" altLang="en-US" dirty="0"/>
              <a:t>）</a:t>
            </a:r>
            <a:endParaRPr lang="zh-CN" altLang="en-US" dirty="0"/>
          </a:p>
        </p:txBody>
      </p:sp>
      <p:sp>
        <p:nvSpPr>
          <p:cNvPr id="3" name="内容占位符 2"/>
          <p:cNvSpPr>
            <a:spLocks noGrp="1"/>
          </p:cNvSpPr>
          <p:nvPr>
            <p:ph idx="1"/>
          </p:nvPr>
        </p:nvSpPr>
        <p:spPr/>
        <p:txBody>
          <a:bodyPr/>
          <a:lstStyle/>
          <a:p>
            <a:r>
              <a:rPr lang="zh-CN" altLang="en-US" b="1" dirty="0">
                <a:solidFill>
                  <a:srgbClr val="1387B7"/>
                </a:solidFill>
              </a:rPr>
              <a:t>静态</a:t>
            </a:r>
            <a:r>
              <a:rPr lang="en-US" altLang="zh-CN" dirty="0"/>
              <a:t>MOS</a:t>
            </a:r>
            <a:r>
              <a:rPr lang="zh-CN" altLang="en-US" dirty="0"/>
              <a:t>存储器</a:t>
            </a:r>
            <a:endParaRPr lang="zh-CN" altLang="en-US" dirty="0"/>
          </a:p>
          <a:p>
            <a:pPr lvl="1"/>
            <a:r>
              <a:rPr lang="en-US" altLang="zh-CN" sz="2400" dirty="0"/>
              <a:t>SRAM</a:t>
            </a:r>
            <a:endParaRPr lang="en-US" altLang="zh-CN" sz="2400" dirty="0"/>
          </a:p>
          <a:p>
            <a:r>
              <a:rPr lang="zh-CN" altLang="en-US" b="1" dirty="0">
                <a:solidFill>
                  <a:srgbClr val="1387B7"/>
                </a:solidFill>
              </a:rPr>
              <a:t>动态</a:t>
            </a:r>
            <a:r>
              <a:rPr lang="en-US" altLang="zh-CN" dirty="0"/>
              <a:t>MOS</a:t>
            </a:r>
            <a:r>
              <a:rPr lang="zh-CN" altLang="en-US" dirty="0"/>
              <a:t>存储器</a:t>
            </a:r>
            <a:endParaRPr lang="zh-CN" altLang="en-US" dirty="0"/>
          </a:p>
          <a:p>
            <a:pPr lvl="1"/>
            <a:r>
              <a:rPr lang="en-US" altLang="zh-CN" sz="2400" dirty="0"/>
              <a:t>DRAM</a:t>
            </a:r>
            <a:endParaRPr lang="en-US" altLang="zh-CN" sz="2400" dirty="0"/>
          </a:p>
          <a:p>
            <a:endParaRPr lang="zh-CN" alt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ChangeArrowheads="1"/>
          </p:cNvSpPr>
          <p:nvPr>
            <p:ph type="title"/>
          </p:nvPr>
        </p:nvSpPr>
        <p:spPr/>
        <p:txBody>
          <a:bodyPr/>
          <a:lstStyle/>
          <a:p>
            <a:pPr eaLnBrk="1" hangingPunct="1"/>
            <a:r>
              <a:rPr lang="en-US" altLang="zh-CN"/>
              <a:t>But What About More </a:t>
            </a:r>
            <a:r>
              <a:rPr lang="en-US" altLang="zh-CN">
                <a:latin typeface="Arial" panose="020B0604020202020204" pitchFamily="34" charset="0"/>
              </a:rPr>
              <a:t>“</a:t>
            </a:r>
            <a:r>
              <a:rPr lang="en-US" altLang="zh-CN"/>
              <a:t>Typical</a:t>
            </a:r>
            <a:r>
              <a:rPr lang="en-US" altLang="zh-CN">
                <a:latin typeface="Arial" panose="020B0604020202020204" pitchFamily="34" charset="0"/>
              </a:rPr>
              <a:t>”</a:t>
            </a:r>
            <a:r>
              <a:rPr lang="en-US" altLang="zh-CN"/>
              <a:t> Processors</a:t>
            </a:r>
            <a:endParaRPr lang="en-US" altLang="zh-CN"/>
          </a:p>
        </p:txBody>
      </p:sp>
      <p:pic>
        <p:nvPicPr>
          <p:cNvPr id="315394" name="Picture 3" descr="Dothan die: With Dothan, the 2-MB L2 cache takes up more than half of the die surface..."/>
          <p:cNvPicPr>
            <a:picLocks noChangeAspect="1" noChangeArrowheads="1"/>
          </p:cNvPicPr>
          <p:nvPr/>
        </p:nvPicPr>
        <p:blipFill>
          <a:blip r:embed="rId1" cstate="print"/>
          <a:srcRect/>
          <a:stretch>
            <a:fillRect/>
          </a:stretch>
        </p:blipFill>
        <p:spPr bwMode="auto">
          <a:xfrm>
            <a:off x="2197100" y="1412876"/>
            <a:ext cx="7696200" cy="4302125"/>
          </a:xfrm>
          <a:prstGeom prst="rect">
            <a:avLst/>
          </a:prstGeom>
          <a:noFill/>
          <a:ln w="9525">
            <a:noFill/>
            <a:miter lim="800000"/>
            <a:headEnd/>
            <a:tailEnd/>
          </a:ln>
        </p:spPr>
      </p:pic>
      <p:sp>
        <p:nvSpPr>
          <p:cNvPr id="315395" name="Text Box 4"/>
          <p:cNvSpPr txBox="1">
            <a:spLocks noChangeArrowheads="1"/>
          </p:cNvSpPr>
          <p:nvPr/>
        </p:nvSpPr>
        <p:spPr bwMode="auto">
          <a:xfrm>
            <a:off x="2492375" y="5948363"/>
            <a:ext cx="7105650" cy="366712"/>
          </a:xfrm>
          <a:prstGeom prst="rect">
            <a:avLst/>
          </a:prstGeom>
          <a:noFill/>
          <a:ln w="9525">
            <a:noFill/>
            <a:miter lim="800000"/>
          </a:ln>
        </p:spPr>
        <p:txBody>
          <a:bodyPr wrap="none">
            <a:spAutoFit/>
          </a:bodyPr>
          <a:lstStyle/>
          <a:p>
            <a:pPr eaLnBrk="0" hangingPunct="0"/>
            <a:r>
              <a:rPr lang="en-US" altLang="zh-CN">
                <a:ea typeface="宋体" panose="02010600030101010101" pitchFamily="2" charset="-122"/>
              </a:rPr>
              <a:t>Intel 90 nm – Pentium M Processor (2 MB cache) – Tom’s Hardware</a:t>
            </a:r>
            <a:endParaRPr lang="en-US" altLang="zh-CN">
              <a:ea typeface="宋体" panose="02010600030101010101" pitchFamily="2" charset="-12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GB" altLang="zh-CN" dirty="0"/>
              <a:t>Intel Pentium 4, 2.2 GHz Processor</a:t>
            </a:r>
            <a:endParaRPr lang="zh-CN" altLang="en-US" dirty="0"/>
          </a:p>
        </p:txBody>
      </p:sp>
      <p:graphicFrame>
        <p:nvGraphicFramePr>
          <p:cNvPr id="3" name="表格 2"/>
          <p:cNvGraphicFramePr>
            <a:graphicFrameLocks noGrp="1"/>
          </p:cNvGraphicFramePr>
          <p:nvPr/>
        </p:nvGraphicFramePr>
        <p:xfrm>
          <a:off x="777766" y="1373189"/>
          <a:ext cx="10872950" cy="4657396"/>
        </p:xfrm>
        <a:graphic>
          <a:graphicData uri="http://schemas.openxmlformats.org/drawingml/2006/table">
            <a:tbl>
              <a:tblPr firstRow="1" bandRow="1">
                <a:tableStyleId>{5C22544A-7EE6-4342-B048-85BDC9FD1C3A}</a:tableStyleId>
              </a:tblPr>
              <a:tblGrid>
                <a:gridCol w="3138948"/>
                <a:gridCol w="3254832"/>
                <a:gridCol w="4479170"/>
              </a:tblGrid>
              <a:tr h="520601">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Component</a:t>
                      </a:r>
                      <a:endPar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Access Speed</a:t>
                      </a:r>
                      <a:endPar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Size of Component</a:t>
                      </a:r>
                      <a:endParaRPr kumimoji="0" lang="en-US" altLang="zh-CN" sz="23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Registers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1 cycle = 0.5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32 </a:t>
                      </a:r>
                      <a:r>
                        <a:rPr kumimoji="0" lang="zh-CN" altLang="en-US" sz="2000" b="0" i="0" u="none" strike="noStrike" cap="none" normalizeH="0" baseline="0" dirty="0">
                          <a:ln>
                            <a:noFill/>
                          </a:ln>
                          <a:solidFill>
                            <a:schemeClr val="tx1"/>
                          </a:solidFill>
                          <a:effectLst/>
                          <a:latin typeface="+mn-ea"/>
                          <a:ea typeface="+mn-ea"/>
                        </a:rPr>
                        <a:t>寄存器</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L1 Cache</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3 cycles =1.5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mn-ea"/>
                          <a:ea typeface="+mn-ea"/>
                        </a:rPr>
                        <a:t>指令数据</a:t>
                      </a:r>
                      <a:r>
                        <a:rPr kumimoji="0" lang="en-US" altLang="zh-CN" sz="2000" b="0" i="0" u="none" strike="noStrike" cap="none" normalizeH="0" baseline="0" dirty="0">
                          <a:ln>
                            <a:noFill/>
                          </a:ln>
                          <a:solidFill>
                            <a:schemeClr val="tx1"/>
                          </a:solidFill>
                          <a:effectLst/>
                          <a:latin typeface="+mn-ea"/>
                          <a:ea typeface="+mn-ea"/>
                        </a:rPr>
                        <a:t>cache</a:t>
                      </a:r>
                      <a:r>
                        <a:rPr kumimoji="0" lang="zh-CN" altLang="en-US" sz="2000" b="0" i="0" u="none" strike="noStrike" cap="none" normalizeH="0" baseline="0" dirty="0">
                          <a:ln>
                            <a:noFill/>
                          </a:ln>
                          <a:solidFill>
                            <a:schemeClr val="tx1"/>
                          </a:solidFill>
                          <a:effectLst/>
                          <a:latin typeface="+mn-ea"/>
                          <a:ea typeface="+mn-ea"/>
                        </a:rPr>
                        <a:t>分离，各</a:t>
                      </a:r>
                      <a:r>
                        <a:rPr kumimoji="0" lang="en-US" altLang="zh-CN" sz="2000" b="0" i="0" u="none" strike="noStrike" cap="none" normalizeH="0" baseline="0" dirty="0">
                          <a:ln>
                            <a:noFill/>
                          </a:ln>
                          <a:solidFill>
                            <a:schemeClr val="tx1"/>
                          </a:solidFill>
                          <a:effectLst/>
                          <a:latin typeface="+mn-ea"/>
                          <a:ea typeface="+mn-ea"/>
                        </a:rPr>
                        <a:t> 8 KB </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L2 Cache</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20 cycles =10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256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L3 Cache</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30 cycles =15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512 Kbytes  8</a:t>
                      </a:r>
                      <a:r>
                        <a:rPr kumimoji="0" lang="zh-CN" altLang="en-US" sz="2000" b="0" i="0" u="none" strike="noStrike" cap="none" normalizeH="0" baseline="0" dirty="0">
                          <a:ln>
                            <a:noFill/>
                          </a:ln>
                          <a:solidFill>
                            <a:schemeClr val="tx1"/>
                          </a:solidFill>
                          <a:effectLst/>
                          <a:latin typeface="+mn-ea"/>
                          <a:ea typeface="+mn-ea"/>
                        </a:rPr>
                        <a:t>路</a:t>
                      </a:r>
                      <a:r>
                        <a:rPr kumimoji="0" lang="en-US" altLang="zh-CN" sz="2000" b="0" i="0" u="none" strike="noStrike" cap="none" normalizeH="0" baseline="0" dirty="0">
                          <a:ln>
                            <a:noFill/>
                          </a:ln>
                          <a:solidFill>
                            <a:schemeClr val="tx1"/>
                          </a:solidFill>
                          <a:effectLst/>
                          <a:latin typeface="+mn-ea"/>
                          <a:ea typeface="+mn-ea"/>
                        </a:rPr>
                        <a:t> </a:t>
                      </a:r>
                      <a:r>
                        <a:rPr kumimoji="0" lang="zh-CN" altLang="en-US" sz="2000" b="0" i="0" u="none" strike="noStrike" cap="none" normalizeH="0" baseline="0" dirty="0">
                          <a:ln>
                            <a:noFill/>
                          </a:ln>
                          <a:solidFill>
                            <a:schemeClr val="tx1"/>
                          </a:solidFill>
                          <a:effectLst/>
                          <a:latin typeface="+mn-ea"/>
                          <a:ea typeface="+mn-ea"/>
                        </a:rPr>
                        <a:t>组相联</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r h="82735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a:ln>
                            <a:noFill/>
                          </a:ln>
                          <a:solidFill>
                            <a:schemeClr val="tx1"/>
                          </a:solidFill>
                          <a:effectLst/>
                          <a:latin typeface="Verdana" panose="020B0604030504040204" pitchFamily="34" charset="0"/>
                          <a:ea typeface="华文新魏" panose="02010800040101010101" pitchFamily="2" charset="-122"/>
                        </a:rPr>
                        <a:t>Memory</a:t>
                      </a:r>
                      <a:endParaRPr kumimoji="0" lang="en-US" altLang="zh-CN" sz="2000" b="0" i="0" u="none" strike="noStrike" cap="none" normalizeH="0" baseline="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rPr>
                        <a:t>400 cycles =200 ns</a:t>
                      </a:r>
                      <a:endParaRPr kumimoji="0" lang="en-US" altLang="zh-CN" sz="2000" b="0" i="0" u="none" strike="noStrike" cap="none" normalizeH="0" baseline="0" dirty="0">
                        <a:ln>
                          <a:noFill/>
                        </a:ln>
                        <a:solidFill>
                          <a:schemeClr val="tx1"/>
                        </a:solidFill>
                        <a:effectLst/>
                        <a:latin typeface="Verdana" panose="020B0604030504040204" pitchFamily="34" charset="0"/>
                        <a:ea typeface="华文新魏" panose="02010800040101010101" pitchFamily="2" charset="-122"/>
                      </a:endParaRPr>
                    </a:p>
                  </a:txBody>
                  <a:tcPr marL="112340" marR="112340" marT="58426" marB="58426" anchor="ctr" anchorCtr="1" horzOverflow="overflow"/>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16 Gigabytes</a:t>
                      </a:r>
                      <a:endParaRPr kumimoji="0" lang="en-US" altLang="zh-CN" sz="2000" b="0" i="0" u="none" strike="noStrike" cap="none" normalizeH="0" baseline="0" dirty="0">
                        <a:ln>
                          <a:noFill/>
                        </a:ln>
                        <a:solidFill>
                          <a:schemeClr val="tx1"/>
                        </a:solidFill>
                        <a:effectLst/>
                        <a:latin typeface="+mn-ea"/>
                        <a:ea typeface="+mn-ea"/>
                      </a:endParaRPr>
                    </a:p>
                  </a:txBody>
                  <a:tcPr marL="112340" marR="112340" marT="58426" marB="58426" anchor="ctr" anchorCtr="1" horzOverflow="overflow"/>
                </a:tc>
              </a:tr>
            </a:tbl>
          </a:graphicData>
        </a:graphic>
      </p:graphicFrame>
      <p:pic>
        <p:nvPicPr>
          <p:cNvPr id="4" name="Picture 4" descr="j0312558"/>
          <p:cNvPicPr>
            <a:picLocks noChangeAspect="1" noChangeArrowheads="1"/>
          </p:cNvPicPr>
          <p:nvPr/>
        </p:nvPicPr>
        <p:blipFill>
          <a:blip r:embed="rId1" cstate="print"/>
          <a:srcRect/>
          <a:stretch>
            <a:fillRect/>
          </a:stretch>
        </p:blipFill>
        <p:spPr bwMode="auto">
          <a:xfrm flipH="1">
            <a:off x="10668000" y="195263"/>
            <a:ext cx="3048000" cy="2108200"/>
          </a:xfrm>
          <a:prstGeom prst="rect">
            <a:avLst/>
          </a:prstGeom>
          <a:noFill/>
          <a:ln w="9525">
            <a:noFill/>
            <a:miter lim="800000"/>
            <a:headEnd/>
            <a:tailEnd/>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 of caching in the hierarchy</a:t>
            </a:r>
            <a:endParaRPr lang="zh-CN" altLang="en-US" dirty="0"/>
          </a:p>
        </p:txBody>
      </p:sp>
      <p:grpSp>
        <p:nvGrpSpPr>
          <p:cNvPr id="4" name="Group 3"/>
          <p:cNvGrpSpPr/>
          <p:nvPr/>
        </p:nvGrpSpPr>
        <p:grpSpPr bwMode="auto">
          <a:xfrm>
            <a:off x="1093530" y="1277937"/>
            <a:ext cx="10004939" cy="4957763"/>
            <a:chOff x="0" y="624"/>
            <a:chExt cx="5664" cy="3123"/>
          </a:xfrm>
        </p:grpSpPr>
        <p:sp>
          <p:nvSpPr>
            <p:cNvPr id="5" name="Rectangle 4"/>
            <p:cNvSpPr>
              <a:spLocks noChangeArrowheads="1"/>
            </p:cNvSpPr>
            <p:nvPr/>
          </p:nvSpPr>
          <p:spPr bwMode="auto">
            <a:xfrm>
              <a:off x="4752" y="1248"/>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a:t>
              </a:r>
              <a:endParaRPr lang="en-US" altLang="zh-CN" sz="1500">
                <a:latin typeface="Verdana" panose="020B0604030504040204" pitchFamily="34" charset="0"/>
              </a:endParaRPr>
            </a:p>
          </p:txBody>
        </p:sp>
        <p:sp>
          <p:nvSpPr>
            <p:cNvPr id="6" name="Rectangle 5"/>
            <p:cNvSpPr>
              <a:spLocks noChangeArrowheads="1"/>
            </p:cNvSpPr>
            <p:nvPr/>
          </p:nvSpPr>
          <p:spPr bwMode="auto">
            <a:xfrm>
              <a:off x="3648" y="1248"/>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0</a:t>
              </a:r>
              <a:endParaRPr lang="en-US" altLang="zh-CN" sz="1500">
                <a:latin typeface="Verdana" panose="020B0604030504040204" pitchFamily="34" charset="0"/>
              </a:endParaRPr>
            </a:p>
          </p:txBody>
        </p:sp>
        <p:sp>
          <p:nvSpPr>
            <p:cNvPr id="7" name="Rectangle 6"/>
            <p:cNvSpPr>
              <a:spLocks noChangeArrowheads="1"/>
            </p:cNvSpPr>
            <p:nvPr/>
          </p:nvSpPr>
          <p:spPr bwMode="auto">
            <a:xfrm>
              <a:off x="2352" y="1248"/>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On-Chip </a:t>
              </a:r>
              <a:r>
                <a:rPr lang="en-US" altLang="zh-CN" sz="1500" dirty="0">
                  <a:latin typeface="Verdana" panose="020B0604030504040204" pitchFamily="34" charset="0"/>
                </a:rPr>
                <a:t>TLB</a:t>
              </a:r>
              <a:endParaRPr lang="en-US" altLang="zh-CN" sz="1500" dirty="0">
                <a:latin typeface="Verdana" panose="020B0604030504040204" pitchFamily="34" charset="0"/>
              </a:endParaRPr>
            </a:p>
          </p:txBody>
        </p:sp>
        <p:sp>
          <p:nvSpPr>
            <p:cNvPr id="8" name="Rectangle 7"/>
            <p:cNvSpPr>
              <a:spLocks noChangeArrowheads="1"/>
            </p:cNvSpPr>
            <p:nvPr/>
          </p:nvSpPr>
          <p:spPr bwMode="auto">
            <a:xfrm>
              <a:off x="1152" y="1248"/>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Address translations</a:t>
              </a:r>
              <a:endParaRPr lang="en-US" altLang="zh-CN" sz="1500">
                <a:latin typeface="Verdana" panose="020B0604030504040204" pitchFamily="34" charset="0"/>
              </a:endParaRPr>
            </a:p>
          </p:txBody>
        </p:sp>
        <p:sp>
          <p:nvSpPr>
            <p:cNvPr id="9" name="Rectangle 8"/>
            <p:cNvSpPr>
              <a:spLocks noChangeArrowheads="1"/>
            </p:cNvSpPr>
            <p:nvPr/>
          </p:nvSpPr>
          <p:spPr bwMode="auto">
            <a:xfrm>
              <a:off x="0" y="1248"/>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TLB</a:t>
              </a:r>
              <a:endParaRPr lang="en-US" altLang="zh-CN" sz="1500">
                <a:latin typeface="Verdana" panose="020B0604030504040204" pitchFamily="34" charset="0"/>
              </a:endParaRPr>
            </a:p>
          </p:txBody>
        </p:sp>
        <p:sp>
          <p:nvSpPr>
            <p:cNvPr id="10" name="Rectangle 9"/>
            <p:cNvSpPr>
              <a:spLocks noChangeArrowheads="1"/>
            </p:cNvSpPr>
            <p:nvPr/>
          </p:nvSpPr>
          <p:spPr bwMode="auto">
            <a:xfrm>
              <a:off x="4752" y="3009"/>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browser</a:t>
              </a:r>
              <a:endParaRPr lang="en-US" altLang="zh-CN" sz="1500">
                <a:latin typeface="Verdana" panose="020B0604030504040204" pitchFamily="34" charset="0"/>
              </a:endParaRPr>
            </a:p>
          </p:txBody>
        </p:sp>
        <p:sp>
          <p:nvSpPr>
            <p:cNvPr id="11" name="Rectangle 10"/>
            <p:cNvSpPr>
              <a:spLocks noChangeArrowheads="1"/>
            </p:cNvSpPr>
            <p:nvPr/>
          </p:nvSpPr>
          <p:spPr bwMode="auto">
            <a:xfrm>
              <a:off x="3648" y="3009"/>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10,000,000</a:t>
              </a:r>
              <a:endParaRPr lang="en-US" altLang="zh-CN" sz="1500">
                <a:latin typeface="Verdana" panose="020B0604030504040204" pitchFamily="34" charset="0"/>
              </a:endParaRPr>
            </a:p>
          </p:txBody>
        </p:sp>
        <p:sp>
          <p:nvSpPr>
            <p:cNvPr id="12" name="Rectangle 11"/>
            <p:cNvSpPr>
              <a:spLocks noChangeArrowheads="1"/>
            </p:cNvSpPr>
            <p:nvPr/>
          </p:nvSpPr>
          <p:spPr bwMode="auto">
            <a:xfrm>
              <a:off x="2352" y="3009"/>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Local disk</a:t>
              </a:r>
              <a:endParaRPr lang="en-US" altLang="zh-CN" sz="1500">
                <a:latin typeface="Verdana" panose="020B0604030504040204" pitchFamily="34" charset="0"/>
              </a:endParaRPr>
            </a:p>
          </p:txBody>
        </p:sp>
        <p:sp>
          <p:nvSpPr>
            <p:cNvPr id="13" name="Rectangle 12"/>
            <p:cNvSpPr>
              <a:spLocks noChangeArrowheads="1"/>
            </p:cNvSpPr>
            <p:nvPr/>
          </p:nvSpPr>
          <p:spPr bwMode="auto">
            <a:xfrm>
              <a:off x="1152" y="3009"/>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pages</a:t>
              </a:r>
              <a:endParaRPr lang="en-US" altLang="zh-CN" sz="1500">
                <a:latin typeface="Verdana" panose="020B0604030504040204" pitchFamily="34" charset="0"/>
              </a:endParaRPr>
            </a:p>
          </p:txBody>
        </p:sp>
        <p:sp>
          <p:nvSpPr>
            <p:cNvPr id="14" name="Rectangle 13"/>
            <p:cNvSpPr>
              <a:spLocks noChangeArrowheads="1"/>
            </p:cNvSpPr>
            <p:nvPr/>
          </p:nvSpPr>
          <p:spPr bwMode="auto">
            <a:xfrm>
              <a:off x="0" y="3009"/>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Browser cache</a:t>
              </a:r>
              <a:endParaRPr lang="en-US" altLang="zh-CN" sz="1500">
                <a:latin typeface="Verdana" panose="020B0604030504040204" pitchFamily="34" charset="0"/>
              </a:endParaRPr>
            </a:p>
          </p:txBody>
        </p:sp>
        <p:sp>
          <p:nvSpPr>
            <p:cNvPr id="15" name="Rectangle 14"/>
            <p:cNvSpPr>
              <a:spLocks noChangeArrowheads="1"/>
            </p:cNvSpPr>
            <p:nvPr/>
          </p:nvSpPr>
          <p:spPr bwMode="auto">
            <a:xfrm>
              <a:off x="0" y="3378"/>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cache</a:t>
              </a:r>
              <a:endParaRPr lang="en-US" altLang="zh-CN" sz="1500">
                <a:latin typeface="Verdana" panose="020B0604030504040204" pitchFamily="34" charset="0"/>
              </a:endParaRPr>
            </a:p>
          </p:txBody>
        </p:sp>
        <p:sp>
          <p:nvSpPr>
            <p:cNvPr id="16" name="Rectangle 15"/>
            <p:cNvSpPr>
              <a:spLocks noChangeArrowheads="1"/>
            </p:cNvSpPr>
            <p:nvPr/>
          </p:nvSpPr>
          <p:spPr bwMode="auto">
            <a:xfrm>
              <a:off x="0" y="2640"/>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Network buffer cache</a:t>
              </a:r>
              <a:endParaRPr lang="en-US" altLang="zh-CN" sz="1500">
                <a:latin typeface="Verdana" panose="020B0604030504040204" pitchFamily="34" charset="0"/>
              </a:endParaRPr>
            </a:p>
          </p:txBody>
        </p:sp>
        <p:sp>
          <p:nvSpPr>
            <p:cNvPr id="17" name="Rectangle 16"/>
            <p:cNvSpPr>
              <a:spLocks noChangeArrowheads="1"/>
            </p:cNvSpPr>
            <p:nvPr/>
          </p:nvSpPr>
          <p:spPr bwMode="auto">
            <a:xfrm>
              <a:off x="0" y="2412"/>
              <a:ext cx="1152"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Buffer cache</a:t>
              </a:r>
              <a:endParaRPr lang="en-US" altLang="zh-CN" sz="1500">
                <a:latin typeface="Verdana" panose="020B0604030504040204" pitchFamily="34" charset="0"/>
              </a:endParaRPr>
            </a:p>
          </p:txBody>
        </p:sp>
        <p:sp>
          <p:nvSpPr>
            <p:cNvPr id="18" name="Rectangle 17"/>
            <p:cNvSpPr>
              <a:spLocks noChangeArrowheads="1"/>
            </p:cNvSpPr>
            <p:nvPr/>
          </p:nvSpPr>
          <p:spPr bwMode="auto">
            <a:xfrm>
              <a:off x="0" y="2043"/>
              <a:ext cx="115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Virtual Memory</a:t>
              </a:r>
              <a:endParaRPr lang="en-US" altLang="zh-CN" sz="1500">
                <a:latin typeface="Verdana" panose="020B0604030504040204" pitchFamily="34" charset="0"/>
              </a:endParaRPr>
            </a:p>
          </p:txBody>
        </p:sp>
        <p:sp>
          <p:nvSpPr>
            <p:cNvPr id="19" name="Rectangle 18"/>
            <p:cNvSpPr>
              <a:spLocks noChangeArrowheads="1"/>
            </p:cNvSpPr>
            <p:nvPr/>
          </p:nvSpPr>
          <p:spPr bwMode="auto">
            <a:xfrm>
              <a:off x="0" y="1830"/>
              <a:ext cx="115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L2 cache</a:t>
              </a:r>
              <a:endParaRPr lang="en-US" altLang="zh-CN" sz="1500">
                <a:latin typeface="Verdana" panose="020B0604030504040204" pitchFamily="34" charset="0"/>
              </a:endParaRPr>
            </a:p>
          </p:txBody>
        </p:sp>
        <p:sp>
          <p:nvSpPr>
            <p:cNvPr id="20" name="Rectangle 19"/>
            <p:cNvSpPr>
              <a:spLocks noChangeArrowheads="1"/>
            </p:cNvSpPr>
            <p:nvPr/>
          </p:nvSpPr>
          <p:spPr bwMode="auto">
            <a:xfrm>
              <a:off x="0" y="1617"/>
              <a:ext cx="115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L1 cache</a:t>
              </a:r>
              <a:endParaRPr lang="en-US" altLang="zh-CN" sz="1500">
                <a:latin typeface="Verdana" panose="020B0604030504040204" pitchFamily="34" charset="0"/>
              </a:endParaRPr>
            </a:p>
          </p:txBody>
        </p:sp>
        <p:sp>
          <p:nvSpPr>
            <p:cNvPr id="21" name="Rectangle 20"/>
            <p:cNvSpPr>
              <a:spLocks noChangeArrowheads="1"/>
            </p:cNvSpPr>
            <p:nvPr/>
          </p:nvSpPr>
          <p:spPr bwMode="auto">
            <a:xfrm>
              <a:off x="0" y="1027"/>
              <a:ext cx="1152"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dirty="0">
                  <a:latin typeface="Verdana" panose="020B0604030504040204" pitchFamily="34" charset="0"/>
                </a:rPr>
                <a:t>Registers</a:t>
              </a:r>
              <a:endParaRPr lang="en-US" altLang="zh-CN" sz="1500" dirty="0">
                <a:latin typeface="Verdana" panose="020B0604030504040204" pitchFamily="34" charset="0"/>
              </a:endParaRPr>
            </a:p>
          </p:txBody>
        </p:sp>
        <p:sp>
          <p:nvSpPr>
            <p:cNvPr id="22" name="Rectangle 21"/>
            <p:cNvSpPr>
              <a:spLocks noChangeArrowheads="1"/>
            </p:cNvSpPr>
            <p:nvPr/>
          </p:nvSpPr>
          <p:spPr bwMode="auto">
            <a:xfrm>
              <a:off x="0" y="624"/>
              <a:ext cx="1152"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600" b="1" dirty="0">
                  <a:latin typeface="Verdana" panose="020B0604030504040204" pitchFamily="34" charset="0"/>
                </a:rPr>
                <a:t>Cache Type</a:t>
              </a:r>
              <a:endParaRPr lang="en-US" altLang="zh-CN" sz="1600" b="1" dirty="0">
                <a:latin typeface="Verdana" panose="020B0604030504040204" pitchFamily="34" charset="0"/>
              </a:endParaRPr>
            </a:p>
          </p:txBody>
        </p:sp>
        <p:sp>
          <p:nvSpPr>
            <p:cNvPr id="23" name="Rectangle 22"/>
            <p:cNvSpPr>
              <a:spLocks noChangeArrowheads="1"/>
            </p:cNvSpPr>
            <p:nvPr/>
          </p:nvSpPr>
          <p:spPr bwMode="auto">
            <a:xfrm>
              <a:off x="1152" y="3378"/>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pages</a:t>
              </a:r>
              <a:endParaRPr lang="en-US" altLang="zh-CN" sz="1500">
                <a:latin typeface="Verdana" panose="020B0604030504040204" pitchFamily="34" charset="0"/>
              </a:endParaRPr>
            </a:p>
          </p:txBody>
        </p:sp>
        <p:sp>
          <p:nvSpPr>
            <p:cNvPr id="24" name="Rectangle 23"/>
            <p:cNvSpPr>
              <a:spLocks noChangeArrowheads="1"/>
            </p:cNvSpPr>
            <p:nvPr/>
          </p:nvSpPr>
          <p:spPr bwMode="auto">
            <a:xfrm>
              <a:off x="1152" y="2640"/>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Parts of files</a:t>
              </a:r>
              <a:endParaRPr lang="en-US" altLang="zh-CN" sz="1500">
                <a:latin typeface="Verdana" panose="020B0604030504040204" pitchFamily="34" charset="0"/>
              </a:endParaRPr>
            </a:p>
          </p:txBody>
        </p:sp>
        <p:sp>
          <p:nvSpPr>
            <p:cNvPr id="25" name="Rectangle 24"/>
            <p:cNvSpPr>
              <a:spLocks noChangeArrowheads="1"/>
            </p:cNvSpPr>
            <p:nvPr/>
          </p:nvSpPr>
          <p:spPr bwMode="auto">
            <a:xfrm>
              <a:off x="1152" y="2412"/>
              <a:ext cx="1200"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Parts of files</a:t>
              </a:r>
              <a:endParaRPr lang="en-US" altLang="zh-CN" sz="1500">
                <a:latin typeface="Verdana" panose="020B0604030504040204" pitchFamily="34" charset="0"/>
              </a:endParaRPr>
            </a:p>
          </p:txBody>
        </p:sp>
        <p:sp>
          <p:nvSpPr>
            <p:cNvPr id="26" name="Rectangle 25"/>
            <p:cNvSpPr>
              <a:spLocks noChangeArrowheads="1"/>
            </p:cNvSpPr>
            <p:nvPr/>
          </p:nvSpPr>
          <p:spPr bwMode="auto">
            <a:xfrm>
              <a:off x="1152" y="2043"/>
              <a:ext cx="1200"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dirty="0">
                  <a:latin typeface="Verdana" panose="020B0604030504040204" pitchFamily="34" charset="0"/>
                </a:rPr>
                <a:t>4-KB page</a:t>
              </a:r>
              <a:endParaRPr lang="en-US" altLang="zh-CN" sz="1500" dirty="0">
                <a:latin typeface="Verdana" panose="020B0604030504040204" pitchFamily="34" charset="0"/>
              </a:endParaRPr>
            </a:p>
          </p:txBody>
        </p:sp>
        <p:sp>
          <p:nvSpPr>
            <p:cNvPr id="27" name="Rectangle 26"/>
            <p:cNvSpPr>
              <a:spLocks noChangeArrowheads="1"/>
            </p:cNvSpPr>
            <p:nvPr/>
          </p:nvSpPr>
          <p:spPr bwMode="auto">
            <a:xfrm>
              <a:off x="1152" y="1830"/>
              <a:ext cx="1200"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32-byte block</a:t>
              </a:r>
              <a:endParaRPr lang="en-US" altLang="zh-CN" sz="1500">
                <a:latin typeface="Verdana" panose="020B0604030504040204" pitchFamily="34" charset="0"/>
              </a:endParaRPr>
            </a:p>
          </p:txBody>
        </p:sp>
        <p:sp>
          <p:nvSpPr>
            <p:cNvPr id="28" name="Rectangle 27"/>
            <p:cNvSpPr>
              <a:spLocks noChangeArrowheads="1"/>
            </p:cNvSpPr>
            <p:nvPr/>
          </p:nvSpPr>
          <p:spPr bwMode="auto">
            <a:xfrm>
              <a:off x="1152" y="1617"/>
              <a:ext cx="1200"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32-byte block</a:t>
              </a:r>
              <a:endParaRPr lang="en-US" altLang="zh-CN" sz="1500">
                <a:latin typeface="Verdana" panose="020B0604030504040204" pitchFamily="34" charset="0"/>
              </a:endParaRPr>
            </a:p>
          </p:txBody>
        </p:sp>
        <p:sp>
          <p:nvSpPr>
            <p:cNvPr id="29" name="Rectangle 28"/>
            <p:cNvSpPr>
              <a:spLocks noChangeArrowheads="1"/>
            </p:cNvSpPr>
            <p:nvPr/>
          </p:nvSpPr>
          <p:spPr bwMode="auto">
            <a:xfrm>
              <a:off x="1152" y="1027"/>
              <a:ext cx="1200"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4-byte word</a:t>
              </a:r>
              <a:endParaRPr lang="en-US" altLang="zh-CN" sz="1500">
                <a:latin typeface="Verdana" panose="020B0604030504040204" pitchFamily="34" charset="0"/>
              </a:endParaRPr>
            </a:p>
          </p:txBody>
        </p:sp>
        <p:sp>
          <p:nvSpPr>
            <p:cNvPr id="30" name="Rectangle 29"/>
            <p:cNvSpPr>
              <a:spLocks noChangeArrowheads="1"/>
            </p:cNvSpPr>
            <p:nvPr/>
          </p:nvSpPr>
          <p:spPr bwMode="auto">
            <a:xfrm>
              <a:off x="1152" y="624"/>
              <a:ext cx="1200"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600" b="1">
                  <a:latin typeface="Verdana" panose="020B0604030504040204" pitchFamily="34" charset="0"/>
                </a:rPr>
                <a:t>What Cached</a:t>
              </a:r>
              <a:endParaRPr lang="en-US" altLang="zh-CN" sz="1600" b="1" dirty="0">
                <a:latin typeface="Verdana" panose="020B0604030504040204" pitchFamily="34" charset="0"/>
              </a:endParaRPr>
            </a:p>
          </p:txBody>
        </p:sp>
        <p:sp>
          <p:nvSpPr>
            <p:cNvPr id="31" name="Rectangle 30"/>
            <p:cNvSpPr>
              <a:spLocks noChangeArrowheads="1"/>
            </p:cNvSpPr>
            <p:nvPr/>
          </p:nvSpPr>
          <p:spPr bwMode="auto">
            <a:xfrm>
              <a:off x="4752" y="3378"/>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Web proxy server</a:t>
              </a:r>
              <a:endParaRPr lang="en-US" altLang="zh-CN" sz="1500">
                <a:latin typeface="Verdana" panose="020B0604030504040204" pitchFamily="34" charset="0"/>
              </a:endParaRPr>
            </a:p>
          </p:txBody>
        </p:sp>
        <p:sp>
          <p:nvSpPr>
            <p:cNvPr id="32" name="Rectangle 31"/>
            <p:cNvSpPr>
              <a:spLocks noChangeArrowheads="1"/>
            </p:cNvSpPr>
            <p:nvPr/>
          </p:nvSpPr>
          <p:spPr bwMode="auto">
            <a:xfrm>
              <a:off x="3648" y="3378"/>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1,000,000,000</a:t>
              </a:r>
              <a:endParaRPr lang="en-US" altLang="zh-CN" sz="1500">
                <a:latin typeface="Verdana" panose="020B0604030504040204" pitchFamily="34" charset="0"/>
              </a:endParaRPr>
            </a:p>
          </p:txBody>
        </p:sp>
        <p:sp>
          <p:nvSpPr>
            <p:cNvPr id="33" name="Rectangle 32"/>
            <p:cNvSpPr>
              <a:spLocks noChangeArrowheads="1"/>
            </p:cNvSpPr>
            <p:nvPr/>
          </p:nvSpPr>
          <p:spPr bwMode="auto">
            <a:xfrm>
              <a:off x="2352" y="3378"/>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Remote server disks</a:t>
              </a:r>
              <a:endParaRPr lang="en-US" altLang="zh-CN" sz="1500">
                <a:latin typeface="Verdana" panose="020B0604030504040204" pitchFamily="34" charset="0"/>
              </a:endParaRPr>
            </a:p>
          </p:txBody>
        </p:sp>
        <p:sp>
          <p:nvSpPr>
            <p:cNvPr id="34" name="Rectangle 33"/>
            <p:cNvSpPr>
              <a:spLocks noChangeArrowheads="1"/>
            </p:cNvSpPr>
            <p:nvPr/>
          </p:nvSpPr>
          <p:spPr bwMode="auto">
            <a:xfrm>
              <a:off x="4752" y="2412"/>
              <a:ext cx="912"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OS</a:t>
              </a:r>
              <a:endParaRPr lang="en-US" altLang="zh-CN" sz="1500">
                <a:latin typeface="Verdana" panose="020B0604030504040204" pitchFamily="34" charset="0"/>
              </a:endParaRPr>
            </a:p>
          </p:txBody>
        </p:sp>
        <p:sp>
          <p:nvSpPr>
            <p:cNvPr id="35" name="Rectangle 34"/>
            <p:cNvSpPr>
              <a:spLocks noChangeArrowheads="1"/>
            </p:cNvSpPr>
            <p:nvPr/>
          </p:nvSpPr>
          <p:spPr bwMode="auto">
            <a:xfrm>
              <a:off x="3648" y="2412"/>
              <a:ext cx="1104" cy="228"/>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a:t>
              </a:r>
              <a:endParaRPr lang="en-US" altLang="zh-CN" sz="1500">
                <a:latin typeface="Verdana" panose="020B0604030504040204" pitchFamily="34" charset="0"/>
              </a:endParaRPr>
            </a:p>
          </p:txBody>
        </p:sp>
        <p:sp>
          <p:nvSpPr>
            <p:cNvPr id="36" name="Rectangle 35"/>
            <p:cNvSpPr>
              <a:spLocks noChangeArrowheads="1"/>
            </p:cNvSpPr>
            <p:nvPr/>
          </p:nvSpPr>
          <p:spPr bwMode="auto">
            <a:xfrm>
              <a:off x="2352" y="2412"/>
              <a:ext cx="1296" cy="228"/>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Main memory</a:t>
              </a:r>
              <a:endParaRPr lang="en-US" altLang="zh-CN" sz="1500">
                <a:latin typeface="Verdana" panose="020B0604030504040204" pitchFamily="34" charset="0"/>
              </a:endParaRPr>
            </a:p>
          </p:txBody>
        </p:sp>
        <p:sp>
          <p:nvSpPr>
            <p:cNvPr id="37" name="Rectangle 36"/>
            <p:cNvSpPr>
              <a:spLocks noChangeArrowheads="1"/>
            </p:cNvSpPr>
            <p:nvPr/>
          </p:nvSpPr>
          <p:spPr bwMode="auto">
            <a:xfrm>
              <a:off x="4752" y="1617"/>
              <a:ext cx="91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a:t>
              </a:r>
              <a:endParaRPr lang="en-US" altLang="zh-CN" sz="1500">
                <a:latin typeface="Verdana" panose="020B0604030504040204" pitchFamily="34" charset="0"/>
              </a:endParaRPr>
            </a:p>
          </p:txBody>
        </p:sp>
        <p:sp>
          <p:nvSpPr>
            <p:cNvPr id="38" name="Rectangle 37"/>
            <p:cNvSpPr>
              <a:spLocks noChangeArrowheads="1"/>
            </p:cNvSpPr>
            <p:nvPr/>
          </p:nvSpPr>
          <p:spPr bwMode="auto">
            <a:xfrm>
              <a:off x="3648" y="1617"/>
              <a:ext cx="1104" cy="213"/>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a:t>
              </a:r>
              <a:endParaRPr lang="en-US" altLang="zh-CN" sz="1500">
                <a:latin typeface="Verdana" panose="020B0604030504040204" pitchFamily="34" charset="0"/>
              </a:endParaRPr>
            </a:p>
          </p:txBody>
        </p:sp>
        <p:sp>
          <p:nvSpPr>
            <p:cNvPr id="39" name="Rectangle 38"/>
            <p:cNvSpPr>
              <a:spLocks noChangeArrowheads="1"/>
            </p:cNvSpPr>
            <p:nvPr/>
          </p:nvSpPr>
          <p:spPr bwMode="auto">
            <a:xfrm>
              <a:off x="2352" y="1617"/>
              <a:ext cx="1296"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On-Chip </a:t>
              </a:r>
              <a:r>
                <a:rPr lang="en-US" altLang="zh-CN" sz="1500" dirty="0">
                  <a:latin typeface="Verdana" panose="020B0604030504040204" pitchFamily="34" charset="0"/>
                </a:rPr>
                <a:t>L1</a:t>
              </a:r>
              <a:endParaRPr lang="en-US" altLang="zh-CN" sz="1500" dirty="0">
                <a:latin typeface="Verdana" panose="020B0604030504040204" pitchFamily="34" charset="0"/>
              </a:endParaRPr>
            </a:p>
          </p:txBody>
        </p:sp>
        <p:sp>
          <p:nvSpPr>
            <p:cNvPr id="40" name="Rectangle 39"/>
            <p:cNvSpPr>
              <a:spLocks noChangeArrowheads="1"/>
            </p:cNvSpPr>
            <p:nvPr/>
          </p:nvSpPr>
          <p:spPr bwMode="auto">
            <a:xfrm>
              <a:off x="4752" y="1830"/>
              <a:ext cx="912"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a:t>
              </a:r>
              <a:endParaRPr lang="en-US" altLang="zh-CN" sz="1500">
                <a:latin typeface="Verdana" panose="020B0604030504040204" pitchFamily="34" charset="0"/>
              </a:endParaRPr>
            </a:p>
          </p:txBody>
        </p:sp>
        <p:sp>
          <p:nvSpPr>
            <p:cNvPr id="41" name="Rectangle 40"/>
            <p:cNvSpPr>
              <a:spLocks noChangeArrowheads="1"/>
            </p:cNvSpPr>
            <p:nvPr/>
          </p:nvSpPr>
          <p:spPr bwMode="auto">
            <a:xfrm>
              <a:off x="3648" y="1830"/>
              <a:ext cx="1104" cy="213"/>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a:t>
              </a:r>
              <a:endParaRPr lang="en-US" altLang="zh-CN" sz="1500">
                <a:latin typeface="Verdana" panose="020B0604030504040204" pitchFamily="34" charset="0"/>
              </a:endParaRPr>
            </a:p>
          </p:txBody>
        </p:sp>
        <p:sp>
          <p:nvSpPr>
            <p:cNvPr id="42" name="Rectangle 41"/>
            <p:cNvSpPr>
              <a:spLocks noChangeArrowheads="1"/>
            </p:cNvSpPr>
            <p:nvPr/>
          </p:nvSpPr>
          <p:spPr bwMode="auto">
            <a:xfrm>
              <a:off x="2352" y="1830"/>
              <a:ext cx="1296" cy="213"/>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Off-Chip </a:t>
              </a:r>
              <a:r>
                <a:rPr lang="en-US" altLang="zh-CN" sz="1500" dirty="0">
                  <a:latin typeface="Verdana" panose="020B0604030504040204" pitchFamily="34" charset="0"/>
                </a:rPr>
                <a:t>L2</a:t>
              </a:r>
              <a:endParaRPr lang="en-US" altLang="zh-CN" sz="1500" dirty="0">
                <a:latin typeface="Verdana" panose="020B0604030504040204" pitchFamily="34" charset="0"/>
              </a:endParaRPr>
            </a:p>
          </p:txBody>
        </p:sp>
        <p:sp>
          <p:nvSpPr>
            <p:cNvPr id="43" name="Rectangle 42"/>
            <p:cNvSpPr>
              <a:spLocks noChangeArrowheads="1"/>
            </p:cNvSpPr>
            <p:nvPr/>
          </p:nvSpPr>
          <p:spPr bwMode="auto">
            <a:xfrm>
              <a:off x="4752" y="2640"/>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AFS/NFS client</a:t>
              </a:r>
              <a:endParaRPr lang="en-US" altLang="zh-CN" sz="1500">
                <a:latin typeface="Verdana" panose="020B0604030504040204" pitchFamily="34" charset="0"/>
              </a:endParaRPr>
            </a:p>
          </p:txBody>
        </p:sp>
        <p:sp>
          <p:nvSpPr>
            <p:cNvPr id="44" name="Rectangle 43"/>
            <p:cNvSpPr>
              <a:spLocks noChangeArrowheads="1"/>
            </p:cNvSpPr>
            <p:nvPr/>
          </p:nvSpPr>
          <p:spPr bwMode="auto">
            <a:xfrm>
              <a:off x="3648" y="2640"/>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10,000,000</a:t>
              </a:r>
              <a:endParaRPr lang="en-US" altLang="zh-CN" sz="1500">
                <a:latin typeface="Verdana" panose="020B0604030504040204" pitchFamily="34" charset="0"/>
              </a:endParaRPr>
            </a:p>
          </p:txBody>
        </p:sp>
        <p:sp>
          <p:nvSpPr>
            <p:cNvPr id="45" name="Rectangle 44"/>
            <p:cNvSpPr>
              <a:spLocks noChangeArrowheads="1"/>
            </p:cNvSpPr>
            <p:nvPr/>
          </p:nvSpPr>
          <p:spPr bwMode="auto">
            <a:xfrm>
              <a:off x="2352" y="2640"/>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Local disk</a:t>
              </a:r>
              <a:endParaRPr lang="en-US" altLang="zh-CN" sz="1500">
                <a:latin typeface="Verdana" panose="020B0604030504040204" pitchFamily="34" charset="0"/>
              </a:endParaRPr>
            </a:p>
          </p:txBody>
        </p:sp>
        <p:sp>
          <p:nvSpPr>
            <p:cNvPr id="46" name="Rectangle 45"/>
            <p:cNvSpPr>
              <a:spLocks noChangeArrowheads="1"/>
            </p:cNvSpPr>
            <p:nvPr/>
          </p:nvSpPr>
          <p:spPr bwMode="auto">
            <a:xfrm>
              <a:off x="4752" y="2043"/>
              <a:ext cx="912"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Hardware+OS</a:t>
              </a:r>
              <a:endParaRPr lang="en-US" altLang="zh-CN" sz="1500">
                <a:latin typeface="Verdana" panose="020B0604030504040204" pitchFamily="34" charset="0"/>
              </a:endParaRPr>
            </a:p>
          </p:txBody>
        </p:sp>
        <p:sp>
          <p:nvSpPr>
            <p:cNvPr id="47" name="Rectangle 46"/>
            <p:cNvSpPr>
              <a:spLocks noChangeArrowheads="1"/>
            </p:cNvSpPr>
            <p:nvPr/>
          </p:nvSpPr>
          <p:spPr bwMode="auto">
            <a:xfrm>
              <a:off x="3648" y="2043"/>
              <a:ext cx="1104" cy="369"/>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100</a:t>
              </a:r>
              <a:endParaRPr lang="en-US" altLang="zh-CN" sz="1500">
                <a:latin typeface="Verdana" panose="020B0604030504040204" pitchFamily="34" charset="0"/>
              </a:endParaRPr>
            </a:p>
          </p:txBody>
        </p:sp>
        <p:sp>
          <p:nvSpPr>
            <p:cNvPr id="48" name="Rectangle 47"/>
            <p:cNvSpPr>
              <a:spLocks noChangeArrowheads="1"/>
            </p:cNvSpPr>
            <p:nvPr/>
          </p:nvSpPr>
          <p:spPr bwMode="auto">
            <a:xfrm>
              <a:off x="2352" y="2043"/>
              <a:ext cx="1296" cy="369"/>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Main memory</a:t>
              </a:r>
              <a:endParaRPr lang="en-US" altLang="zh-CN" sz="1500">
                <a:latin typeface="Verdana" panose="020B0604030504040204" pitchFamily="34" charset="0"/>
              </a:endParaRPr>
            </a:p>
          </p:txBody>
        </p:sp>
        <p:sp>
          <p:nvSpPr>
            <p:cNvPr id="49" name="Rectangle 48"/>
            <p:cNvSpPr>
              <a:spLocks noChangeArrowheads="1"/>
            </p:cNvSpPr>
            <p:nvPr/>
          </p:nvSpPr>
          <p:spPr bwMode="auto">
            <a:xfrm>
              <a:off x="4752" y="1027"/>
              <a:ext cx="912"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Compiler</a:t>
              </a:r>
              <a:endParaRPr lang="en-US" altLang="zh-CN" sz="1500" dirty="0">
                <a:latin typeface="Verdana" panose="020B0604030504040204" pitchFamily="34" charset="0"/>
              </a:endParaRPr>
            </a:p>
          </p:txBody>
        </p:sp>
        <p:sp>
          <p:nvSpPr>
            <p:cNvPr id="50" name="Rectangle 49"/>
            <p:cNvSpPr>
              <a:spLocks noChangeArrowheads="1"/>
            </p:cNvSpPr>
            <p:nvPr/>
          </p:nvSpPr>
          <p:spPr bwMode="auto">
            <a:xfrm>
              <a:off x="3648" y="1027"/>
              <a:ext cx="1104" cy="221"/>
            </a:xfrm>
            <a:prstGeom prst="rect">
              <a:avLst/>
            </a:prstGeom>
            <a:noFill/>
            <a:ln w="9525">
              <a:noFill/>
              <a:miter lim="800000"/>
            </a:ln>
          </p:spPr>
          <p:txBody>
            <a:bodyPr/>
            <a:lstStyle/>
            <a:p>
              <a:pPr algn="r" defTabSz="895350">
                <a:lnSpc>
                  <a:spcPct val="120000"/>
                </a:lnSpc>
                <a:spcBef>
                  <a:spcPct val="20000"/>
                </a:spcBef>
                <a:buClr>
                  <a:schemeClr val="accent2"/>
                </a:buClr>
              </a:pPr>
              <a:r>
                <a:rPr lang="en-US" altLang="zh-CN" sz="1500">
                  <a:latin typeface="Verdana" panose="020B0604030504040204" pitchFamily="34" charset="0"/>
                </a:rPr>
                <a:t>0</a:t>
              </a:r>
              <a:endParaRPr lang="en-US" altLang="zh-CN" sz="1500">
                <a:latin typeface="Verdana" panose="020B0604030504040204" pitchFamily="34" charset="0"/>
              </a:endParaRPr>
            </a:p>
          </p:txBody>
        </p:sp>
        <p:sp>
          <p:nvSpPr>
            <p:cNvPr id="51" name="Rectangle 50"/>
            <p:cNvSpPr>
              <a:spLocks noChangeArrowheads="1"/>
            </p:cNvSpPr>
            <p:nvPr/>
          </p:nvSpPr>
          <p:spPr bwMode="auto">
            <a:xfrm>
              <a:off x="2352" y="1027"/>
              <a:ext cx="1296" cy="221"/>
            </a:xfrm>
            <a:prstGeom prst="rect">
              <a:avLst/>
            </a:prstGeom>
            <a:noFill/>
            <a:ln w="9525">
              <a:noFill/>
              <a:miter lim="800000"/>
            </a:ln>
          </p:spPr>
          <p:txBody>
            <a:bodyPr/>
            <a:lstStyle/>
            <a:p>
              <a:pPr defTabSz="895350">
                <a:lnSpc>
                  <a:spcPct val="120000"/>
                </a:lnSpc>
                <a:spcBef>
                  <a:spcPct val="20000"/>
                </a:spcBef>
                <a:buClr>
                  <a:schemeClr val="accent2"/>
                </a:buClr>
              </a:pPr>
              <a:r>
                <a:rPr lang="en-US" altLang="zh-CN" sz="1500">
                  <a:latin typeface="Verdana" panose="020B0604030504040204" pitchFamily="34" charset="0"/>
                </a:rPr>
                <a:t> CPU </a:t>
              </a:r>
              <a:r>
                <a:rPr lang="en-US" altLang="zh-CN" sz="1500" dirty="0">
                  <a:latin typeface="Verdana" panose="020B0604030504040204" pitchFamily="34" charset="0"/>
                </a:rPr>
                <a:t>registers</a:t>
              </a:r>
              <a:endParaRPr lang="en-US" altLang="zh-CN" sz="1500" dirty="0">
                <a:latin typeface="Verdana" panose="020B0604030504040204" pitchFamily="34" charset="0"/>
              </a:endParaRPr>
            </a:p>
          </p:txBody>
        </p:sp>
        <p:sp>
          <p:nvSpPr>
            <p:cNvPr id="52" name="Rectangle 51"/>
            <p:cNvSpPr>
              <a:spLocks noChangeArrowheads="1"/>
            </p:cNvSpPr>
            <p:nvPr/>
          </p:nvSpPr>
          <p:spPr bwMode="auto">
            <a:xfrm>
              <a:off x="4752" y="624"/>
              <a:ext cx="912"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400" b="1">
                  <a:latin typeface="Verdana" panose="020B0604030504040204" pitchFamily="34" charset="0"/>
                </a:rPr>
                <a:t>Managed</a:t>
              </a:r>
              <a:r>
                <a:rPr lang="en-US" altLang="zh-CN" sz="1600" b="1">
                  <a:latin typeface="Verdana" panose="020B0604030504040204" pitchFamily="34" charset="0"/>
                </a:rPr>
                <a:t> By</a:t>
              </a:r>
              <a:endParaRPr lang="en-US" altLang="zh-CN" sz="1600" b="1">
                <a:latin typeface="Verdana" panose="020B0604030504040204" pitchFamily="34" charset="0"/>
              </a:endParaRPr>
            </a:p>
          </p:txBody>
        </p:sp>
        <p:sp>
          <p:nvSpPr>
            <p:cNvPr id="53" name="Rectangle 52"/>
            <p:cNvSpPr>
              <a:spLocks noChangeArrowheads="1"/>
            </p:cNvSpPr>
            <p:nvPr/>
          </p:nvSpPr>
          <p:spPr bwMode="auto">
            <a:xfrm>
              <a:off x="3648" y="624"/>
              <a:ext cx="1104"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400" b="1" dirty="0">
                  <a:latin typeface="Verdana" panose="020B0604030504040204" pitchFamily="34" charset="0"/>
                </a:rPr>
                <a:t>Latency (cycles)</a:t>
              </a:r>
              <a:endParaRPr lang="en-US" altLang="zh-CN" sz="1400" b="1" dirty="0">
                <a:latin typeface="Verdana" panose="020B0604030504040204" pitchFamily="34" charset="0"/>
              </a:endParaRPr>
            </a:p>
          </p:txBody>
        </p:sp>
        <p:sp>
          <p:nvSpPr>
            <p:cNvPr id="54" name="Rectangle 53"/>
            <p:cNvSpPr>
              <a:spLocks noChangeArrowheads="1"/>
            </p:cNvSpPr>
            <p:nvPr/>
          </p:nvSpPr>
          <p:spPr bwMode="auto">
            <a:xfrm>
              <a:off x="2352" y="624"/>
              <a:ext cx="1296" cy="403"/>
            </a:xfrm>
            <a:prstGeom prst="rect">
              <a:avLst/>
            </a:prstGeom>
            <a:solidFill>
              <a:srgbClr val="FFCC00"/>
            </a:solidFill>
            <a:ln w="25400">
              <a:solidFill>
                <a:schemeClr val="tx1"/>
              </a:solidFill>
              <a:miter lim="800000"/>
            </a:ln>
          </p:spPr>
          <p:txBody>
            <a:bodyPr/>
            <a:lstStyle/>
            <a:p>
              <a:pPr defTabSz="895350">
                <a:lnSpc>
                  <a:spcPct val="120000"/>
                </a:lnSpc>
                <a:spcBef>
                  <a:spcPct val="20000"/>
                </a:spcBef>
                <a:buClr>
                  <a:schemeClr val="accent2"/>
                </a:buClr>
              </a:pPr>
              <a:r>
                <a:rPr lang="en-US" altLang="zh-CN" sz="1600" b="1">
                  <a:latin typeface="Verdana" panose="020B0604030504040204" pitchFamily="34" charset="0"/>
                </a:rPr>
                <a:t>Where Cached</a:t>
              </a:r>
              <a:endParaRPr lang="en-US" altLang="zh-CN" sz="1600" b="1" dirty="0">
                <a:latin typeface="Verdana" panose="020B0604030504040204" pitchFamily="34" charset="0"/>
              </a:endParaRPr>
            </a:p>
          </p:txBody>
        </p:sp>
        <p:sp>
          <p:nvSpPr>
            <p:cNvPr id="55" name="Line 54"/>
            <p:cNvSpPr>
              <a:spLocks noChangeShapeType="1"/>
            </p:cNvSpPr>
            <p:nvPr/>
          </p:nvSpPr>
          <p:spPr bwMode="auto">
            <a:xfrm>
              <a:off x="0" y="624"/>
              <a:ext cx="5664" cy="0"/>
            </a:xfrm>
            <a:prstGeom prst="line">
              <a:avLst/>
            </a:prstGeom>
            <a:noFill/>
            <a:ln w="28575" cap="sq">
              <a:solidFill>
                <a:schemeClr val="tx1"/>
              </a:solidFill>
              <a:round/>
            </a:ln>
          </p:spPr>
          <p:txBody>
            <a:bodyPr/>
            <a:lstStyle/>
            <a:p>
              <a:endParaRPr lang="zh-CN" altLang="en-US"/>
            </a:p>
          </p:txBody>
        </p:sp>
        <p:sp>
          <p:nvSpPr>
            <p:cNvPr id="56" name="Line 55"/>
            <p:cNvSpPr>
              <a:spLocks noChangeShapeType="1"/>
            </p:cNvSpPr>
            <p:nvPr/>
          </p:nvSpPr>
          <p:spPr bwMode="auto">
            <a:xfrm>
              <a:off x="0" y="1027"/>
              <a:ext cx="5664" cy="0"/>
            </a:xfrm>
            <a:prstGeom prst="line">
              <a:avLst/>
            </a:prstGeom>
            <a:noFill/>
            <a:ln w="12700">
              <a:solidFill>
                <a:schemeClr val="tx1"/>
              </a:solidFill>
              <a:round/>
            </a:ln>
          </p:spPr>
          <p:txBody>
            <a:bodyPr/>
            <a:lstStyle/>
            <a:p>
              <a:endParaRPr lang="zh-CN" altLang="en-US"/>
            </a:p>
          </p:txBody>
        </p:sp>
        <p:sp>
          <p:nvSpPr>
            <p:cNvPr id="57" name="Line 56"/>
            <p:cNvSpPr>
              <a:spLocks noChangeShapeType="1"/>
            </p:cNvSpPr>
            <p:nvPr/>
          </p:nvSpPr>
          <p:spPr bwMode="auto">
            <a:xfrm>
              <a:off x="0" y="1248"/>
              <a:ext cx="5664" cy="0"/>
            </a:xfrm>
            <a:prstGeom prst="line">
              <a:avLst/>
            </a:prstGeom>
            <a:noFill/>
            <a:ln w="12700">
              <a:solidFill>
                <a:schemeClr val="tx1"/>
              </a:solidFill>
              <a:round/>
            </a:ln>
          </p:spPr>
          <p:txBody>
            <a:bodyPr/>
            <a:lstStyle/>
            <a:p>
              <a:endParaRPr lang="zh-CN" altLang="en-US"/>
            </a:p>
          </p:txBody>
        </p:sp>
        <p:sp>
          <p:nvSpPr>
            <p:cNvPr id="58" name="Line 57"/>
            <p:cNvSpPr>
              <a:spLocks noChangeShapeType="1"/>
            </p:cNvSpPr>
            <p:nvPr/>
          </p:nvSpPr>
          <p:spPr bwMode="auto">
            <a:xfrm>
              <a:off x="0" y="2640"/>
              <a:ext cx="5664" cy="0"/>
            </a:xfrm>
            <a:prstGeom prst="line">
              <a:avLst/>
            </a:prstGeom>
            <a:noFill/>
            <a:ln w="12700">
              <a:solidFill>
                <a:schemeClr val="tx1"/>
              </a:solidFill>
              <a:round/>
            </a:ln>
          </p:spPr>
          <p:txBody>
            <a:bodyPr/>
            <a:lstStyle/>
            <a:p>
              <a:endParaRPr lang="zh-CN" altLang="en-US"/>
            </a:p>
          </p:txBody>
        </p:sp>
        <p:sp>
          <p:nvSpPr>
            <p:cNvPr id="59" name="Line 58"/>
            <p:cNvSpPr>
              <a:spLocks noChangeShapeType="1"/>
            </p:cNvSpPr>
            <p:nvPr/>
          </p:nvSpPr>
          <p:spPr bwMode="auto">
            <a:xfrm>
              <a:off x="0" y="3747"/>
              <a:ext cx="5664" cy="0"/>
            </a:xfrm>
            <a:prstGeom prst="line">
              <a:avLst/>
            </a:prstGeom>
            <a:noFill/>
            <a:ln w="28575" cap="sq">
              <a:solidFill>
                <a:schemeClr val="tx1"/>
              </a:solidFill>
              <a:round/>
            </a:ln>
          </p:spPr>
          <p:txBody>
            <a:bodyPr/>
            <a:lstStyle/>
            <a:p>
              <a:endParaRPr lang="zh-CN" altLang="en-US"/>
            </a:p>
          </p:txBody>
        </p:sp>
        <p:sp>
          <p:nvSpPr>
            <p:cNvPr id="60" name="Line 59"/>
            <p:cNvSpPr>
              <a:spLocks noChangeShapeType="1"/>
            </p:cNvSpPr>
            <p:nvPr/>
          </p:nvSpPr>
          <p:spPr bwMode="auto">
            <a:xfrm>
              <a:off x="0" y="624"/>
              <a:ext cx="0" cy="403"/>
            </a:xfrm>
            <a:prstGeom prst="line">
              <a:avLst/>
            </a:prstGeom>
            <a:noFill/>
            <a:ln w="12700">
              <a:solidFill>
                <a:schemeClr val="tx1"/>
              </a:solidFill>
              <a:round/>
            </a:ln>
          </p:spPr>
          <p:txBody>
            <a:bodyPr/>
            <a:lstStyle/>
            <a:p>
              <a:endParaRPr lang="zh-CN" altLang="en-US"/>
            </a:p>
          </p:txBody>
        </p:sp>
        <p:sp>
          <p:nvSpPr>
            <p:cNvPr id="61" name="Line 60"/>
            <p:cNvSpPr>
              <a:spLocks noChangeShapeType="1"/>
            </p:cNvSpPr>
            <p:nvPr/>
          </p:nvSpPr>
          <p:spPr bwMode="auto">
            <a:xfrm>
              <a:off x="3648" y="624"/>
              <a:ext cx="0" cy="3123"/>
            </a:xfrm>
            <a:prstGeom prst="line">
              <a:avLst/>
            </a:prstGeom>
            <a:noFill/>
            <a:ln w="12700">
              <a:solidFill>
                <a:schemeClr val="tx1"/>
              </a:solidFill>
              <a:round/>
            </a:ln>
          </p:spPr>
          <p:txBody>
            <a:bodyPr/>
            <a:lstStyle/>
            <a:p>
              <a:endParaRPr lang="zh-CN" altLang="en-US"/>
            </a:p>
          </p:txBody>
        </p:sp>
        <p:sp>
          <p:nvSpPr>
            <p:cNvPr id="62" name="Line 61"/>
            <p:cNvSpPr>
              <a:spLocks noChangeShapeType="1"/>
            </p:cNvSpPr>
            <p:nvPr/>
          </p:nvSpPr>
          <p:spPr bwMode="auto">
            <a:xfrm>
              <a:off x="4752" y="624"/>
              <a:ext cx="0" cy="3123"/>
            </a:xfrm>
            <a:prstGeom prst="line">
              <a:avLst/>
            </a:prstGeom>
            <a:noFill/>
            <a:ln w="12700">
              <a:solidFill>
                <a:schemeClr val="tx1"/>
              </a:solidFill>
              <a:round/>
            </a:ln>
          </p:spPr>
          <p:txBody>
            <a:bodyPr/>
            <a:lstStyle/>
            <a:p>
              <a:endParaRPr lang="zh-CN" altLang="en-US"/>
            </a:p>
          </p:txBody>
        </p:sp>
        <p:sp>
          <p:nvSpPr>
            <p:cNvPr id="63" name="Line 62"/>
            <p:cNvSpPr>
              <a:spLocks noChangeShapeType="1"/>
            </p:cNvSpPr>
            <p:nvPr/>
          </p:nvSpPr>
          <p:spPr bwMode="auto">
            <a:xfrm>
              <a:off x="5664" y="624"/>
              <a:ext cx="0" cy="3123"/>
            </a:xfrm>
            <a:prstGeom prst="line">
              <a:avLst/>
            </a:prstGeom>
            <a:noFill/>
            <a:ln w="28575" cap="sq">
              <a:solidFill>
                <a:schemeClr val="tx1"/>
              </a:solidFill>
              <a:round/>
            </a:ln>
          </p:spPr>
          <p:txBody>
            <a:bodyPr/>
            <a:lstStyle/>
            <a:p>
              <a:endParaRPr lang="zh-CN" altLang="en-US"/>
            </a:p>
          </p:txBody>
        </p:sp>
        <p:sp>
          <p:nvSpPr>
            <p:cNvPr id="64" name="Line 63"/>
            <p:cNvSpPr>
              <a:spLocks noChangeShapeType="1"/>
            </p:cNvSpPr>
            <p:nvPr/>
          </p:nvSpPr>
          <p:spPr bwMode="auto">
            <a:xfrm>
              <a:off x="0" y="1027"/>
              <a:ext cx="0" cy="2720"/>
            </a:xfrm>
            <a:prstGeom prst="line">
              <a:avLst/>
            </a:prstGeom>
            <a:noFill/>
            <a:ln w="28575" cap="sq">
              <a:solidFill>
                <a:schemeClr val="tx1"/>
              </a:solidFill>
              <a:round/>
            </a:ln>
          </p:spPr>
          <p:txBody>
            <a:bodyPr/>
            <a:lstStyle/>
            <a:p>
              <a:endParaRPr lang="zh-CN" altLang="en-US"/>
            </a:p>
          </p:txBody>
        </p:sp>
        <p:sp>
          <p:nvSpPr>
            <p:cNvPr id="65" name="Line 64"/>
            <p:cNvSpPr>
              <a:spLocks noChangeShapeType="1"/>
            </p:cNvSpPr>
            <p:nvPr/>
          </p:nvSpPr>
          <p:spPr bwMode="auto">
            <a:xfrm>
              <a:off x="0" y="2043"/>
              <a:ext cx="5664" cy="0"/>
            </a:xfrm>
            <a:prstGeom prst="line">
              <a:avLst/>
            </a:prstGeom>
            <a:noFill/>
            <a:ln w="12700">
              <a:solidFill>
                <a:schemeClr val="tx1"/>
              </a:solidFill>
              <a:round/>
            </a:ln>
          </p:spPr>
          <p:txBody>
            <a:bodyPr/>
            <a:lstStyle/>
            <a:p>
              <a:endParaRPr lang="zh-CN" altLang="en-US"/>
            </a:p>
          </p:txBody>
        </p:sp>
        <p:sp>
          <p:nvSpPr>
            <p:cNvPr id="66" name="Line 65"/>
            <p:cNvSpPr>
              <a:spLocks noChangeShapeType="1"/>
            </p:cNvSpPr>
            <p:nvPr/>
          </p:nvSpPr>
          <p:spPr bwMode="auto">
            <a:xfrm>
              <a:off x="0" y="1830"/>
              <a:ext cx="5664" cy="0"/>
            </a:xfrm>
            <a:prstGeom prst="line">
              <a:avLst/>
            </a:prstGeom>
            <a:noFill/>
            <a:ln w="12700">
              <a:solidFill>
                <a:schemeClr val="tx1"/>
              </a:solidFill>
              <a:round/>
            </a:ln>
          </p:spPr>
          <p:txBody>
            <a:bodyPr/>
            <a:lstStyle/>
            <a:p>
              <a:endParaRPr lang="zh-CN" altLang="en-US"/>
            </a:p>
          </p:txBody>
        </p:sp>
        <p:sp>
          <p:nvSpPr>
            <p:cNvPr id="67" name="Line 66"/>
            <p:cNvSpPr>
              <a:spLocks noChangeShapeType="1"/>
            </p:cNvSpPr>
            <p:nvPr/>
          </p:nvSpPr>
          <p:spPr bwMode="auto">
            <a:xfrm>
              <a:off x="0" y="3009"/>
              <a:ext cx="5664" cy="0"/>
            </a:xfrm>
            <a:prstGeom prst="line">
              <a:avLst/>
            </a:prstGeom>
            <a:noFill/>
            <a:ln w="12700">
              <a:solidFill>
                <a:schemeClr val="tx1"/>
              </a:solidFill>
              <a:round/>
            </a:ln>
          </p:spPr>
          <p:txBody>
            <a:bodyPr/>
            <a:lstStyle/>
            <a:p>
              <a:endParaRPr lang="zh-CN" altLang="en-US"/>
            </a:p>
          </p:txBody>
        </p:sp>
        <p:sp>
          <p:nvSpPr>
            <p:cNvPr id="68" name="Line 67"/>
            <p:cNvSpPr>
              <a:spLocks noChangeShapeType="1"/>
            </p:cNvSpPr>
            <p:nvPr/>
          </p:nvSpPr>
          <p:spPr bwMode="auto">
            <a:xfrm>
              <a:off x="0" y="2412"/>
              <a:ext cx="5664" cy="0"/>
            </a:xfrm>
            <a:prstGeom prst="line">
              <a:avLst/>
            </a:prstGeom>
            <a:noFill/>
            <a:ln w="12700">
              <a:solidFill>
                <a:schemeClr val="tx1"/>
              </a:solidFill>
              <a:round/>
            </a:ln>
          </p:spPr>
          <p:txBody>
            <a:bodyPr/>
            <a:lstStyle/>
            <a:p>
              <a:endParaRPr lang="zh-CN" altLang="en-US"/>
            </a:p>
          </p:txBody>
        </p:sp>
        <p:sp>
          <p:nvSpPr>
            <p:cNvPr id="69" name="Line 68"/>
            <p:cNvSpPr>
              <a:spLocks noChangeShapeType="1"/>
            </p:cNvSpPr>
            <p:nvPr/>
          </p:nvSpPr>
          <p:spPr bwMode="auto">
            <a:xfrm>
              <a:off x="2352" y="624"/>
              <a:ext cx="0" cy="3123"/>
            </a:xfrm>
            <a:prstGeom prst="line">
              <a:avLst/>
            </a:prstGeom>
            <a:noFill/>
            <a:ln w="12700">
              <a:solidFill>
                <a:schemeClr val="tx1"/>
              </a:solidFill>
              <a:round/>
            </a:ln>
          </p:spPr>
          <p:txBody>
            <a:bodyPr/>
            <a:lstStyle/>
            <a:p>
              <a:endParaRPr lang="zh-CN" altLang="en-US"/>
            </a:p>
          </p:txBody>
        </p:sp>
        <p:sp>
          <p:nvSpPr>
            <p:cNvPr id="70" name="Line 69"/>
            <p:cNvSpPr>
              <a:spLocks noChangeShapeType="1"/>
            </p:cNvSpPr>
            <p:nvPr/>
          </p:nvSpPr>
          <p:spPr bwMode="auto">
            <a:xfrm>
              <a:off x="1152" y="624"/>
              <a:ext cx="0" cy="3123"/>
            </a:xfrm>
            <a:prstGeom prst="line">
              <a:avLst/>
            </a:prstGeom>
            <a:noFill/>
            <a:ln w="12700">
              <a:solidFill>
                <a:schemeClr val="tx1"/>
              </a:solidFill>
              <a:round/>
            </a:ln>
          </p:spPr>
          <p:txBody>
            <a:bodyPr/>
            <a:lstStyle/>
            <a:p>
              <a:endParaRPr lang="zh-CN" altLang="en-US"/>
            </a:p>
          </p:txBody>
        </p:sp>
        <p:sp>
          <p:nvSpPr>
            <p:cNvPr id="71" name="Line 70"/>
            <p:cNvSpPr>
              <a:spLocks noChangeShapeType="1"/>
            </p:cNvSpPr>
            <p:nvPr/>
          </p:nvSpPr>
          <p:spPr bwMode="auto">
            <a:xfrm>
              <a:off x="0" y="3378"/>
              <a:ext cx="5664" cy="0"/>
            </a:xfrm>
            <a:prstGeom prst="line">
              <a:avLst/>
            </a:prstGeom>
            <a:noFill/>
            <a:ln w="12700">
              <a:solidFill>
                <a:schemeClr val="tx1"/>
              </a:solidFill>
              <a:round/>
            </a:ln>
          </p:spPr>
          <p:txBody>
            <a:bodyPr/>
            <a:lstStyle/>
            <a:p>
              <a:endParaRPr lang="zh-CN" altLang="en-US"/>
            </a:p>
          </p:txBody>
        </p:sp>
        <p:sp>
          <p:nvSpPr>
            <p:cNvPr id="72" name="Line 71"/>
            <p:cNvSpPr>
              <a:spLocks noChangeShapeType="1"/>
            </p:cNvSpPr>
            <p:nvPr/>
          </p:nvSpPr>
          <p:spPr bwMode="auto">
            <a:xfrm>
              <a:off x="0" y="1617"/>
              <a:ext cx="5664" cy="0"/>
            </a:xfrm>
            <a:prstGeom prst="line">
              <a:avLst/>
            </a:prstGeom>
            <a:noFill/>
            <a:ln w="12700">
              <a:solidFill>
                <a:schemeClr val="tx1"/>
              </a:solidFill>
              <a:round/>
            </a:ln>
          </p:spPr>
          <p:txBody>
            <a:bodyPr/>
            <a:lstStyle/>
            <a:p>
              <a:endParaRPr lang="zh-CN" altLang="en-US"/>
            </a:p>
          </p:txBody>
        </p:sp>
      </p:gr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endParaRPr lang="zh-CN" altLang="en-US" b="1" dirty="0">
              <a:latin typeface="+mj-lt"/>
            </a:endParaRPr>
          </a:p>
          <a:p>
            <a:r>
              <a:rPr lang="en-US" altLang="zh-CN" b="1" dirty="0">
                <a:latin typeface="+mj-lt"/>
              </a:rPr>
              <a:t>4.2 </a:t>
            </a:r>
            <a:r>
              <a:rPr lang="zh-CN" altLang="en-US" b="1" dirty="0">
                <a:latin typeface="+mj-lt"/>
              </a:rPr>
              <a:t>半导体存储器</a:t>
            </a:r>
            <a:endParaRPr lang="zh-CN" altLang="en-US" b="1" dirty="0">
              <a:latin typeface="+mj-lt"/>
            </a:endParaRP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endParaRPr lang="zh-CN" altLang="en-US" b="1" dirty="0">
              <a:latin typeface="+mj-lt"/>
            </a:endParaRPr>
          </a:p>
          <a:p>
            <a:r>
              <a:rPr lang="en-US" altLang="zh-CN" b="1" dirty="0">
                <a:latin typeface="+mj-lt"/>
              </a:rPr>
              <a:t>4.4 </a:t>
            </a:r>
            <a:r>
              <a:rPr lang="zh-CN" altLang="en-US" b="1" dirty="0">
                <a:latin typeface="+mj-lt"/>
              </a:rPr>
              <a:t>并行主存系统</a:t>
            </a:r>
            <a:endParaRPr lang="zh-CN" altLang="en-US" b="1" dirty="0">
              <a:latin typeface="+mj-lt"/>
            </a:endParaRP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4.6 </a:t>
            </a:r>
            <a:r>
              <a:rPr lang="zh-CN" altLang="en-US" b="1" dirty="0">
                <a:solidFill>
                  <a:srgbClr val="C00000"/>
                </a:solidFill>
                <a:effectLst>
                  <a:outerShdw blurRad="38100" dist="38100" dir="2700000" algn="tl">
                    <a:srgbClr val="000000">
                      <a:alpha val="43137"/>
                    </a:srgbClr>
                  </a:outerShdw>
                </a:effectLst>
                <a:latin typeface="+mj-lt"/>
              </a:rPr>
              <a:t>虚拟存储器</a:t>
            </a:r>
            <a:endParaRPr lang="zh-CN" altLang="en-US" b="1" dirty="0">
              <a:solidFill>
                <a:srgbClr val="C00000"/>
              </a:solidFill>
              <a:effectLst>
                <a:outerShdw blurRad="38100" dist="38100" dir="2700000" algn="tl">
                  <a:srgbClr val="000000">
                    <a:alpha val="43137"/>
                  </a:srgbClr>
                </a:outerShdw>
              </a:effectLst>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endParaRPr lang="zh-CN" altLang="en-US" dirty="0"/>
          </a:p>
        </p:txBody>
      </p:sp>
      <p:sp>
        <p:nvSpPr>
          <p:cNvPr id="3" name="内容占位符 2"/>
          <p:cNvSpPr>
            <a:spLocks noGrp="1"/>
          </p:cNvSpPr>
          <p:nvPr>
            <p:ph idx="1"/>
          </p:nvPr>
        </p:nvSpPr>
        <p:spPr/>
        <p:txBody>
          <a:bodyPr>
            <a:normAutofit/>
          </a:bodyPr>
          <a:lstStyle/>
          <a:p>
            <a:r>
              <a:rPr lang="en-US" altLang="zh-CN" b="1" dirty="0">
                <a:solidFill>
                  <a:srgbClr val="C00000"/>
                </a:solidFill>
                <a:effectLst>
                  <a:outerShdw blurRad="38100" dist="38100" dir="2700000" algn="tl">
                    <a:srgbClr val="000000">
                      <a:alpha val="43137"/>
                    </a:srgbClr>
                  </a:outerShdw>
                </a:effectLst>
                <a:latin typeface="+mn-lt"/>
              </a:rPr>
              <a:t>4.6.1 </a:t>
            </a:r>
            <a:r>
              <a:rPr lang="zh-CN" altLang="en-US" b="1" dirty="0">
                <a:solidFill>
                  <a:srgbClr val="C00000"/>
                </a:solidFill>
                <a:effectLst>
                  <a:outerShdw blurRad="38100" dist="38100" dir="2700000" algn="tl">
                    <a:srgbClr val="000000">
                      <a:alpha val="43137"/>
                    </a:srgbClr>
                  </a:outerShdw>
                </a:effectLst>
                <a:latin typeface="+mn-lt"/>
              </a:rPr>
              <a:t>虚拟存储器工作原理</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4.6.2 </a:t>
            </a:r>
            <a:r>
              <a:rPr lang="zh-CN" altLang="en-US" b="1" dirty="0">
                <a:latin typeface="+mn-lt"/>
              </a:rPr>
              <a:t>虚拟存储器地址映射与变换</a:t>
            </a:r>
            <a:endParaRPr lang="en-US" altLang="zh-CN" b="1" dirty="0">
              <a:latin typeface="+mn-lt"/>
            </a:endParaRPr>
          </a:p>
          <a:p>
            <a:r>
              <a:rPr lang="en-US" altLang="zh-CN" b="1" dirty="0">
                <a:latin typeface="+mn-lt"/>
              </a:rPr>
              <a:t>4.6.3 </a:t>
            </a:r>
            <a:r>
              <a:rPr lang="zh-CN" altLang="en-US" b="1" dirty="0">
                <a:latin typeface="+mn-lt"/>
              </a:rPr>
              <a:t>页式虚拟存储器</a:t>
            </a:r>
            <a:endParaRPr lang="en-US" altLang="zh-CN" b="1" dirty="0">
              <a:latin typeface="+mn-l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a:t>
            </a:r>
            <a:endParaRPr lang="zh-CN" altLang="en-US" dirty="0"/>
          </a:p>
        </p:txBody>
      </p:sp>
      <p:sp>
        <p:nvSpPr>
          <p:cNvPr id="3" name="内容占位符 2"/>
          <p:cNvSpPr>
            <a:spLocks noGrp="1"/>
          </p:cNvSpPr>
          <p:nvPr>
            <p:ph idx="1"/>
          </p:nvPr>
        </p:nvSpPr>
        <p:spPr>
          <a:xfrm>
            <a:off x="487822" y="942764"/>
            <a:ext cx="11447504" cy="5637024"/>
          </a:xfrm>
        </p:spPr>
        <p:txBody>
          <a:bodyPr/>
          <a:lstStyle/>
          <a:p>
            <a:pPr>
              <a:lnSpc>
                <a:spcPct val="145000"/>
              </a:lnSpc>
            </a:pPr>
            <a:r>
              <a:rPr lang="zh-CN" altLang="en-US" b="1" dirty="0"/>
              <a:t>比尔</a:t>
            </a:r>
            <a:r>
              <a:rPr lang="en-US" altLang="zh-CN" b="1" dirty="0"/>
              <a:t>·</a:t>
            </a:r>
            <a:r>
              <a:rPr lang="zh-CN" altLang="en-US" b="1" dirty="0"/>
              <a:t>盖茨</a:t>
            </a:r>
            <a:r>
              <a:rPr lang="en-US" altLang="zh-CN" b="1" dirty="0"/>
              <a:t>(1981)</a:t>
            </a:r>
            <a:r>
              <a:rPr lang="zh-CN" altLang="en-US" b="1" dirty="0"/>
              <a:t> “ 无论对谁来说</a:t>
            </a:r>
            <a:r>
              <a:rPr lang="en-US" altLang="zh-CN" b="1" dirty="0"/>
              <a:t>,640K</a:t>
            </a:r>
            <a:r>
              <a:rPr lang="zh-CN" altLang="en-US" b="1" dirty="0"/>
              <a:t>内存都足够了”</a:t>
            </a:r>
            <a:endParaRPr lang="zh-CN" altLang="en-US" b="1" dirty="0"/>
          </a:p>
          <a:p>
            <a:pPr>
              <a:lnSpc>
                <a:spcPct val="145000"/>
              </a:lnSpc>
            </a:pPr>
            <a:r>
              <a:rPr lang="zh-CN" altLang="en-US" dirty="0"/>
              <a:t>如何在有限的主存空间运行</a:t>
            </a:r>
            <a:r>
              <a:rPr lang="zh-CN" altLang="en-US" b="1" u="sng" dirty="0">
                <a:solidFill>
                  <a:srgbClr val="1387B7"/>
                </a:solidFill>
              </a:rPr>
              <a:t>较多</a:t>
            </a:r>
            <a:r>
              <a:rPr lang="zh-CN" altLang="en-US" dirty="0"/>
              <a:t>的</a:t>
            </a:r>
            <a:r>
              <a:rPr lang="zh-CN" altLang="en-US" b="1" u="sng" dirty="0">
                <a:solidFill>
                  <a:srgbClr val="1387B7"/>
                </a:solidFill>
              </a:rPr>
              <a:t>较大</a:t>
            </a:r>
            <a:r>
              <a:rPr lang="zh-CN" altLang="en-US" dirty="0"/>
              <a:t>的用户程序？</a:t>
            </a:r>
            <a:endParaRPr lang="zh-CN" altLang="en-US" dirty="0"/>
          </a:p>
          <a:p>
            <a:pPr lvl="1">
              <a:lnSpc>
                <a:spcPct val="145000"/>
              </a:lnSpc>
            </a:pPr>
            <a:r>
              <a:rPr lang="zh-CN" altLang="en-US" dirty="0"/>
              <a:t>初衷：   采用虚存来扩大寻址空间</a:t>
            </a:r>
            <a:endParaRPr lang="zh-CN" altLang="en-US" dirty="0"/>
          </a:p>
          <a:p>
            <a:pPr lvl="1">
              <a:lnSpc>
                <a:spcPct val="145000"/>
              </a:lnSpc>
            </a:pPr>
            <a:r>
              <a:rPr lang="zh-CN" altLang="en-US" dirty="0"/>
              <a:t>现在：   主要用于存储保护，程序共享</a:t>
            </a:r>
            <a:endParaRPr lang="zh-CN" altLang="en-US" dirty="0"/>
          </a:p>
          <a:p>
            <a:pPr algn="just">
              <a:lnSpc>
                <a:spcPct val="145000"/>
              </a:lnSpc>
            </a:pPr>
            <a:r>
              <a:rPr lang="zh-CN" altLang="en-US" dirty="0"/>
              <a:t>主存、辅存在</a:t>
            </a:r>
            <a:r>
              <a:rPr lang="en-US" altLang="zh-CN" b="1" u="sng" dirty="0">
                <a:solidFill>
                  <a:srgbClr val="1387B7"/>
                </a:solidFill>
              </a:rPr>
              <a:t>OS</a:t>
            </a:r>
            <a:r>
              <a:rPr lang="zh-CN" altLang="en-US" b="1" u="sng" dirty="0">
                <a:solidFill>
                  <a:srgbClr val="1387B7"/>
                </a:solidFill>
              </a:rPr>
              <a:t>和硬件</a:t>
            </a:r>
            <a:r>
              <a:rPr lang="zh-CN" altLang="en-US" dirty="0"/>
              <a:t>的管理之下，提供更大的存储空间</a:t>
            </a:r>
            <a:endParaRPr lang="zh-CN" altLang="en-US" dirty="0">
              <a:solidFill>
                <a:srgbClr val="FF0000"/>
              </a:solidFill>
            </a:endParaRPr>
          </a:p>
          <a:p>
            <a:pPr algn="just">
              <a:lnSpc>
                <a:spcPct val="145000"/>
              </a:lnSpc>
            </a:pPr>
            <a:r>
              <a:rPr lang="zh-CN" altLang="en-US" dirty="0"/>
              <a:t>虚存空间是靠辅存（磁盘）来支持的</a:t>
            </a:r>
            <a:endParaRPr lang="zh-CN" altLang="en-US" dirty="0"/>
          </a:p>
          <a:p>
            <a:pPr algn="just">
              <a:lnSpc>
                <a:spcPct val="145000"/>
              </a:lnSpc>
            </a:pPr>
            <a:r>
              <a:rPr lang="zh-CN" altLang="en-US" dirty="0"/>
              <a:t>虚拟存储采用与</a:t>
            </a:r>
            <a:r>
              <a:rPr lang="en-US" altLang="zh-CN" dirty="0"/>
              <a:t>cache</a:t>
            </a:r>
            <a:r>
              <a:rPr lang="zh-CN" altLang="en-US" dirty="0"/>
              <a:t>类似原理，提高速度，降低成本</a:t>
            </a:r>
            <a:endParaRPr lang="en-US" altLang="zh-CN" dirty="0"/>
          </a:p>
          <a:p>
            <a:pPr algn="just">
              <a:lnSpc>
                <a:spcPct val="145000"/>
              </a:lnSpc>
            </a:pPr>
            <a:r>
              <a:rPr lang="zh-CN" altLang="en-US" dirty="0"/>
              <a:t>用户感觉到的是一个速度接近主存而容量极大的存储器</a:t>
            </a:r>
            <a:endParaRPr lang="zh-CN" altLang="en-US" dirty="0"/>
          </a:p>
          <a:p>
            <a:endParaRPr lang="zh-CN" altLang="en-US" dirty="0"/>
          </a:p>
          <a:p>
            <a:endParaRPr lang="zh-CN" alt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1575" t="5987" r="10697" b="15592"/>
          <a:stretch>
            <a:fillRect/>
          </a:stretch>
        </p:blipFill>
        <p:spPr>
          <a:xfrm>
            <a:off x="4223084" y="1052513"/>
            <a:ext cx="7098632" cy="5378117"/>
          </a:xfrm>
          <a:prstGeom prst="rect">
            <a:avLst/>
          </a:prstGeom>
        </p:spPr>
      </p:pic>
      <p:sp>
        <p:nvSpPr>
          <p:cNvPr id="2" name="标题 1"/>
          <p:cNvSpPr>
            <a:spLocks noGrp="1"/>
          </p:cNvSpPr>
          <p:nvPr>
            <p:ph type="title"/>
          </p:nvPr>
        </p:nvSpPr>
        <p:spPr/>
        <p:txBody>
          <a:bodyPr/>
          <a:lstStyle/>
          <a:p>
            <a:r>
              <a:rPr lang="zh-CN" altLang="en-US" dirty="0"/>
              <a:t>虚拟内存实例</a:t>
            </a:r>
            <a:endParaRPr lang="zh-CN" altLang="en-US" dirty="0"/>
          </a:p>
        </p:txBody>
      </p:sp>
      <p:sp>
        <p:nvSpPr>
          <p:cNvPr id="3" name="内容占位符 2"/>
          <p:cNvSpPr>
            <a:spLocks noGrp="1"/>
          </p:cNvSpPr>
          <p:nvPr>
            <p:ph idx="1"/>
          </p:nvPr>
        </p:nvSpPr>
        <p:spPr/>
        <p:txBody>
          <a:bodyPr/>
          <a:lstStyle/>
          <a:p>
            <a:r>
              <a:rPr lang="en-US" altLang="zh-CN" dirty="0"/>
              <a:t>Linux</a:t>
            </a:r>
            <a:endParaRPr lang="en-US" altLang="zh-CN" dirty="0"/>
          </a:p>
          <a:p>
            <a:pPr lvl="1"/>
            <a:r>
              <a:rPr lang="zh-CN" altLang="en-US" dirty="0"/>
              <a:t>交换分区</a:t>
            </a:r>
            <a:r>
              <a:rPr lang="en-US" altLang="zh-CN" dirty="0"/>
              <a:t>swap</a:t>
            </a:r>
            <a:endParaRPr lang="en-US" altLang="zh-CN" dirty="0"/>
          </a:p>
          <a:p>
            <a:r>
              <a:rPr lang="en-US" altLang="zh-CN" dirty="0"/>
              <a:t>Windows</a:t>
            </a:r>
            <a:endParaRPr lang="en-US" altLang="zh-CN" dirty="0"/>
          </a:p>
          <a:p>
            <a:pPr lvl="1"/>
            <a:r>
              <a:rPr lang="zh-CN" altLang="en-US" dirty="0"/>
              <a:t>页面文件</a:t>
            </a:r>
            <a:endParaRPr lang="zh-CN" altLang="en-US" dirty="0"/>
          </a:p>
          <a:p>
            <a:endParaRPr lang="zh-CN" altLang="en-US" dirty="0"/>
          </a:p>
        </p:txBody>
      </p:sp>
      <p:pic>
        <p:nvPicPr>
          <p:cNvPr id="4" name="Picture 3"/>
          <p:cNvPicPr>
            <a:picLocks noChangeAspect="1" noChangeArrowheads="1"/>
          </p:cNvPicPr>
          <p:nvPr/>
        </p:nvPicPr>
        <p:blipFill>
          <a:blip r:embed="rId2" cstate="print"/>
          <a:srcRect/>
          <a:stretch>
            <a:fillRect/>
          </a:stretch>
        </p:blipFill>
        <p:spPr>
          <a:xfrm>
            <a:off x="5541004" y="1027906"/>
            <a:ext cx="3960812" cy="4972050"/>
          </a:xfrm>
          <a:prstGeom prst="rect">
            <a:avLst/>
          </a:prstGeom>
          <a:ln algn="ctr"/>
          <a:effectLst>
            <a:outerShdw dist="71842" dir="2700000" algn="ctr" rotWithShape="0">
              <a:srgbClr val="80808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par>
                          <p:cTn id="23" fill="hold">
                            <p:stCondLst>
                              <p:cond delay="500"/>
                            </p:stCondLst>
                            <p:childTnLst>
                              <p:par>
                                <p:cTn id="24" presetID="1" presetClass="exit" presetSubtype="0" fill="hold" nodeType="after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1"/>
          <p:cNvSpPr>
            <a:spLocks noGrp="1"/>
          </p:cNvSpPr>
          <p:nvPr>
            <p:ph type="title"/>
          </p:nvPr>
        </p:nvSpPr>
        <p:spPr/>
        <p:txBody>
          <a:bodyPr/>
          <a:lstStyle/>
          <a:p>
            <a:r>
              <a:rPr lang="zh-CN" altLang="en-US"/>
              <a:t>页式虚拟地址空间</a:t>
            </a:r>
            <a:endParaRPr lang="zh-CN" altLang="en-US"/>
          </a:p>
        </p:txBody>
      </p:sp>
      <p:grpSp>
        <p:nvGrpSpPr>
          <p:cNvPr id="5" name="Group 30"/>
          <p:cNvGrpSpPr/>
          <p:nvPr/>
        </p:nvGrpSpPr>
        <p:grpSpPr bwMode="auto">
          <a:xfrm flipH="1">
            <a:off x="5125731" y="1809976"/>
            <a:ext cx="2173650" cy="4343400"/>
            <a:chOff x="2016" y="2160"/>
            <a:chExt cx="130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1" name="Line 35"/>
            <p:cNvSpPr>
              <a:spLocks noChangeShapeType="1"/>
            </p:cNvSpPr>
            <p:nvPr/>
          </p:nvSpPr>
          <p:spPr bwMode="auto">
            <a:xfrm flipH="1">
              <a:off x="2016" y="2750"/>
              <a:ext cx="1296" cy="37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4" name="Line 38"/>
            <p:cNvSpPr>
              <a:spLocks noChangeShapeType="1"/>
            </p:cNvSpPr>
            <p:nvPr/>
          </p:nvSpPr>
          <p:spPr bwMode="auto">
            <a:xfrm flipH="1" flipV="1">
              <a:off x="2064" y="3120"/>
              <a:ext cx="1256" cy="47"/>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7" name="Line 41"/>
            <p:cNvSpPr>
              <a:spLocks noChangeShapeType="1"/>
            </p:cNvSpPr>
            <p:nvPr/>
          </p:nvSpPr>
          <p:spPr bwMode="auto">
            <a:xfrm flipH="1" flipV="1">
              <a:off x="2016" y="3120"/>
              <a:ext cx="1304" cy="605"/>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tailEnd type="triangle" w="med" len="med"/>
            </a:ln>
          </p:spPr>
          <p:txBody>
            <a:bodyPr/>
            <a:lstStyle/>
            <a:p>
              <a:endParaRPr lang="zh-CN" altLang="en-US">
                <a:latin typeface="+mn-ea"/>
              </a:endParaRPr>
            </a:p>
          </p:txBody>
        </p:sp>
      </p:grpSp>
      <p:sp>
        <p:nvSpPr>
          <p:cNvPr id="330756" name="Rectangle 4"/>
          <p:cNvSpPr>
            <a:spLocks noChangeArrowheads="1"/>
          </p:cNvSpPr>
          <p:nvPr/>
        </p:nvSpPr>
        <p:spPr bwMode="auto">
          <a:xfrm>
            <a:off x="3413340" y="1786487"/>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endParaRPr lang="zh-CN" altLang="en-US" sz="1600">
              <a:solidFill>
                <a:srgbClr val="003300"/>
              </a:solidFill>
              <a:latin typeface="+mn-ea"/>
            </a:endParaRPr>
          </a:p>
        </p:txBody>
      </p:sp>
      <p:sp>
        <p:nvSpPr>
          <p:cNvPr id="330757" name="Rectangle 5"/>
          <p:cNvSpPr>
            <a:spLocks noChangeArrowheads="1"/>
          </p:cNvSpPr>
          <p:nvPr/>
        </p:nvSpPr>
        <p:spPr bwMode="auto">
          <a:xfrm>
            <a:off x="3400640" y="1786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dirty="0">
                <a:solidFill>
                  <a:srgbClr val="003300"/>
                </a:solidFill>
                <a:latin typeface="+mn-ea"/>
              </a:rPr>
              <a:t>第</a:t>
            </a:r>
            <a:r>
              <a:rPr lang="en-US" altLang="zh-CN" sz="1600" dirty="0">
                <a:solidFill>
                  <a:srgbClr val="003300"/>
                </a:solidFill>
                <a:latin typeface="+mn-ea"/>
              </a:rPr>
              <a:t>0</a:t>
            </a:r>
            <a:r>
              <a:rPr lang="zh-CN" altLang="en-US" sz="1600" dirty="0">
                <a:solidFill>
                  <a:srgbClr val="003300"/>
                </a:solidFill>
                <a:latin typeface="+mn-ea"/>
              </a:rPr>
              <a:t>页</a:t>
            </a:r>
            <a:endParaRPr lang="zh-CN" altLang="en-US" sz="1600" dirty="0">
              <a:solidFill>
                <a:srgbClr val="003300"/>
              </a:solidFill>
              <a:latin typeface="+mn-ea"/>
            </a:endParaRPr>
          </a:p>
        </p:txBody>
      </p:sp>
      <p:sp>
        <p:nvSpPr>
          <p:cNvPr id="330758" name="Rectangle 6"/>
          <p:cNvSpPr>
            <a:spLocks noChangeArrowheads="1"/>
          </p:cNvSpPr>
          <p:nvPr/>
        </p:nvSpPr>
        <p:spPr bwMode="auto">
          <a:xfrm>
            <a:off x="3400640" y="2015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页</a:t>
            </a:r>
            <a:endParaRPr lang="zh-CN" altLang="en-US" sz="1600">
              <a:solidFill>
                <a:srgbClr val="003300"/>
              </a:solidFill>
              <a:latin typeface="+mn-ea"/>
            </a:endParaRPr>
          </a:p>
        </p:txBody>
      </p:sp>
      <p:sp>
        <p:nvSpPr>
          <p:cNvPr id="330759" name="Rectangle 7"/>
          <p:cNvSpPr>
            <a:spLocks noChangeArrowheads="1"/>
          </p:cNvSpPr>
          <p:nvPr/>
        </p:nvSpPr>
        <p:spPr bwMode="auto">
          <a:xfrm>
            <a:off x="3400640" y="2243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0" name="Rectangle 8"/>
          <p:cNvSpPr>
            <a:spLocks noChangeArrowheads="1"/>
          </p:cNvSpPr>
          <p:nvPr/>
        </p:nvSpPr>
        <p:spPr bwMode="auto">
          <a:xfrm>
            <a:off x="3400640" y="2472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页</a:t>
            </a:r>
            <a:endParaRPr lang="zh-CN" altLang="en-US" sz="1600">
              <a:solidFill>
                <a:srgbClr val="003300"/>
              </a:solidFill>
              <a:latin typeface="+mn-ea"/>
            </a:endParaRPr>
          </a:p>
        </p:txBody>
      </p:sp>
      <p:sp>
        <p:nvSpPr>
          <p:cNvPr id="330761" name="Rectangle 9"/>
          <p:cNvSpPr>
            <a:spLocks noChangeArrowheads="1"/>
          </p:cNvSpPr>
          <p:nvPr/>
        </p:nvSpPr>
        <p:spPr bwMode="auto">
          <a:xfrm>
            <a:off x="3400640" y="2700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2" name="Rectangle 10"/>
          <p:cNvSpPr>
            <a:spLocks noChangeArrowheads="1"/>
          </p:cNvSpPr>
          <p:nvPr/>
        </p:nvSpPr>
        <p:spPr bwMode="auto">
          <a:xfrm>
            <a:off x="3400640" y="2929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3" name="Rectangle 11"/>
          <p:cNvSpPr>
            <a:spLocks noChangeArrowheads="1"/>
          </p:cNvSpPr>
          <p:nvPr/>
        </p:nvSpPr>
        <p:spPr bwMode="auto">
          <a:xfrm>
            <a:off x="3400640" y="3158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4" name="Rectangle 12"/>
          <p:cNvSpPr>
            <a:spLocks noChangeArrowheads="1"/>
          </p:cNvSpPr>
          <p:nvPr/>
        </p:nvSpPr>
        <p:spPr bwMode="auto">
          <a:xfrm>
            <a:off x="3400640" y="3386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5" name="Rectangle 13"/>
          <p:cNvSpPr>
            <a:spLocks noChangeArrowheads="1"/>
          </p:cNvSpPr>
          <p:nvPr/>
        </p:nvSpPr>
        <p:spPr bwMode="auto">
          <a:xfrm>
            <a:off x="3400640" y="3843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6" name="Rectangle 14"/>
          <p:cNvSpPr>
            <a:spLocks noChangeArrowheads="1"/>
          </p:cNvSpPr>
          <p:nvPr/>
        </p:nvSpPr>
        <p:spPr bwMode="auto">
          <a:xfrm>
            <a:off x="3400640" y="4072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67" name="Rectangle 15"/>
          <p:cNvSpPr>
            <a:spLocks noChangeArrowheads="1"/>
          </p:cNvSpPr>
          <p:nvPr/>
        </p:nvSpPr>
        <p:spPr bwMode="auto">
          <a:xfrm>
            <a:off x="3400640" y="4301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8" name="Rectangle 16"/>
          <p:cNvSpPr>
            <a:spLocks noChangeArrowheads="1"/>
          </p:cNvSpPr>
          <p:nvPr/>
        </p:nvSpPr>
        <p:spPr bwMode="auto">
          <a:xfrm>
            <a:off x="3400640" y="52154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9" name="Rectangle 17"/>
          <p:cNvSpPr>
            <a:spLocks noChangeArrowheads="1"/>
          </p:cNvSpPr>
          <p:nvPr/>
        </p:nvSpPr>
        <p:spPr bwMode="auto">
          <a:xfrm>
            <a:off x="3400640" y="54440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0" name="Rectangle 18"/>
          <p:cNvSpPr>
            <a:spLocks noChangeArrowheads="1"/>
          </p:cNvSpPr>
          <p:nvPr/>
        </p:nvSpPr>
        <p:spPr bwMode="auto">
          <a:xfrm>
            <a:off x="3400640" y="5672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1" name="Rectangle 19"/>
          <p:cNvSpPr>
            <a:spLocks noChangeArrowheads="1"/>
          </p:cNvSpPr>
          <p:nvPr/>
        </p:nvSpPr>
        <p:spPr bwMode="auto">
          <a:xfrm>
            <a:off x="3400640" y="5901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7" name="Text Box 25"/>
          <p:cNvSpPr txBox="1">
            <a:spLocks noChangeArrowheads="1"/>
          </p:cNvSpPr>
          <p:nvPr/>
        </p:nvSpPr>
        <p:spPr bwMode="auto">
          <a:xfrm>
            <a:off x="3576282" y="1340769"/>
            <a:ext cx="1219200" cy="396875"/>
          </a:xfrm>
          <a:prstGeom prst="rect">
            <a:avLst/>
          </a:prstGeom>
          <a:noFill/>
          <a:ln w="9525">
            <a:noFill/>
            <a:miter lim="800000"/>
          </a:ln>
        </p:spPr>
        <p:txBody>
          <a:bodyPr>
            <a:spAutoFit/>
          </a:bodyPr>
          <a:lstStyle/>
          <a:p>
            <a:pPr algn="ctr"/>
            <a:r>
              <a:rPr lang="zh-CN" altLang="en-US" sz="2000" dirty="0">
                <a:latin typeface="+mn-ea"/>
              </a:rPr>
              <a:t>虚拟空间</a:t>
            </a:r>
            <a:endParaRPr lang="zh-CN" altLang="en-US" sz="2000" dirty="0">
              <a:latin typeface="+mn-ea"/>
            </a:endParaRPr>
          </a:p>
        </p:txBody>
      </p:sp>
      <p:sp>
        <p:nvSpPr>
          <p:cNvPr id="330778" name="Rectangle 26"/>
          <p:cNvSpPr>
            <a:spLocks noChangeArrowheads="1"/>
          </p:cNvSpPr>
          <p:nvPr/>
        </p:nvSpPr>
        <p:spPr bwMode="auto">
          <a:xfrm>
            <a:off x="3400640" y="45296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79" name="Rectangle 27"/>
          <p:cNvSpPr>
            <a:spLocks noChangeArrowheads="1"/>
          </p:cNvSpPr>
          <p:nvPr/>
        </p:nvSpPr>
        <p:spPr bwMode="auto">
          <a:xfrm>
            <a:off x="3400640" y="4758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80" name="Rectangle 28"/>
          <p:cNvSpPr>
            <a:spLocks noChangeArrowheads="1"/>
          </p:cNvSpPr>
          <p:nvPr/>
        </p:nvSpPr>
        <p:spPr bwMode="auto">
          <a:xfrm>
            <a:off x="3400640" y="49868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endParaRPr lang="en-US" altLang="zh-CN" sz="1600" b="1">
              <a:solidFill>
                <a:srgbClr val="003300"/>
              </a:solidFill>
              <a:latin typeface="+mn-ea"/>
            </a:endParaRPr>
          </a:p>
        </p:txBody>
      </p:sp>
      <p:sp>
        <p:nvSpPr>
          <p:cNvPr id="330783" name="Rectangle 48"/>
          <p:cNvSpPr>
            <a:spLocks noChangeArrowheads="1"/>
          </p:cNvSpPr>
          <p:nvPr/>
        </p:nvSpPr>
        <p:spPr bwMode="auto">
          <a:xfrm>
            <a:off x="3400640" y="3615287"/>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grpSp>
        <p:nvGrpSpPr>
          <p:cNvPr id="4" name="组合 3"/>
          <p:cNvGrpSpPr/>
          <p:nvPr/>
        </p:nvGrpSpPr>
        <p:grpSpPr>
          <a:xfrm>
            <a:off x="7621242" y="2781961"/>
            <a:ext cx="1295400" cy="1281112"/>
            <a:chOff x="7621242" y="2781961"/>
            <a:chExt cx="1295400" cy="1281112"/>
          </a:xfrm>
        </p:grpSpPr>
        <p:sp>
          <p:nvSpPr>
            <p:cNvPr id="330772" name="Rectangle 20"/>
            <p:cNvSpPr>
              <a:spLocks noChangeArrowheads="1"/>
            </p:cNvSpPr>
            <p:nvPr/>
          </p:nvSpPr>
          <p:spPr bwMode="auto">
            <a:xfrm>
              <a:off x="7659342" y="31486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0</a:t>
              </a:r>
              <a:r>
                <a:rPr lang="zh-CN" altLang="en-US" sz="1600">
                  <a:solidFill>
                    <a:srgbClr val="003300"/>
                  </a:solidFill>
                  <a:latin typeface="+mn-ea"/>
                </a:rPr>
                <a:t>页</a:t>
              </a:r>
              <a:endParaRPr lang="zh-CN" altLang="en-US" sz="1600">
                <a:solidFill>
                  <a:srgbClr val="003300"/>
                </a:solidFill>
                <a:latin typeface="+mn-ea"/>
              </a:endParaRPr>
            </a:p>
          </p:txBody>
        </p:sp>
        <p:sp>
          <p:nvSpPr>
            <p:cNvPr id="330773" name="Rectangle 21"/>
            <p:cNvSpPr>
              <a:spLocks noChangeArrowheads="1"/>
            </p:cNvSpPr>
            <p:nvPr/>
          </p:nvSpPr>
          <p:spPr bwMode="auto">
            <a:xfrm>
              <a:off x="7659342" y="33772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1</a:t>
              </a:r>
              <a:endParaRPr lang="en-US" altLang="zh-CN" sz="1600">
                <a:solidFill>
                  <a:srgbClr val="003300"/>
                </a:solidFill>
                <a:latin typeface="+mn-ea"/>
              </a:endParaRPr>
            </a:p>
          </p:txBody>
        </p:sp>
        <p:sp>
          <p:nvSpPr>
            <p:cNvPr id="330774" name="Rectangle 22"/>
            <p:cNvSpPr>
              <a:spLocks noChangeArrowheads="1"/>
            </p:cNvSpPr>
            <p:nvPr/>
          </p:nvSpPr>
          <p:spPr bwMode="auto">
            <a:xfrm>
              <a:off x="7659342" y="36058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a:t>
              </a:r>
              <a:endParaRPr lang="en-US" altLang="zh-CN" sz="1600">
                <a:solidFill>
                  <a:srgbClr val="003300"/>
                </a:solidFill>
                <a:latin typeface="+mn-ea"/>
              </a:endParaRPr>
            </a:p>
          </p:txBody>
        </p:sp>
        <p:sp>
          <p:nvSpPr>
            <p:cNvPr id="330775" name="Rectangle 23"/>
            <p:cNvSpPr>
              <a:spLocks noChangeArrowheads="1"/>
            </p:cNvSpPr>
            <p:nvPr/>
          </p:nvSpPr>
          <p:spPr bwMode="auto">
            <a:xfrm>
              <a:off x="7659342" y="38344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N-1</a:t>
              </a:r>
              <a:endParaRPr lang="en-US" altLang="zh-CN" sz="1600">
                <a:solidFill>
                  <a:srgbClr val="003300"/>
                </a:solidFill>
                <a:latin typeface="+mn-ea"/>
              </a:endParaRPr>
            </a:p>
          </p:txBody>
        </p:sp>
        <p:sp>
          <p:nvSpPr>
            <p:cNvPr id="330776" name="Text Box 24"/>
            <p:cNvSpPr txBox="1">
              <a:spLocks noChangeArrowheads="1"/>
            </p:cNvSpPr>
            <p:nvPr/>
          </p:nvSpPr>
          <p:spPr bwMode="auto">
            <a:xfrm>
              <a:off x="7621242" y="2781961"/>
              <a:ext cx="1295400" cy="366712"/>
            </a:xfrm>
            <a:prstGeom prst="rect">
              <a:avLst/>
            </a:prstGeom>
            <a:noFill/>
            <a:ln w="9525">
              <a:noFill/>
              <a:miter lim="800000"/>
            </a:ln>
          </p:spPr>
          <p:txBody>
            <a:bodyPr>
              <a:spAutoFit/>
            </a:bodyPr>
            <a:lstStyle/>
            <a:p>
              <a:pPr algn="ctr"/>
              <a:r>
                <a:rPr lang="zh-CN" altLang="en-US">
                  <a:latin typeface="+mn-ea"/>
                </a:rPr>
                <a:t>主存空间</a:t>
              </a:r>
              <a:endParaRPr lang="zh-CN" altLang="en-US">
                <a:latin typeface="+mn-ea"/>
              </a:endParaRPr>
            </a:p>
          </p:txBody>
        </p:sp>
      </p:grpSp>
      <p:grpSp>
        <p:nvGrpSpPr>
          <p:cNvPr id="6" name="组合 5"/>
          <p:cNvGrpSpPr/>
          <p:nvPr/>
        </p:nvGrpSpPr>
        <p:grpSpPr>
          <a:xfrm>
            <a:off x="7626946" y="4529688"/>
            <a:ext cx="1349375" cy="1490700"/>
            <a:chOff x="7626946" y="4529688"/>
            <a:chExt cx="1349375" cy="1490700"/>
          </a:xfrm>
        </p:grpSpPr>
        <p:sp>
          <p:nvSpPr>
            <p:cNvPr id="330784" name="AutoShape 49"/>
            <p:cNvSpPr>
              <a:spLocks noChangeArrowheads="1"/>
            </p:cNvSpPr>
            <p:nvPr/>
          </p:nvSpPr>
          <p:spPr bwMode="auto">
            <a:xfrm>
              <a:off x="7626946" y="4550363"/>
              <a:ext cx="1349375" cy="1470025"/>
            </a:xfrm>
            <a:prstGeom prst="can">
              <a:avLst>
                <a:gd name="adj" fmla="val 27235"/>
              </a:avLst>
            </a:prstGeom>
            <a:solidFill>
              <a:srgbClr val="FF9900"/>
            </a:solidFill>
            <a:ln w="19050">
              <a:solidFill>
                <a:schemeClr val="tx1"/>
              </a:solidFill>
              <a:round/>
            </a:ln>
          </p:spPr>
          <p:txBody>
            <a:bodyPr wrap="none" anchor="ctr"/>
            <a:lstStyle/>
            <a:p>
              <a:pPr algn="ctr"/>
              <a:r>
                <a:rPr lang="zh-CN" altLang="en-US">
                  <a:solidFill>
                    <a:srgbClr val="003300"/>
                  </a:solidFill>
                  <a:latin typeface="+mn-ea"/>
                </a:rPr>
                <a:t>磁盘</a:t>
              </a:r>
              <a:endParaRPr lang="zh-CN" altLang="en-US">
                <a:solidFill>
                  <a:srgbClr val="003300"/>
                </a:solidFill>
                <a:latin typeface="+mn-ea"/>
              </a:endParaRPr>
            </a:p>
          </p:txBody>
        </p:sp>
        <p:sp>
          <p:nvSpPr>
            <p:cNvPr id="330785" name="AutoShape 29"/>
            <p:cNvSpPr>
              <a:spLocks noChangeArrowheads="1"/>
            </p:cNvSpPr>
            <p:nvPr/>
          </p:nvSpPr>
          <p:spPr bwMode="auto">
            <a:xfrm>
              <a:off x="7626946" y="4529688"/>
              <a:ext cx="1349375" cy="454025"/>
            </a:xfrm>
            <a:prstGeom prst="can">
              <a:avLst>
                <a:gd name="adj" fmla="val 25000"/>
              </a:avLst>
            </a:prstGeom>
            <a:solidFill>
              <a:srgbClr val="CCFF66"/>
            </a:solidFill>
            <a:ln w="19050">
              <a:solidFill>
                <a:schemeClr val="tx1"/>
              </a:solidFill>
              <a:round/>
            </a:ln>
          </p:spPr>
          <p:txBody>
            <a:bodyPr wrap="none" anchor="ctr"/>
            <a:lstStyle/>
            <a:p>
              <a:pPr algn="ctr"/>
              <a:r>
                <a:rPr lang="zh-CN" altLang="en-US" dirty="0">
                  <a:solidFill>
                    <a:srgbClr val="003300"/>
                  </a:solidFill>
                  <a:latin typeface="+mn-ea"/>
                </a:rPr>
                <a:t>部分磁盘</a:t>
              </a:r>
              <a:endParaRPr lang="zh-CN" altLang="en-US" dirty="0">
                <a:solidFill>
                  <a:srgbClr val="003300"/>
                </a:solidFill>
                <a:latin typeface="+mn-ea"/>
              </a:endParaRPr>
            </a:p>
          </p:txBody>
        </p:sp>
      </p:grpSp>
      <p:sp>
        <p:nvSpPr>
          <p:cNvPr id="3" name="右大括号 2"/>
          <p:cNvSpPr/>
          <p:nvPr/>
        </p:nvSpPr>
        <p:spPr>
          <a:xfrm flipH="1">
            <a:off x="7437119" y="3150349"/>
            <a:ext cx="123714" cy="1722238"/>
          </a:xfrm>
          <a:prstGeom prst="rightBrace">
            <a:avLst>
              <a:gd name="adj1" fmla="val 49831"/>
              <a:gd name="adj2" fmla="val 50000"/>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grpSp>
        <p:nvGrpSpPr>
          <p:cNvPr id="47" name="组合 46"/>
          <p:cNvGrpSpPr/>
          <p:nvPr/>
        </p:nvGrpSpPr>
        <p:grpSpPr>
          <a:xfrm>
            <a:off x="7765614" y="1533943"/>
            <a:ext cx="3375355" cy="451006"/>
            <a:chOff x="752517" y="4732302"/>
            <a:chExt cx="1390768" cy="451006"/>
          </a:xfrm>
        </p:grpSpPr>
        <p:sp>
          <p:nvSpPr>
            <p:cNvPr id="48" name="矩形 47"/>
            <p:cNvSpPr/>
            <p:nvPr/>
          </p:nvSpPr>
          <p:spPr>
            <a:xfrm>
              <a:off x="76896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752517"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什么时候使用虚拟地址？</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柱形 11"/>
          <p:cNvSpPr/>
          <p:nvPr/>
        </p:nvSpPr>
        <p:spPr>
          <a:xfrm>
            <a:off x="7139940" y="2753958"/>
            <a:ext cx="2028825" cy="2545104"/>
          </a:xfrm>
          <a:prstGeom prst="can">
            <a:avLst>
              <a:gd name="adj" fmla="val 15703"/>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91" name="矩形 90"/>
          <p:cNvSpPr/>
          <p:nvPr/>
        </p:nvSpPr>
        <p:spPr>
          <a:xfrm>
            <a:off x="7330440" y="3989556"/>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2" name="矩形 91"/>
          <p:cNvSpPr/>
          <p:nvPr/>
        </p:nvSpPr>
        <p:spPr>
          <a:xfrm>
            <a:off x="7330440" y="4151659"/>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3" name="矩形 92"/>
          <p:cNvSpPr/>
          <p:nvPr/>
        </p:nvSpPr>
        <p:spPr>
          <a:xfrm>
            <a:off x="7330440" y="431734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4" name="矩形 93"/>
          <p:cNvSpPr/>
          <p:nvPr/>
        </p:nvSpPr>
        <p:spPr>
          <a:xfrm>
            <a:off x="7330440" y="4475750"/>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5" name="矩形 94"/>
          <p:cNvSpPr/>
          <p:nvPr/>
        </p:nvSpPr>
        <p:spPr>
          <a:xfrm>
            <a:off x="7330129" y="4641238"/>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6" name="矩形 95"/>
          <p:cNvSpPr/>
          <p:nvPr/>
        </p:nvSpPr>
        <p:spPr>
          <a:xfrm>
            <a:off x="7330129" y="480334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7" name="矩形 96"/>
          <p:cNvSpPr/>
          <p:nvPr/>
        </p:nvSpPr>
        <p:spPr>
          <a:xfrm>
            <a:off x="7330129" y="4964260"/>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331777" name="标题 1"/>
          <p:cNvSpPr>
            <a:spLocks noGrp="1"/>
          </p:cNvSpPr>
          <p:nvPr>
            <p:ph type="title"/>
          </p:nvPr>
        </p:nvSpPr>
        <p:spPr/>
        <p:txBody>
          <a:bodyPr/>
          <a:lstStyle/>
          <a:p>
            <a:r>
              <a:rPr lang="zh-CN" altLang="en-US" dirty="0"/>
              <a:t>地址转换机制：</a:t>
            </a:r>
            <a:r>
              <a:rPr lang="en-US" altLang="zh-CN" dirty="0"/>
              <a:t>Page  table</a:t>
            </a:r>
            <a:r>
              <a:rPr lang="zh-CN" altLang="en-US" dirty="0"/>
              <a:t>（页表，查找表）</a:t>
            </a:r>
            <a:endParaRPr lang="zh-CN" altLang="en-US" dirty="0"/>
          </a:p>
        </p:txBody>
      </p:sp>
      <p:grpSp>
        <p:nvGrpSpPr>
          <p:cNvPr id="6" name="组合 5"/>
          <p:cNvGrpSpPr/>
          <p:nvPr/>
        </p:nvGrpSpPr>
        <p:grpSpPr>
          <a:xfrm>
            <a:off x="9455377" y="5648378"/>
            <a:ext cx="2205882" cy="451006"/>
            <a:chOff x="747312" y="4732302"/>
            <a:chExt cx="1413294" cy="451006"/>
          </a:xfrm>
        </p:grpSpPr>
        <p:sp>
          <p:nvSpPr>
            <p:cNvPr id="7" name="矩形 6"/>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69838" y="4766473"/>
              <a:ext cx="1390768" cy="390672"/>
            </a:xfrm>
            <a:prstGeom prst="rect">
              <a:avLst/>
            </a:prstGeom>
          </p:spPr>
          <p:txBody>
            <a:bodyPr wrap="square">
              <a:noAutofit/>
            </a:bodyPr>
            <a:lstStyle/>
            <a:p>
              <a:pPr algn="ctr">
                <a:defRPr/>
              </a:pPr>
              <a:r>
                <a:rPr lang="zh-CN" altLang="en-US" sz="2000" b="1" dirty="0">
                  <a:solidFill>
                    <a:schemeClr val="bg1"/>
                  </a:solidFill>
                  <a:latin typeface="+mn-ea"/>
                </a:rPr>
                <a:t>进程切换时？</a:t>
              </a:r>
              <a:endParaRPr lang="en-US" altLang="zh-CN" sz="2000" b="1" dirty="0">
                <a:solidFill>
                  <a:srgbClr val="FF0000"/>
                </a:solidFill>
                <a:latin typeface="+mn-ea"/>
              </a:endParaRPr>
            </a:p>
          </p:txBody>
        </p:sp>
      </p:grpSp>
      <p:grpSp>
        <p:nvGrpSpPr>
          <p:cNvPr id="9" name="组合 8"/>
          <p:cNvGrpSpPr/>
          <p:nvPr/>
        </p:nvGrpSpPr>
        <p:grpSpPr>
          <a:xfrm>
            <a:off x="899994" y="5662057"/>
            <a:ext cx="8478468" cy="451006"/>
            <a:chOff x="707446" y="4732302"/>
            <a:chExt cx="1390768" cy="451006"/>
          </a:xfrm>
        </p:grpSpPr>
        <p:sp>
          <p:nvSpPr>
            <p:cNvPr id="10" name="矩形 9"/>
            <p:cNvSpPr/>
            <p:nvPr/>
          </p:nvSpPr>
          <p:spPr>
            <a:xfrm>
              <a:off x="7554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07446" y="4762469"/>
              <a:ext cx="1390768" cy="390672"/>
            </a:xfrm>
            <a:prstGeom prst="rect">
              <a:avLst/>
            </a:prstGeom>
          </p:spPr>
          <p:txBody>
            <a:bodyPr wrap="square">
              <a:noAutofit/>
            </a:bodyPr>
            <a:lstStyle/>
            <a:p>
              <a:pPr algn="ctr">
                <a:defRPr/>
              </a:pPr>
              <a:r>
                <a:rPr lang="zh-CN" altLang="en-US" sz="2000" b="1" dirty="0">
                  <a:solidFill>
                    <a:schemeClr val="bg1"/>
                  </a:solidFill>
                  <a:latin typeface="+mn-ea"/>
                </a:rPr>
                <a:t>页表大小？页表存放哪里？ 页表有多少个？页表体积太大怎么办</a:t>
              </a:r>
              <a:r>
                <a:rPr lang="en-US" altLang="zh-CN" sz="2000" b="1" dirty="0">
                  <a:solidFill>
                    <a:schemeClr val="bg1"/>
                  </a:solidFill>
                  <a:latin typeface="+mn-ea"/>
                </a:rPr>
                <a:t>?</a:t>
              </a:r>
              <a:endParaRPr lang="en-US" altLang="zh-CN" sz="2000" b="1" dirty="0">
                <a:solidFill>
                  <a:schemeClr val="bg1"/>
                </a:solidFill>
                <a:latin typeface="+mn-ea"/>
              </a:endParaRPr>
            </a:p>
            <a:p>
              <a:pPr algn="ctr">
                <a:defRPr/>
              </a:pPr>
              <a:endParaRPr lang="zh-CN" altLang="en-US" sz="2000" b="1" dirty="0">
                <a:solidFill>
                  <a:schemeClr val="bg1"/>
                </a:solidFill>
                <a:latin typeface="+mn-ea"/>
              </a:endParaRPr>
            </a:p>
          </p:txBody>
        </p:sp>
      </p:grpSp>
      <p:sp>
        <p:nvSpPr>
          <p:cNvPr id="13" name="矩形 12"/>
          <p:cNvSpPr/>
          <p:nvPr/>
        </p:nvSpPr>
        <p:spPr>
          <a:xfrm>
            <a:off x="7330440" y="1610957"/>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zh-CN" altLang="en-US" sz="1100" b="1">
              <a:solidFill>
                <a:schemeClr val="tx1"/>
              </a:solidFill>
              <a:latin typeface="+mn-ea"/>
              <a:cs typeface="Times New Roman" panose="02020603050405020304" pitchFamily="18" charset="0"/>
            </a:endParaRPr>
          </a:p>
        </p:txBody>
      </p:sp>
      <p:grpSp>
        <p:nvGrpSpPr>
          <p:cNvPr id="14" name="组合 13"/>
          <p:cNvGrpSpPr/>
          <p:nvPr/>
        </p:nvGrpSpPr>
        <p:grpSpPr>
          <a:xfrm>
            <a:off x="3025140" y="2055457"/>
            <a:ext cx="2247900" cy="2235200"/>
            <a:chOff x="3238500" y="254000"/>
            <a:chExt cx="2247900" cy="2235200"/>
          </a:xfrm>
        </p:grpSpPr>
        <p:grpSp>
          <p:nvGrpSpPr>
            <p:cNvPr id="15" name="组合 14"/>
            <p:cNvGrpSpPr/>
            <p:nvPr/>
          </p:nvGrpSpPr>
          <p:grpSpPr>
            <a:xfrm>
              <a:off x="3238500" y="254000"/>
              <a:ext cx="2247900" cy="279400"/>
              <a:chOff x="3403600" y="2197100"/>
              <a:chExt cx="2247900" cy="279400"/>
            </a:xfrm>
          </p:grpSpPr>
          <p:sp>
            <p:nvSpPr>
              <p:cNvPr id="37" name="矩形 36"/>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null</a:t>
                </a:r>
                <a:endParaRPr lang="zh-CN" altLang="en-US" sz="1600" b="1">
                  <a:solidFill>
                    <a:schemeClr val="tx1"/>
                  </a:solidFill>
                  <a:latin typeface="+mn-ea"/>
                  <a:cs typeface="Times New Roman" panose="02020603050405020304" pitchFamily="18" charset="0"/>
                </a:endParaRPr>
              </a:p>
            </p:txBody>
          </p:sp>
          <p:sp>
            <p:nvSpPr>
              <p:cNvPr id="38" name="矩形 37"/>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16" name="组合 15"/>
            <p:cNvGrpSpPr/>
            <p:nvPr/>
          </p:nvGrpSpPr>
          <p:grpSpPr>
            <a:xfrm>
              <a:off x="3238500" y="533400"/>
              <a:ext cx="2247900" cy="279400"/>
              <a:chOff x="3403600" y="2197100"/>
              <a:chExt cx="2247900" cy="279400"/>
            </a:xfrm>
          </p:grpSpPr>
          <p:sp>
            <p:nvSpPr>
              <p:cNvPr id="35" name="矩形 34"/>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6" name="矩形 35"/>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17" name="组合 16"/>
            <p:cNvGrpSpPr/>
            <p:nvPr/>
          </p:nvGrpSpPr>
          <p:grpSpPr>
            <a:xfrm>
              <a:off x="3238500" y="812800"/>
              <a:ext cx="2247900" cy="279400"/>
              <a:chOff x="3403600" y="2197100"/>
              <a:chExt cx="2247900" cy="279400"/>
            </a:xfrm>
          </p:grpSpPr>
          <p:sp>
            <p:nvSpPr>
              <p:cNvPr id="33" name="矩形 32"/>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4" name="矩形 33"/>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18" name="组合 17"/>
            <p:cNvGrpSpPr/>
            <p:nvPr/>
          </p:nvGrpSpPr>
          <p:grpSpPr>
            <a:xfrm>
              <a:off x="3238500" y="1092200"/>
              <a:ext cx="2247900" cy="279400"/>
              <a:chOff x="3403600" y="2197100"/>
              <a:chExt cx="2247900" cy="279400"/>
            </a:xfrm>
          </p:grpSpPr>
          <p:sp>
            <p:nvSpPr>
              <p:cNvPr id="31" name="矩形 30"/>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2" name="矩形 31"/>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19" name="组合 18"/>
            <p:cNvGrpSpPr/>
            <p:nvPr/>
          </p:nvGrpSpPr>
          <p:grpSpPr>
            <a:xfrm>
              <a:off x="3238500" y="1371600"/>
              <a:ext cx="2247900" cy="279400"/>
              <a:chOff x="3403600" y="2197100"/>
              <a:chExt cx="2247900" cy="279400"/>
            </a:xfrm>
          </p:grpSpPr>
          <p:sp>
            <p:nvSpPr>
              <p:cNvPr id="29" name="矩形 28"/>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30" name="矩形 29"/>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nvGrpSpPr>
            <p:cNvPr id="20" name="组合 19"/>
            <p:cNvGrpSpPr/>
            <p:nvPr/>
          </p:nvGrpSpPr>
          <p:grpSpPr>
            <a:xfrm>
              <a:off x="3238500" y="1651000"/>
              <a:ext cx="2247900" cy="279400"/>
              <a:chOff x="3403600" y="2197100"/>
              <a:chExt cx="2247900" cy="279400"/>
            </a:xfrm>
          </p:grpSpPr>
          <p:sp>
            <p:nvSpPr>
              <p:cNvPr id="27" name="矩形 26"/>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null</a:t>
                </a:r>
                <a:endParaRPr lang="zh-CN" altLang="en-US" sz="1600" b="1">
                  <a:solidFill>
                    <a:schemeClr val="tx1"/>
                  </a:solidFill>
                  <a:latin typeface="+mn-ea"/>
                  <a:cs typeface="Times New Roman" panose="02020603050405020304" pitchFamily="18" charset="0"/>
                </a:endParaRPr>
              </a:p>
            </p:txBody>
          </p:sp>
          <p:sp>
            <p:nvSpPr>
              <p:cNvPr id="28" name="矩形 27"/>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21" name="组合 20"/>
            <p:cNvGrpSpPr/>
            <p:nvPr/>
          </p:nvGrpSpPr>
          <p:grpSpPr>
            <a:xfrm>
              <a:off x="3238500" y="1930400"/>
              <a:ext cx="2247900" cy="279400"/>
              <a:chOff x="3403600" y="2197100"/>
              <a:chExt cx="2247900" cy="279400"/>
            </a:xfrm>
          </p:grpSpPr>
          <p:sp>
            <p:nvSpPr>
              <p:cNvPr id="25" name="矩形 24"/>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26" name="矩形 25"/>
              <p:cNvSpPr/>
              <p:nvPr/>
            </p:nvSpPr>
            <p:spPr>
              <a:xfrm>
                <a:off x="3403600" y="2197100"/>
                <a:ext cx="3556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0</a:t>
                </a:r>
                <a:endParaRPr lang="zh-CN" altLang="en-US" sz="1600" b="1">
                  <a:solidFill>
                    <a:schemeClr val="tx1"/>
                  </a:solidFill>
                  <a:latin typeface="+mn-ea"/>
                  <a:cs typeface="Times New Roman" panose="02020603050405020304" pitchFamily="18" charset="0"/>
                </a:endParaRPr>
              </a:p>
            </p:txBody>
          </p:sp>
        </p:grpSp>
        <p:grpSp>
          <p:nvGrpSpPr>
            <p:cNvPr id="22" name="组合 21"/>
            <p:cNvGrpSpPr/>
            <p:nvPr/>
          </p:nvGrpSpPr>
          <p:grpSpPr>
            <a:xfrm>
              <a:off x="3238500" y="2209800"/>
              <a:ext cx="2247900" cy="279400"/>
              <a:chOff x="3403600" y="2197100"/>
              <a:chExt cx="2247900" cy="279400"/>
            </a:xfrm>
          </p:grpSpPr>
          <p:sp>
            <p:nvSpPr>
              <p:cNvPr id="23" name="矩形 22"/>
              <p:cNvSpPr/>
              <p:nvPr/>
            </p:nvSpPr>
            <p:spPr>
              <a:xfrm>
                <a:off x="3759200" y="2197100"/>
                <a:ext cx="1892300" cy="279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mn-ea"/>
                  <a:cs typeface="Times New Roman" panose="02020603050405020304" pitchFamily="18" charset="0"/>
                </a:endParaRPr>
              </a:p>
            </p:txBody>
          </p:sp>
          <p:sp>
            <p:nvSpPr>
              <p:cNvPr id="24" name="矩形 23"/>
              <p:cNvSpPr/>
              <p:nvPr/>
            </p:nvSpPr>
            <p:spPr>
              <a:xfrm>
                <a:off x="3403600" y="2197100"/>
                <a:ext cx="355600" cy="2794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mn-ea"/>
                    <a:cs typeface="Times New Roman" panose="02020603050405020304" pitchFamily="18" charset="0"/>
                  </a:rPr>
                  <a:t>1</a:t>
                </a:r>
                <a:endParaRPr lang="zh-CN" altLang="en-US" sz="1600" b="1">
                  <a:solidFill>
                    <a:schemeClr val="tx1"/>
                  </a:solidFill>
                  <a:latin typeface="+mn-ea"/>
                  <a:cs typeface="Times New Roman" panose="02020603050405020304" pitchFamily="18" charset="0"/>
                </a:endParaRPr>
              </a:p>
            </p:txBody>
          </p:sp>
        </p:grpSp>
      </p:grpSp>
      <p:cxnSp>
        <p:nvCxnSpPr>
          <p:cNvPr id="39" name="直接箭头连接符 38"/>
          <p:cNvCxnSpPr>
            <a:endCxn id="13" idx="1"/>
          </p:cNvCxnSpPr>
          <p:nvPr/>
        </p:nvCxnSpPr>
        <p:spPr>
          <a:xfrm flipV="1">
            <a:off x="4326890" y="1692009"/>
            <a:ext cx="3003550" cy="776198"/>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接箭头连接符 39"/>
          <p:cNvCxnSpPr/>
          <p:nvPr/>
        </p:nvCxnSpPr>
        <p:spPr>
          <a:xfrm flipV="1">
            <a:off x="4326890" y="1868711"/>
            <a:ext cx="2995990" cy="885246"/>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接箭头连接符 40"/>
          <p:cNvCxnSpPr>
            <a:endCxn id="55" idx="1"/>
          </p:cNvCxnSpPr>
          <p:nvPr/>
        </p:nvCxnSpPr>
        <p:spPr>
          <a:xfrm flipV="1">
            <a:off x="4326890" y="2148111"/>
            <a:ext cx="3003550" cy="1176434"/>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直接箭头连接符 41"/>
          <p:cNvCxnSpPr/>
          <p:nvPr/>
        </p:nvCxnSpPr>
        <p:spPr>
          <a:xfrm>
            <a:off x="4326890" y="3036016"/>
            <a:ext cx="3003550" cy="558744"/>
          </a:xfrm>
          <a:prstGeom prst="straightConnector1">
            <a:avLst/>
          </a:prstGeom>
          <a:noFill/>
          <a:ln w="19050" cap="sq">
            <a:solidFill>
              <a:schemeClr val="tx1">
                <a:lumMod val="95000"/>
                <a:lumOff val="5000"/>
              </a:schemeClr>
            </a:solidFill>
            <a:prstDash val="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3" name="直接箭头连接符 42"/>
          <p:cNvCxnSpPr/>
          <p:nvPr/>
        </p:nvCxnSpPr>
        <p:spPr>
          <a:xfrm>
            <a:off x="4326890" y="3876793"/>
            <a:ext cx="3003550" cy="521600"/>
          </a:xfrm>
          <a:prstGeom prst="straightConnector1">
            <a:avLst/>
          </a:prstGeom>
          <a:noFill/>
          <a:ln w="19050" cap="sq">
            <a:solidFill>
              <a:schemeClr val="tx1">
                <a:lumMod val="95000"/>
                <a:lumOff val="5000"/>
              </a:schemeClr>
            </a:solidFill>
            <a:prstDash val="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文本框 43"/>
          <p:cNvSpPr txBox="1"/>
          <p:nvPr/>
        </p:nvSpPr>
        <p:spPr>
          <a:xfrm>
            <a:off x="2379277" y="1990925"/>
            <a:ext cx="691215" cy="338554"/>
          </a:xfrm>
          <a:prstGeom prst="rect">
            <a:avLst/>
          </a:prstGeom>
          <a:noFill/>
          <a:ln w="28575">
            <a:noFill/>
          </a:ln>
        </p:spPr>
        <p:txBody>
          <a:bodyPr wrap="none" rtlCol="0">
            <a:spAutoFit/>
          </a:bodyPr>
          <a:lstStyle/>
          <a:p>
            <a:pPr algn="ctr"/>
            <a:r>
              <a:rPr lang="en-US" altLang="zh-CN" sz="1600" b="1">
                <a:latin typeface="+mn-ea"/>
              </a:rPr>
              <a:t>PTE0</a:t>
            </a:r>
            <a:endParaRPr lang="zh-CN" altLang="en-US" sz="1600" b="1" dirty="0">
              <a:latin typeface="+mn-ea"/>
            </a:endParaRPr>
          </a:p>
        </p:txBody>
      </p:sp>
      <p:sp>
        <p:nvSpPr>
          <p:cNvPr id="45" name="文本框 44"/>
          <p:cNvSpPr txBox="1"/>
          <p:nvPr/>
        </p:nvSpPr>
        <p:spPr>
          <a:xfrm>
            <a:off x="2379277" y="3968880"/>
            <a:ext cx="691215" cy="338554"/>
          </a:xfrm>
          <a:prstGeom prst="rect">
            <a:avLst/>
          </a:prstGeom>
          <a:noFill/>
          <a:ln w="28575">
            <a:noFill/>
          </a:ln>
        </p:spPr>
        <p:txBody>
          <a:bodyPr wrap="none" rtlCol="0">
            <a:spAutoFit/>
          </a:bodyPr>
          <a:lstStyle/>
          <a:p>
            <a:pPr algn="ctr"/>
            <a:r>
              <a:rPr lang="en-US" altLang="zh-CN" sz="1600" b="1">
                <a:latin typeface="+mn-ea"/>
              </a:rPr>
              <a:t>PTE7</a:t>
            </a:r>
            <a:endParaRPr lang="zh-CN" altLang="en-US" sz="1600" b="1" dirty="0">
              <a:latin typeface="+mn-ea"/>
            </a:endParaRPr>
          </a:p>
        </p:txBody>
      </p:sp>
      <p:sp>
        <p:nvSpPr>
          <p:cNvPr id="48" name="文本框 47"/>
          <p:cNvSpPr txBox="1"/>
          <p:nvPr/>
        </p:nvSpPr>
        <p:spPr>
          <a:xfrm>
            <a:off x="7665938" y="2734606"/>
            <a:ext cx="1005403" cy="338554"/>
          </a:xfrm>
          <a:prstGeom prst="rect">
            <a:avLst/>
          </a:prstGeom>
          <a:noFill/>
          <a:ln w="28575">
            <a:noFill/>
          </a:ln>
        </p:spPr>
        <p:txBody>
          <a:bodyPr wrap="none" rtlCol="0">
            <a:spAutoFit/>
          </a:bodyPr>
          <a:lstStyle/>
          <a:p>
            <a:pPr algn="ctr"/>
            <a:r>
              <a:rPr lang="zh-CN" altLang="en-US" sz="1600" b="1">
                <a:latin typeface="+mn-ea"/>
              </a:rPr>
              <a:t>磁盘页面</a:t>
            </a:r>
            <a:endParaRPr lang="zh-CN" altLang="en-US" sz="1600" b="1" dirty="0">
              <a:latin typeface="+mn-ea"/>
            </a:endParaRPr>
          </a:p>
        </p:txBody>
      </p:sp>
      <p:sp>
        <p:nvSpPr>
          <p:cNvPr id="50" name="文本框 49"/>
          <p:cNvSpPr txBox="1"/>
          <p:nvPr/>
        </p:nvSpPr>
        <p:spPr>
          <a:xfrm>
            <a:off x="7399824" y="1279042"/>
            <a:ext cx="1415772" cy="338554"/>
          </a:xfrm>
          <a:prstGeom prst="rect">
            <a:avLst/>
          </a:prstGeom>
          <a:noFill/>
          <a:ln w="28575">
            <a:noFill/>
          </a:ln>
        </p:spPr>
        <p:txBody>
          <a:bodyPr wrap="none" rtlCol="0">
            <a:spAutoFit/>
          </a:bodyPr>
          <a:lstStyle/>
          <a:p>
            <a:pPr algn="ctr"/>
            <a:r>
              <a:rPr lang="zh-CN" altLang="en-US" sz="1600" b="1">
                <a:latin typeface="+mn-ea"/>
              </a:rPr>
              <a:t>主存物理页面</a:t>
            </a:r>
            <a:endParaRPr lang="en-US" altLang="zh-CN" sz="1600" b="1">
              <a:latin typeface="+mn-ea"/>
            </a:endParaRPr>
          </a:p>
        </p:txBody>
      </p:sp>
      <p:sp>
        <p:nvSpPr>
          <p:cNvPr id="51" name="文本框 50"/>
          <p:cNvSpPr txBox="1"/>
          <p:nvPr/>
        </p:nvSpPr>
        <p:spPr>
          <a:xfrm>
            <a:off x="2822223" y="1698825"/>
            <a:ext cx="800219" cy="338554"/>
          </a:xfrm>
          <a:prstGeom prst="rect">
            <a:avLst/>
          </a:prstGeom>
          <a:noFill/>
          <a:ln w="28575">
            <a:noFill/>
          </a:ln>
        </p:spPr>
        <p:txBody>
          <a:bodyPr wrap="none" rtlCol="0">
            <a:spAutoFit/>
          </a:bodyPr>
          <a:lstStyle/>
          <a:p>
            <a:pPr algn="ctr"/>
            <a:r>
              <a:rPr lang="zh-CN" altLang="en-US" sz="1600" b="1">
                <a:latin typeface="+mn-ea"/>
              </a:rPr>
              <a:t>有效位</a:t>
            </a:r>
            <a:endParaRPr lang="zh-CN" altLang="en-US" sz="1600" b="1" dirty="0">
              <a:latin typeface="+mn-ea"/>
            </a:endParaRPr>
          </a:p>
        </p:txBody>
      </p:sp>
      <p:sp>
        <p:nvSpPr>
          <p:cNvPr id="52" name="文本框 51"/>
          <p:cNvSpPr txBox="1"/>
          <p:nvPr/>
        </p:nvSpPr>
        <p:spPr>
          <a:xfrm>
            <a:off x="3529124" y="1698825"/>
            <a:ext cx="1654620" cy="338554"/>
          </a:xfrm>
          <a:prstGeom prst="rect">
            <a:avLst/>
          </a:prstGeom>
          <a:noFill/>
          <a:ln w="28575">
            <a:noFill/>
          </a:ln>
        </p:spPr>
        <p:txBody>
          <a:bodyPr wrap="none" rtlCol="0">
            <a:spAutoFit/>
          </a:bodyPr>
          <a:lstStyle/>
          <a:p>
            <a:pPr algn="ctr"/>
            <a:r>
              <a:rPr lang="en-US" altLang="zh-CN" sz="1600" b="1">
                <a:latin typeface="+mn-ea"/>
              </a:rPr>
              <a:t>PPN</a:t>
            </a:r>
            <a:r>
              <a:rPr lang="zh-CN" altLang="en-US" sz="1600" b="1">
                <a:latin typeface="+mn-ea"/>
              </a:rPr>
              <a:t>或磁盘地址</a:t>
            </a:r>
            <a:endParaRPr lang="zh-CN" altLang="en-US" sz="1600" b="1" dirty="0">
              <a:latin typeface="+mn-ea"/>
            </a:endParaRPr>
          </a:p>
        </p:txBody>
      </p:sp>
      <p:sp>
        <p:nvSpPr>
          <p:cNvPr id="53" name="矩形 52"/>
          <p:cNvSpPr/>
          <p:nvPr/>
        </p:nvSpPr>
        <p:spPr>
          <a:xfrm>
            <a:off x="7330440" y="1762991"/>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54" name="矩形 53"/>
          <p:cNvSpPr/>
          <p:nvPr/>
        </p:nvSpPr>
        <p:spPr>
          <a:xfrm>
            <a:off x="7330440" y="1915025"/>
            <a:ext cx="1638300" cy="162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55" name="矩形 54"/>
          <p:cNvSpPr/>
          <p:nvPr/>
        </p:nvSpPr>
        <p:spPr>
          <a:xfrm>
            <a:off x="7330440" y="2067059"/>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grpSp>
        <p:nvGrpSpPr>
          <p:cNvPr id="3" name="组合 2"/>
          <p:cNvGrpSpPr/>
          <p:nvPr/>
        </p:nvGrpSpPr>
        <p:grpSpPr>
          <a:xfrm>
            <a:off x="8992185" y="3190686"/>
            <a:ext cx="757447" cy="653060"/>
            <a:chOff x="8992185" y="3190686"/>
            <a:chExt cx="757447" cy="653060"/>
          </a:xfrm>
        </p:grpSpPr>
        <p:sp>
          <p:nvSpPr>
            <p:cNvPr id="47" name="文本框 46"/>
            <p:cNvSpPr txBox="1"/>
            <p:nvPr/>
          </p:nvSpPr>
          <p:spPr>
            <a:xfrm>
              <a:off x="9154597" y="3192652"/>
              <a:ext cx="595035" cy="584775"/>
            </a:xfrm>
            <a:prstGeom prst="rect">
              <a:avLst/>
            </a:prstGeom>
            <a:noFill/>
            <a:ln w="28575">
              <a:noFill/>
            </a:ln>
          </p:spPr>
          <p:txBody>
            <a:bodyPr wrap="none" rtlCol="0">
              <a:spAutoFit/>
            </a:bodyPr>
            <a:lstStyle/>
            <a:p>
              <a:pPr algn="ctr"/>
              <a:r>
                <a:rPr lang="zh-CN" altLang="en-US" sz="1600" b="1" dirty="0">
                  <a:solidFill>
                    <a:srgbClr val="1387B7"/>
                  </a:solidFill>
                  <a:latin typeface="+mn-ea"/>
                </a:rPr>
                <a:t>交换</a:t>
              </a:r>
              <a:endParaRPr lang="en-US" altLang="zh-CN" sz="1600" b="1" dirty="0">
                <a:solidFill>
                  <a:srgbClr val="1387B7"/>
                </a:solidFill>
                <a:latin typeface="+mn-ea"/>
              </a:endParaRPr>
            </a:p>
            <a:p>
              <a:pPr algn="ctr"/>
              <a:r>
                <a:rPr lang="zh-CN" altLang="en-US" sz="1600" b="1" dirty="0">
                  <a:solidFill>
                    <a:srgbClr val="1387B7"/>
                  </a:solidFill>
                  <a:latin typeface="+mn-ea"/>
                </a:rPr>
                <a:t>分区</a:t>
              </a:r>
              <a:endParaRPr lang="en-US" altLang="zh-CN" sz="1600" b="1" dirty="0">
                <a:solidFill>
                  <a:srgbClr val="1387B7"/>
                </a:solidFill>
                <a:latin typeface="+mn-ea"/>
              </a:endParaRPr>
            </a:p>
          </p:txBody>
        </p:sp>
        <p:sp>
          <p:nvSpPr>
            <p:cNvPr id="67" name="右大括号 66"/>
            <p:cNvSpPr/>
            <p:nvPr/>
          </p:nvSpPr>
          <p:spPr>
            <a:xfrm>
              <a:off x="8992185" y="3190686"/>
              <a:ext cx="100380" cy="653060"/>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grpSp>
      <p:grpSp>
        <p:nvGrpSpPr>
          <p:cNvPr id="2" name="组合 1"/>
          <p:cNvGrpSpPr/>
          <p:nvPr/>
        </p:nvGrpSpPr>
        <p:grpSpPr>
          <a:xfrm>
            <a:off x="9671107" y="1603109"/>
            <a:ext cx="944285" cy="3623953"/>
            <a:chOff x="9671107" y="1603109"/>
            <a:chExt cx="944285" cy="3623953"/>
          </a:xfrm>
        </p:grpSpPr>
        <p:sp>
          <p:nvSpPr>
            <p:cNvPr id="49" name="右大括号 48"/>
            <p:cNvSpPr/>
            <p:nvPr/>
          </p:nvSpPr>
          <p:spPr>
            <a:xfrm>
              <a:off x="9671107" y="1603109"/>
              <a:ext cx="253274" cy="3623953"/>
            </a:xfrm>
            <a:prstGeom prst="rightBrace">
              <a:avLst>
                <a:gd name="adj1" fmla="val 26904"/>
                <a:gd name="adj2" fmla="val 48033"/>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70" name="文本框 69"/>
            <p:cNvSpPr txBox="1"/>
            <p:nvPr/>
          </p:nvSpPr>
          <p:spPr>
            <a:xfrm>
              <a:off x="9876728" y="3051705"/>
              <a:ext cx="738664" cy="584775"/>
            </a:xfrm>
            <a:prstGeom prst="rect">
              <a:avLst/>
            </a:prstGeom>
            <a:noFill/>
            <a:ln w="28575">
              <a:noFill/>
            </a:ln>
          </p:spPr>
          <p:txBody>
            <a:bodyPr vert="horz" wrap="square" rtlCol="0">
              <a:spAutoFit/>
            </a:bodyPr>
            <a:lstStyle/>
            <a:p>
              <a:pPr algn="ctr"/>
              <a:r>
                <a:rPr lang="zh-CN" altLang="en-US" sz="1600" b="1">
                  <a:latin typeface="+mn-ea"/>
                </a:rPr>
                <a:t>虚拟空间</a:t>
              </a:r>
              <a:endParaRPr lang="en-US" altLang="zh-CN" sz="1600" b="1">
                <a:latin typeface="+mn-ea"/>
              </a:endParaRPr>
            </a:p>
          </p:txBody>
        </p:sp>
      </p:grpSp>
      <p:sp>
        <p:nvSpPr>
          <p:cNvPr id="71" name="矩形 70"/>
          <p:cNvSpPr/>
          <p:nvPr/>
        </p:nvSpPr>
        <p:spPr>
          <a:xfrm rot="636307">
            <a:off x="5772011" y="4200474"/>
            <a:ext cx="1005403" cy="338554"/>
          </a:xfrm>
          <a:prstGeom prst="rect">
            <a:avLst/>
          </a:prstGeom>
        </p:spPr>
        <p:txBody>
          <a:bodyPr wrap="none">
            <a:spAutoFit/>
          </a:bodyPr>
          <a:lstStyle/>
          <a:p>
            <a:pPr algn="ctr"/>
            <a:r>
              <a:rPr lang="zh-CN" altLang="en-US" sz="1600" b="1">
                <a:latin typeface="+mn-ea"/>
              </a:rPr>
              <a:t>磁盘地址</a:t>
            </a:r>
            <a:endParaRPr lang="zh-CN" altLang="en-US" sz="1600" b="1" dirty="0">
              <a:latin typeface="+mn-ea"/>
            </a:endParaRPr>
          </a:p>
        </p:txBody>
      </p:sp>
      <p:sp>
        <p:nvSpPr>
          <p:cNvPr id="72" name="矩形 71"/>
          <p:cNvSpPr/>
          <p:nvPr/>
        </p:nvSpPr>
        <p:spPr>
          <a:xfrm rot="20676257">
            <a:off x="5833749" y="1709317"/>
            <a:ext cx="628698" cy="338554"/>
          </a:xfrm>
          <a:prstGeom prst="rect">
            <a:avLst/>
          </a:prstGeom>
        </p:spPr>
        <p:txBody>
          <a:bodyPr wrap="none">
            <a:spAutoFit/>
          </a:bodyPr>
          <a:lstStyle/>
          <a:p>
            <a:r>
              <a:rPr lang="en-US" altLang="zh-CN" sz="1600" b="1">
                <a:latin typeface="+mn-ea"/>
              </a:rPr>
              <a:t>PPN</a:t>
            </a:r>
            <a:endParaRPr lang="zh-CN" altLang="en-US" sz="1600" b="1">
              <a:latin typeface="+mn-ea"/>
            </a:endParaRPr>
          </a:p>
        </p:txBody>
      </p:sp>
      <p:sp>
        <p:nvSpPr>
          <p:cNvPr id="73" name="文本框 72"/>
          <p:cNvSpPr txBox="1"/>
          <p:nvPr/>
        </p:nvSpPr>
        <p:spPr>
          <a:xfrm>
            <a:off x="9154597" y="1691582"/>
            <a:ext cx="595035" cy="338554"/>
          </a:xfrm>
          <a:prstGeom prst="rect">
            <a:avLst/>
          </a:prstGeom>
          <a:noFill/>
          <a:ln w="28575">
            <a:noFill/>
          </a:ln>
        </p:spPr>
        <p:txBody>
          <a:bodyPr wrap="none" rtlCol="0">
            <a:spAutoFit/>
          </a:bodyPr>
          <a:lstStyle/>
          <a:p>
            <a:pPr algn="ctr"/>
            <a:r>
              <a:rPr lang="zh-CN" altLang="en-US" sz="1600" b="1">
                <a:latin typeface="+mn-ea"/>
              </a:rPr>
              <a:t>主存</a:t>
            </a:r>
            <a:endParaRPr lang="en-US" altLang="zh-CN" sz="1600" b="1">
              <a:latin typeface="+mn-ea"/>
            </a:endParaRPr>
          </a:p>
        </p:txBody>
      </p:sp>
      <p:sp>
        <p:nvSpPr>
          <p:cNvPr id="74" name="右大括号 73"/>
          <p:cNvSpPr/>
          <p:nvPr/>
        </p:nvSpPr>
        <p:spPr>
          <a:xfrm>
            <a:off x="9017327" y="1610385"/>
            <a:ext cx="111622" cy="618778"/>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cxnSp>
        <p:nvCxnSpPr>
          <p:cNvPr id="75" name="直接箭头连接符 74"/>
          <p:cNvCxnSpPr>
            <a:endCxn id="54" idx="1"/>
          </p:cNvCxnSpPr>
          <p:nvPr/>
        </p:nvCxnSpPr>
        <p:spPr>
          <a:xfrm flipV="1">
            <a:off x="4326890" y="1996077"/>
            <a:ext cx="3003550" cy="2147290"/>
          </a:xfrm>
          <a:prstGeom prst="straightConnector1">
            <a:avLst/>
          </a:prstGeom>
          <a:noFill/>
          <a:ln w="19050" cap="sq">
            <a:solidFill>
              <a:schemeClr val="tx1">
                <a:lumMod val="95000"/>
                <a:lumOff val="5000"/>
              </a:schemeClr>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6" name="矩形 75"/>
          <p:cNvSpPr/>
          <p:nvPr/>
        </p:nvSpPr>
        <p:spPr>
          <a:xfrm>
            <a:off x="7914279" y="1535591"/>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vp1</a:t>
            </a:r>
            <a:endParaRPr lang="zh-CN" altLang="en-US" sz="1200" b="1">
              <a:latin typeface="+mn-ea"/>
              <a:cs typeface="Times New Roman" panose="02020603050405020304" pitchFamily="18" charset="0"/>
            </a:endParaRPr>
          </a:p>
        </p:txBody>
      </p:sp>
      <p:sp>
        <p:nvSpPr>
          <p:cNvPr id="77" name="矩形 76"/>
          <p:cNvSpPr/>
          <p:nvPr/>
        </p:nvSpPr>
        <p:spPr>
          <a:xfrm>
            <a:off x="7914279" y="1689037"/>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vp2</a:t>
            </a:r>
            <a:endParaRPr lang="zh-CN" altLang="en-US" sz="1200" b="1">
              <a:latin typeface="+mn-ea"/>
              <a:cs typeface="Times New Roman" panose="02020603050405020304" pitchFamily="18" charset="0"/>
            </a:endParaRPr>
          </a:p>
        </p:txBody>
      </p:sp>
      <p:sp>
        <p:nvSpPr>
          <p:cNvPr id="78" name="矩形 77"/>
          <p:cNvSpPr/>
          <p:nvPr/>
        </p:nvSpPr>
        <p:spPr>
          <a:xfrm>
            <a:off x="7914279" y="1842483"/>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vp5</a:t>
            </a:r>
            <a:endParaRPr lang="zh-CN" altLang="en-US" sz="1200" b="1">
              <a:latin typeface="+mn-ea"/>
              <a:cs typeface="Times New Roman" panose="02020603050405020304" pitchFamily="18" charset="0"/>
            </a:endParaRPr>
          </a:p>
        </p:txBody>
      </p:sp>
      <p:grpSp>
        <p:nvGrpSpPr>
          <p:cNvPr id="4" name="组合 3"/>
          <p:cNvGrpSpPr/>
          <p:nvPr/>
        </p:nvGrpSpPr>
        <p:grpSpPr>
          <a:xfrm>
            <a:off x="7914279" y="3918656"/>
            <a:ext cx="1835354" cy="1242369"/>
            <a:chOff x="7914279" y="3918656"/>
            <a:chExt cx="1835354" cy="1242369"/>
          </a:xfrm>
        </p:grpSpPr>
        <p:sp>
          <p:nvSpPr>
            <p:cNvPr id="68" name="右大括号 67"/>
            <p:cNvSpPr/>
            <p:nvPr/>
          </p:nvSpPr>
          <p:spPr>
            <a:xfrm>
              <a:off x="8992185" y="3989555"/>
              <a:ext cx="100380" cy="1136808"/>
            </a:xfrm>
            <a:prstGeom prst="rightBrace">
              <a:avLst>
                <a:gd name="adj1" fmla="val 60084"/>
                <a:gd name="adj2" fmla="val 49744"/>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69" name="文本框 68"/>
            <p:cNvSpPr txBox="1"/>
            <p:nvPr/>
          </p:nvSpPr>
          <p:spPr>
            <a:xfrm>
              <a:off x="9154598" y="4291911"/>
              <a:ext cx="595035" cy="584775"/>
            </a:xfrm>
            <a:prstGeom prst="rect">
              <a:avLst/>
            </a:prstGeom>
            <a:noFill/>
            <a:ln w="28575">
              <a:noFill/>
            </a:ln>
          </p:spPr>
          <p:txBody>
            <a:bodyPr wrap="none" rtlCol="0">
              <a:spAutoFit/>
            </a:bodyPr>
            <a:lstStyle/>
            <a:p>
              <a:pPr algn="ctr"/>
              <a:r>
                <a:rPr lang="zh-CN" altLang="en-US" sz="1600" b="1">
                  <a:latin typeface="+mn-ea"/>
                </a:rPr>
                <a:t>数据</a:t>
              </a:r>
              <a:endParaRPr lang="en-US" altLang="zh-CN" sz="1600" b="1">
                <a:latin typeface="+mn-ea"/>
              </a:endParaRPr>
            </a:p>
            <a:p>
              <a:pPr algn="ctr"/>
              <a:r>
                <a:rPr lang="zh-CN" altLang="en-US" sz="1600" b="1">
                  <a:latin typeface="+mn-ea"/>
                </a:rPr>
                <a:t>分区</a:t>
              </a:r>
              <a:endParaRPr lang="en-US" altLang="zh-CN" sz="1600" b="1">
                <a:latin typeface="+mn-ea"/>
              </a:endParaRPr>
            </a:p>
          </p:txBody>
        </p:sp>
        <p:sp>
          <p:nvSpPr>
            <p:cNvPr id="79" name="矩形 78"/>
            <p:cNvSpPr/>
            <p:nvPr/>
          </p:nvSpPr>
          <p:spPr>
            <a:xfrm>
              <a:off x="7914279" y="3918656"/>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vp1</a:t>
              </a:r>
              <a:endParaRPr lang="zh-CN" altLang="en-US" sz="1200" b="1">
                <a:latin typeface="+mn-ea"/>
                <a:cs typeface="Times New Roman" panose="02020603050405020304" pitchFamily="18" charset="0"/>
              </a:endParaRPr>
            </a:p>
          </p:txBody>
        </p:sp>
        <p:sp>
          <p:nvSpPr>
            <p:cNvPr id="80" name="矩形 79"/>
            <p:cNvSpPr/>
            <p:nvPr/>
          </p:nvSpPr>
          <p:spPr>
            <a:xfrm>
              <a:off x="7914279" y="4079722"/>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vp2</a:t>
              </a:r>
              <a:endParaRPr lang="zh-CN" altLang="en-US" sz="1200" b="1">
                <a:latin typeface="+mn-ea"/>
                <a:cs typeface="Times New Roman" panose="02020603050405020304" pitchFamily="18" charset="0"/>
              </a:endParaRPr>
            </a:p>
          </p:txBody>
        </p:sp>
        <p:sp>
          <p:nvSpPr>
            <p:cNvPr id="81" name="矩形 80"/>
            <p:cNvSpPr/>
            <p:nvPr/>
          </p:nvSpPr>
          <p:spPr>
            <a:xfrm>
              <a:off x="7914279" y="4240788"/>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vp3</a:t>
              </a:r>
              <a:endParaRPr lang="zh-CN" altLang="en-US" sz="1200" b="1">
                <a:latin typeface="+mn-ea"/>
                <a:cs typeface="Times New Roman" panose="02020603050405020304" pitchFamily="18" charset="0"/>
              </a:endParaRPr>
            </a:p>
          </p:txBody>
        </p:sp>
        <p:sp>
          <p:nvSpPr>
            <p:cNvPr id="82" name="矩形 81"/>
            <p:cNvSpPr/>
            <p:nvPr/>
          </p:nvSpPr>
          <p:spPr>
            <a:xfrm>
              <a:off x="7914279" y="4401854"/>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vp4</a:t>
              </a:r>
              <a:endParaRPr lang="zh-CN" altLang="en-US" sz="1200" b="1">
                <a:latin typeface="+mn-ea"/>
                <a:cs typeface="Times New Roman" panose="02020603050405020304" pitchFamily="18" charset="0"/>
              </a:endParaRPr>
            </a:p>
          </p:txBody>
        </p:sp>
        <p:sp>
          <p:nvSpPr>
            <p:cNvPr id="83" name="矩形 82"/>
            <p:cNvSpPr/>
            <p:nvPr/>
          </p:nvSpPr>
          <p:spPr>
            <a:xfrm>
              <a:off x="7914279" y="4576362"/>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vp5</a:t>
              </a:r>
              <a:endParaRPr lang="zh-CN" altLang="en-US" sz="1200" b="1">
                <a:latin typeface="+mn-ea"/>
                <a:cs typeface="Times New Roman" panose="02020603050405020304" pitchFamily="18" charset="0"/>
              </a:endParaRPr>
            </a:p>
          </p:txBody>
        </p:sp>
        <p:sp>
          <p:nvSpPr>
            <p:cNvPr id="84" name="矩形 83"/>
            <p:cNvSpPr/>
            <p:nvPr/>
          </p:nvSpPr>
          <p:spPr>
            <a:xfrm>
              <a:off x="7914279" y="4730194"/>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vp6</a:t>
              </a:r>
              <a:endParaRPr lang="zh-CN" altLang="en-US" sz="1200" b="1">
                <a:latin typeface="+mn-ea"/>
                <a:cs typeface="Times New Roman" panose="02020603050405020304" pitchFamily="18" charset="0"/>
              </a:endParaRPr>
            </a:p>
          </p:txBody>
        </p:sp>
        <p:sp>
          <p:nvSpPr>
            <p:cNvPr id="85" name="矩形 84"/>
            <p:cNvSpPr/>
            <p:nvPr/>
          </p:nvSpPr>
          <p:spPr>
            <a:xfrm>
              <a:off x="7914279" y="4884026"/>
              <a:ext cx="470000" cy="276999"/>
            </a:xfrm>
            <a:prstGeom prst="rect">
              <a:avLst/>
            </a:prstGeom>
          </p:spPr>
          <p:txBody>
            <a:bodyPr wrap="none">
              <a:spAutoFit/>
            </a:bodyPr>
            <a:lstStyle/>
            <a:p>
              <a:pPr algn="ctr"/>
              <a:r>
                <a:rPr lang="en-US" altLang="zh-CN" sz="1200" b="1">
                  <a:latin typeface="+mn-ea"/>
                  <a:cs typeface="Times New Roman" panose="02020603050405020304" pitchFamily="18" charset="0"/>
                </a:rPr>
                <a:t>vp7</a:t>
              </a:r>
              <a:endParaRPr lang="zh-CN" altLang="en-US" sz="1200" b="1">
                <a:latin typeface="+mn-ea"/>
                <a:cs typeface="Times New Roman" panose="02020603050405020304" pitchFamily="18" charset="0"/>
              </a:endParaRPr>
            </a:p>
          </p:txBody>
        </p:sp>
      </p:grpSp>
      <p:sp>
        <p:nvSpPr>
          <p:cNvPr id="87" name="矩形 86"/>
          <p:cNvSpPr/>
          <p:nvPr/>
        </p:nvSpPr>
        <p:spPr>
          <a:xfrm>
            <a:off x="7330440" y="3190686"/>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8" name="矩形 87"/>
          <p:cNvSpPr/>
          <p:nvPr/>
        </p:nvSpPr>
        <p:spPr>
          <a:xfrm>
            <a:off x="7330440" y="3352789"/>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9" name="矩形 88"/>
          <p:cNvSpPr/>
          <p:nvPr/>
        </p:nvSpPr>
        <p:spPr>
          <a:xfrm>
            <a:off x="7330440" y="3513708"/>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90" name="矩形 89"/>
          <p:cNvSpPr/>
          <p:nvPr/>
        </p:nvSpPr>
        <p:spPr>
          <a:xfrm>
            <a:off x="7330440" y="3676880"/>
            <a:ext cx="1638300" cy="1621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mn-ea"/>
              <a:cs typeface="Times New Roman" panose="02020603050405020304" pitchFamily="18" charset="0"/>
            </a:endParaRPr>
          </a:p>
        </p:txBody>
      </p:sp>
      <p:sp>
        <p:nvSpPr>
          <p:cNvPr id="86" name="文本框 85"/>
          <p:cNvSpPr txBox="1"/>
          <p:nvPr/>
        </p:nvSpPr>
        <p:spPr>
          <a:xfrm>
            <a:off x="3329951" y="4333356"/>
            <a:ext cx="1620957" cy="584775"/>
          </a:xfrm>
          <a:prstGeom prst="rect">
            <a:avLst/>
          </a:prstGeom>
          <a:noFill/>
          <a:ln w="28575">
            <a:noFill/>
          </a:ln>
        </p:spPr>
        <p:txBody>
          <a:bodyPr wrap="none" rtlCol="0">
            <a:spAutoFit/>
          </a:bodyPr>
          <a:lstStyle/>
          <a:p>
            <a:pPr algn="ctr"/>
            <a:r>
              <a:rPr lang="zh-CN" altLang="en-US" sz="1600" b="1" dirty="0">
                <a:latin typeface="+mn-ea"/>
              </a:rPr>
              <a:t>常驻内存的页表</a:t>
            </a:r>
            <a:endParaRPr lang="en-US" altLang="zh-CN" sz="1600" b="1" dirty="0">
              <a:latin typeface="+mn-ea"/>
            </a:endParaRPr>
          </a:p>
          <a:p>
            <a:pPr algn="ctr"/>
            <a:r>
              <a:rPr lang="en-US" altLang="zh-CN" sz="1600" b="1" dirty="0">
                <a:latin typeface="+mn-ea"/>
              </a:rPr>
              <a:t>DRAM</a:t>
            </a:r>
            <a:endParaRPr lang="zh-CN" altLang="en-US" sz="16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down)">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zh-CN" altLang="en-US" dirty="0"/>
              <a:t>页式虚拟存储器结构</a:t>
            </a:r>
            <a:endParaRPr lang="zh-CN" altLang="en-US" dirty="0"/>
          </a:p>
        </p:txBody>
      </p:sp>
      <p:grpSp>
        <p:nvGrpSpPr>
          <p:cNvPr id="4" name="组合 3"/>
          <p:cNvGrpSpPr/>
          <p:nvPr/>
        </p:nvGrpSpPr>
        <p:grpSpPr>
          <a:xfrm>
            <a:off x="2883853" y="1810171"/>
            <a:ext cx="4354150" cy="1266473"/>
            <a:chOff x="2883853" y="1810171"/>
            <a:chExt cx="4354150" cy="1266473"/>
          </a:xfrm>
        </p:grpSpPr>
        <p:sp>
          <p:nvSpPr>
            <p:cNvPr id="1149969" name="Oval 17"/>
            <p:cNvSpPr>
              <a:spLocks noChangeArrowheads="1"/>
            </p:cNvSpPr>
            <p:nvPr/>
          </p:nvSpPr>
          <p:spPr bwMode="auto">
            <a:xfrm>
              <a:off x="2883853" y="2701146"/>
              <a:ext cx="375498" cy="375498"/>
            </a:xfrm>
            <a:prstGeom prst="ellipse">
              <a:avLst/>
            </a:prstGeom>
            <a:solidFill>
              <a:srgbClr val="CCFF66"/>
            </a:solidFill>
            <a:ln w="28575" algn="ctr">
              <a:solidFill>
                <a:schemeClr val="tx1"/>
              </a:solidFill>
              <a:round/>
            </a:ln>
          </p:spPr>
          <p:txBody>
            <a:bodyPr wrap="none" anchor="ctr" anchorCtr="1"/>
            <a:lstStyle/>
            <a:p>
              <a:pPr algn="ctr"/>
              <a:r>
                <a:rPr lang="zh-CN" altLang="en-US" sz="2400" b="1" dirty="0">
                  <a:ea typeface="宋体" panose="02010600030101010101" pitchFamily="2" charset="-122"/>
                </a:rPr>
                <a:t>＋</a:t>
              </a:r>
              <a:endParaRPr lang="zh-CN" altLang="en-US" sz="2400" b="1" dirty="0">
                <a:ea typeface="宋体" panose="02010600030101010101" pitchFamily="2" charset="-122"/>
              </a:endParaRPr>
            </a:p>
          </p:txBody>
        </p:sp>
        <p:grpSp>
          <p:nvGrpSpPr>
            <p:cNvPr id="3" name="组合 2"/>
            <p:cNvGrpSpPr/>
            <p:nvPr/>
          </p:nvGrpSpPr>
          <p:grpSpPr>
            <a:xfrm>
              <a:off x="3079773" y="1810171"/>
              <a:ext cx="4158230" cy="1043375"/>
              <a:chOff x="3079773" y="1810171"/>
              <a:chExt cx="4158230" cy="1043375"/>
            </a:xfrm>
          </p:grpSpPr>
          <p:sp>
            <p:nvSpPr>
              <p:cNvPr id="1149973" name="Line 21"/>
              <p:cNvSpPr>
                <a:spLocks noChangeShapeType="1"/>
              </p:cNvSpPr>
              <p:nvPr/>
            </p:nvSpPr>
            <p:spPr bwMode="auto">
              <a:xfrm>
                <a:off x="7238003" y="1810172"/>
                <a:ext cx="0" cy="1043374"/>
              </a:xfrm>
              <a:prstGeom prst="line">
                <a:avLst/>
              </a:prstGeom>
              <a:noFill/>
              <a:ln w="28575" cap="sq">
                <a:solidFill>
                  <a:schemeClr val="tx1"/>
                </a:solidFill>
                <a:round/>
              </a:ln>
            </p:spPr>
            <p:txBody>
              <a:bodyPr anchor="ctr" anchorCtr="1"/>
              <a:lstStyle/>
              <a:p>
                <a:endParaRPr lang="zh-CN" altLang="en-US" sz="2400"/>
              </a:p>
            </p:txBody>
          </p:sp>
          <p:sp>
            <p:nvSpPr>
              <p:cNvPr id="1149974" name="Line 22"/>
              <p:cNvSpPr>
                <a:spLocks noChangeShapeType="1"/>
              </p:cNvSpPr>
              <p:nvPr/>
            </p:nvSpPr>
            <p:spPr bwMode="auto">
              <a:xfrm flipH="1">
                <a:off x="3267521" y="2853544"/>
                <a:ext cx="3970482" cy="0"/>
              </a:xfrm>
              <a:prstGeom prst="line">
                <a:avLst/>
              </a:prstGeom>
              <a:noFill/>
              <a:ln w="28575" cap="sq">
                <a:solidFill>
                  <a:schemeClr val="tx1"/>
                </a:solidFill>
                <a:round/>
                <a:tailEnd type="stealth" w="lg" len="lg"/>
              </a:ln>
            </p:spPr>
            <p:txBody>
              <a:bodyPr anchor="ctr" anchorCtr="1"/>
              <a:lstStyle/>
              <a:p>
                <a:endParaRPr lang="zh-CN" altLang="en-US" sz="2400"/>
              </a:p>
            </p:txBody>
          </p:sp>
          <p:sp>
            <p:nvSpPr>
              <p:cNvPr id="1149976" name="Line 24"/>
              <p:cNvSpPr>
                <a:spLocks noChangeShapeType="1"/>
              </p:cNvSpPr>
              <p:nvPr/>
            </p:nvSpPr>
            <p:spPr bwMode="auto">
              <a:xfrm>
                <a:off x="3079773" y="1810171"/>
                <a:ext cx="0" cy="890975"/>
              </a:xfrm>
              <a:prstGeom prst="line">
                <a:avLst/>
              </a:prstGeom>
              <a:noFill/>
              <a:ln w="28575">
                <a:solidFill>
                  <a:schemeClr val="tx1"/>
                </a:solidFill>
                <a:round/>
                <a:tailEnd type="stealth" w="lg" len="lg"/>
              </a:ln>
            </p:spPr>
            <p:txBody>
              <a:bodyPr anchor="ctr" anchorCtr="1"/>
              <a:lstStyle/>
              <a:p>
                <a:endParaRPr lang="zh-CN" altLang="en-US" sz="2400"/>
              </a:p>
            </p:txBody>
          </p:sp>
        </p:grpSp>
      </p:grpSp>
      <p:grpSp>
        <p:nvGrpSpPr>
          <p:cNvPr id="10" name="组合 9"/>
          <p:cNvGrpSpPr/>
          <p:nvPr/>
        </p:nvGrpSpPr>
        <p:grpSpPr>
          <a:xfrm>
            <a:off x="6373890" y="5542496"/>
            <a:ext cx="5481271" cy="516338"/>
            <a:chOff x="4769566" y="5168919"/>
            <a:chExt cx="4449271" cy="419123"/>
          </a:xfrm>
        </p:grpSpPr>
        <p:grpSp>
          <p:nvGrpSpPr>
            <p:cNvPr id="6" name="组合 5"/>
            <p:cNvGrpSpPr/>
            <p:nvPr/>
          </p:nvGrpSpPr>
          <p:grpSpPr>
            <a:xfrm>
              <a:off x="4769566" y="5168919"/>
              <a:ext cx="3098804" cy="419123"/>
              <a:chOff x="4894608" y="5172346"/>
              <a:chExt cx="3205784" cy="419123"/>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4894608" y="5172346"/>
                <a:ext cx="1449924" cy="419123"/>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j-ea"/>
                    <a:ea typeface="+mj-ea"/>
                  </a:rPr>
                  <a:t>物理页号 </a:t>
                </a:r>
                <a:r>
                  <a:rPr lang="en-US" altLang="zh-CN" b="1" dirty="0">
                    <a:solidFill>
                      <a:schemeClr val="bg1"/>
                    </a:solidFill>
                    <a:latin typeface="+mj-ea"/>
                    <a:ea typeface="+mj-ea"/>
                  </a:rPr>
                  <a:t>PPN</a:t>
                </a:r>
                <a:endParaRPr lang="zh-CN" altLang="en-US" b="1" dirty="0">
                  <a:solidFill>
                    <a:schemeClr val="bg1"/>
                  </a:solidFill>
                  <a:latin typeface="+mj-ea"/>
                  <a:ea typeface="+mj-ea"/>
                </a:endParaRPr>
              </a:p>
            </p:txBody>
          </p:sp>
          <p:sp>
            <p:nvSpPr>
              <p:cNvPr id="1149968" name="Rectangle 16"/>
              <p:cNvSpPr>
                <a:spLocks noChangeArrowheads="1"/>
              </p:cNvSpPr>
              <p:nvPr/>
            </p:nvSpPr>
            <p:spPr bwMode="auto">
              <a:xfrm>
                <a:off x="6347519" y="5172346"/>
                <a:ext cx="1752873" cy="418114"/>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 </a:t>
                </a:r>
                <a:r>
                  <a:rPr lang="en-US" altLang="zh-CN" b="1" dirty="0">
                    <a:solidFill>
                      <a:schemeClr val="bg1"/>
                    </a:solidFill>
                    <a:latin typeface="+mn-ea"/>
                  </a:rPr>
                  <a:t>PPO</a:t>
                </a:r>
                <a:endParaRPr lang="zh-CN" altLang="en-US" b="1" dirty="0">
                  <a:solidFill>
                    <a:schemeClr val="bg1"/>
                  </a:solidFill>
                  <a:latin typeface="+mn-ea"/>
                </a:endParaRPr>
              </a:p>
            </p:txBody>
          </p:sp>
        </p:grpSp>
        <p:sp>
          <p:nvSpPr>
            <p:cNvPr id="1149980" name="Text Box 28"/>
            <p:cNvSpPr txBox="1">
              <a:spLocks noChangeArrowheads="1"/>
            </p:cNvSpPr>
            <p:nvPr/>
          </p:nvSpPr>
          <p:spPr bwMode="auto">
            <a:xfrm>
              <a:off x="7817298" y="5228078"/>
              <a:ext cx="1401539" cy="299795"/>
            </a:xfrm>
            <a:prstGeom prst="rect">
              <a:avLst/>
            </a:prstGeom>
            <a:noFill/>
            <a:ln w="9525">
              <a:noFill/>
              <a:miter lim="800000"/>
            </a:ln>
          </p:spPr>
          <p:txBody>
            <a:bodyPr wrap="square" anchor="ctr" anchorCtr="1">
              <a:spAutoFit/>
            </a:bodyPr>
            <a:lstStyle/>
            <a:p>
              <a:pPr algn="ctr"/>
              <a:r>
                <a:rPr lang="zh-CN" altLang="en-US" b="1" dirty="0">
                  <a:latin typeface="+mj-ea"/>
                  <a:ea typeface="+mj-ea"/>
                </a:rPr>
                <a:t>实存地址 </a:t>
              </a:r>
              <a:r>
                <a:rPr lang="en-US" altLang="zh-CN" b="1" dirty="0">
                  <a:latin typeface="+mj-ea"/>
                  <a:ea typeface="+mj-ea"/>
                </a:rPr>
                <a:t>PA</a:t>
              </a:r>
              <a:endParaRPr lang="zh-CN" altLang="en-US" b="1" dirty="0">
                <a:latin typeface="+mj-ea"/>
                <a:ea typeface="+mj-ea"/>
              </a:endParaRPr>
            </a:p>
          </p:txBody>
        </p:sp>
      </p:grpSp>
      <p:sp>
        <p:nvSpPr>
          <p:cNvPr id="1149981" name="Line 29"/>
          <p:cNvSpPr>
            <a:spLocks noChangeShapeType="1"/>
          </p:cNvSpPr>
          <p:nvPr/>
        </p:nvSpPr>
        <p:spPr bwMode="auto">
          <a:xfrm>
            <a:off x="5745524" y="4439904"/>
            <a:ext cx="1505077" cy="0"/>
          </a:xfrm>
          <a:prstGeom prst="line">
            <a:avLst/>
          </a:prstGeom>
          <a:noFill/>
          <a:ln w="28575" cap="sq">
            <a:solidFill>
              <a:schemeClr val="tx1"/>
            </a:solidFill>
            <a:round/>
          </a:ln>
        </p:spPr>
        <p:txBody>
          <a:bodyPr anchor="ctr" anchorCtr="1"/>
          <a:lstStyle/>
          <a:p>
            <a:endParaRPr lang="zh-CN" altLang="en-US" sz="2400"/>
          </a:p>
        </p:txBody>
      </p:sp>
      <p:sp>
        <p:nvSpPr>
          <p:cNvPr id="1149982" name="Line 30"/>
          <p:cNvSpPr>
            <a:spLocks noChangeShapeType="1"/>
          </p:cNvSpPr>
          <p:nvPr/>
        </p:nvSpPr>
        <p:spPr bwMode="auto">
          <a:xfrm>
            <a:off x="7250600" y="4463531"/>
            <a:ext cx="0" cy="1034773"/>
          </a:xfrm>
          <a:prstGeom prst="line">
            <a:avLst/>
          </a:prstGeom>
          <a:noFill/>
          <a:ln w="28575" cap="sq">
            <a:solidFill>
              <a:schemeClr val="tx1"/>
            </a:solidFill>
            <a:round/>
            <a:tailEnd type="stealth" w="lg" len="lg"/>
          </a:ln>
        </p:spPr>
        <p:txBody>
          <a:bodyPr anchor="ctr" anchorCtr="1"/>
          <a:lstStyle/>
          <a:p>
            <a:endParaRPr lang="zh-CN" altLang="en-US" sz="2400"/>
          </a:p>
        </p:txBody>
      </p:sp>
      <p:sp>
        <p:nvSpPr>
          <p:cNvPr id="1149983" name="Line 31"/>
          <p:cNvSpPr>
            <a:spLocks noChangeShapeType="1"/>
          </p:cNvSpPr>
          <p:nvPr/>
        </p:nvSpPr>
        <p:spPr bwMode="auto">
          <a:xfrm>
            <a:off x="9024509" y="1810171"/>
            <a:ext cx="0" cy="3688133"/>
          </a:xfrm>
          <a:prstGeom prst="line">
            <a:avLst/>
          </a:prstGeom>
          <a:noFill/>
          <a:ln w="28575">
            <a:solidFill>
              <a:schemeClr val="tx1"/>
            </a:solidFill>
            <a:round/>
            <a:tailEnd type="stealth" w="lg" len="lg"/>
          </a:ln>
        </p:spPr>
        <p:txBody>
          <a:bodyPr anchor="ctr" anchorCtr="1"/>
          <a:lstStyle/>
          <a:p>
            <a:endParaRPr lang="zh-CN" altLang="en-US" sz="2400"/>
          </a:p>
        </p:txBody>
      </p:sp>
      <p:sp>
        <p:nvSpPr>
          <p:cNvPr id="1149984" name="Line 32"/>
          <p:cNvSpPr>
            <a:spLocks noChangeShapeType="1"/>
          </p:cNvSpPr>
          <p:nvPr/>
        </p:nvSpPr>
        <p:spPr bwMode="auto">
          <a:xfrm>
            <a:off x="8146724" y="1820942"/>
            <a:ext cx="0" cy="3722801"/>
          </a:xfrm>
          <a:prstGeom prst="line">
            <a:avLst/>
          </a:prstGeom>
          <a:noFill/>
          <a:ln w="76200">
            <a:solidFill>
              <a:schemeClr val="tx1"/>
            </a:solidFill>
            <a:prstDash val="sysDot"/>
            <a:round/>
            <a:tailEnd type="triangle" w="med" len="med"/>
          </a:ln>
        </p:spPr>
        <p:txBody>
          <a:bodyPr anchor="ctr" anchorCtr="1"/>
          <a:lstStyle/>
          <a:p>
            <a:endParaRPr lang="zh-CN" altLang="en-US" sz="2400"/>
          </a:p>
        </p:txBody>
      </p:sp>
      <p:sp>
        <p:nvSpPr>
          <p:cNvPr id="1149977" name="Line 25"/>
          <p:cNvSpPr>
            <a:spLocks noChangeShapeType="1"/>
          </p:cNvSpPr>
          <p:nvPr/>
        </p:nvSpPr>
        <p:spPr bwMode="auto">
          <a:xfrm>
            <a:off x="3079773" y="4463531"/>
            <a:ext cx="952103" cy="0"/>
          </a:xfrm>
          <a:prstGeom prst="line">
            <a:avLst/>
          </a:prstGeom>
          <a:noFill/>
          <a:ln w="28575" cap="sq">
            <a:solidFill>
              <a:schemeClr val="tx1"/>
            </a:solidFill>
            <a:round/>
            <a:tailEnd type="stealth" w="lg" len="lg"/>
          </a:ln>
        </p:spPr>
        <p:txBody>
          <a:bodyPr anchor="ctr" anchorCtr="1"/>
          <a:lstStyle/>
          <a:p>
            <a:endParaRPr lang="zh-CN" altLang="en-US" sz="2400"/>
          </a:p>
        </p:txBody>
      </p:sp>
      <p:grpSp>
        <p:nvGrpSpPr>
          <p:cNvPr id="11" name="组合 10"/>
          <p:cNvGrpSpPr/>
          <p:nvPr/>
        </p:nvGrpSpPr>
        <p:grpSpPr>
          <a:xfrm>
            <a:off x="3919785" y="3058896"/>
            <a:ext cx="2143230" cy="2808740"/>
            <a:chOff x="3016681" y="3152924"/>
            <a:chExt cx="1739708" cy="2279916"/>
          </a:xfrm>
        </p:grpSpPr>
        <p:sp>
          <p:nvSpPr>
            <p:cNvPr id="1149979" name="Text Box 27"/>
            <p:cNvSpPr txBox="1">
              <a:spLocks noChangeArrowheads="1"/>
            </p:cNvSpPr>
            <p:nvPr/>
          </p:nvSpPr>
          <p:spPr bwMode="auto">
            <a:xfrm>
              <a:off x="3180296" y="5133045"/>
              <a:ext cx="1528643" cy="299795"/>
            </a:xfrm>
            <a:prstGeom prst="rect">
              <a:avLst/>
            </a:prstGeom>
            <a:noFill/>
            <a:ln w="9525">
              <a:noFill/>
              <a:miter lim="800000"/>
            </a:ln>
          </p:spPr>
          <p:txBody>
            <a:bodyPr wrap="square" anchor="ctr" anchorCtr="1">
              <a:spAutoFit/>
            </a:bodyPr>
            <a:lstStyle/>
            <a:p>
              <a:pPr algn="ctr"/>
              <a:r>
                <a:rPr lang="zh-CN" altLang="en-US" b="1" dirty="0">
                  <a:latin typeface="微软雅黑" panose="020B0503020204020204" pitchFamily="34" charset="-122"/>
                  <a:ea typeface="微软雅黑" panose="020B0503020204020204" pitchFamily="34" charset="-122"/>
                </a:rPr>
                <a:t>主存中的页表</a:t>
              </a:r>
              <a:endParaRPr lang="zh-CN" altLang="en-US" b="1" dirty="0">
                <a:latin typeface="微软雅黑" panose="020B0503020204020204" pitchFamily="34" charset="-122"/>
                <a:ea typeface="微软雅黑" panose="020B0503020204020204" pitchFamily="34" charset="-122"/>
              </a:endParaRPr>
            </a:p>
          </p:txBody>
        </p:sp>
        <p:sp>
          <p:nvSpPr>
            <p:cNvPr id="1149985" name="Text Box 33"/>
            <p:cNvSpPr txBox="1">
              <a:spLocks noChangeArrowheads="1"/>
            </p:cNvSpPr>
            <p:nvPr/>
          </p:nvSpPr>
          <p:spPr bwMode="auto">
            <a:xfrm>
              <a:off x="3460989" y="3152924"/>
              <a:ext cx="1295400" cy="299795"/>
            </a:xfrm>
            <a:prstGeom prst="rect">
              <a:avLst/>
            </a:prstGeom>
            <a:noFill/>
            <a:ln w="9525">
              <a:noFill/>
              <a:miter lim="800000"/>
            </a:ln>
          </p:spPr>
          <p:txBody>
            <a:bodyPr anchor="ctr" anchorCtr="1">
              <a:spAutoFit/>
            </a:bodyPr>
            <a:lstStyle/>
            <a:p>
              <a:pPr algn="ctr"/>
              <a:r>
                <a:rPr lang="zh-CN" altLang="en-US" b="1" dirty="0">
                  <a:latin typeface="+mn-ea"/>
                </a:rPr>
                <a:t>主存页面号</a:t>
              </a:r>
              <a:endParaRPr lang="zh-CN" altLang="en-US" b="1" dirty="0">
                <a:latin typeface="+mn-ea"/>
              </a:endParaRPr>
            </a:p>
          </p:txBody>
        </p:sp>
        <p:grpSp>
          <p:nvGrpSpPr>
            <p:cNvPr id="5" name="组合 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anose="02010600030101010101" pitchFamily="2" charset="-122"/>
                  </a:rPr>
                  <a:t>56</a:t>
                </a:r>
                <a:endParaRPr lang="en-US" altLang="zh-CN">
                  <a:solidFill>
                    <a:srgbClr val="003300"/>
                  </a:solidFill>
                  <a:ea typeface="宋体" panose="02010600030101010101" pitchFamily="2" charset="-122"/>
                </a:endParaRP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anose="02010600030101010101" pitchFamily="2" charset="-122"/>
                  </a:rPr>
                  <a:t>445</a:t>
                </a:r>
                <a:endParaRPr lang="en-US" altLang="zh-CN">
                  <a:solidFill>
                    <a:srgbClr val="003300"/>
                  </a:solidFill>
                  <a:ea typeface="宋体" panose="02010600030101010101" pitchFamily="2" charset="-122"/>
                </a:endParaRP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dirty="0">
                  <a:solidFill>
                    <a:srgbClr val="003300"/>
                  </a:solidFill>
                  <a:ea typeface="宋体" panose="02010600030101010101"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FF0000"/>
                    </a:solidFill>
                    <a:ea typeface="宋体" panose="02010600030101010101" pitchFamily="2" charset="-122"/>
                  </a:rPr>
                  <a:t>666</a:t>
                </a:r>
                <a:endParaRPr lang="zh-CN" altLang="zh-CN" dirty="0">
                  <a:solidFill>
                    <a:srgbClr val="FF0000"/>
                  </a:solidFill>
                  <a:ea typeface="宋体" panose="02010600030101010101"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anose="02010600030101010101"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FF0000"/>
                  </a:solidFill>
                  <a:ea typeface="宋体" panose="02010600030101010101"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anose="02010600030101010101"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endParaRPr lang="en-US" altLang="zh-CN" dirty="0">
                  <a:solidFill>
                    <a:srgbClr val="003300"/>
                  </a:solidFill>
                  <a:ea typeface="宋体" panose="02010600030101010101" pitchFamily="2" charset="-122"/>
                </a:endParaRP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endParaRPr lang="en-US" altLang="zh-CN" dirty="0">
                  <a:solidFill>
                    <a:srgbClr val="003300"/>
                  </a:solidFill>
                  <a:ea typeface="宋体" panose="02010600030101010101" pitchFamily="2" charset="-122"/>
                </a:endParaRP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endParaRPr lang="en-US" altLang="zh-CN" dirty="0">
                  <a:solidFill>
                    <a:srgbClr val="003300"/>
                  </a:solidFill>
                  <a:ea typeface="宋体" panose="02010600030101010101" pitchFamily="2" charset="-122"/>
                </a:endParaRP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endParaRPr lang="en-US" altLang="zh-CN" dirty="0">
                  <a:solidFill>
                    <a:srgbClr val="003300"/>
                  </a:solidFill>
                  <a:ea typeface="宋体" panose="02010600030101010101" pitchFamily="2" charset="-122"/>
                </a:endParaRPr>
              </a:p>
            </p:txBody>
          </p:sp>
        </p:grpSp>
        <p:sp>
          <p:nvSpPr>
            <p:cNvPr id="45" name="Text Box 33"/>
            <p:cNvSpPr txBox="1">
              <a:spLocks noChangeArrowheads="1"/>
            </p:cNvSpPr>
            <p:nvPr/>
          </p:nvSpPr>
          <p:spPr bwMode="auto">
            <a:xfrm>
              <a:off x="3016681" y="3191233"/>
              <a:ext cx="562365" cy="299795"/>
            </a:xfrm>
            <a:prstGeom prst="rect">
              <a:avLst/>
            </a:prstGeom>
            <a:noFill/>
            <a:ln w="9525">
              <a:noFill/>
              <a:miter lim="800000"/>
            </a:ln>
          </p:spPr>
          <p:txBody>
            <a:bodyPr wrap="square" anchor="ctr" anchorCtr="1">
              <a:spAutoFit/>
            </a:bodyPr>
            <a:lstStyle/>
            <a:p>
              <a:pPr algn="ctr"/>
              <a:r>
                <a:rPr lang="en-US" altLang="zh-CN" b="1" dirty="0">
                  <a:ea typeface="宋体" panose="02010600030101010101" pitchFamily="2" charset="-122"/>
                </a:rPr>
                <a:t>V</a:t>
              </a:r>
              <a:endParaRPr lang="zh-CN" altLang="en-US" b="1" dirty="0">
                <a:ea typeface="宋体" panose="02010600030101010101" pitchFamily="2" charset="-122"/>
              </a:endParaRPr>
            </a:p>
          </p:txBody>
        </p:sp>
      </p:grpSp>
      <p:grpSp>
        <p:nvGrpSpPr>
          <p:cNvPr id="8" name="组合 7"/>
          <p:cNvGrpSpPr/>
          <p:nvPr/>
        </p:nvGrpSpPr>
        <p:grpSpPr>
          <a:xfrm>
            <a:off x="1762722" y="3076645"/>
            <a:ext cx="1338827" cy="1386887"/>
            <a:chOff x="1762722" y="3076645"/>
            <a:chExt cx="1338827" cy="1386887"/>
          </a:xfrm>
        </p:grpSpPr>
        <p:sp>
          <p:nvSpPr>
            <p:cNvPr id="1149978" name="Line 26"/>
            <p:cNvSpPr>
              <a:spLocks noChangeShapeType="1"/>
            </p:cNvSpPr>
            <p:nvPr/>
          </p:nvSpPr>
          <p:spPr bwMode="auto">
            <a:xfrm flipH="1">
              <a:off x="3079774" y="3076645"/>
              <a:ext cx="0" cy="1386887"/>
            </a:xfrm>
            <a:prstGeom prst="line">
              <a:avLst/>
            </a:prstGeom>
            <a:noFill/>
            <a:ln w="28575" cap="sq">
              <a:solidFill>
                <a:schemeClr val="tx1"/>
              </a:solidFill>
              <a:round/>
            </a:ln>
          </p:spPr>
          <p:txBody>
            <a:bodyPr anchor="ctr" anchorCtr="1"/>
            <a:lstStyle/>
            <a:p>
              <a:endParaRPr lang="zh-CN" altLang="en-US" sz="2400" dirty="0"/>
            </a:p>
          </p:txBody>
        </p:sp>
        <p:sp>
          <p:nvSpPr>
            <p:cNvPr id="12" name="文本框 11"/>
            <p:cNvSpPr txBox="1"/>
            <p:nvPr/>
          </p:nvSpPr>
          <p:spPr>
            <a:xfrm>
              <a:off x="1762722" y="3324613"/>
              <a:ext cx="1338827" cy="646331"/>
            </a:xfrm>
            <a:prstGeom prst="rect">
              <a:avLst/>
            </a:prstGeom>
            <a:noFill/>
            <a:ln w="28575">
              <a:noFill/>
            </a:ln>
          </p:spPr>
          <p:txBody>
            <a:bodyPr wrap="none" rtlCol="0">
              <a:spAutoFit/>
            </a:bodyPr>
            <a:lstStyle/>
            <a:p>
              <a:pPr algn="ctr"/>
              <a:r>
                <a:rPr lang="en-US" altLang="zh-CN" b="1" dirty="0">
                  <a:latin typeface="+mj-ea"/>
                  <a:ea typeface="+mj-ea"/>
                </a:rPr>
                <a:t>PTEA</a:t>
              </a:r>
              <a:endParaRPr lang="en-US" altLang="zh-CN" b="1" dirty="0">
                <a:latin typeface="+mj-ea"/>
                <a:ea typeface="+mj-ea"/>
              </a:endParaRPr>
            </a:p>
            <a:p>
              <a:pPr algn="ctr"/>
              <a:r>
                <a:rPr lang="zh-CN" altLang="en-US" b="1" dirty="0">
                  <a:latin typeface="+mj-ea"/>
                  <a:ea typeface="+mj-ea"/>
                </a:rPr>
                <a:t>页表项地址</a:t>
              </a:r>
              <a:endParaRPr lang="zh-CN" altLang="en-US" b="1" dirty="0">
                <a:latin typeface="+mj-ea"/>
                <a:ea typeface="+mj-ea"/>
              </a:endParaRPr>
            </a:p>
          </p:txBody>
        </p:sp>
      </p:grpSp>
      <p:sp>
        <p:nvSpPr>
          <p:cNvPr id="1149971" name="Rectangle 19"/>
          <p:cNvSpPr>
            <a:spLocks noChangeArrowheads="1"/>
          </p:cNvSpPr>
          <p:nvPr/>
        </p:nvSpPr>
        <p:spPr bwMode="auto">
          <a:xfrm>
            <a:off x="1683647" y="1314258"/>
            <a:ext cx="2812806" cy="506685"/>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b="1" dirty="0">
                <a:latin typeface="+mn-ea"/>
              </a:rPr>
              <a:t>页表基地址寄存器 </a:t>
            </a:r>
            <a:r>
              <a:rPr lang="en-US" altLang="zh-CN" b="1" dirty="0">
                <a:latin typeface="+mn-ea"/>
              </a:rPr>
              <a:t>PTBR</a:t>
            </a:r>
            <a:endParaRPr lang="zh-CN" altLang="en-US" b="1" dirty="0">
              <a:latin typeface="+mn-ea"/>
            </a:endParaRPr>
          </a:p>
        </p:txBody>
      </p:sp>
      <p:grpSp>
        <p:nvGrpSpPr>
          <p:cNvPr id="9" name="组合 8"/>
          <p:cNvGrpSpPr/>
          <p:nvPr/>
        </p:nvGrpSpPr>
        <p:grpSpPr>
          <a:xfrm>
            <a:off x="5770924" y="910089"/>
            <a:ext cx="4443567" cy="911342"/>
            <a:chOff x="4258539" y="1702656"/>
            <a:chExt cx="3606943" cy="739756"/>
          </a:xfrm>
        </p:grpSpPr>
        <p:sp>
          <p:nvSpPr>
            <p:cNvPr id="1149963" name="Text Box 11"/>
            <p:cNvSpPr txBox="1">
              <a:spLocks noChangeArrowheads="1"/>
            </p:cNvSpPr>
            <p:nvPr/>
          </p:nvSpPr>
          <p:spPr bwMode="auto">
            <a:xfrm>
              <a:off x="5596611" y="1702656"/>
              <a:ext cx="1371600" cy="299795"/>
            </a:xfrm>
            <a:prstGeom prst="rect">
              <a:avLst/>
            </a:prstGeom>
            <a:noFill/>
            <a:ln w="9525">
              <a:noFill/>
              <a:miter lim="800000"/>
            </a:ln>
          </p:spPr>
          <p:txBody>
            <a:bodyPr wrap="square" anchor="ctr" anchorCtr="1">
              <a:spAutoFit/>
            </a:bodyPr>
            <a:lstStyle/>
            <a:p>
              <a:pPr algn="ctr"/>
              <a:r>
                <a:rPr lang="zh-CN" altLang="en-US" b="1" dirty="0">
                  <a:latin typeface="+mn-ea"/>
                </a:rPr>
                <a:t>虚拟地址 </a:t>
              </a:r>
              <a:r>
                <a:rPr lang="en-US" altLang="zh-CN" b="1" dirty="0">
                  <a:latin typeface="+mn-ea"/>
                </a:rPr>
                <a:t>VA</a:t>
              </a:r>
              <a:endParaRPr lang="zh-CN" altLang="en-US" b="1" dirty="0">
                <a:latin typeface="+mn-ea"/>
              </a:endParaRPr>
            </a:p>
          </p:txBody>
        </p:sp>
        <p:grpSp>
          <p:nvGrpSpPr>
            <p:cNvPr id="7" name="组合 6"/>
            <p:cNvGrpSpPr/>
            <p:nvPr/>
          </p:nvGrpSpPr>
          <p:grpSpPr>
            <a:xfrm>
              <a:off x="4258539" y="2030729"/>
              <a:ext cx="3606943" cy="411683"/>
              <a:chOff x="4490562" y="2042592"/>
              <a:chExt cx="3606943" cy="411683"/>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490562" y="2042592"/>
                <a:ext cx="1912566"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虚拟页号（</a:t>
                </a:r>
                <a:r>
                  <a:rPr lang="en-US" altLang="zh-CN" b="1" dirty="0">
                    <a:solidFill>
                      <a:schemeClr val="bg1"/>
                    </a:solidFill>
                    <a:latin typeface="+mn-ea"/>
                  </a:rPr>
                  <a:t>VPN</a:t>
                </a:r>
                <a:r>
                  <a:rPr lang="zh-CN" altLang="en-US" b="1" dirty="0">
                    <a:solidFill>
                      <a:schemeClr val="bg1"/>
                    </a:solidFill>
                    <a:latin typeface="+mn-ea"/>
                  </a:rPr>
                  <a:t>）</a:t>
                </a:r>
                <a:endParaRPr lang="zh-CN" altLang="en-US" b="1" dirty="0">
                  <a:solidFill>
                    <a:schemeClr val="bg1"/>
                  </a:solidFill>
                  <a:latin typeface="+mn-ea"/>
                </a:endParaRPr>
              </a:p>
            </p:txBody>
          </p:sp>
          <p:sp>
            <p:nvSpPr>
              <p:cNvPr id="1149966" name="Rectangle 14"/>
              <p:cNvSpPr>
                <a:spLocks noChangeArrowheads="1"/>
              </p:cNvSpPr>
              <p:nvPr/>
            </p:nvSpPr>
            <p:spPr bwMode="auto">
              <a:xfrm>
                <a:off x="6403128" y="2042592"/>
                <a:ext cx="1694377"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a:t>
                </a:r>
                <a:r>
                  <a:rPr lang="en-US" altLang="zh-CN" b="1" dirty="0">
                    <a:solidFill>
                      <a:schemeClr val="bg1"/>
                    </a:solidFill>
                    <a:latin typeface="+mn-ea"/>
                  </a:rPr>
                  <a:t>VPO</a:t>
                </a:r>
                <a:r>
                  <a:rPr lang="zh-CN" altLang="en-US" b="1" dirty="0">
                    <a:solidFill>
                      <a:schemeClr val="bg1"/>
                    </a:solidFill>
                    <a:latin typeface="+mn-ea"/>
                  </a:rPr>
                  <a:t>）</a:t>
                </a:r>
                <a:endParaRPr lang="zh-CN" altLang="en-US" b="1" dirty="0">
                  <a:solidFill>
                    <a:schemeClr val="bg1"/>
                  </a:solidFill>
                  <a:latin typeface="+mn-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9977"/>
                                        </p:tgtEl>
                                        <p:attrNameLst>
                                          <p:attrName>style.visibility</p:attrName>
                                        </p:attrNameLst>
                                      </p:cBhvr>
                                      <p:to>
                                        <p:strVal val="visible"/>
                                      </p:to>
                                    </p:set>
                                    <p:animEffect transition="in" filter="wipe(left)">
                                      <p:cBhvr>
                                        <p:cTn id="42" dur="500"/>
                                        <p:tgtEl>
                                          <p:spTgt spid="11499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9981"/>
                                        </p:tgtEl>
                                        <p:attrNameLst>
                                          <p:attrName>style.visibility</p:attrName>
                                        </p:attrNameLst>
                                      </p:cBhvr>
                                      <p:to>
                                        <p:strVal val="visible"/>
                                      </p:to>
                                    </p:set>
                                    <p:animEffect transition="in" filter="wipe(left)">
                                      <p:cBhvr>
                                        <p:cTn id="47" dur="500"/>
                                        <p:tgtEl>
                                          <p:spTgt spid="114998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149982"/>
                                        </p:tgtEl>
                                        <p:attrNameLst>
                                          <p:attrName>style.visibility</p:attrName>
                                        </p:attrNameLst>
                                      </p:cBhvr>
                                      <p:to>
                                        <p:strVal val="visible"/>
                                      </p:to>
                                    </p:set>
                                    <p:animEffect transition="in" filter="wipe(up)">
                                      <p:cBhvr>
                                        <p:cTn id="51" dur="500"/>
                                        <p:tgtEl>
                                          <p:spTgt spid="11499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49983"/>
                                        </p:tgtEl>
                                        <p:attrNameLst>
                                          <p:attrName>style.visibility</p:attrName>
                                        </p:attrNameLst>
                                      </p:cBhvr>
                                      <p:to>
                                        <p:strVal val="visible"/>
                                      </p:to>
                                    </p:set>
                                    <p:animEffect transition="in" filter="wipe(up)">
                                      <p:cBhvr>
                                        <p:cTn id="56" dur="500"/>
                                        <p:tgtEl>
                                          <p:spTgt spid="1149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81" grpId="0" animBg="1"/>
      <p:bldP spid="1149982" grpId="0" animBg="1"/>
      <p:bldP spid="1149983" grpId="0" animBg="1"/>
      <p:bldP spid="1149984" grpId="0" animBg="1"/>
      <p:bldP spid="1149977" grpId="0" animBg="1"/>
      <p:bldP spid="114997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四、存储系统</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20" name="Picture 19" descr="MCj02157180000[1]"/>
          <p:cNvPicPr>
            <a:picLocks noChangeAspect="1" noChangeArrowheads="1"/>
          </p:cNvPicPr>
          <p:nvPr/>
        </p:nvPicPr>
        <p:blipFill>
          <a:blip r:embed="rId3" cstate="print"/>
          <a:srcRect/>
          <a:stretch>
            <a:fillRect/>
          </a:stretch>
        </p:blipFill>
        <p:spPr bwMode="auto">
          <a:xfrm>
            <a:off x="9369794" y="4178512"/>
            <a:ext cx="1818502" cy="1694711"/>
          </a:xfrm>
          <a:prstGeom prst="rect">
            <a:avLst/>
          </a:prstGeom>
          <a:noFill/>
          <a:ln w="9525">
            <a:noFill/>
            <a:miter lim="800000"/>
            <a:headEnd/>
            <a:tailEnd/>
          </a:ln>
        </p:spPr>
      </p:pic>
      <p:pic>
        <p:nvPicPr>
          <p:cNvPr id="19" name="图片 18"/>
          <p:cNvPicPr>
            <a:picLocks noChangeAspect="1"/>
          </p:cNvPicPr>
          <p:nvPr/>
        </p:nvPicPr>
        <p:blipFill>
          <a:blip r:embed="rId4"/>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6"/>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dirty="0"/>
              <a:t>六管</a:t>
            </a:r>
            <a:r>
              <a:rPr lang="en-US" altLang="zh-CN" dirty="0"/>
              <a:t>SRAM</a:t>
            </a:r>
            <a:r>
              <a:rPr lang="zh-CN" altLang="en-US" dirty="0"/>
              <a:t>存储器   </a:t>
            </a:r>
            <a:r>
              <a:rPr lang="en-US" altLang="zh-CN" dirty="0"/>
              <a:t>(</a:t>
            </a:r>
            <a:r>
              <a:rPr lang="en-US" altLang="zh-CN"/>
              <a:t>SRAM Cell</a:t>
            </a:r>
            <a:r>
              <a:rPr lang="en-US" altLang="zh-CN" dirty="0"/>
              <a:t>)</a:t>
            </a:r>
            <a:endParaRPr lang="zh-CN" altLang="en-US" dirty="0"/>
          </a:p>
        </p:txBody>
      </p:sp>
      <p:sp>
        <p:nvSpPr>
          <p:cNvPr id="3" name="内容占位符 2"/>
          <p:cNvSpPr>
            <a:spLocks noGrp="1"/>
          </p:cNvSpPr>
          <p:nvPr>
            <p:ph idx="1"/>
          </p:nvPr>
        </p:nvSpPr>
        <p:spPr>
          <a:xfrm>
            <a:off x="7594599" y="2409988"/>
            <a:ext cx="3419765" cy="2936841"/>
          </a:xfrm>
        </p:spPr>
        <p:txBody>
          <a:bodyPr>
            <a:noAutofit/>
          </a:bodyPr>
          <a:lstStyle/>
          <a:p>
            <a:pPr eaLnBrk="1" hangingPunct="1"/>
            <a:r>
              <a:rPr sz="2400" b="1" dirty="0"/>
              <a:t>工作管</a:t>
            </a:r>
            <a:r>
              <a:rPr lang="en-US" altLang="zh-CN" sz="2400" b="1" dirty="0"/>
              <a:t>T</a:t>
            </a:r>
            <a:r>
              <a:rPr lang="en-US" altLang="zh-CN" sz="2400" b="1" baseline="-25000" dirty="0"/>
              <a:t>1</a:t>
            </a:r>
            <a:r>
              <a:rPr lang="en-US" altLang="zh-CN" sz="2400" b="1" dirty="0"/>
              <a:t> T</a:t>
            </a:r>
            <a:r>
              <a:rPr lang="en-US" altLang="zh-CN" sz="2400" b="1" baseline="-25000" dirty="0"/>
              <a:t>2</a:t>
            </a:r>
            <a:endParaRPr lang="en-US" altLang="zh-CN" sz="2400" b="1" dirty="0"/>
          </a:p>
          <a:p>
            <a:pPr marL="742950" lvl="1" indent="-285750"/>
            <a:r>
              <a:rPr dirty="0" err="1"/>
              <a:t>存储数据</a:t>
            </a:r>
            <a:endParaRPr dirty="0"/>
          </a:p>
          <a:p>
            <a:pPr eaLnBrk="1" hangingPunct="1"/>
            <a:r>
              <a:rPr sz="2400" b="1" dirty="0"/>
              <a:t>负载管</a:t>
            </a:r>
            <a:r>
              <a:rPr lang="en-US" altLang="zh-CN" sz="2400" b="1" dirty="0"/>
              <a:t>T</a:t>
            </a:r>
            <a:r>
              <a:rPr lang="en-US" altLang="zh-CN" sz="2400" b="1" baseline="-25000" dirty="0"/>
              <a:t>3</a:t>
            </a:r>
            <a:r>
              <a:rPr lang="en-US" altLang="zh-CN" sz="2400" b="1" dirty="0"/>
              <a:t> T</a:t>
            </a:r>
            <a:r>
              <a:rPr lang="en-US" altLang="zh-CN" sz="2400" b="1" baseline="-25000" dirty="0"/>
              <a:t>4</a:t>
            </a:r>
            <a:endParaRPr lang="en-US" altLang="zh-CN" sz="2400" b="1" dirty="0"/>
          </a:p>
          <a:p>
            <a:pPr marL="742950" lvl="1" indent="-285750"/>
            <a:r>
              <a:rPr dirty="0" err="1"/>
              <a:t>补充电荷</a:t>
            </a:r>
            <a:endParaRPr dirty="0"/>
          </a:p>
          <a:p>
            <a:pPr eaLnBrk="1" hangingPunct="1"/>
            <a:r>
              <a:rPr sz="2400" b="1" dirty="0"/>
              <a:t>门控管</a:t>
            </a:r>
            <a:r>
              <a:rPr lang="en-US" altLang="zh-CN" sz="2400" b="1" dirty="0"/>
              <a:t>T</a:t>
            </a:r>
            <a:r>
              <a:rPr lang="en-US" altLang="zh-CN" sz="2400" b="1" baseline="-25000" dirty="0"/>
              <a:t>5</a:t>
            </a:r>
            <a:r>
              <a:rPr lang="en-US" altLang="zh-CN" sz="2400" b="1" dirty="0"/>
              <a:t> T</a:t>
            </a:r>
            <a:r>
              <a:rPr lang="en-US" altLang="zh-CN" sz="2400" b="1" baseline="-25000" dirty="0"/>
              <a:t>6 </a:t>
            </a:r>
            <a:r>
              <a:rPr lang="en-US" altLang="zh-CN" sz="2400" b="1" dirty="0"/>
              <a:t>T</a:t>
            </a:r>
            <a:r>
              <a:rPr lang="en-US" altLang="zh-CN" sz="2400" b="1" baseline="-25000" dirty="0"/>
              <a:t>7</a:t>
            </a:r>
            <a:r>
              <a:rPr lang="en-US" altLang="zh-CN" sz="2400" b="1" dirty="0"/>
              <a:t> T</a:t>
            </a:r>
            <a:r>
              <a:rPr lang="en-US" altLang="zh-CN" sz="2400" b="1" baseline="-25000" dirty="0"/>
              <a:t>8</a:t>
            </a:r>
            <a:endParaRPr lang="en-US" altLang="zh-CN" sz="2400" b="1" dirty="0"/>
          </a:p>
          <a:p>
            <a:pPr marL="742950" lvl="1" indent="-285750"/>
            <a:r>
              <a:rPr dirty="0" err="1"/>
              <a:t>开关作用</a:t>
            </a:r>
            <a:endParaRPr dirty="0"/>
          </a:p>
        </p:txBody>
      </p:sp>
      <p:sp>
        <p:nvSpPr>
          <p:cNvPr id="46083" name="Rectangle 2"/>
          <p:cNvSpPr>
            <a:spLocks noChangeArrowheads="1"/>
          </p:cNvSpPr>
          <p:nvPr/>
        </p:nvSpPr>
        <p:spPr bwMode="auto">
          <a:xfrm>
            <a:off x="3695700" y="1571625"/>
            <a:ext cx="3124200" cy="2971800"/>
          </a:xfrm>
          <a:prstGeom prst="rect">
            <a:avLst/>
          </a:prstGeom>
          <a:solidFill>
            <a:srgbClr val="FF0000">
              <a:alpha val="20000"/>
            </a:srgbClr>
          </a:solidFill>
          <a:ln w="19050" algn="ctr">
            <a:noFill/>
            <a:prstDash val="dash"/>
            <a:miter lim="800000"/>
          </a:ln>
        </p:spPr>
        <p:txBody>
          <a:bodyPr wrap="none" anchor="ctr"/>
          <a:lstStyle/>
          <a:p>
            <a:pPr algn="r"/>
            <a:endParaRPr lang="zh-CN" altLang="zh-CN">
              <a:latin typeface="+mn-ea"/>
            </a:endParaRPr>
          </a:p>
        </p:txBody>
      </p:sp>
      <p:sp>
        <p:nvSpPr>
          <p:cNvPr id="46084" name="Rectangle 4"/>
          <p:cNvSpPr>
            <a:spLocks noChangeArrowheads="1"/>
          </p:cNvSpPr>
          <p:nvPr/>
        </p:nvSpPr>
        <p:spPr bwMode="auto">
          <a:xfrm>
            <a:off x="5346700" y="4083051"/>
            <a:ext cx="723900" cy="460375"/>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46085" name="Line 5"/>
          <p:cNvSpPr>
            <a:spLocks noChangeShapeType="1"/>
          </p:cNvSpPr>
          <p:nvPr/>
        </p:nvSpPr>
        <p:spPr bwMode="auto">
          <a:xfrm>
            <a:off x="3327400" y="1800225"/>
            <a:ext cx="3276600" cy="1588"/>
          </a:xfrm>
          <a:prstGeom prst="line">
            <a:avLst/>
          </a:prstGeom>
          <a:noFill/>
          <a:ln w="19050">
            <a:solidFill>
              <a:schemeClr val="tx1"/>
            </a:solidFill>
            <a:round/>
          </a:ln>
        </p:spPr>
        <p:txBody>
          <a:bodyPr/>
          <a:lstStyle/>
          <a:p>
            <a:endParaRPr lang="zh-CN" altLang="en-US">
              <a:latin typeface="+mn-ea"/>
            </a:endParaRPr>
          </a:p>
        </p:txBody>
      </p:sp>
      <p:sp>
        <p:nvSpPr>
          <p:cNvPr id="46086" name="Line 6"/>
          <p:cNvSpPr>
            <a:spLocks noChangeAspect="1" noChangeShapeType="1"/>
          </p:cNvSpPr>
          <p:nvPr/>
        </p:nvSpPr>
        <p:spPr bwMode="auto">
          <a:xfrm>
            <a:off x="4546600" y="2333625"/>
            <a:ext cx="1447800" cy="1588"/>
          </a:xfrm>
          <a:prstGeom prst="line">
            <a:avLst/>
          </a:prstGeom>
          <a:noFill/>
          <a:ln w="19050">
            <a:solidFill>
              <a:srgbClr val="FF0000"/>
            </a:solidFill>
            <a:round/>
          </a:ln>
        </p:spPr>
        <p:txBody>
          <a:bodyPr/>
          <a:lstStyle/>
          <a:p>
            <a:endParaRPr lang="zh-CN" altLang="en-US">
              <a:latin typeface="+mn-ea"/>
            </a:endParaRPr>
          </a:p>
        </p:txBody>
      </p:sp>
      <p:sp>
        <p:nvSpPr>
          <p:cNvPr id="46087" name="Line 7"/>
          <p:cNvSpPr>
            <a:spLocks noChangeAspect="1" noChangeShapeType="1"/>
          </p:cNvSpPr>
          <p:nvPr/>
        </p:nvSpPr>
        <p:spPr bwMode="auto">
          <a:xfrm>
            <a:off x="4927600" y="2333625"/>
            <a:ext cx="0" cy="38100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46088" name="Line 8"/>
          <p:cNvSpPr>
            <a:spLocks noChangeAspect="1" noChangeShapeType="1"/>
          </p:cNvSpPr>
          <p:nvPr/>
        </p:nvSpPr>
        <p:spPr bwMode="auto">
          <a:xfrm>
            <a:off x="4546600" y="2333625"/>
            <a:ext cx="0" cy="304800"/>
          </a:xfrm>
          <a:prstGeom prst="line">
            <a:avLst/>
          </a:prstGeom>
          <a:noFill/>
          <a:ln w="19050">
            <a:solidFill>
              <a:srgbClr val="FF0000"/>
            </a:solidFill>
            <a:round/>
          </a:ln>
        </p:spPr>
        <p:txBody>
          <a:bodyPr/>
          <a:lstStyle/>
          <a:p>
            <a:endParaRPr lang="zh-CN" altLang="en-US">
              <a:latin typeface="+mn-ea"/>
            </a:endParaRPr>
          </a:p>
        </p:txBody>
      </p:sp>
      <p:sp>
        <p:nvSpPr>
          <p:cNvPr id="46089" name="Line 9"/>
          <p:cNvSpPr>
            <a:spLocks noChangeAspect="1" noChangeShapeType="1"/>
          </p:cNvSpPr>
          <p:nvPr/>
        </p:nvSpPr>
        <p:spPr bwMode="auto">
          <a:xfrm>
            <a:off x="4546600" y="2790825"/>
            <a:ext cx="0" cy="304800"/>
          </a:xfrm>
          <a:prstGeom prst="line">
            <a:avLst/>
          </a:prstGeom>
          <a:noFill/>
          <a:ln w="19050">
            <a:solidFill>
              <a:schemeClr val="tx1"/>
            </a:solidFill>
            <a:round/>
          </a:ln>
        </p:spPr>
        <p:txBody>
          <a:bodyPr/>
          <a:lstStyle/>
          <a:p>
            <a:endParaRPr lang="zh-CN" altLang="en-US">
              <a:latin typeface="+mn-ea"/>
            </a:endParaRPr>
          </a:p>
        </p:txBody>
      </p:sp>
      <p:sp>
        <p:nvSpPr>
          <p:cNvPr id="46090" name="Line 10"/>
          <p:cNvSpPr>
            <a:spLocks noChangeAspect="1" noChangeShapeType="1"/>
          </p:cNvSpPr>
          <p:nvPr/>
        </p:nvSpPr>
        <p:spPr bwMode="auto">
          <a:xfrm>
            <a:off x="4546600" y="3095625"/>
            <a:ext cx="457200" cy="1588"/>
          </a:xfrm>
          <a:prstGeom prst="line">
            <a:avLst/>
          </a:prstGeom>
          <a:noFill/>
          <a:ln w="19050">
            <a:solidFill>
              <a:schemeClr val="tx1"/>
            </a:solidFill>
            <a:round/>
          </a:ln>
        </p:spPr>
        <p:txBody>
          <a:bodyPr/>
          <a:lstStyle/>
          <a:p>
            <a:endParaRPr lang="zh-CN" altLang="en-US">
              <a:latin typeface="+mn-ea"/>
            </a:endParaRPr>
          </a:p>
        </p:txBody>
      </p:sp>
      <p:sp>
        <p:nvSpPr>
          <p:cNvPr id="46091" name="Line 11"/>
          <p:cNvSpPr>
            <a:spLocks noChangeAspect="1" noChangeShapeType="1"/>
          </p:cNvSpPr>
          <p:nvPr/>
        </p:nvSpPr>
        <p:spPr bwMode="auto">
          <a:xfrm>
            <a:off x="5994400" y="2333625"/>
            <a:ext cx="0" cy="304800"/>
          </a:xfrm>
          <a:prstGeom prst="line">
            <a:avLst/>
          </a:prstGeom>
          <a:noFill/>
          <a:ln w="19050">
            <a:solidFill>
              <a:srgbClr val="FF0000"/>
            </a:solidFill>
            <a:round/>
          </a:ln>
        </p:spPr>
        <p:txBody>
          <a:bodyPr/>
          <a:lstStyle/>
          <a:p>
            <a:endParaRPr lang="zh-CN" altLang="en-US">
              <a:latin typeface="+mn-ea"/>
            </a:endParaRPr>
          </a:p>
        </p:txBody>
      </p:sp>
      <p:sp>
        <p:nvSpPr>
          <p:cNvPr id="46092" name="Line 12"/>
          <p:cNvSpPr>
            <a:spLocks noChangeAspect="1" noChangeShapeType="1"/>
          </p:cNvSpPr>
          <p:nvPr/>
        </p:nvSpPr>
        <p:spPr bwMode="auto">
          <a:xfrm>
            <a:off x="5613400" y="2333625"/>
            <a:ext cx="0" cy="38100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4" name="Group 13"/>
          <p:cNvGrpSpPr/>
          <p:nvPr/>
        </p:nvGrpSpPr>
        <p:grpSpPr bwMode="auto">
          <a:xfrm>
            <a:off x="4546600" y="2562225"/>
            <a:ext cx="1447800" cy="457200"/>
            <a:chOff x="2352" y="1816"/>
            <a:chExt cx="912" cy="288"/>
          </a:xfrm>
        </p:grpSpPr>
        <p:sp>
          <p:nvSpPr>
            <p:cNvPr id="46173" name="Rectangle 14"/>
            <p:cNvSpPr>
              <a:spLocks noChangeArrowheads="1"/>
            </p:cNvSpPr>
            <p:nvPr/>
          </p:nvSpPr>
          <p:spPr bwMode="auto">
            <a:xfrm>
              <a:off x="2976" y="1912"/>
              <a:ext cx="144" cy="19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4</a:t>
              </a:r>
              <a:endParaRPr lang="en-US" altLang="zh-CN" sz="1600" dirty="0">
                <a:solidFill>
                  <a:srgbClr val="FF0000"/>
                </a:solidFill>
                <a:latin typeface="+mn-ea"/>
              </a:endParaRPr>
            </a:p>
          </p:txBody>
        </p:sp>
        <p:sp>
          <p:nvSpPr>
            <p:cNvPr id="46174" name="Rectangle 15"/>
            <p:cNvSpPr>
              <a:spLocks noChangeArrowheads="1"/>
            </p:cNvSpPr>
            <p:nvPr/>
          </p:nvSpPr>
          <p:spPr bwMode="auto">
            <a:xfrm>
              <a:off x="2544" y="1912"/>
              <a:ext cx="144" cy="19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T</a:t>
              </a:r>
              <a:r>
                <a:rPr lang="en-US" altLang="zh-CN" sz="1600" baseline="-25000" dirty="0">
                  <a:solidFill>
                    <a:srgbClr val="FF0000"/>
                  </a:solidFill>
                  <a:latin typeface="+mn-ea"/>
                </a:rPr>
                <a:t>3</a:t>
              </a:r>
              <a:endParaRPr lang="en-US" altLang="zh-CN" sz="1600" dirty="0">
                <a:solidFill>
                  <a:srgbClr val="FF0000"/>
                </a:solidFill>
                <a:latin typeface="+mn-ea"/>
              </a:endParaRPr>
            </a:p>
          </p:txBody>
        </p:sp>
        <p:grpSp>
          <p:nvGrpSpPr>
            <p:cNvPr id="46175" name="Group 16"/>
            <p:cNvGrpSpPr/>
            <p:nvPr/>
          </p:nvGrpSpPr>
          <p:grpSpPr bwMode="auto">
            <a:xfrm>
              <a:off x="2352" y="1816"/>
              <a:ext cx="912" cy="192"/>
              <a:chOff x="2352" y="1816"/>
              <a:chExt cx="912" cy="192"/>
            </a:xfrm>
          </p:grpSpPr>
          <p:grpSp>
            <p:nvGrpSpPr>
              <p:cNvPr id="46176" name="Group 17"/>
              <p:cNvGrpSpPr>
                <a:grpSpLocks noChangeAspect="1"/>
              </p:cNvGrpSpPr>
              <p:nvPr/>
            </p:nvGrpSpPr>
            <p:grpSpPr bwMode="auto">
              <a:xfrm>
                <a:off x="2352" y="1816"/>
                <a:ext cx="240" cy="192"/>
                <a:chOff x="3360" y="2064"/>
                <a:chExt cx="240" cy="192"/>
              </a:xfrm>
            </p:grpSpPr>
            <p:sp>
              <p:nvSpPr>
                <p:cNvPr id="46183" name="Line 18"/>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46184" name="Line 19"/>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46185" name="Line 20"/>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46186" name="Line 21"/>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46187" name="Line 22"/>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77" name="Group 23"/>
              <p:cNvGrpSpPr>
                <a:grpSpLocks noChangeAspect="1"/>
              </p:cNvGrpSpPr>
              <p:nvPr/>
            </p:nvGrpSpPr>
            <p:grpSpPr bwMode="auto">
              <a:xfrm>
                <a:off x="3024" y="1816"/>
                <a:ext cx="240" cy="192"/>
                <a:chOff x="4032" y="2064"/>
                <a:chExt cx="240" cy="192"/>
              </a:xfrm>
            </p:grpSpPr>
            <p:sp>
              <p:nvSpPr>
                <p:cNvPr id="46178" name="Line 24"/>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46179" name="Line 25"/>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46180" name="Line 26"/>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46181" name="Line 27"/>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46182" name="Line 28"/>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grpSp>
      <p:sp>
        <p:nvSpPr>
          <p:cNvPr id="46094" name="Line 29"/>
          <p:cNvSpPr>
            <a:spLocks noChangeAspect="1" noChangeShapeType="1"/>
          </p:cNvSpPr>
          <p:nvPr/>
        </p:nvSpPr>
        <p:spPr bwMode="auto">
          <a:xfrm>
            <a:off x="4546600" y="3095625"/>
            <a:ext cx="0" cy="304800"/>
          </a:xfrm>
          <a:prstGeom prst="line">
            <a:avLst/>
          </a:prstGeom>
          <a:noFill/>
          <a:ln w="19050">
            <a:solidFill>
              <a:schemeClr val="tx1"/>
            </a:solidFill>
            <a:round/>
          </a:ln>
        </p:spPr>
        <p:txBody>
          <a:bodyPr/>
          <a:lstStyle/>
          <a:p>
            <a:endParaRPr lang="zh-CN" altLang="en-US">
              <a:latin typeface="+mn-ea"/>
            </a:endParaRPr>
          </a:p>
        </p:txBody>
      </p:sp>
      <p:sp>
        <p:nvSpPr>
          <p:cNvPr id="46095" name="Line 30"/>
          <p:cNvSpPr>
            <a:spLocks noChangeAspect="1" noChangeShapeType="1"/>
          </p:cNvSpPr>
          <p:nvPr/>
        </p:nvSpPr>
        <p:spPr bwMode="auto">
          <a:xfrm>
            <a:off x="5994400" y="3095625"/>
            <a:ext cx="0" cy="304800"/>
          </a:xfrm>
          <a:prstGeom prst="line">
            <a:avLst/>
          </a:prstGeom>
          <a:noFill/>
          <a:ln w="19050">
            <a:solidFill>
              <a:schemeClr val="tx1"/>
            </a:solidFill>
            <a:round/>
          </a:ln>
        </p:spPr>
        <p:txBody>
          <a:bodyPr/>
          <a:lstStyle/>
          <a:p>
            <a:endParaRPr lang="zh-CN" altLang="en-US">
              <a:latin typeface="+mn-ea"/>
            </a:endParaRPr>
          </a:p>
        </p:txBody>
      </p:sp>
      <p:sp>
        <p:nvSpPr>
          <p:cNvPr id="46096" name="Line 31"/>
          <p:cNvSpPr>
            <a:spLocks noChangeAspect="1" noChangeShapeType="1"/>
          </p:cNvSpPr>
          <p:nvPr/>
        </p:nvSpPr>
        <p:spPr bwMode="auto">
          <a:xfrm>
            <a:off x="5537200" y="3095625"/>
            <a:ext cx="457200" cy="1588"/>
          </a:xfrm>
          <a:prstGeom prst="line">
            <a:avLst/>
          </a:prstGeom>
          <a:noFill/>
          <a:ln w="19050">
            <a:solidFill>
              <a:schemeClr val="tx1"/>
            </a:solidFill>
            <a:round/>
          </a:ln>
        </p:spPr>
        <p:txBody>
          <a:bodyPr/>
          <a:lstStyle/>
          <a:p>
            <a:endParaRPr lang="zh-CN" altLang="en-US">
              <a:latin typeface="+mn-ea"/>
            </a:endParaRPr>
          </a:p>
        </p:txBody>
      </p:sp>
      <p:sp>
        <p:nvSpPr>
          <p:cNvPr id="46097" name="Line 32"/>
          <p:cNvSpPr>
            <a:spLocks noChangeAspect="1" noChangeShapeType="1"/>
          </p:cNvSpPr>
          <p:nvPr/>
        </p:nvSpPr>
        <p:spPr bwMode="auto">
          <a:xfrm flipV="1">
            <a:off x="4927600" y="3095625"/>
            <a:ext cx="609600" cy="381000"/>
          </a:xfrm>
          <a:prstGeom prst="line">
            <a:avLst/>
          </a:prstGeom>
          <a:noFill/>
          <a:ln w="19050">
            <a:solidFill>
              <a:schemeClr val="tx1"/>
            </a:solidFill>
            <a:round/>
          </a:ln>
        </p:spPr>
        <p:txBody>
          <a:bodyPr/>
          <a:lstStyle/>
          <a:p>
            <a:endParaRPr lang="zh-CN" altLang="en-US">
              <a:latin typeface="+mn-ea"/>
            </a:endParaRPr>
          </a:p>
        </p:txBody>
      </p:sp>
      <p:sp>
        <p:nvSpPr>
          <p:cNvPr id="46098" name="Line 33"/>
          <p:cNvSpPr>
            <a:spLocks noChangeAspect="1" noChangeShapeType="1"/>
          </p:cNvSpPr>
          <p:nvPr/>
        </p:nvSpPr>
        <p:spPr bwMode="auto">
          <a:xfrm>
            <a:off x="5003800" y="3095625"/>
            <a:ext cx="609600" cy="381000"/>
          </a:xfrm>
          <a:prstGeom prst="line">
            <a:avLst/>
          </a:prstGeom>
          <a:noFill/>
          <a:ln w="19050">
            <a:solidFill>
              <a:schemeClr val="tx1"/>
            </a:solidFill>
            <a:round/>
          </a:ln>
        </p:spPr>
        <p:txBody>
          <a:bodyPr/>
          <a:lstStyle/>
          <a:p>
            <a:endParaRPr lang="zh-CN" altLang="en-US">
              <a:latin typeface="+mn-ea"/>
            </a:endParaRPr>
          </a:p>
        </p:txBody>
      </p:sp>
      <p:sp>
        <p:nvSpPr>
          <p:cNvPr id="46099" name="Line 34"/>
          <p:cNvSpPr>
            <a:spLocks noChangeAspect="1" noChangeShapeType="1"/>
          </p:cNvSpPr>
          <p:nvPr/>
        </p:nvSpPr>
        <p:spPr bwMode="auto">
          <a:xfrm>
            <a:off x="4546600" y="4010025"/>
            <a:ext cx="1447800" cy="1588"/>
          </a:xfrm>
          <a:prstGeom prst="line">
            <a:avLst/>
          </a:prstGeom>
          <a:noFill/>
          <a:ln w="19050">
            <a:solidFill>
              <a:srgbClr val="00B050"/>
            </a:solidFill>
            <a:round/>
          </a:ln>
        </p:spPr>
        <p:txBody>
          <a:bodyPr/>
          <a:lstStyle/>
          <a:p>
            <a:endParaRPr lang="zh-CN" altLang="en-US">
              <a:latin typeface="+mn-ea"/>
            </a:endParaRPr>
          </a:p>
        </p:txBody>
      </p:sp>
      <p:sp>
        <p:nvSpPr>
          <p:cNvPr id="46100" name="Line 35"/>
          <p:cNvSpPr>
            <a:spLocks noChangeAspect="1" noChangeShapeType="1"/>
          </p:cNvSpPr>
          <p:nvPr/>
        </p:nvSpPr>
        <p:spPr bwMode="auto">
          <a:xfrm>
            <a:off x="4546600" y="3552825"/>
            <a:ext cx="0" cy="457200"/>
          </a:xfrm>
          <a:prstGeom prst="line">
            <a:avLst/>
          </a:prstGeom>
          <a:noFill/>
          <a:ln w="19050">
            <a:solidFill>
              <a:srgbClr val="00B050"/>
            </a:solidFill>
            <a:round/>
          </a:ln>
        </p:spPr>
        <p:txBody>
          <a:bodyPr/>
          <a:lstStyle/>
          <a:p>
            <a:endParaRPr lang="zh-CN" altLang="en-US">
              <a:latin typeface="+mn-ea"/>
            </a:endParaRPr>
          </a:p>
        </p:txBody>
      </p:sp>
      <p:sp>
        <p:nvSpPr>
          <p:cNvPr id="46101" name="Line 36"/>
          <p:cNvSpPr>
            <a:spLocks noChangeAspect="1" noChangeShapeType="1"/>
          </p:cNvSpPr>
          <p:nvPr/>
        </p:nvSpPr>
        <p:spPr bwMode="auto">
          <a:xfrm>
            <a:off x="5994400" y="3552825"/>
            <a:ext cx="0" cy="457200"/>
          </a:xfrm>
          <a:prstGeom prst="line">
            <a:avLst/>
          </a:prstGeom>
          <a:noFill/>
          <a:ln w="19050">
            <a:solidFill>
              <a:srgbClr val="00B050"/>
            </a:solidFill>
            <a:round/>
          </a:ln>
        </p:spPr>
        <p:txBody>
          <a:bodyPr/>
          <a:lstStyle/>
          <a:p>
            <a:endParaRPr lang="zh-CN" altLang="en-US">
              <a:latin typeface="+mn-ea"/>
            </a:endParaRPr>
          </a:p>
        </p:txBody>
      </p:sp>
      <p:sp>
        <p:nvSpPr>
          <p:cNvPr id="46102" name="Line 37"/>
          <p:cNvSpPr>
            <a:spLocks noChangeAspect="1" noChangeShapeType="1"/>
          </p:cNvSpPr>
          <p:nvPr/>
        </p:nvSpPr>
        <p:spPr bwMode="auto">
          <a:xfrm>
            <a:off x="5994400" y="2790825"/>
            <a:ext cx="0" cy="304800"/>
          </a:xfrm>
          <a:prstGeom prst="line">
            <a:avLst/>
          </a:prstGeom>
          <a:noFill/>
          <a:ln w="19050">
            <a:solidFill>
              <a:schemeClr val="tx1"/>
            </a:solidFill>
            <a:round/>
          </a:ln>
        </p:spPr>
        <p:txBody>
          <a:bodyPr/>
          <a:lstStyle/>
          <a:p>
            <a:endParaRPr lang="zh-CN" altLang="en-US">
              <a:latin typeface="+mn-ea"/>
            </a:endParaRPr>
          </a:p>
        </p:txBody>
      </p:sp>
      <p:sp>
        <p:nvSpPr>
          <p:cNvPr id="46103" name="Line 38"/>
          <p:cNvSpPr>
            <a:spLocks noChangeAspect="1" noChangeShapeType="1"/>
          </p:cNvSpPr>
          <p:nvPr/>
        </p:nvSpPr>
        <p:spPr bwMode="auto">
          <a:xfrm>
            <a:off x="4241800" y="3095625"/>
            <a:ext cx="304800" cy="1588"/>
          </a:xfrm>
          <a:prstGeom prst="line">
            <a:avLst/>
          </a:prstGeom>
          <a:noFill/>
          <a:ln w="19050">
            <a:solidFill>
              <a:schemeClr val="tx1"/>
            </a:solidFill>
            <a:round/>
            <a:tailEnd type="oval" w="med" len="med"/>
          </a:ln>
        </p:spPr>
        <p:txBody>
          <a:bodyPr/>
          <a:lstStyle/>
          <a:p>
            <a:endParaRPr lang="zh-CN" altLang="en-US">
              <a:latin typeface="+mn-ea"/>
            </a:endParaRPr>
          </a:p>
        </p:txBody>
      </p:sp>
      <p:sp>
        <p:nvSpPr>
          <p:cNvPr id="46104" name="Line 39"/>
          <p:cNvSpPr>
            <a:spLocks noChangeAspect="1" noChangeShapeType="1"/>
          </p:cNvSpPr>
          <p:nvPr/>
        </p:nvSpPr>
        <p:spPr bwMode="auto">
          <a:xfrm>
            <a:off x="5994400" y="3095625"/>
            <a:ext cx="304800" cy="1588"/>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6105" name="Line 40"/>
          <p:cNvSpPr>
            <a:spLocks noChangeShapeType="1"/>
          </p:cNvSpPr>
          <p:nvPr/>
        </p:nvSpPr>
        <p:spPr bwMode="auto">
          <a:xfrm>
            <a:off x="3937000" y="3095625"/>
            <a:ext cx="0" cy="1828800"/>
          </a:xfrm>
          <a:prstGeom prst="line">
            <a:avLst/>
          </a:prstGeom>
          <a:noFill/>
          <a:ln w="19050">
            <a:solidFill>
              <a:schemeClr val="tx1"/>
            </a:solidFill>
            <a:round/>
          </a:ln>
        </p:spPr>
        <p:txBody>
          <a:bodyPr/>
          <a:lstStyle/>
          <a:p>
            <a:endParaRPr lang="zh-CN" altLang="en-US">
              <a:latin typeface="+mn-ea"/>
            </a:endParaRPr>
          </a:p>
        </p:txBody>
      </p:sp>
      <p:sp>
        <p:nvSpPr>
          <p:cNvPr id="46106" name="Line 41"/>
          <p:cNvSpPr>
            <a:spLocks noChangeShapeType="1"/>
          </p:cNvSpPr>
          <p:nvPr/>
        </p:nvSpPr>
        <p:spPr bwMode="auto">
          <a:xfrm flipH="1">
            <a:off x="3937000" y="3095625"/>
            <a:ext cx="152400" cy="1588"/>
          </a:xfrm>
          <a:prstGeom prst="line">
            <a:avLst/>
          </a:prstGeom>
          <a:noFill/>
          <a:ln w="19050">
            <a:solidFill>
              <a:schemeClr val="tx1"/>
            </a:solidFill>
            <a:round/>
          </a:ln>
        </p:spPr>
        <p:txBody>
          <a:bodyPr/>
          <a:lstStyle/>
          <a:p>
            <a:endParaRPr lang="zh-CN" altLang="en-US">
              <a:latin typeface="+mn-ea"/>
            </a:endParaRPr>
          </a:p>
        </p:txBody>
      </p:sp>
      <p:sp>
        <p:nvSpPr>
          <p:cNvPr id="46107" name="Line 42"/>
          <p:cNvSpPr>
            <a:spLocks noChangeShapeType="1"/>
          </p:cNvSpPr>
          <p:nvPr/>
        </p:nvSpPr>
        <p:spPr bwMode="auto">
          <a:xfrm>
            <a:off x="6604000" y="3095625"/>
            <a:ext cx="0" cy="1828800"/>
          </a:xfrm>
          <a:prstGeom prst="line">
            <a:avLst/>
          </a:prstGeom>
          <a:noFill/>
          <a:ln w="19050">
            <a:solidFill>
              <a:schemeClr val="tx1"/>
            </a:solidFill>
            <a:round/>
          </a:ln>
        </p:spPr>
        <p:txBody>
          <a:bodyPr/>
          <a:lstStyle/>
          <a:p>
            <a:endParaRPr lang="zh-CN" altLang="en-US">
              <a:latin typeface="+mn-ea"/>
            </a:endParaRPr>
          </a:p>
        </p:txBody>
      </p:sp>
      <p:sp>
        <p:nvSpPr>
          <p:cNvPr id="46108" name="Line 43"/>
          <p:cNvSpPr>
            <a:spLocks noChangeShapeType="1"/>
          </p:cNvSpPr>
          <p:nvPr/>
        </p:nvSpPr>
        <p:spPr bwMode="auto">
          <a:xfrm flipH="1">
            <a:off x="6451600" y="3095625"/>
            <a:ext cx="152400" cy="1588"/>
          </a:xfrm>
          <a:prstGeom prst="line">
            <a:avLst/>
          </a:prstGeom>
          <a:noFill/>
          <a:ln w="19050">
            <a:solidFill>
              <a:schemeClr val="tx1"/>
            </a:solidFill>
            <a:round/>
          </a:ln>
        </p:spPr>
        <p:txBody>
          <a:bodyPr/>
          <a:lstStyle/>
          <a:p>
            <a:endParaRPr lang="zh-CN" altLang="en-US">
              <a:latin typeface="+mn-ea"/>
            </a:endParaRPr>
          </a:p>
        </p:txBody>
      </p:sp>
      <p:grpSp>
        <p:nvGrpSpPr>
          <p:cNvPr id="46109" name="Group 44"/>
          <p:cNvGrpSpPr/>
          <p:nvPr/>
        </p:nvGrpSpPr>
        <p:grpSpPr bwMode="auto">
          <a:xfrm>
            <a:off x="5232400" y="4010025"/>
            <a:ext cx="76200" cy="228600"/>
            <a:chOff x="3744" y="2880"/>
            <a:chExt cx="96" cy="288"/>
          </a:xfrm>
        </p:grpSpPr>
        <p:sp>
          <p:nvSpPr>
            <p:cNvPr id="46171" name="Line 45"/>
            <p:cNvSpPr>
              <a:spLocks noChangeShapeType="1"/>
            </p:cNvSpPr>
            <p:nvPr/>
          </p:nvSpPr>
          <p:spPr bwMode="auto">
            <a:xfrm>
              <a:off x="3792" y="2880"/>
              <a:ext cx="0" cy="192"/>
            </a:xfrm>
            <a:prstGeom prst="line">
              <a:avLst/>
            </a:prstGeom>
            <a:noFill/>
            <a:ln w="19050">
              <a:solidFill>
                <a:srgbClr val="00B050"/>
              </a:solidFill>
              <a:round/>
            </a:ln>
          </p:spPr>
          <p:txBody>
            <a:bodyPr/>
            <a:lstStyle/>
            <a:p>
              <a:endParaRPr lang="zh-CN" altLang="en-US">
                <a:latin typeface="+mn-ea"/>
              </a:endParaRPr>
            </a:p>
          </p:txBody>
        </p:sp>
        <p:sp>
          <p:nvSpPr>
            <p:cNvPr id="46172" name="Oval 46"/>
            <p:cNvSpPr>
              <a:spLocks noChangeArrowheads="1"/>
            </p:cNvSpPr>
            <p:nvPr/>
          </p:nvSpPr>
          <p:spPr bwMode="auto">
            <a:xfrm>
              <a:off x="3744" y="3072"/>
              <a:ext cx="96" cy="96"/>
            </a:xfrm>
            <a:prstGeom prst="ellipse">
              <a:avLst/>
            </a:prstGeom>
            <a:noFill/>
            <a:ln w="19050" algn="ctr">
              <a:solidFill>
                <a:srgbClr val="00B050"/>
              </a:solidFill>
              <a:round/>
            </a:ln>
          </p:spPr>
          <p:txBody>
            <a:bodyPr wrap="none" anchor="ctr"/>
            <a:lstStyle/>
            <a:p>
              <a:pPr algn="r"/>
              <a:endParaRPr lang="zh-CN" altLang="zh-CN">
                <a:latin typeface="+mn-ea"/>
              </a:endParaRPr>
            </a:p>
          </p:txBody>
        </p:sp>
      </p:grpSp>
      <p:grpSp>
        <p:nvGrpSpPr>
          <p:cNvPr id="46110" name="Group 47"/>
          <p:cNvGrpSpPr/>
          <p:nvPr/>
        </p:nvGrpSpPr>
        <p:grpSpPr bwMode="auto">
          <a:xfrm flipV="1">
            <a:off x="5232400" y="2105025"/>
            <a:ext cx="76200" cy="228600"/>
            <a:chOff x="3744" y="2880"/>
            <a:chExt cx="96" cy="288"/>
          </a:xfrm>
        </p:grpSpPr>
        <p:sp>
          <p:nvSpPr>
            <p:cNvPr id="46169" name="Line 48"/>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46170" name="Oval 49"/>
            <p:cNvSpPr>
              <a:spLocks noChangeArrowheads="1"/>
            </p:cNvSpPr>
            <p:nvPr/>
          </p:nvSpPr>
          <p:spPr bwMode="auto">
            <a:xfrm>
              <a:off x="3744" y="3072"/>
              <a:ext cx="96" cy="96"/>
            </a:xfrm>
            <a:prstGeom prst="ellipse">
              <a:avLst/>
            </a:prstGeom>
            <a:noFill/>
            <a:ln w="19050" algn="ctr">
              <a:solidFill>
                <a:srgbClr val="FF0000"/>
              </a:solidFill>
              <a:round/>
            </a:ln>
          </p:spPr>
          <p:txBody>
            <a:bodyPr rot="10800000" wrap="none" anchor="ctr"/>
            <a:lstStyle/>
            <a:p>
              <a:pPr algn="r"/>
              <a:endParaRPr lang="zh-CN" altLang="zh-CN">
                <a:latin typeface="+mn-ea"/>
              </a:endParaRPr>
            </a:p>
          </p:txBody>
        </p:sp>
      </p:grpSp>
      <p:sp>
        <p:nvSpPr>
          <p:cNvPr id="46111" name="Line 50"/>
          <p:cNvSpPr>
            <a:spLocks noChangeShapeType="1"/>
          </p:cNvSpPr>
          <p:nvPr/>
        </p:nvSpPr>
        <p:spPr bwMode="auto">
          <a:xfrm>
            <a:off x="4165600" y="1800225"/>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6112" name="Line 51"/>
          <p:cNvSpPr>
            <a:spLocks noChangeShapeType="1"/>
          </p:cNvSpPr>
          <p:nvPr/>
        </p:nvSpPr>
        <p:spPr bwMode="auto">
          <a:xfrm>
            <a:off x="6375400" y="1800225"/>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6113" name="Line 52"/>
          <p:cNvSpPr>
            <a:spLocks noChangeShapeType="1"/>
          </p:cNvSpPr>
          <p:nvPr/>
        </p:nvSpPr>
        <p:spPr bwMode="auto">
          <a:xfrm>
            <a:off x="4318000" y="5000625"/>
            <a:ext cx="1905000" cy="1588"/>
          </a:xfrm>
          <a:prstGeom prst="line">
            <a:avLst/>
          </a:prstGeom>
          <a:noFill/>
          <a:ln w="19050">
            <a:solidFill>
              <a:schemeClr val="tx1"/>
            </a:solidFill>
            <a:round/>
          </a:ln>
        </p:spPr>
        <p:txBody>
          <a:bodyPr/>
          <a:lstStyle/>
          <a:p>
            <a:endParaRPr lang="zh-CN" altLang="en-US">
              <a:latin typeface="+mn-ea"/>
            </a:endParaRPr>
          </a:p>
        </p:txBody>
      </p:sp>
      <p:sp>
        <p:nvSpPr>
          <p:cNvPr id="46114" name="Line 53"/>
          <p:cNvSpPr>
            <a:spLocks noChangeShapeType="1"/>
          </p:cNvSpPr>
          <p:nvPr/>
        </p:nvSpPr>
        <p:spPr bwMode="auto">
          <a:xfrm>
            <a:off x="3937000" y="50768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46115" name="Line 54"/>
          <p:cNvSpPr>
            <a:spLocks noChangeShapeType="1"/>
          </p:cNvSpPr>
          <p:nvPr/>
        </p:nvSpPr>
        <p:spPr bwMode="auto">
          <a:xfrm>
            <a:off x="6604000" y="50768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46116" name="Line 55"/>
          <p:cNvSpPr>
            <a:spLocks noChangeShapeType="1"/>
          </p:cNvSpPr>
          <p:nvPr/>
        </p:nvSpPr>
        <p:spPr bwMode="auto">
          <a:xfrm>
            <a:off x="5232400" y="50006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grpSp>
        <p:nvGrpSpPr>
          <p:cNvPr id="47" name="Group 56"/>
          <p:cNvGrpSpPr/>
          <p:nvPr/>
        </p:nvGrpSpPr>
        <p:grpSpPr bwMode="auto">
          <a:xfrm>
            <a:off x="4546600" y="3324225"/>
            <a:ext cx="1447800" cy="533400"/>
            <a:chOff x="2352" y="2296"/>
            <a:chExt cx="912" cy="336"/>
          </a:xfrm>
        </p:grpSpPr>
        <p:grpSp>
          <p:nvGrpSpPr>
            <p:cNvPr id="46154" name="Group 57"/>
            <p:cNvGrpSpPr/>
            <p:nvPr/>
          </p:nvGrpSpPr>
          <p:grpSpPr bwMode="auto">
            <a:xfrm>
              <a:off x="2352" y="2296"/>
              <a:ext cx="912" cy="192"/>
              <a:chOff x="2352" y="2296"/>
              <a:chExt cx="912" cy="192"/>
            </a:xfrm>
          </p:grpSpPr>
          <p:grpSp>
            <p:nvGrpSpPr>
              <p:cNvPr id="46157" name="Group 58"/>
              <p:cNvGrpSpPr>
                <a:grpSpLocks noChangeAspect="1"/>
              </p:cNvGrpSpPr>
              <p:nvPr/>
            </p:nvGrpSpPr>
            <p:grpSpPr bwMode="auto">
              <a:xfrm>
                <a:off x="2352" y="2296"/>
                <a:ext cx="240" cy="192"/>
                <a:chOff x="3360" y="2544"/>
                <a:chExt cx="240" cy="192"/>
              </a:xfrm>
            </p:grpSpPr>
            <p:sp>
              <p:nvSpPr>
                <p:cNvPr id="46164" name="Line 5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65" name="Line 6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66" name="Line 6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67" name="Line 6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68" name="Line 6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58" name="Group 64"/>
              <p:cNvGrpSpPr>
                <a:grpSpLocks noChangeAspect="1"/>
              </p:cNvGrpSpPr>
              <p:nvPr/>
            </p:nvGrpSpPr>
            <p:grpSpPr bwMode="auto">
              <a:xfrm>
                <a:off x="3024" y="2296"/>
                <a:ext cx="240" cy="192"/>
                <a:chOff x="4032" y="2544"/>
                <a:chExt cx="240" cy="192"/>
              </a:xfrm>
            </p:grpSpPr>
            <p:sp>
              <p:nvSpPr>
                <p:cNvPr id="46159" name="Line 6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46160" name="Line 6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46161" name="Line 6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6162" name="Line 6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6163" name="Line 6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46155" name="Rectangle 70"/>
            <p:cNvSpPr>
              <a:spLocks noChangeArrowheads="1"/>
            </p:cNvSpPr>
            <p:nvPr/>
          </p:nvSpPr>
          <p:spPr bwMode="auto">
            <a:xfrm>
              <a:off x="2544" y="2440"/>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1</a:t>
              </a:r>
              <a:endParaRPr lang="en-US" altLang="zh-CN" sz="1600">
                <a:solidFill>
                  <a:srgbClr val="0000FF"/>
                </a:solidFill>
                <a:latin typeface="+mn-ea"/>
              </a:endParaRPr>
            </a:p>
          </p:txBody>
        </p:sp>
        <p:sp>
          <p:nvSpPr>
            <p:cNvPr id="46156" name="Rectangle 71"/>
            <p:cNvSpPr>
              <a:spLocks noChangeArrowheads="1"/>
            </p:cNvSpPr>
            <p:nvPr/>
          </p:nvSpPr>
          <p:spPr bwMode="auto">
            <a:xfrm>
              <a:off x="2976" y="2440"/>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2</a:t>
              </a:r>
              <a:endParaRPr lang="en-US" altLang="zh-CN" sz="1600">
                <a:solidFill>
                  <a:srgbClr val="0000FF"/>
                </a:solidFill>
                <a:latin typeface="+mn-ea"/>
              </a:endParaRPr>
            </a:p>
          </p:txBody>
        </p:sp>
      </p:grpSp>
      <p:grpSp>
        <p:nvGrpSpPr>
          <p:cNvPr id="63" name="Group 72"/>
          <p:cNvGrpSpPr/>
          <p:nvPr/>
        </p:nvGrpSpPr>
        <p:grpSpPr bwMode="auto">
          <a:xfrm>
            <a:off x="3937000" y="4619625"/>
            <a:ext cx="2667000" cy="533400"/>
            <a:chOff x="1968" y="3112"/>
            <a:chExt cx="1680" cy="336"/>
          </a:xfrm>
        </p:grpSpPr>
        <p:grpSp>
          <p:nvGrpSpPr>
            <p:cNvPr id="46140" name="Group 73"/>
            <p:cNvGrpSpPr>
              <a:grpSpLocks noChangeAspect="1"/>
            </p:cNvGrpSpPr>
            <p:nvPr/>
          </p:nvGrpSpPr>
          <p:grpSpPr bwMode="auto">
            <a:xfrm>
              <a:off x="1968" y="3256"/>
              <a:ext cx="240" cy="192"/>
              <a:chOff x="3360" y="2544"/>
              <a:chExt cx="240" cy="192"/>
            </a:xfrm>
          </p:grpSpPr>
          <p:sp>
            <p:nvSpPr>
              <p:cNvPr id="46149" name="Line 74"/>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50" name="Line 75"/>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51" name="Line 76"/>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52" name="Line 77"/>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53" name="Line 78"/>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41" name="Group 79"/>
            <p:cNvGrpSpPr>
              <a:grpSpLocks noChangeAspect="1"/>
            </p:cNvGrpSpPr>
            <p:nvPr/>
          </p:nvGrpSpPr>
          <p:grpSpPr bwMode="auto">
            <a:xfrm>
              <a:off x="3408" y="3256"/>
              <a:ext cx="240" cy="192"/>
              <a:chOff x="4032" y="2544"/>
              <a:chExt cx="240" cy="192"/>
            </a:xfrm>
          </p:grpSpPr>
          <p:sp>
            <p:nvSpPr>
              <p:cNvPr id="46144" name="Line 80"/>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46145" name="Line 81"/>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46146" name="Line 82"/>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6147" name="Line 83"/>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6148" name="Line 84"/>
              <p:cNvSpPr>
                <a:spLocks noChangeAspect="1" noChangeShapeType="1"/>
              </p:cNvSpPr>
              <p:nvPr/>
            </p:nvSpPr>
            <p:spPr bwMode="auto">
              <a:xfrm>
                <a:off x="4032" y="2646"/>
                <a:ext cx="96" cy="0"/>
              </a:xfrm>
              <a:prstGeom prst="line">
                <a:avLst/>
              </a:prstGeom>
              <a:noFill/>
              <a:ln w="19050">
                <a:solidFill>
                  <a:schemeClr val="tx1"/>
                </a:solidFill>
                <a:round/>
              </a:ln>
            </p:spPr>
            <p:txBody>
              <a:bodyPr/>
              <a:lstStyle/>
              <a:p>
                <a:endParaRPr lang="zh-CN" altLang="en-US">
                  <a:latin typeface="+mn-ea"/>
                </a:endParaRPr>
              </a:p>
            </p:txBody>
          </p:sp>
        </p:grpSp>
        <p:sp>
          <p:nvSpPr>
            <p:cNvPr id="46142" name="Rectangle 85"/>
            <p:cNvSpPr>
              <a:spLocks noChangeArrowheads="1"/>
            </p:cNvSpPr>
            <p:nvPr/>
          </p:nvSpPr>
          <p:spPr bwMode="auto">
            <a:xfrm>
              <a:off x="2112" y="311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7</a:t>
              </a:r>
              <a:endParaRPr lang="en-US" altLang="zh-CN" sz="1600">
                <a:solidFill>
                  <a:srgbClr val="0000FF"/>
                </a:solidFill>
                <a:latin typeface="+mn-ea"/>
              </a:endParaRPr>
            </a:p>
          </p:txBody>
        </p:sp>
        <p:sp>
          <p:nvSpPr>
            <p:cNvPr id="46143" name="Rectangle 86"/>
            <p:cNvSpPr>
              <a:spLocks noChangeArrowheads="1"/>
            </p:cNvSpPr>
            <p:nvPr/>
          </p:nvSpPr>
          <p:spPr bwMode="auto">
            <a:xfrm>
              <a:off x="3360" y="311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8</a:t>
              </a:r>
              <a:endParaRPr lang="en-US" altLang="zh-CN" sz="1600">
                <a:solidFill>
                  <a:srgbClr val="0000FF"/>
                </a:solidFill>
                <a:latin typeface="+mn-ea"/>
              </a:endParaRPr>
            </a:p>
          </p:txBody>
        </p:sp>
      </p:grpSp>
      <p:grpSp>
        <p:nvGrpSpPr>
          <p:cNvPr id="76" name="Group 87"/>
          <p:cNvGrpSpPr/>
          <p:nvPr/>
        </p:nvGrpSpPr>
        <p:grpSpPr bwMode="auto">
          <a:xfrm>
            <a:off x="4013200" y="2714625"/>
            <a:ext cx="2590800" cy="685800"/>
            <a:chOff x="2016" y="1912"/>
            <a:chExt cx="1632" cy="432"/>
          </a:xfrm>
        </p:grpSpPr>
        <p:grpSp>
          <p:nvGrpSpPr>
            <p:cNvPr id="46126" name="Group 88"/>
            <p:cNvGrpSpPr>
              <a:grpSpLocks noChangeAspect="1"/>
            </p:cNvGrpSpPr>
            <p:nvPr/>
          </p:nvGrpSpPr>
          <p:grpSpPr bwMode="auto">
            <a:xfrm rot="16200000" flipV="1">
              <a:off x="1992" y="1936"/>
              <a:ext cx="240" cy="192"/>
              <a:chOff x="3360" y="2544"/>
              <a:chExt cx="240" cy="192"/>
            </a:xfrm>
          </p:grpSpPr>
          <p:sp>
            <p:nvSpPr>
              <p:cNvPr id="46135" name="Line 8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36" name="Line 9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37" name="Line 9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38" name="Line 9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39" name="Line 9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46127" name="Group 94"/>
            <p:cNvGrpSpPr>
              <a:grpSpLocks noChangeAspect="1"/>
            </p:cNvGrpSpPr>
            <p:nvPr/>
          </p:nvGrpSpPr>
          <p:grpSpPr bwMode="auto">
            <a:xfrm rot="16200000" flipV="1">
              <a:off x="3384" y="1936"/>
              <a:ext cx="240" cy="192"/>
              <a:chOff x="3360" y="2544"/>
              <a:chExt cx="240" cy="192"/>
            </a:xfrm>
          </p:grpSpPr>
          <p:sp>
            <p:nvSpPr>
              <p:cNvPr id="46130" name="Line 95"/>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46131" name="Line 96"/>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46132" name="Line 97"/>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46133" name="Line 98"/>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46134" name="Line 99"/>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46128" name="Rectangle 100"/>
            <p:cNvSpPr>
              <a:spLocks noChangeArrowheads="1"/>
            </p:cNvSpPr>
            <p:nvPr/>
          </p:nvSpPr>
          <p:spPr bwMode="auto">
            <a:xfrm>
              <a:off x="2016" y="215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5</a:t>
              </a:r>
              <a:endParaRPr lang="en-US" altLang="zh-CN" sz="1600">
                <a:solidFill>
                  <a:srgbClr val="0000FF"/>
                </a:solidFill>
                <a:latin typeface="+mn-ea"/>
              </a:endParaRPr>
            </a:p>
          </p:txBody>
        </p:sp>
        <p:sp>
          <p:nvSpPr>
            <p:cNvPr id="46129" name="Rectangle 101"/>
            <p:cNvSpPr>
              <a:spLocks noChangeArrowheads="1"/>
            </p:cNvSpPr>
            <p:nvPr/>
          </p:nvSpPr>
          <p:spPr bwMode="auto">
            <a:xfrm>
              <a:off x="3504" y="2152"/>
              <a:ext cx="144" cy="192"/>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T</a:t>
              </a:r>
              <a:r>
                <a:rPr lang="en-US" altLang="zh-CN" sz="1600" baseline="-25000">
                  <a:solidFill>
                    <a:srgbClr val="0000FF"/>
                  </a:solidFill>
                  <a:latin typeface="+mn-ea"/>
                </a:rPr>
                <a:t>6</a:t>
              </a:r>
              <a:endParaRPr lang="en-US" altLang="zh-CN" sz="1600">
                <a:solidFill>
                  <a:srgbClr val="0000FF"/>
                </a:solidFill>
                <a:latin typeface="+mn-ea"/>
              </a:endParaRPr>
            </a:p>
          </p:txBody>
        </p:sp>
      </p:grpSp>
      <p:sp>
        <p:nvSpPr>
          <p:cNvPr id="46120" name="Rectangle 102"/>
          <p:cNvSpPr>
            <a:spLocks noChangeArrowheads="1"/>
          </p:cNvSpPr>
          <p:nvPr/>
        </p:nvSpPr>
        <p:spPr bwMode="auto">
          <a:xfrm>
            <a:off x="5270500" y="1873251"/>
            <a:ext cx="723900" cy="460375"/>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46121" name="Rectangle 103"/>
          <p:cNvSpPr>
            <a:spLocks noChangeArrowheads="1"/>
          </p:cNvSpPr>
          <p:nvPr/>
        </p:nvSpPr>
        <p:spPr bwMode="auto">
          <a:xfrm>
            <a:off x="3975100" y="5381625"/>
            <a:ext cx="342900" cy="228600"/>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I/O</a:t>
            </a:r>
            <a:endParaRPr lang="en-US" altLang="zh-CN" sz="1600">
              <a:solidFill>
                <a:srgbClr val="0000FF"/>
              </a:solidFill>
              <a:latin typeface="+mn-ea"/>
            </a:endParaRPr>
          </a:p>
        </p:txBody>
      </p:sp>
      <p:sp>
        <p:nvSpPr>
          <p:cNvPr id="46122" name="Rectangle 104"/>
          <p:cNvSpPr>
            <a:spLocks noChangeArrowheads="1"/>
          </p:cNvSpPr>
          <p:nvPr/>
        </p:nvSpPr>
        <p:spPr bwMode="auto">
          <a:xfrm flipV="1">
            <a:off x="6223000" y="5457825"/>
            <a:ext cx="342900" cy="228600"/>
          </a:xfrm>
          <a:prstGeom prst="rect">
            <a:avLst/>
          </a:prstGeom>
          <a:noFill/>
          <a:ln w="12700">
            <a:noFill/>
            <a:miter lim="800000"/>
          </a:ln>
        </p:spPr>
        <p:txBody>
          <a:bodyPr lIns="12700" tIns="12700" rIns="12700" bIns="12700"/>
          <a:lstStyle/>
          <a:p>
            <a:pPr algn="just"/>
            <a:r>
              <a:rPr lang="en-US" altLang="zh-CN" sz="1600" u="sng">
                <a:solidFill>
                  <a:srgbClr val="0000FF"/>
                </a:solidFill>
                <a:latin typeface="+mn-ea"/>
              </a:rPr>
              <a:t>O/I</a:t>
            </a:r>
            <a:endParaRPr lang="en-US" altLang="zh-CN" sz="1600" u="sng">
              <a:solidFill>
                <a:srgbClr val="0000FF"/>
              </a:solidFill>
              <a:latin typeface="+mn-ea"/>
            </a:endParaRPr>
          </a:p>
        </p:txBody>
      </p:sp>
      <p:sp>
        <p:nvSpPr>
          <p:cNvPr id="46123" name="Rectangle 105"/>
          <p:cNvSpPr>
            <a:spLocks noChangeArrowheads="1"/>
          </p:cNvSpPr>
          <p:nvPr/>
        </p:nvSpPr>
        <p:spPr bwMode="auto">
          <a:xfrm>
            <a:off x="4660900" y="5608637"/>
            <a:ext cx="1371600" cy="228600"/>
          </a:xfrm>
          <a:prstGeom prst="rect">
            <a:avLst/>
          </a:prstGeom>
          <a:noFill/>
          <a:ln w="12700">
            <a:noFill/>
            <a:miter lim="800000"/>
          </a:ln>
        </p:spPr>
        <p:txBody>
          <a:bodyPr lIns="12700" tIns="12700" rIns="12700" bIns="12700"/>
          <a:lstStyle/>
          <a:p>
            <a:pPr algn="just"/>
            <a:r>
              <a:rPr lang="en-US" altLang="zh-CN" sz="1600" dirty="0">
                <a:solidFill>
                  <a:srgbClr val="0000FF"/>
                </a:solidFill>
                <a:latin typeface="+mn-ea"/>
              </a:rPr>
              <a:t>Y</a:t>
            </a:r>
            <a:r>
              <a:rPr lang="zh-CN" altLang="en-US" sz="1600" dirty="0">
                <a:solidFill>
                  <a:srgbClr val="0000FF"/>
                </a:solidFill>
                <a:latin typeface="+mn-ea"/>
              </a:rPr>
              <a:t>地址译码线</a:t>
            </a:r>
            <a:endParaRPr lang="zh-CN" altLang="en-US" sz="1600" dirty="0">
              <a:solidFill>
                <a:srgbClr val="0000FF"/>
              </a:solidFill>
              <a:latin typeface="+mn-ea"/>
            </a:endParaRPr>
          </a:p>
        </p:txBody>
      </p:sp>
      <p:sp>
        <p:nvSpPr>
          <p:cNvPr id="46124" name="Rectangle 106"/>
          <p:cNvSpPr>
            <a:spLocks noChangeArrowheads="1"/>
          </p:cNvSpPr>
          <p:nvPr/>
        </p:nvSpPr>
        <p:spPr bwMode="auto">
          <a:xfrm>
            <a:off x="2108200" y="1647825"/>
            <a:ext cx="1219200" cy="228600"/>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endParaRPr lang="zh-CN" altLang="en-US" sz="1600">
              <a:solidFill>
                <a:srgbClr val="0000FF"/>
              </a:solidFill>
              <a:latin typeface="+mn-ea"/>
            </a:endParaRPr>
          </a:p>
        </p:txBody>
      </p:sp>
      <p:grpSp>
        <p:nvGrpSpPr>
          <p:cNvPr id="5" name="组合 4"/>
          <p:cNvGrpSpPr/>
          <p:nvPr/>
        </p:nvGrpSpPr>
        <p:grpSpPr>
          <a:xfrm>
            <a:off x="623281" y="4718776"/>
            <a:ext cx="2391699" cy="945294"/>
            <a:chOff x="623281" y="4718776"/>
            <a:chExt cx="2391699" cy="945294"/>
          </a:xfrm>
        </p:grpSpPr>
        <p:sp>
          <p:nvSpPr>
            <p:cNvPr id="110" name="矩形 109"/>
            <p:cNvSpPr/>
            <p:nvPr/>
          </p:nvSpPr>
          <p:spPr>
            <a:xfrm>
              <a:off x="623281" y="4718776"/>
              <a:ext cx="2391699" cy="945294"/>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07592" y="4729758"/>
              <a:ext cx="2262158" cy="874407"/>
            </a:xfrm>
            <a:prstGeom prst="rect">
              <a:avLst/>
            </a:prstGeom>
          </p:spPr>
          <p:txBody>
            <a:bodyPr wrap="none">
              <a:spAutoFit/>
            </a:bodyPr>
            <a:lstStyle/>
            <a:p>
              <a:pPr>
                <a:lnSpc>
                  <a:spcPct val="150000"/>
                </a:lnSpc>
              </a:pPr>
              <a:r>
                <a:rPr lang="zh-CN" altLang="en-US" b="1" dirty="0">
                  <a:solidFill>
                    <a:srgbClr val="FF0000"/>
                  </a:solidFill>
                </a:rPr>
                <a:t>红色：高电平，导通</a:t>
              </a:r>
              <a:endParaRPr lang="en-US" altLang="zh-CN" b="1" dirty="0">
                <a:solidFill>
                  <a:srgbClr val="FF0000"/>
                </a:solidFill>
              </a:endParaRPr>
            </a:p>
            <a:p>
              <a:pPr>
                <a:lnSpc>
                  <a:spcPct val="150000"/>
                </a:lnSpc>
              </a:pPr>
              <a:r>
                <a:rPr lang="zh-CN" altLang="en-US" b="1" dirty="0">
                  <a:solidFill>
                    <a:srgbClr val="92D050"/>
                  </a:solidFill>
                </a:rPr>
                <a:t>绿色：低电平，截止</a:t>
              </a:r>
              <a:endParaRPr lang="en-US" altLang="zh-CN" b="1" dirty="0">
                <a:solidFill>
                  <a:srgbClr val="92D05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7"/>
                                        </p:tgtEl>
                                        <p:attrNameLst>
                                          <p:attrName>ppt_c</p:attrName>
                                        </p:attrNameLst>
                                      </p:cBhvr>
                                      <p:to>
                                        <a:srgbClr val="0080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nodeType="clickEffect">
                                  <p:stCondLst>
                                    <p:cond delay="0"/>
                                  </p:stCondLst>
                                  <p:childTnLst>
                                    <p:anim calcmode="discrete" valueType="str">
                                      <p:cBhvr>
                                        <p:cTn id="20"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nodeType="clickEffect">
                                  <p:stCondLst>
                                    <p:cond delay="0"/>
                                  </p:stCondLst>
                                  <p:childTnLst>
                                    <p:anim calcmode="discrete" valueType="str">
                                      <p:cBhvr>
                                        <p:cTn id="34" dur="1000" fill="hold"/>
                                        <p:tgtEl>
                                          <p:spTgt spid="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6"/>
                                        </p:tgtEl>
                                        <p:attrNameLst>
                                          <p:attrName>ppt_c</p:attrName>
                                        </p:attrNameLst>
                                      </p:cBhvr>
                                      <p:to>
                                        <a:srgbClr val="0000FF"/>
                                      </p:to>
                                    </p:animClr>
                                  </p:subTnLst>
                                </p:cTn>
                              </p:par>
                              <p:par>
                                <p:cTn id="35" presetID="35" presetClass="emph" presetSubtype="0" repeatCount="5000" fill="hold" nodeType="withEffect">
                                  <p:stCondLst>
                                    <p:cond delay="0"/>
                                  </p:stCondLst>
                                  <p:childTnLst>
                                    <p:anim calcmode="discrete" valueType="str">
                                      <p:cBhvr>
                                        <p:cTn id="36" dur="1000" fill="hold"/>
                                        <p:tgtEl>
                                          <p:spTgt spid="6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3"/>
                                        </p:tgtEl>
                                        <p:attrNameLst>
                                          <p:attrName>ppt_c</p:attrName>
                                        </p:attrNameLst>
                                      </p:cBhvr>
                                      <p:to>
                                        <a:srgbClr val="0000FF"/>
                                      </p:to>
                                    </p:animClr>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实地址计算机系统</a:t>
            </a:r>
            <a:endParaRPr lang="zh-CN" altLang="en-US" dirty="0"/>
          </a:p>
        </p:txBody>
      </p:sp>
      <p:sp>
        <p:nvSpPr>
          <p:cNvPr id="3" name="内容占位符 2"/>
          <p:cNvSpPr>
            <a:spLocks noGrp="1"/>
          </p:cNvSpPr>
          <p:nvPr>
            <p:ph idx="1"/>
          </p:nvPr>
        </p:nvSpPr>
        <p:spPr/>
        <p:txBody>
          <a:bodyPr/>
          <a:lstStyle/>
          <a:p>
            <a:r>
              <a:rPr lang="en-US" altLang="zh-CN" sz="2800" b="1" dirty="0"/>
              <a:t>CPU</a:t>
            </a:r>
            <a:r>
              <a:rPr lang="zh-CN" altLang="en-US" sz="2800" b="1" dirty="0"/>
              <a:t>地址：物理内存地址</a:t>
            </a:r>
            <a:endParaRPr lang="en-US" altLang="zh-CN" sz="2800" b="1" dirty="0"/>
          </a:p>
          <a:p>
            <a:pPr lvl="1"/>
            <a:r>
              <a:rPr lang="zh-CN" altLang="en-US" sz="2200" dirty="0"/>
              <a:t>大多数</a:t>
            </a:r>
            <a:r>
              <a:rPr lang="en-US" altLang="zh-CN" sz="2200" dirty="0"/>
              <a:t>Cray</a:t>
            </a:r>
            <a:r>
              <a:rPr lang="zh-CN" altLang="en-US" sz="2200" dirty="0"/>
              <a:t>计算机，早期</a:t>
            </a:r>
            <a:r>
              <a:rPr lang="en-US" altLang="zh-CN" sz="2200" dirty="0"/>
              <a:t>PC</a:t>
            </a:r>
            <a:r>
              <a:rPr lang="zh-CN" altLang="en-US" sz="2200" dirty="0"/>
              <a:t>，大多数嵌入式系统</a:t>
            </a:r>
            <a:endParaRPr lang="en-US" altLang="zh-CN" dirty="0"/>
          </a:p>
          <a:p>
            <a:pPr lvl="8"/>
            <a:endParaRPr lang="zh-CN" altLang="en-US" dirty="0"/>
          </a:p>
        </p:txBody>
      </p:sp>
      <p:grpSp>
        <p:nvGrpSpPr>
          <p:cNvPr id="4" name="Group 36"/>
          <p:cNvGrpSpPr/>
          <p:nvPr/>
        </p:nvGrpSpPr>
        <p:grpSpPr bwMode="auto">
          <a:xfrm>
            <a:off x="3783014" y="2692397"/>
            <a:ext cx="5387975" cy="3162300"/>
            <a:chOff x="1544" y="1808"/>
            <a:chExt cx="3394" cy="1992"/>
          </a:xfrm>
        </p:grpSpPr>
        <p:sp>
          <p:nvSpPr>
            <p:cNvPr id="5"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6"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7" name="Text Box 10"/>
            <p:cNvSpPr txBox="1">
              <a:spLocks noChangeArrowheads="1"/>
            </p:cNvSpPr>
            <p:nvPr/>
          </p:nvSpPr>
          <p:spPr bwMode="auto">
            <a:xfrm>
              <a:off x="1688" y="2480"/>
              <a:ext cx="453" cy="229"/>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panose="02010600030101010101" pitchFamily="2" charset="-122"/>
                </a:rPr>
                <a:t>CPU</a:t>
              </a:r>
              <a:endParaRPr lang="en-US" altLang="zh-CN" sz="2000" b="1" dirty="0">
                <a:latin typeface="Helvetica"/>
                <a:ea typeface="宋体" panose="02010600030101010101" pitchFamily="2" charset="-122"/>
              </a:endParaRPr>
            </a:p>
          </p:txBody>
        </p:sp>
        <p:sp>
          <p:nvSpPr>
            <p:cNvPr id="8" name="Rectangle 11"/>
            <p:cNvSpPr>
              <a:spLocks noChangeArrowheads="1"/>
            </p:cNvSpPr>
            <p:nvPr/>
          </p:nvSpPr>
          <p:spPr bwMode="auto">
            <a:xfrm>
              <a:off x="3168" y="1856"/>
              <a:ext cx="1056" cy="1944"/>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9"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1" name="Text Box 27"/>
            <p:cNvSpPr txBox="1">
              <a:spLocks noChangeArrowheads="1"/>
            </p:cNvSpPr>
            <p:nvPr/>
          </p:nvSpPr>
          <p:spPr bwMode="auto">
            <a:xfrm>
              <a:off x="3264" y="1856"/>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0:</a:t>
              </a:r>
              <a:endParaRPr lang="en-US" altLang="zh-CN" sz="2400" b="1">
                <a:latin typeface="Helvetica"/>
                <a:ea typeface="宋体" panose="02010600030101010101" pitchFamily="2" charset="-122"/>
              </a:endParaRPr>
            </a:p>
          </p:txBody>
        </p:sp>
        <p:sp>
          <p:nvSpPr>
            <p:cNvPr id="22" name="Text Box 28"/>
            <p:cNvSpPr txBox="1">
              <a:spLocks noChangeArrowheads="1"/>
            </p:cNvSpPr>
            <p:nvPr/>
          </p:nvSpPr>
          <p:spPr bwMode="auto">
            <a:xfrm>
              <a:off x="3264" y="2000"/>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1:</a:t>
              </a:r>
              <a:endParaRPr lang="en-US" altLang="zh-CN" sz="2400" b="1">
                <a:latin typeface="Helvetica"/>
                <a:ea typeface="宋体" panose="02010600030101010101" pitchFamily="2" charset="-122"/>
              </a:endParaRPr>
            </a:p>
          </p:txBody>
        </p:sp>
        <p:sp>
          <p:nvSpPr>
            <p:cNvPr id="23" name="Text Box 29"/>
            <p:cNvSpPr txBox="1">
              <a:spLocks noChangeArrowheads="1"/>
            </p:cNvSpPr>
            <p:nvPr/>
          </p:nvSpPr>
          <p:spPr bwMode="auto">
            <a:xfrm>
              <a:off x="3120" y="3440"/>
              <a:ext cx="394"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N-1:</a:t>
              </a:r>
              <a:endParaRPr lang="en-US" altLang="zh-CN" sz="2400" b="1">
                <a:latin typeface="Helvetica"/>
                <a:ea typeface="宋体" panose="02010600030101010101" pitchFamily="2" charset="-122"/>
              </a:endParaRPr>
            </a:p>
          </p:txBody>
        </p:sp>
        <p:sp>
          <p:nvSpPr>
            <p:cNvPr id="24" name="Text Box 30"/>
            <p:cNvSpPr txBox="1">
              <a:spLocks noChangeArrowheads="1"/>
            </p:cNvSpPr>
            <p:nvPr/>
          </p:nvSpPr>
          <p:spPr bwMode="auto">
            <a:xfrm>
              <a:off x="4272" y="2216"/>
              <a:ext cx="666"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Memory</a:t>
              </a:r>
              <a:endParaRPr lang="en-US" altLang="zh-CN" b="1">
                <a:latin typeface="Helvetica"/>
                <a:ea typeface="宋体" panose="02010600030101010101" pitchFamily="2" charset="-122"/>
              </a:endParaRPr>
            </a:p>
          </p:txBody>
        </p:sp>
        <p:sp>
          <p:nvSpPr>
            <p:cNvPr id="25" name="Line 31"/>
            <p:cNvSpPr>
              <a:spLocks noChangeShapeType="1"/>
            </p:cNvSpPr>
            <p:nvPr/>
          </p:nvSpPr>
          <p:spPr bwMode="auto">
            <a:xfrm flipV="1">
              <a:off x="2256" y="2288"/>
              <a:ext cx="1152" cy="192"/>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26"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ln>
          </p:spPr>
          <p:txBody>
            <a:bodyPr wrap="none" lIns="90487" tIns="44450" rIns="90487" bIns="44450" anchor="ctr"/>
            <a:lstStyle/>
            <a:p>
              <a:endParaRPr lang="zh-CN" altLang="en-US"/>
            </a:p>
          </p:txBody>
        </p:sp>
        <p:sp>
          <p:nvSpPr>
            <p:cNvPr id="27" name="Text Box 33"/>
            <p:cNvSpPr txBox="1">
              <a:spLocks noChangeArrowheads="1"/>
            </p:cNvSpPr>
            <p:nvPr/>
          </p:nvSpPr>
          <p:spPr bwMode="auto">
            <a:xfrm>
              <a:off x="2200" y="1992"/>
              <a:ext cx="858" cy="33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a:ea typeface="宋体" panose="02010600030101010101" pitchFamily="2" charset="-122"/>
                </a:rPr>
                <a:t>Physical</a:t>
              </a:r>
              <a:endParaRPr lang="en-US" altLang="zh-CN" b="1">
                <a:latin typeface="Helvetica"/>
                <a:ea typeface="宋体" panose="02010600030101010101" pitchFamily="2" charset="-122"/>
              </a:endParaRPr>
            </a:p>
            <a:p>
              <a:pPr algn="r" eaLnBrk="0" hangingPunct="0">
                <a:lnSpc>
                  <a:spcPct val="80000"/>
                </a:lnSpc>
              </a:pPr>
              <a:r>
                <a:rPr lang="en-US" altLang="zh-CN" b="1">
                  <a:latin typeface="Helvetica"/>
                  <a:ea typeface="宋体" panose="02010600030101010101" pitchFamily="2" charset="-122"/>
                </a:rPr>
                <a:t>Addresses</a:t>
              </a:r>
              <a:endParaRPr lang="en-US" altLang="zh-CN" sz="2400" b="1">
                <a:latin typeface="Helvetica"/>
                <a:ea typeface="宋体" panose="02010600030101010101" pitchFamily="2" charset="-122"/>
              </a:endParaRPr>
            </a:p>
          </p:txBody>
        </p:sp>
        <p:sp>
          <p:nvSpPr>
            <p:cNvPr id="28"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虚地址计算机系统</a:t>
            </a:r>
            <a:endParaRPr lang="zh-CN" altLang="en-US" dirty="0"/>
          </a:p>
        </p:txBody>
      </p:sp>
      <p:sp>
        <p:nvSpPr>
          <p:cNvPr id="3" name="内容占位符 2"/>
          <p:cNvSpPr>
            <a:spLocks noGrp="1"/>
          </p:cNvSpPr>
          <p:nvPr>
            <p:ph idx="1"/>
          </p:nvPr>
        </p:nvSpPr>
        <p:spPr/>
        <p:txBody>
          <a:bodyPr/>
          <a:lstStyle/>
          <a:p>
            <a:r>
              <a:rPr lang="en-US" altLang="zh-CN" sz="2800" b="1" dirty="0"/>
              <a:t>CPU</a:t>
            </a:r>
            <a:r>
              <a:rPr lang="zh-CN" altLang="en-US" sz="2800" b="1" dirty="0"/>
              <a:t>地址：虚拟地址</a:t>
            </a:r>
            <a:endParaRPr lang="en-US" altLang="zh-CN" sz="2800" b="1" dirty="0"/>
          </a:p>
          <a:p>
            <a:pPr lvl="1"/>
            <a:r>
              <a:rPr lang="zh-CN" altLang="en-US" sz="2200" dirty="0"/>
              <a:t>需要虚实变换，硬件通过</a:t>
            </a:r>
            <a:r>
              <a:rPr lang="en-US" altLang="zh-CN" sz="2200" dirty="0"/>
              <a:t>OS</a:t>
            </a:r>
            <a:r>
              <a:rPr lang="zh-CN" altLang="en-US" sz="2200" dirty="0"/>
              <a:t>维护的页表将虚拟地址转换为物理地址</a:t>
            </a:r>
            <a:endParaRPr lang="en-US" altLang="zh-CN" sz="2200" dirty="0"/>
          </a:p>
          <a:p>
            <a:pPr lvl="1"/>
            <a:r>
              <a:rPr lang="zh-CN" altLang="en-US" sz="2200" dirty="0"/>
              <a:t>工作站，服务器，现代</a:t>
            </a:r>
            <a:r>
              <a:rPr lang="en-US" altLang="zh-CN" sz="2200" dirty="0"/>
              <a:t>PC</a:t>
            </a:r>
            <a:endParaRPr lang="en-US" altLang="zh-CN" sz="2200" dirty="0"/>
          </a:p>
          <a:p>
            <a:endParaRPr lang="zh-CN" altLang="en-US" dirty="0"/>
          </a:p>
        </p:txBody>
      </p:sp>
      <p:grpSp>
        <p:nvGrpSpPr>
          <p:cNvPr id="4" name="Group 5"/>
          <p:cNvGrpSpPr/>
          <p:nvPr/>
        </p:nvGrpSpPr>
        <p:grpSpPr bwMode="auto">
          <a:xfrm>
            <a:off x="2688266" y="4002444"/>
            <a:ext cx="1219200" cy="1143000"/>
            <a:chOff x="1488" y="1872"/>
            <a:chExt cx="768" cy="720"/>
          </a:xfrm>
        </p:grpSpPr>
        <p:sp>
          <p:nvSpPr>
            <p:cNvPr id="5"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6"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7" name="Text Box 8"/>
            <p:cNvSpPr txBox="1">
              <a:spLocks noChangeArrowheads="1"/>
            </p:cNvSpPr>
            <p:nvPr/>
          </p:nvSpPr>
          <p:spPr bwMode="auto">
            <a:xfrm>
              <a:off x="1632" y="2064"/>
              <a:ext cx="453" cy="229"/>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panose="02010600030101010101" pitchFamily="2" charset="-122"/>
                </a:rPr>
                <a:t>CPU</a:t>
              </a:r>
              <a:endParaRPr lang="en-US" altLang="zh-CN" sz="2000" b="1" dirty="0">
                <a:latin typeface="Helvetica"/>
                <a:ea typeface="宋体" panose="02010600030101010101" pitchFamily="2" charset="-122"/>
              </a:endParaRPr>
            </a:p>
          </p:txBody>
        </p:sp>
      </p:grpSp>
      <p:grpSp>
        <p:nvGrpSpPr>
          <p:cNvPr id="8" name="Group 9"/>
          <p:cNvGrpSpPr/>
          <p:nvPr/>
        </p:nvGrpSpPr>
        <p:grpSpPr bwMode="auto">
          <a:xfrm>
            <a:off x="7793666" y="2630844"/>
            <a:ext cx="1752600" cy="3352800"/>
            <a:chOff x="3024" y="1248"/>
            <a:chExt cx="1104" cy="2112"/>
          </a:xfrm>
        </p:grpSpPr>
        <p:sp>
          <p:nvSpPr>
            <p:cNvPr id="9" name="Rectangle 10"/>
            <p:cNvSpPr>
              <a:spLocks noChangeArrowheads="1"/>
            </p:cNvSpPr>
            <p:nvPr/>
          </p:nvSpPr>
          <p:spPr bwMode="auto">
            <a:xfrm>
              <a:off x="3072" y="1296"/>
              <a:ext cx="1056" cy="2064"/>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0"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nvGrpSpPr>
            <p:cNvPr id="11" name="Group 12"/>
            <p:cNvGrpSpPr/>
            <p:nvPr/>
          </p:nvGrpSpPr>
          <p:grpSpPr bwMode="auto">
            <a:xfrm>
              <a:off x="3360" y="1344"/>
              <a:ext cx="576" cy="1872"/>
              <a:chOff x="3360" y="1344"/>
              <a:chExt cx="576" cy="1872"/>
            </a:xfrm>
          </p:grpSpPr>
          <p:sp>
            <p:nvSpPr>
              <p:cNvPr id="15"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6"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7"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8"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9"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0"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1"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2"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3"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4"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5"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6"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7"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sp>
          <p:nvSpPr>
            <p:cNvPr id="12" name="Text Box 26"/>
            <p:cNvSpPr txBox="1">
              <a:spLocks noChangeArrowheads="1"/>
            </p:cNvSpPr>
            <p:nvPr/>
          </p:nvSpPr>
          <p:spPr bwMode="auto">
            <a:xfrm>
              <a:off x="3168" y="1296"/>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0:</a:t>
              </a:r>
              <a:endParaRPr lang="en-US" altLang="zh-CN" sz="2400" b="1">
                <a:latin typeface="Helvetica"/>
                <a:ea typeface="宋体" panose="02010600030101010101" pitchFamily="2" charset="-122"/>
              </a:endParaRPr>
            </a:p>
          </p:txBody>
        </p:sp>
        <p:sp>
          <p:nvSpPr>
            <p:cNvPr id="13" name="Text Box 27"/>
            <p:cNvSpPr txBox="1">
              <a:spLocks noChangeArrowheads="1"/>
            </p:cNvSpPr>
            <p:nvPr/>
          </p:nvSpPr>
          <p:spPr bwMode="auto">
            <a:xfrm>
              <a:off x="3168" y="1440"/>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1:</a:t>
              </a:r>
              <a:endParaRPr lang="en-US" altLang="zh-CN" sz="2400" b="1">
                <a:latin typeface="Helvetica"/>
                <a:ea typeface="宋体" panose="02010600030101010101" pitchFamily="2" charset="-122"/>
              </a:endParaRPr>
            </a:p>
          </p:txBody>
        </p:sp>
        <p:sp>
          <p:nvSpPr>
            <p:cNvPr id="14" name="Text Box 28"/>
            <p:cNvSpPr txBox="1">
              <a:spLocks noChangeArrowheads="1"/>
            </p:cNvSpPr>
            <p:nvPr/>
          </p:nvSpPr>
          <p:spPr bwMode="auto">
            <a:xfrm>
              <a:off x="3024" y="3024"/>
              <a:ext cx="394"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N-1:</a:t>
              </a:r>
              <a:endParaRPr lang="en-US" altLang="zh-CN" sz="2400" b="1">
                <a:latin typeface="Helvetica"/>
                <a:ea typeface="宋体" panose="02010600030101010101" pitchFamily="2" charset="-122"/>
              </a:endParaRPr>
            </a:p>
          </p:txBody>
        </p:sp>
      </p:grpSp>
      <p:sp>
        <p:nvSpPr>
          <p:cNvPr id="28" name="Text Box 29"/>
          <p:cNvSpPr txBox="1">
            <a:spLocks noChangeArrowheads="1"/>
          </p:cNvSpPr>
          <p:nvPr/>
        </p:nvSpPr>
        <p:spPr bwMode="auto">
          <a:xfrm>
            <a:off x="8222292" y="6021744"/>
            <a:ext cx="10572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Memory</a:t>
            </a:r>
            <a:endParaRPr lang="en-US" altLang="zh-CN" b="1">
              <a:latin typeface="Helvetica"/>
              <a:ea typeface="宋体" panose="02010600030101010101" pitchFamily="2" charset="-122"/>
            </a:endParaRPr>
          </a:p>
        </p:txBody>
      </p:sp>
      <p:sp>
        <p:nvSpPr>
          <p:cNvPr id="29" name="Rectangle 30"/>
          <p:cNvSpPr>
            <a:spLocks noChangeArrowheads="1"/>
          </p:cNvSpPr>
          <p:nvPr/>
        </p:nvSpPr>
        <p:spPr bwMode="auto">
          <a:xfrm>
            <a:off x="5050466" y="3469044"/>
            <a:ext cx="1219200" cy="2362200"/>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0" name="Rectangle 31"/>
          <p:cNvSpPr>
            <a:spLocks noChangeArrowheads="1"/>
          </p:cNvSpPr>
          <p:nvPr/>
        </p:nvSpPr>
        <p:spPr bwMode="auto">
          <a:xfrm>
            <a:off x="4974266" y="3392844"/>
            <a:ext cx="1219200" cy="2362200"/>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nvGrpSpPr>
          <p:cNvPr id="31" name="Group 32"/>
          <p:cNvGrpSpPr/>
          <p:nvPr/>
        </p:nvGrpSpPr>
        <p:grpSpPr bwMode="auto">
          <a:xfrm>
            <a:off x="5507666" y="3545244"/>
            <a:ext cx="533400" cy="2057400"/>
            <a:chOff x="2688" y="1584"/>
            <a:chExt cx="576" cy="1296"/>
          </a:xfrm>
        </p:grpSpPr>
        <p:sp>
          <p:nvSpPr>
            <p:cNvPr id="32"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3"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4"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5"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6"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7"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8"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9"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0"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sp>
        <p:nvSpPr>
          <p:cNvPr id="41" name="Text Box 42"/>
          <p:cNvSpPr txBox="1">
            <a:spLocks noChangeArrowheads="1"/>
          </p:cNvSpPr>
          <p:nvPr/>
        </p:nvSpPr>
        <p:spPr bwMode="auto">
          <a:xfrm>
            <a:off x="5202867" y="3469044"/>
            <a:ext cx="3841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0:</a:t>
            </a:r>
            <a:endParaRPr lang="en-US" altLang="zh-CN" sz="2400" b="1">
              <a:latin typeface="Helvetica"/>
              <a:ea typeface="宋体" panose="02010600030101010101" pitchFamily="2" charset="-122"/>
            </a:endParaRPr>
          </a:p>
        </p:txBody>
      </p:sp>
      <p:sp>
        <p:nvSpPr>
          <p:cNvPr id="42" name="Text Box 43"/>
          <p:cNvSpPr txBox="1">
            <a:spLocks noChangeArrowheads="1"/>
          </p:cNvSpPr>
          <p:nvPr/>
        </p:nvSpPr>
        <p:spPr bwMode="auto">
          <a:xfrm>
            <a:off x="5202867" y="3697644"/>
            <a:ext cx="3841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1:</a:t>
            </a:r>
            <a:endParaRPr lang="en-US" altLang="zh-CN" sz="2400" b="1">
              <a:latin typeface="Helvetica"/>
              <a:ea typeface="宋体" panose="02010600030101010101" pitchFamily="2" charset="-122"/>
            </a:endParaRPr>
          </a:p>
        </p:txBody>
      </p:sp>
      <p:sp>
        <p:nvSpPr>
          <p:cNvPr id="43" name="Text Box 44"/>
          <p:cNvSpPr txBox="1">
            <a:spLocks noChangeArrowheads="1"/>
          </p:cNvSpPr>
          <p:nvPr/>
        </p:nvSpPr>
        <p:spPr bwMode="auto">
          <a:xfrm>
            <a:off x="4974267" y="5297844"/>
            <a:ext cx="6127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P-1:</a:t>
            </a:r>
            <a:endParaRPr lang="en-US" altLang="zh-CN" sz="2400" b="1">
              <a:latin typeface="Helvetica"/>
              <a:ea typeface="宋体" panose="02010600030101010101" pitchFamily="2" charset="-122"/>
            </a:endParaRPr>
          </a:p>
        </p:txBody>
      </p:sp>
      <p:sp>
        <p:nvSpPr>
          <p:cNvPr id="44" name="Text Box 45"/>
          <p:cNvSpPr txBox="1">
            <a:spLocks noChangeArrowheads="1"/>
          </p:cNvSpPr>
          <p:nvPr/>
        </p:nvSpPr>
        <p:spPr bwMode="auto">
          <a:xfrm>
            <a:off x="4958392" y="2980094"/>
            <a:ext cx="1387475" cy="336550"/>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Page Table</a:t>
            </a:r>
            <a:endParaRPr lang="en-US" altLang="zh-CN" b="1">
              <a:latin typeface="Helvetica"/>
              <a:ea typeface="宋体" panose="02010600030101010101" pitchFamily="2" charset="-122"/>
            </a:endParaRPr>
          </a:p>
        </p:txBody>
      </p:sp>
      <p:sp>
        <p:nvSpPr>
          <p:cNvPr id="45" name="Line 46"/>
          <p:cNvSpPr>
            <a:spLocks noChangeShapeType="1"/>
          </p:cNvSpPr>
          <p:nvPr/>
        </p:nvSpPr>
        <p:spPr bwMode="auto">
          <a:xfrm flipV="1">
            <a:off x="3831266" y="4154844"/>
            <a:ext cx="1676400" cy="2286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46" name="Oval 47"/>
          <p:cNvSpPr>
            <a:spLocks noChangeArrowheads="1"/>
          </p:cNvSpPr>
          <p:nvPr/>
        </p:nvSpPr>
        <p:spPr bwMode="auto">
          <a:xfrm>
            <a:off x="5717216" y="4031019"/>
            <a:ext cx="152400" cy="152400"/>
          </a:xfrm>
          <a:prstGeom prst="ellipse">
            <a:avLst/>
          </a:prstGeom>
          <a:solidFill>
            <a:srgbClr val="000000"/>
          </a:solidFill>
          <a:ln w="12700">
            <a:solidFill>
              <a:schemeClr val="tx1"/>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7" name="Oval 48"/>
          <p:cNvSpPr>
            <a:spLocks noChangeArrowheads="1"/>
          </p:cNvSpPr>
          <p:nvPr/>
        </p:nvSpPr>
        <p:spPr bwMode="auto">
          <a:xfrm>
            <a:off x="5726741" y="4954944"/>
            <a:ext cx="152400" cy="152400"/>
          </a:xfrm>
          <a:prstGeom prst="ellipse">
            <a:avLst/>
          </a:prstGeom>
          <a:solidFill>
            <a:srgbClr val="000000"/>
          </a:solidFill>
          <a:ln w="12700">
            <a:solidFill>
              <a:schemeClr val="tx1"/>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48" name="Line 49"/>
          <p:cNvSpPr>
            <a:spLocks noChangeShapeType="1"/>
          </p:cNvSpPr>
          <p:nvPr/>
        </p:nvSpPr>
        <p:spPr bwMode="auto">
          <a:xfrm>
            <a:off x="5802942" y="4116744"/>
            <a:ext cx="2486025" cy="8636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49" name="Line 50"/>
          <p:cNvSpPr>
            <a:spLocks noChangeShapeType="1"/>
          </p:cNvSpPr>
          <p:nvPr/>
        </p:nvSpPr>
        <p:spPr bwMode="auto">
          <a:xfrm flipV="1">
            <a:off x="5812466" y="3850044"/>
            <a:ext cx="2514600" cy="1143000"/>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50" name="Line 51"/>
          <p:cNvSpPr>
            <a:spLocks noChangeShapeType="1"/>
          </p:cNvSpPr>
          <p:nvPr/>
        </p:nvSpPr>
        <p:spPr bwMode="auto">
          <a:xfrm flipH="1" flipV="1">
            <a:off x="3831266" y="4688244"/>
            <a:ext cx="1676400" cy="304800"/>
          </a:xfrm>
          <a:prstGeom prst="line">
            <a:avLst/>
          </a:prstGeom>
          <a:noFill/>
          <a:ln w="57150">
            <a:solidFill>
              <a:schemeClr val="tx1"/>
            </a:solidFill>
            <a:round/>
            <a:headEnd type="triangle" w="med" len="med"/>
          </a:ln>
        </p:spPr>
        <p:txBody>
          <a:bodyPr wrap="none" lIns="90487" tIns="44450" rIns="90487" bIns="44450" anchor="ctr"/>
          <a:lstStyle/>
          <a:p>
            <a:endParaRPr lang="zh-CN" altLang="en-US"/>
          </a:p>
        </p:txBody>
      </p:sp>
      <p:grpSp>
        <p:nvGrpSpPr>
          <p:cNvPr id="51" name="Group 52"/>
          <p:cNvGrpSpPr/>
          <p:nvPr/>
        </p:nvGrpSpPr>
        <p:grpSpPr bwMode="auto">
          <a:xfrm>
            <a:off x="5507666" y="5145444"/>
            <a:ext cx="533400" cy="228600"/>
            <a:chOff x="2496" y="2688"/>
            <a:chExt cx="336" cy="144"/>
          </a:xfrm>
        </p:grpSpPr>
        <p:sp>
          <p:nvSpPr>
            <p:cNvPr id="52" name="Line 53"/>
            <p:cNvSpPr>
              <a:spLocks noChangeShapeType="1"/>
            </p:cNvSpPr>
            <p:nvPr/>
          </p:nvSpPr>
          <p:spPr bwMode="auto">
            <a:xfrm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sp>
          <p:nvSpPr>
            <p:cNvPr id="53" name="Line 54"/>
            <p:cNvSpPr>
              <a:spLocks noChangeShapeType="1"/>
            </p:cNvSpPr>
            <p:nvPr/>
          </p:nvSpPr>
          <p:spPr bwMode="auto">
            <a:xfrm flipH="1"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grpSp>
      <p:grpSp>
        <p:nvGrpSpPr>
          <p:cNvPr id="54" name="Group 55"/>
          <p:cNvGrpSpPr/>
          <p:nvPr/>
        </p:nvGrpSpPr>
        <p:grpSpPr bwMode="auto">
          <a:xfrm>
            <a:off x="5507666" y="4459644"/>
            <a:ext cx="533400" cy="228600"/>
            <a:chOff x="2496" y="2688"/>
            <a:chExt cx="336" cy="144"/>
          </a:xfrm>
        </p:grpSpPr>
        <p:sp>
          <p:nvSpPr>
            <p:cNvPr id="55" name="Line 56"/>
            <p:cNvSpPr>
              <a:spLocks noChangeShapeType="1"/>
            </p:cNvSpPr>
            <p:nvPr/>
          </p:nvSpPr>
          <p:spPr bwMode="auto">
            <a:xfrm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sp>
          <p:nvSpPr>
            <p:cNvPr id="56" name="Line 57"/>
            <p:cNvSpPr>
              <a:spLocks noChangeShapeType="1"/>
            </p:cNvSpPr>
            <p:nvPr/>
          </p:nvSpPr>
          <p:spPr bwMode="auto">
            <a:xfrm flipH="1" flipV="1">
              <a:off x="2496" y="2688"/>
              <a:ext cx="336" cy="144"/>
            </a:xfrm>
            <a:prstGeom prst="line">
              <a:avLst/>
            </a:prstGeom>
            <a:noFill/>
            <a:ln w="19050">
              <a:solidFill>
                <a:srgbClr val="000000"/>
              </a:solidFill>
              <a:round/>
            </a:ln>
          </p:spPr>
          <p:txBody>
            <a:bodyPr wrap="none" lIns="90487" tIns="44450" rIns="90487" bIns="44450" anchor="ctr"/>
            <a:lstStyle/>
            <a:p>
              <a:endParaRPr lang="zh-CN" altLang="en-US"/>
            </a:p>
          </p:txBody>
        </p:sp>
      </p:grpSp>
      <p:sp>
        <p:nvSpPr>
          <p:cNvPr id="57" name="Text Box 65"/>
          <p:cNvSpPr txBox="1">
            <a:spLocks noChangeArrowheads="1"/>
          </p:cNvSpPr>
          <p:nvPr/>
        </p:nvSpPr>
        <p:spPr bwMode="auto">
          <a:xfrm>
            <a:off x="4690104" y="6126520"/>
            <a:ext cx="182806" cy="339067"/>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endParaRPr lang="en-US" altLang="zh-CN" b="1">
              <a:latin typeface="Helvetica"/>
              <a:ea typeface="宋体" panose="02010600030101010101" pitchFamily="2" charset="-122"/>
            </a:endParaRPr>
          </a:p>
        </p:txBody>
      </p:sp>
      <p:sp>
        <p:nvSpPr>
          <p:cNvPr id="58" name="Freeform 66"/>
          <p:cNvSpPr/>
          <p:nvPr/>
        </p:nvSpPr>
        <p:spPr bwMode="auto">
          <a:xfrm>
            <a:off x="5783891" y="4583470"/>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tailEnd type="triangle" w="med" len="med"/>
          </a:ln>
        </p:spPr>
        <p:txBody>
          <a:bodyPr wrap="none" lIns="90487" tIns="44450" rIns="90487" bIns="44450" anchor="ctr"/>
          <a:lstStyle/>
          <a:p>
            <a:endParaRPr lang="zh-CN" altLang="en-US"/>
          </a:p>
        </p:txBody>
      </p:sp>
      <p:sp>
        <p:nvSpPr>
          <p:cNvPr id="59" name="Freeform 67"/>
          <p:cNvSpPr/>
          <p:nvPr/>
        </p:nvSpPr>
        <p:spPr bwMode="auto">
          <a:xfrm>
            <a:off x="5774366" y="5259744"/>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tailEnd type="triangle" w="med" len="med"/>
          </a:ln>
        </p:spPr>
        <p:txBody>
          <a:bodyPr wrap="none" lIns="90487" tIns="44450" rIns="90487" bIns="44450" anchor="ctr"/>
          <a:lstStyle/>
          <a:p>
            <a:endParaRPr lang="zh-CN" altLang="en-US"/>
          </a:p>
        </p:txBody>
      </p:sp>
      <p:sp>
        <p:nvSpPr>
          <p:cNvPr id="60" name="Text Box 68"/>
          <p:cNvSpPr txBox="1">
            <a:spLocks noChangeArrowheads="1"/>
          </p:cNvSpPr>
          <p:nvPr/>
        </p:nvSpPr>
        <p:spPr bwMode="auto">
          <a:xfrm>
            <a:off x="3437091" y="3240444"/>
            <a:ext cx="1362551" cy="53296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a:ea typeface="宋体" panose="02010600030101010101" pitchFamily="2" charset="-122"/>
              </a:rPr>
              <a:t>Virtual</a:t>
            </a:r>
            <a:endParaRPr lang="en-US" altLang="zh-CN" b="1">
              <a:latin typeface="Helvetica"/>
              <a:ea typeface="宋体" panose="02010600030101010101" pitchFamily="2" charset="-122"/>
            </a:endParaRPr>
          </a:p>
          <a:p>
            <a:pPr algn="r" eaLnBrk="0" hangingPunct="0">
              <a:lnSpc>
                <a:spcPct val="80000"/>
              </a:lnSpc>
            </a:pPr>
            <a:r>
              <a:rPr lang="en-US" altLang="zh-CN" b="1">
                <a:latin typeface="Helvetica"/>
                <a:ea typeface="宋体" panose="02010600030101010101" pitchFamily="2" charset="-122"/>
              </a:rPr>
              <a:t>Addresses</a:t>
            </a:r>
            <a:endParaRPr lang="en-US" altLang="zh-CN" sz="2400" b="1">
              <a:latin typeface="Helvetica"/>
              <a:ea typeface="宋体" panose="02010600030101010101" pitchFamily="2" charset="-122"/>
            </a:endParaRPr>
          </a:p>
        </p:txBody>
      </p:sp>
      <p:sp>
        <p:nvSpPr>
          <p:cNvPr id="61" name="Text Box 69"/>
          <p:cNvSpPr txBox="1">
            <a:spLocks noChangeArrowheads="1"/>
          </p:cNvSpPr>
          <p:nvPr/>
        </p:nvSpPr>
        <p:spPr bwMode="auto">
          <a:xfrm>
            <a:off x="6332691" y="3316644"/>
            <a:ext cx="1362551" cy="53296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a:ea typeface="宋体" panose="02010600030101010101" pitchFamily="2" charset="-122"/>
              </a:rPr>
              <a:t>Physical</a:t>
            </a:r>
            <a:endParaRPr lang="en-US" altLang="zh-CN" b="1">
              <a:latin typeface="Helvetica"/>
              <a:ea typeface="宋体" panose="02010600030101010101" pitchFamily="2" charset="-122"/>
            </a:endParaRPr>
          </a:p>
          <a:p>
            <a:pPr algn="r" eaLnBrk="0" hangingPunct="0">
              <a:lnSpc>
                <a:spcPct val="80000"/>
              </a:lnSpc>
            </a:pPr>
            <a:r>
              <a:rPr lang="en-US" altLang="zh-CN" b="1">
                <a:latin typeface="Helvetica"/>
                <a:ea typeface="宋体" panose="02010600030101010101" pitchFamily="2" charset="-122"/>
              </a:rPr>
              <a:t>Addresses</a:t>
            </a:r>
            <a:endParaRPr lang="en-US" altLang="zh-CN" sz="2400" b="1">
              <a:latin typeface="Helvetica"/>
              <a:ea typeface="宋体" panose="02010600030101010101" pitchFamily="2" charset="-122"/>
            </a:endParaRPr>
          </a:p>
        </p:txBody>
      </p:sp>
      <p:sp>
        <p:nvSpPr>
          <p:cNvPr id="62" name="AutoShape 70"/>
          <p:cNvSpPr>
            <a:spLocks noChangeArrowheads="1"/>
          </p:cNvSpPr>
          <p:nvPr/>
        </p:nvSpPr>
        <p:spPr bwMode="auto">
          <a:xfrm>
            <a:off x="6188704" y="5899507"/>
            <a:ext cx="1581150" cy="479425"/>
          </a:xfrm>
          <a:prstGeom prst="can">
            <a:avLst>
              <a:gd name="adj" fmla="val 25000"/>
            </a:avLst>
          </a:prstGeom>
          <a:solidFill>
            <a:srgbClr val="CCFF66"/>
          </a:solidFill>
          <a:ln w="9525">
            <a:solidFill>
              <a:schemeClr val="tx1"/>
            </a:solidFill>
            <a:round/>
          </a:ln>
        </p:spPr>
        <p:txBody>
          <a:bodyPr wrap="none" anchor="ctr"/>
          <a:lstStyle/>
          <a:p>
            <a:pPr algn="r" eaLnBrk="0" hangingPunct="0">
              <a:lnSpc>
                <a:spcPct val="90000"/>
              </a:lnSpc>
              <a:spcBef>
                <a:spcPct val="30000"/>
              </a:spcBef>
            </a:pPr>
            <a:r>
              <a:rPr lang="en-US" altLang="zh-CN" b="1">
                <a:latin typeface="Verdana" panose="020B0604030504040204" pitchFamily="34" charset="0"/>
                <a:ea typeface="宋体" panose="02010600030101010101" pitchFamily="2" charset="-122"/>
              </a:rPr>
              <a:t>Part Disk</a:t>
            </a:r>
            <a:endParaRPr lang="en-US" altLang="zh-CN" sz="3800">
              <a:latin typeface="Verdana" panose="020B0604030504040204" pitchFamily="34" charset="0"/>
              <a:ea typeface="宋体" panose="02010600030101010101" pitchFamily="2" charset="-122"/>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缺页 </a:t>
            </a:r>
            <a:r>
              <a:rPr lang="en-US" altLang="zh-CN" dirty="0"/>
              <a:t>Page Faults </a:t>
            </a:r>
            <a:endParaRPr lang="zh-CN" altLang="en-US" dirty="0"/>
          </a:p>
        </p:txBody>
      </p:sp>
      <p:sp>
        <p:nvSpPr>
          <p:cNvPr id="3" name="内容占位符 2"/>
          <p:cNvSpPr>
            <a:spLocks noGrp="1"/>
          </p:cNvSpPr>
          <p:nvPr>
            <p:ph idx="1"/>
          </p:nvPr>
        </p:nvSpPr>
        <p:spPr>
          <a:xfrm>
            <a:off x="487822" y="942764"/>
            <a:ext cx="10515599" cy="2406492"/>
          </a:xfrm>
        </p:spPr>
        <p:txBody>
          <a:bodyPr>
            <a:normAutofit fontScale="92500" lnSpcReduction="20000"/>
          </a:bodyPr>
          <a:lstStyle/>
          <a:p>
            <a:r>
              <a:rPr lang="zh-CN" altLang="en-US" sz="2800" b="1" dirty="0"/>
              <a:t>页表指示虚拟地址不在内存中</a:t>
            </a:r>
            <a:endParaRPr lang="zh-CN" altLang="en-US" sz="2800" b="1" dirty="0"/>
          </a:p>
          <a:p>
            <a:pPr lvl="1"/>
            <a:r>
              <a:rPr lang="zh-CN" altLang="en-US" dirty="0"/>
              <a:t>操作系统负责将数据从磁盘迁移到内存中</a:t>
            </a:r>
            <a:endParaRPr lang="zh-CN" altLang="en-US" dirty="0"/>
          </a:p>
          <a:p>
            <a:pPr lvl="1"/>
            <a:r>
              <a:rPr lang="zh-CN" altLang="en-US" dirty="0"/>
              <a:t>当前进程挂起</a:t>
            </a:r>
            <a:endParaRPr lang="zh-CN" altLang="en-US" dirty="0"/>
          </a:p>
          <a:p>
            <a:pPr lvl="1"/>
            <a:r>
              <a:rPr lang="zh-CN" altLang="en-US" dirty="0"/>
              <a:t>操作系统负责所有的替换策略</a:t>
            </a:r>
            <a:endParaRPr lang="zh-CN" altLang="en-US" dirty="0"/>
          </a:p>
          <a:p>
            <a:pPr lvl="1"/>
            <a:r>
              <a:rPr lang="zh-CN" altLang="en-US" dirty="0"/>
              <a:t>唤醒挂起进程</a:t>
            </a:r>
            <a:endParaRPr lang="zh-CN" altLang="en-US" dirty="0"/>
          </a:p>
          <a:p>
            <a:endParaRPr lang="zh-CN" altLang="en-US" dirty="0"/>
          </a:p>
          <a:p>
            <a:endParaRPr lang="zh-CN" altLang="en-US" dirty="0"/>
          </a:p>
        </p:txBody>
      </p:sp>
      <p:sp>
        <p:nvSpPr>
          <p:cNvPr id="4" name="AutoShape 5"/>
          <p:cNvSpPr>
            <a:spLocks noChangeAspect="1" noChangeArrowheads="1"/>
          </p:cNvSpPr>
          <p:nvPr/>
        </p:nvSpPr>
        <p:spPr bwMode="auto">
          <a:xfrm>
            <a:off x="1798638" y="4779963"/>
            <a:ext cx="684212" cy="639762"/>
          </a:xfrm>
          <a:prstGeom prst="roundRect">
            <a:avLst>
              <a:gd name="adj" fmla="val 38986"/>
            </a:avLst>
          </a:prstGeom>
          <a:solidFill>
            <a:schemeClr val="bg2"/>
          </a:solidFill>
          <a:ln w="9525">
            <a:noFill/>
            <a:round/>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 name="AutoShape 6"/>
          <p:cNvSpPr>
            <a:spLocks noChangeAspect="1" noChangeArrowheads="1"/>
          </p:cNvSpPr>
          <p:nvPr/>
        </p:nvSpPr>
        <p:spPr bwMode="auto">
          <a:xfrm>
            <a:off x="1752601" y="4733926"/>
            <a:ext cx="684213" cy="639763"/>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panose="02010600030101010101" pitchFamily="2" charset="-122"/>
              </a:rPr>
              <a:t>CPU</a:t>
            </a:r>
            <a:endParaRPr lang="en-US" altLang="zh-CN" sz="1400" b="1" dirty="0">
              <a:latin typeface="Helvetica"/>
              <a:ea typeface="宋体" panose="02010600030101010101" pitchFamily="2" charset="-122"/>
            </a:endParaRPr>
          </a:p>
        </p:txBody>
      </p:sp>
      <p:sp>
        <p:nvSpPr>
          <p:cNvPr id="6" name="Rectangle 7"/>
          <p:cNvSpPr>
            <a:spLocks noChangeAspect="1" noChangeArrowheads="1"/>
          </p:cNvSpPr>
          <p:nvPr/>
        </p:nvSpPr>
        <p:spPr bwMode="auto">
          <a:xfrm>
            <a:off x="4860925" y="3957639"/>
            <a:ext cx="1004888" cy="1965325"/>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 name="Rectangle 8"/>
          <p:cNvSpPr>
            <a:spLocks noChangeAspect="1" noChangeArrowheads="1"/>
          </p:cNvSpPr>
          <p:nvPr/>
        </p:nvSpPr>
        <p:spPr bwMode="auto">
          <a:xfrm>
            <a:off x="4814889" y="3911601"/>
            <a:ext cx="1004887" cy="1965325"/>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 name="Rectangle 9"/>
          <p:cNvSpPr>
            <a:spLocks noChangeAspect="1" noChangeArrowheads="1"/>
          </p:cNvSpPr>
          <p:nvPr/>
        </p:nvSpPr>
        <p:spPr bwMode="auto">
          <a:xfrm>
            <a:off x="5133976" y="400367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 name="Rectangle 10"/>
          <p:cNvSpPr>
            <a:spLocks noChangeAspect="1" noChangeArrowheads="1"/>
          </p:cNvSpPr>
          <p:nvPr/>
        </p:nvSpPr>
        <p:spPr bwMode="auto">
          <a:xfrm>
            <a:off x="5133976" y="4140201"/>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0" name="Rectangle 11"/>
          <p:cNvSpPr>
            <a:spLocks noChangeAspect="1" noChangeArrowheads="1"/>
          </p:cNvSpPr>
          <p:nvPr/>
        </p:nvSpPr>
        <p:spPr bwMode="auto">
          <a:xfrm>
            <a:off x="5133976" y="4278314"/>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1" name="Rectangle 12"/>
          <p:cNvSpPr>
            <a:spLocks noChangeAspect="1" noChangeArrowheads="1"/>
          </p:cNvSpPr>
          <p:nvPr/>
        </p:nvSpPr>
        <p:spPr bwMode="auto">
          <a:xfrm>
            <a:off x="5133976" y="4414839"/>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2" name="Rectangle 13"/>
          <p:cNvSpPr>
            <a:spLocks noChangeAspect="1" noChangeArrowheads="1"/>
          </p:cNvSpPr>
          <p:nvPr/>
        </p:nvSpPr>
        <p:spPr bwMode="auto">
          <a:xfrm>
            <a:off x="5133976" y="455136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3" name="Rectangle 14"/>
          <p:cNvSpPr>
            <a:spLocks noChangeAspect="1" noChangeArrowheads="1"/>
          </p:cNvSpPr>
          <p:nvPr/>
        </p:nvSpPr>
        <p:spPr bwMode="auto">
          <a:xfrm>
            <a:off x="5133976" y="4826001"/>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4" name="Rectangle 15"/>
          <p:cNvSpPr>
            <a:spLocks noChangeAspect="1" noChangeArrowheads="1"/>
          </p:cNvSpPr>
          <p:nvPr/>
        </p:nvSpPr>
        <p:spPr bwMode="auto">
          <a:xfrm>
            <a:off x="5133976" y="468947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5" name="Rectangle 16"/>
          <p:cNvSpPr>
            <a:spLocks noChangeAspect="1" noChangeArrowheads="1"/>
          </p:cNvSpPr>
          <p:nvPr/>
        </p:nvSpPr>
        <p:spPr bwMode="auto">
          <a:xfrm>
            <a:off x="5133976" y="496252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6" name="Rectangle 17"/>
          <p:cNvSpPr>
            <a:spLocks noChangeAspect="1" noChangeArrowheads="1"/>
          </p:cNvSpPr>
          <p:nvPr/>
        </p:nvSpPr>
        <p:spPr bwMode="auto">
          <a:xfrm>
            <a:off x="5133976" y="5099051"/>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7" name="Rectangle 18"/>
          <p:cNvSpPr>
            <a:spLocks noChangeAspect="1" noChangeArrowheads="1"/>
          </p:cNvSpPr>
          <p:nvPr/>
        </p:nvSpPr>
        <p:spPr bwMode="auto">
          <a:xfrm>
            <a:off x="5133976" y="5237164"/>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8" name="Rectangle 19"/>
          <p:cNvSpPr>
            <a:spLocks noChangeAspect="1" noChangeArrowheads="1"/>
          </p:cNvSpPr>
          <p:nvPr/>
        </p:nvSpPr>
        <p:spPr bwMode="auto">
          <a:xfrm>
            <a:off x="5133976" y="5373689"/>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9" name="Rectangle 20"/>
          <p:cNvSpPr>
            <a:spLocks noChangeAspect="1" noChangeArrowheads="1"/>
          </p:cNvSpPr>
          <p:nvPr/>
        </p:nvSpPr>
        <p:spPr bwMode="auto">
          <a:xfrm>
            <a:off x="5133976" y="564832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0" name="Rectangle 21"/>
          <p:cNvSpPr>
            <a:spLocks noChangeAspect="1" noChangeArrowheads="1"/>
          </p:cNvSpPr>
          <p:nvPr/>
        </p:nvSpPr>
        <p:spPr bwMode="auto">
          <a:xfrm>
            <a:off x="5133976" y="551021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1" name="Text Box 22"/>
          <p:cNvSpPr txBox="1">
            <a:spLocks noChangeAspect="1" noChangeArrowheads="1"/>
          </p:cNvSpPr>
          <p:nvPr/>
        </p:nvSpPr>
        <p:spPr bwMode="auto">
          <a:xfrm>
            <a:off x="4929188" y="3629025"/>
            <a:ext cx="862012"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Memory</a:t>
            </a:r>
            <a:endParaRPr lang="en-US" altLang="zh-CN" sz="1400" b="1">
              <a:latin typeface="Helvetica"/>
              <a:ea typeface="宋体" panose="02010600030101010101" pitchFamily="2" charset="-122"/>
            </a:endParaRPr>
          </a:p>
        </p:txBody>
      </p:sp>
      <p:sp>
        <p:nvSpPr>
          <p:cNvPr id="22" name="Rectangle 23"/>
          <p:cNvSpPr>
            <a:spLocks noChangeAspect="1" noChangeArrowheads="1"/>
          </p:cNvSpPr>
          <p:nvPr/>
        </p:nvSpPr>
        <p:spPr bwMode="auto">
          <a:xfrm>
            <a:off x="3170238" y="4414838"/>
            <a:ext cx="730250" cy="1416050"/>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3" name="Rectangle 24"/>
          <p:cNvSpPr>
            <a:spLocks noChangeAspect="1" noChangeArrowheads="1"/>
          </p:cNvSpPr>
          <p:nvPr/>
        </p:nvSpPr>
        <p:spPr bwMode="auto">
          <a:xfrm>
            <a:off x="3124200" y="4368800"/>
            <a:ext cx="730250" cy="1416050"/>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4" name="Rectangle 25"/>
          <p:cNvSpPr>
            <a:spLocks noChangeAspect="1" noChangeArrowheads="1"/>
          </p:cNvSpPr>
          <p:nvPr/>
        </p:nvSpPr>
        <p:spPr bwMode="auto">
          <a:xfrm>
            <a:off x="3443289" y="4460876"/>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5" name="Rectangle 26"/>
          <p:cNvSpPr>
            <a:spLocks noChangeAspect="1" noChangeArrowheads="1"/>
          </p:cNvSpPr>
          <p:nvPr/>
        </p:nvSpPr>
        <p:spPr bwMode="auto">
          <a:xfrm>
            <a:off x="3443289" y="4597401"/>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6" name="Rectangle 27"/>
          <p:cNvSpPr>
            <a:spLocks noChangeAspect="1" noChangeArrowheads="1"/>
          </p:cNvSpPr>
          <p:nvPr/>
        </p:nvSpPr>
        <p:spPr bwMode="auto">
          <a:xfrm>
            <a:off x="3443289" y="4735514"/>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7" name="Rectangle 28"/>
          <p:cNvSpPr>
            <a:spLocks noChangeAspect="1" noChangeArrowheads="1"/>
          </p:cNvSpPr>
          <p:nvPr/>
        </p:nvSpPr>
        <p:spPr bwMode="auto">
          <a:xfrm>
            <a:off x="3443289" y="4872039"/>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8" name="Rectangle 29"/>
          <p:cNvSpPr>
            <a:spLocks noChangeAspect="1" noChangeArrowheads="1"/>
          </p:cNvSpPr>
          <p:nvPr/>
        </p:nvSpPr>
        <p:spPr bwMode="auto">
          <a:xfrm>
            <a:off x="3443289" y="5008563"/>
            <a:ext cx="3206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29" name="Rectangle 30"/>
          <p:cNvSpPr>
            <a:spLocks noChangeAspect="1" noChangeArrowheads="1"/>
          </p:cNvSpPr>
          <p:nvPr/>
        </p:nvSpPr>
        <p:spPr bwMode="auto">
          <a:xfrm>
            <a:off x="3443289" y="5283201"/>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0" name="Rectangle 31"/>
          <p:cNvSpPr>
            <a:spLocks noChangeAspect="1" noChangeArrowheads="1"/>
          </p:cNvSpPr>
          <p:nvPr/>
        </p:nvSpPr>
        <p:spPr bwMode="auto">
          <a:xfrm>
            <a:off x="3443289" y="5146676"/>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1" name="Rectangle 32"/>
          <p:cNvSpPr>
            <a:spLocks noChangeAspect="1" noChangeArrowheads="1"/>
          </p:cNvSpPr>
          <p:nvPr/>
        </p:nvSpPr>
        <p:spPr bwMode="auto">
          <a:xfrm>
            <a:off x="3443289" y="5419726"/>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2" name="Rectangle 33"/>
          <p:cNvSpPr>
            <a:spLocks noChangeAspect="1" noChangeArrowheads="1"/>
          </p:cNvSpPr>
          <p:nvPr/>
        </p:nvSpPr>
        <p:spPr bwMode="auto">
          <a:xfrm>
            <a:off x="3443289" y="5557839"/>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3" name="Text Box 34"/>
          <p:cNvSpPr txBox="1">
            <a:spLocks noChangeAspect="1" noChangeArrowheads="1"/>
          </p:cNvSpPr>
          <p:nvPr/>
        </p:nvSpPr>
        <p:spPr bwMode="auto">
          <a:xfrm>
            <a:off x="2971801" y="4086225"/>
            <a:ext cx="1116013"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Page Table</a:t>
            </a:r>
            <a:endParaRPr lang="en-US" altLang="zh-CN" sz="1400" b="1">
              <a:latin typeface="Helvetica"/>
              <a:ea typeface="宋体" panose="02010600030101010101" pitchFamily="2" charset="-122"/>
            </a:endParaRPr>
          </a:p>
        </p:txBody>
      </p:sp>
      <p:sp>
        <p:nvSpPr>
          <p:cNvPr id="34" name="Line 35"/>
          <p:cNvSpPr>
            <a:spLocks noChangeAspect="1" noChangeShapeType="1"/>
          </p:cNvSpPr>
          <p:nvPr/>
        </p:nvSpPr>
        <p:spPr bwMode="auto">
          <a:xfrm>
            <a:off x="3621089" y="4802189"/>
            <a:ext cx="1512887" cy="663575"/>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35" name="Line 36"/>
          <p:cNvSpPr>
            <a:spLocks noChangeAspect="1" noChangeShapeType="1"/>
          </p:cNvSpPr>
          <p:nvPr/>
        </p:nvSpPr>
        <p:spPr bwMode="auto">
          <a:xfrm flipV="1">
            <a:off x="3625851" y="4643438"/>
            <a:ext cx="1508125" cy="685800"/>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36" name="Line 37"/>
          <p:cNvSpPr>
            <a:spLocks noChangeAspect="1" noChangeShapeType="1"/>
          </p:cNvSpPr>
          <p:nvPr/>
        </p:nvSpPr>
        <p:spPr bwMode="auto">
          <a:xfrm flipV="1">
            <a:off x="3443289" y="5419726"/>
            <a:ext cx="320675" cy="138113"/>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37" name="Line 38"/>
          <p:cNvSpPr>
            <a:spLocks noChangeAspect="1" noChangeShapeType="1"/>
          </p:cNvSpPr>
          <p:nvPr/>
        </p:nvSpPr>
        <p:spPr bwMode="auto">
          <a:xfrm flipH="1" flipV="1">
            <a:off x="3443289" y="5419726"/>
            <a:ext cx="320675" cy="138113"/>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38" name="Line 39"/>
          <p:cNvSpPr>
            <a:spLocks noChangeAspect="1" noChangeShapeType="1"/>
          </p:cNvSpPr>
          <p:nvPr/>
        </p:nvSpPr>
        <p:spPr bwMode="auto">
          <a:xfrm flipV="1">
            <a:off x="3443289" y="5008564"/>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39" name="Line 40"/>
          <p:cNvSpPr>
            <a:spLocks noChangeAspect="1" noChangeShapeType="1"/>
          </p:cNvSpPr>
          <p:nvPr/>
        </p:nvSpPr>
        <p:spPr bwMode="auto">
          <a:xfrm flipH="1" flipV="1">
            <a:off x="3443289" y="5008564"/>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40" name="Freeform 47"/>
          <p:cNvSpPr>
            <a:spLocks noChangeAspect="1"/>
          </p:cNvSpPr>
          <p:nvPr/>
        </p:nvSpPr>
        <p:spPr bwMode="auto">
          <a:xfrm>
            <a:off x="3608389" y="50831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tailEnd type="triangle" w="med" len="med"/>
          </a:ln>
        </p:spPr>
        <p:txBody>
          <a:bodyPr wrap="none" lIns="90487" tIns="44450" rIns="90487" bIns="44450" anchor="ctr"/>
          <a:lstStyle/>
          <a:p>
            <a:pPr algn="ctr"/>
            <a:endParaRPr lang="zh-CN" altLang="en-US"/>
          </a:p>
        </p:txBody>
      </p:sp>
      <p:sp>
        <p:nvSpPr>
          <p:cNvPr id="41" name="Freeform 48"/>
          <p:cNvSpPr>
            <a:spLocks noChangeAspect="1"/>
          </p:cNvSpPr>
          <p:nvPr/>
        </p:nvSpPr>
        <p:spPr bwMode="auto">
          <a:xfrm>
            <a:off x="3603625" y="5487989"/>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FF0000"/>
            </a:solidFill>
            <a:round/>
            <a:tailEnd type="triangle" w="med" len="med"/>
          </a:ln>
        </p:spPr>
        <p:txBody>
          <a:bodyPr wrap="none" lIns="90487" tIns="44450" rIns="90487" bIns="44450" anchor="ctr"/>
          <a:lstStyle/>
          <a:p>
            <a:pPr algn="ctr"/>
            <a:endParaRPr lang="zh-CN" altLang="en-US"/>
          </a:p>
        </p:txBody>
      </p:sp>
      <p:sp>
        <p:nvSpPr>
          <p:cNvPr id="42" name="Text Box 49"/>
          <p:cNvSpPr txBox="1">
            <a:spLocks noChangeAspect="1" noChangeArrowheads="1"/>
          </p:cNvSpPr>
          <p:nvPr/>
        </p:nvSpPr>
        <p:spPr bwMode="auto">
          <a:xfrm>
            <a:off x="2064792" y="4316413"/>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Virtual</a:t>
            </a:r>
            <a:endParaRPr lang="en-US" altLang="zh-CN" sz="1400" b="1">
              <a:latin typeface="Helvetica"/>
              <a:ea typeface="宋体" panose="02010600030101010101" pitchFamily="2" charset="-122"/>
            </a:endParaRPr>
          </a:p>
          <a:p>
            <a:pPr algn="ctr" eaLnBrk="0" hangingPunct="0">
              <a:lnSpc>
                <a:spcPct val="80000"/>
              </a:lnSpc>
            </a:pPr>
            <a:r>
              <a:rPr lang="en-US" altLang="zh-CN" sz="1400" b="1">
                <a:latin typeface="Helvetica"/>
                <a:ea typeface="宋体" panose="02010600030101010101" pitchFamily="2" charset="-122"/>
              </a:rPr>
              <a:t>Addresses</a:t>
            </a:r>
            <a:endParaRPr lang="en-US" altLang="zh-CN" sz="1400" b="1">
              <a:latin typeface="Helvetica"/>
              <a:ea typeface="宋体" panose="02010600030101010101" pitchFamily="2" charset="-122"/>
            </a:endParaRPr>
          </a:p>
        </p:txBody>
      </p:sp>
      <p:sp>
        <p:nvSpPr>
          <p:cNvPr id="43" name="Text Box 50"/>
          <p:cNvSpPr txBox="1">
            <a:spLocks noChangeAspect="1" noChangeArrowheads="1"/>
          </p:cNvSpPr>
          <p:nvPr/>
        </p:nvSpPr>
        <p:spPr bwMode="auto">
          <a:xfrm>
            <a:off x="3801517" y="4362450"/>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Physical</a:t>
            </a:r>
            <a:endParaRPr lang="en-US" altLang="zh-CN" sz="1400" b="1">
              <a:latin typeface="Helvetica"/>
              <a:ea typeface="宋体" panose="02010600030101010101" pitchFamily="2" charset="-122"/>
            </a:endParaRPr>
          </a:p>
          <a:p>
            <a:pPr algn="ctr" eaLnBrk="0" hangingPunct="0">
              <a:lnSpc>
                <a:spcPct val="80000"/>
              </a:lnSpc>
            </a:pPr>
            <a:r>
              <a:rPr lang="en-US" altLang="zh-CN" sz="1400" b="1">
                <a:latin typeface="Helvetica"/>
                <a:ea typeface="宋体" panose="02010600030101010101" pitchFamily="2" charset="-122"/>
              </a:rPr>
              <a:t>Addresses</a:t>
            </a:r>
            <a:endParaRPr lang="en-US" altLang="zh-CN" sz="1400" b="1">
              <a:latin typeface="Helvetica"/>
              <a:ea typeface="宋体" panose="02010600030101010101" pitchFamily="2" charset="-122"/>
            </a:endParaRPr>
          </a:p>
        </p:txBody>
      </p:sp>
      <p:sp>
        <p:nvSpPr>
          <p:cNvPr id="44" name="Text Box 95"/>
          <p:cNvSpPr txBox="1">
            <a:spLocks noChangeArrowheads="1"/>
          </p:cNvSpPr>
          <p:nvPr/>
        </p:nvSpPr>
        <p:spPr bwMode="auto">
          <a:xfrm>
            <a:off x="2542752" y="3504461"/>
            <a:ext cx="1893146" cy="422167"/>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panose="02010600030101010101" pitchFamily="2" charset="-122"/>
              </a:rPr>
              <a:t>Before fault</a:t>
            </a:r>
            <a:endParaRPr lang="en-US" altLang="zh-CN" sz="2400" b="1" dirty="0">
              <a:latin typeface="Helvetica"/>
              <a:ea typeface="宋体" panose="02010600030101010101" pitchFamily="2" charset="-122"/>
            </a:endParaRPr>
          </a:p>
        </p:txBody>
      </p:sp>
      <p:sp>
        <p:nvSpPr>
          <p:cNvPr id="45" name="Line 97"/>
          <p:cNvSpPr>
            <a:spLocks noChangeAspect="1" noChangeShapeType="1"/>
          </p:cNvSpPr>
          <p:nvPr/>
        </p:nvSpPr>
        <p:spPr bwMode="auto">
          <a:xfrm flipH="1" flipV="1">
            <a:off x="2438400" y="5145088"/>
            <a:ext cx="1004888" cy="366712"/>
          </a:xfrm>
          <a:prstGeom prst="line">
            <a:avLst/>
          </a:prstGeom>
          <a:noFill/>
          <a:ln w="28575">
            <a:solidFill>
              <a:schemeClr val="tx1"/>
            </a:solidFill>
            <a:round/>
            <a:headEnd type="triangle" w="med" len="med"/>
          </a:ln>
        </p:spPr>
        <p:txBody>
          <a:bodyPr wrap="none" lIns="90487" tIns="44450" rIns="90487" bIns="44450" anchor="ctr"/>
          <a:lstStyle/>
          <a:p>
            <a:pPr algn="ctr"/>
            <a:endParaRPr lang="zh-CN" altLang="en-US"/>
          </a:p>
        </p:txBody>
      </p:sp>
      <p:sp>
        <p:nvSpPr>
          <p:cNvPr id="46" name="AutoShape 100"/>
          <p:cNvSpPr>
            <a:spLocks noChangeArrowheads="1"/>
          </p:cNvSpPr>
          <p:nvPr/>
        </p:nvSpPr>
        <p:spPr bwMode="auto">
          <a:xfrm>
            <a:off x="3887788" y="5864225"/>
            <a:ext cx="855662" cy="361950"/>
          </a:xfrm>
          <a:prstGeom prst="can">
            <a:avLst>
              <a:gd name="adj" fmla="val 25000"/>
            </a:avLst>
          </a:prstGeom>
          <a:solidFill>
            <a:srgbClr val="CCFF66"/>
          </a:solidFill>
          <a:ln w="9525">
            <a:solidFill>
              <a:schemeClr val="tx1"/>
            </a:solidFill>
            <a:round/>
          </a:ln>
        </p:spPr>
        <p:txBody>
          <a:bodyPr wrap="none" anchor="ctr"/>
          <a:lstStyle/>
          <a:p>
            <a:pPr algn="ctr" eaLnBrk="0" hangingPunct="0">
              <a:lnSpc>
                <a:spcPct val="90000"/>
              </a:lnSpc>
              <a:spcBef>
                <a:spcPct val="30000"/>
              </a:spcBef>
            </a:pPr>
            <a:r>
              <a:rPr lang="en-US" altLang="zh-CN" sz="1200" b="1">
                <a:latin typeface="Verdana" panose="020B0604030504040204" pitchFamily="34" charset="0"/>
                <a:ea typeface="宋体" panose="02010600030101010101" pitchFamily="2" charset="-122"/>
              </a:rPr>
              <a:t>Part Disk</a:t>
            </a:r>
            <a:endParaRPr lang="en-US" altLang="zh-CN" sz="2200">
              <a:latin typeface="Verdana" panose="020B0604030504040204" pitchFamily="34" charset="0"/>
              <a:ea typeface="宋体" panose="02010600030101010101" pitchFamily="2" charset="-122"/>
            </a:endParaRPr>
          </a:p>
        </p:txBody>
      </p:sp>
      <p:grpSp>
        <p:nvGrpSpPr>
          <p:cNvPr id="47" name="组合 46"/>
          <p:cNvGrpSpPr/>
          <p:nvPr/>
        </p:nvGrpSpPr>
        <p:grpSpPr>
          <a:xfrm>
            <a:off x="6249988" y="3511712"/>
            <a:ext cx="4113212" cy="2812888"/>
            <a:chOff x="4725988" y="3511712"/>
            <a:chExt cx="4113212" cy="2812888"/>
          </a:xfrm>
        </p:grpSpPr>
        <p:sp>
          <p:nvSpPr>
            <p:cNvPr id="48"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9"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panose="02010600030101010101" pitchFamily="2" charset="-122"/>
                </a:rPr>
                <a:t>CPU</a:t>
              </a:r>
              <a:endParaRPr lang="en-US" altLang="zh-CN" sz="1400" b="1" dirty="0">
                <a:latin typeface="Helvetica"/>
                <a:ea typeface="宋体" panose="02010600030101010101" pitchFamily="2" charset="-122"/>
              </a:endParaRPr>
            </a:p>
          </p:txBody>
        </p:sp>
        <p:sp>
          <p:nvSpPr>
            <p:cNvPr id="50"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1"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2"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3"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4"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5"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6"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7"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8"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9"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0"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1"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2"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3"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4"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5" name="Text Box 68"/>
            <p:cNvSpPr txBox="1">
              <a:spLocks noChangeAspect="1" noChangeArrowheads="1"/>
            </p:cNvSpPr>
            <p:nvPr/>
          </p:nvSpPr>
          <p:spPr bwMode="auto">
            <a:xfrm>
              <a:off x="7848600" y="3781425"/>
              <a:ext cx="862013"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Memory</a:t>
              </a:r>
              <a:endParaRPr lang="en-US" altLang="zh-CN" sz="1400" b="1">
                <a:latin typeface="Helvetica"/>
                <a:ea typeface="宋体" panose="02010600030101010101" pitchFamily="2" charset="-122"/>
              </a:endParaRPr>
            </a:p>
          </p:txBody>
        </p:sp>
        <p:sp>
          <p:nvSpPr>
            <p:cNvPr id="66"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7"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8"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69"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0"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1"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2"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3"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4"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5"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6"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7" name="Text Box 80"/>
            <p:cNvSpPr txBox="1">
              <a:spLocks noChangeAspect="1" noChangeArrowheads="1"/>
            </p:cNvSpPr>
            <p:nvPr/>
          </p:nvSpPr>
          <p:spPr bwMode="auto">
            <a:xfrm>
              <a:off x="5894388" y="4238625"/>
              <a:ext cx="1116012"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Page Table</a:t>
              </a:r>
              <a:endParaRPr lang="en-US" altLang="zh-CN" sz="1400" b="1">
                <a:latin typeface="Helvetica"/>
                <a:ea typeface="宋体" panose="02010600030101010101" pitchFamily="2" charset="-122"/>
              </a:endParaRPr>
            </a:p>
          </p:txBody>
        </p:sp>
        <p:sp>
          <p:nvSpPr>
            <p:cNvPr id="78"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79"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80" name="Line 83"/>
            <p:cNvSpPr>
              <a:spLocks noChangeAspect="1" noChangeShapeType="1"/>
            </p:cNvSpPr>
            <p:nvPr/>
          </p:nvSpPr>
          <p:spPr bwMode="auto">
            <a:xfrm flipV="1">
              <a:off x="6416675" y="5160963"/>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81"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82" name="Text Box 92"/>
            <p:cNvSpPr txBox="1">
              <a:spLocks noChangeAspect="1" noChangeArrowheads="1"/>
            </p:cNvSpPr>
            <p:nvPr/>
          </p:nvSpPr>
          <p:spPr bwMode="auto">
            <a:xfrm>
              <a:off x="5038178" y="4468813"/>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Virtual</a:t>
              </a:r>
              <a:endParaRPr lang="en-US" altLang="zh-CN" sz="1400" b="1">
                <a:latin typeface="Helvetica"/>
                <a:ea typeface="宋体" panose="02010600030101010101" pitchFamily="2" charset="-122"/>
              </a:endParaRPr>
            </a:p>
            <a:p>
              <a:pPr algn="ctr" eaLnBrk="0" hangingPunct="0">
                <a:lnSpc>
                  <a:spcPct val="80000"/>
                </a:lnSpc>
              </a:pPr>
              <a:r>
                <a:rPr lang="en-US" altLang="zh-CN" sz="1400" b="1">
                  <a:latin typeface="Helvetica"/>
                  <a:ea typeface="宋体" panose="02010600030101010101" pitchFamily="2" charset="-122"/>
                </a:rPr>
                <a:t>Addresses</a:t>
              </a:r>
              <a:endParaRPr lang="en-US" altLang="zh-CN" sz="1400" b="1">
                <a:latin typeface="Helvetica"/>
                <a:ea typeface="宋体" panose="02010600030101010101" pitchFamily="2" charset="-122"/>
              </a:endParaRPr>
            </a:p>
          </p:txBody>
        </p:sp>
        <p:sp>
          <p:nvSpPr>
            <p:cNvPr id="83" name="Text Box 93"/>
            <p:cNvSpPr txBox="1">
              <a:spLocks noChangeAspect="1" noChangeArrowheads="1"/>
            </p:cNvSpPr>
            <p:nvPr/>
          </p:nvSpPr>
          <p:spPr bwMode="auto">
            <a:xfrm>
              <a:off x="6774903" y="4514850"/>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Physical</a:t>
              </a:r>
              <a:endParaRPr lang="en-US" altLang="zh-CN" sz="1400" b="1">
                <a:latin typeface="Helvetica"/>
                <a:ea typeface="宋体" panose="02010600030101010101" pitchFamily="2" charset="-122"/>
              </a:endParaRPr>
            </a:p>
            <a:p>
              <a:pPr algn="ctr" eaLnBrk="0" hangingPunct="0">
                <a:lnSpc>
                  <a:spcPct val="80000"/>
                </a:lnSpc>
              </a:pPr>
              <a:r>
                <a:rPr lang="en-US" altLang="zh-CN" sz="1400" b="1">
                  <a:latin typeface="Helvetica"/>
                  <a:ea typeface="宋体" panose="02010600030101010101" pitchFamily="2" charset="-122"/>
                </a:rPr>
                <a:t>Addresses</a:t>
              </a:r>
              <a:endParaRPr lang="en-US" altLang="zh-CN" sz="1400" b="1">
                <a:latin typeface="Helvetica"/>
                <a:ea typeface="宋体" panose="02010600030101010101" pitchFamily="2" charset="-122"/>
              </a:endParaRPr>
            </a:p>
          </p:txBody>
        </p:sp>
        <p:sp>
          <p:nvSpPr>
            <p:cNvPr id="84" name="Line 94"/>
            <p:cNvSpPr>
              <a:spLocks noChangeShapeType="1"/>
            </p:cNvSpPr>
            <p:nvPr/>
          </p:nvSpPr>
          <p:spPr bwMode="auto">
            <a:xfrm flipV="1">
              <a:off x="6553200" y="5153025"/>
              <a:ext cx="1524000" cy="481013"/>
            </a:xfrm>
            <a:prstGeom prst="line">
              <a:avLst/>
            </a:prstGeom>
            <a:noFill/>
            <a:ln w="28575" cap="rnd">
              <a:solidFill>
                <a:srgbClr val="FF0000"/>
              </a:solidFill>
              <a:prstDash val="sysDot"/>
              <a:round/>
              <a:tailEnd type="triangle" w="med" len="med"/>
            </a:ln>
          </p:spPr>
          <p:txBody>
            <a:bodyPr wrap="none" lIns="90487" tIns="44450" rIns="90487" bIns="44450" anchor="ctr"/>
            <a:lstStyle/>
            <a:p>
              <a:pPr algn="ctr"/>
              <a:endParaRPr lang="zh-CN" altLang="en-US"/>
            </a:p>
          </p:txBody>
        </p:sp>
        <p:sp>
          <p:nvSpPr>
            <p:cNvPr id="85" name="Text Box 96"/>
            <p:cNvSpPr txBox="1">
              <a:spLocks noChangeArrowheads="1"/>
            </p:cNvSpPr>
            <p:nvPr/>
          </p:nvSpPr>
          <p:spPr bwMode="auto">
            <a:xfrm>
              <a:off x="5956570" y="3511712"/>
              <a:ext cx="1636665" cy="422167"/>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panose="02010600030101010101" pitchFamily="2" charset="-122"/>
                </a:rPr>
                <a:t>After fault</a:t>
              </a:r>
              <a:endParaRPr lang="en-US" altLang="zh-CN" sz="2400" b="1" dirty="0">
                <a:latin typeface="Helvetica"/>
                <a:ea typeface="宋体" panose="02010600030101010101" pitchFamily="2" charset="-122"/>
              </a:endParaRPr>
            </a:p>
          </p:txBody>
        </p:sp>
        <p:sp>
          <p:nvSpPr>
            <p:cNvPr id="86"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ln>
          </p:spPr>
          <p:txBody>
            <a:bodyPr wrap="none" lIns="90487" tIns="44450" rIns="90487" bIns="44450" anchor="ctr"/>
            <a:lstStyle/>
            <a:p>
              <a:pPr algn="ctr"/>
              <a:endParaRPr lang="zh-CN" altLang="en-US"/>
            </a:p>
          </p:txBody>
        </p:sp>
        <p:sp>
          <p:nvSpPr>
            <p:cNvPr id="87"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ln>
          </p:spPr>
          <p:txBody>
            <a:bodyPr wrap="none" anchor="ctr"/>
            <a:lstStyle/>
            <a:p>
              <a:pPr algn="ctr" eaLnBrk="0" hangingPunct="0">
                <a:lnSpc>
                  <a:spcPct val="90000"/>
                </a:lnSpc>
                <a:spcBef>
                  <a:spcPct val="30000"/>
                </a:spcBef>
              </a:pPr>
              <a:r>
                <a:rPr lang="en-US" altLang="zh-CN" sz="1200" b="1">
                  <a:latin typeface="Verdana" panose="020B0604030504040204" pitchFamily="34" charset="0"/>
                  <a:ea typeface="宋体" panose="02010600030101010101" pitchFamily="2" charset="-122"/>
                </a:rPr>
                <a:t>Part Disk</a:t>
              </a:r>
              <a:endParaRPr lang="en-US" altLang="zh-CN" sz="2200">
                <a:latin typeface="Verdana" panose="020B0604030504040204" pitchFamily="34" charset="0"/>
                <a:ea typeface="宋体" panose="02010600030101010101" pitchFamily="2" charset="-122"/>
              </a:endParaRPr>
            </a:p>
          </p:txBody>
        </p:sp>
        <p:sp>
          <p:nvSpPr>
            <p:cNvPr id="88"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tailEnd type="triangle" w="med" len="med"/>
            </a:ln>
          </p:spPr>
          <p:txBody>
            <a:bodyPr wrap="none" lIns="90487" tIns="44450" rIns="90487" bIns="4445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4.6.1 </a:t>
            </a:r>
            <a:r>
              <a:rPr lang="zh-CN" altLang="en-US" b="1" dirty="0">
                <a:effectLst>
                  <a:outerShdw blurRad="38100" dist="38100" dir="2700000" algn="tl">
                    <a:srgbClr val="000000">
                      <a:alpha val="43137"/>
                    </a:srgbClr>
                  </a:outerShdw>
                </a:effectLst>
                <a:latin typeface="+mn-lt"/>
              </a:rPr>
              <a:t>虚拟存储器工作原理</a:t>
            </a:r>
            <a:endParaRPr lang="en-US" altLang="zh-CN" b="1" dirty="0">
              <a:effectLst>
                <a:outerShdw blurRad="38100" dist="38100" dir="2700000" algn="tl">
                  <a:srgbClr val="000000">
                    <a:alpha val="43137"/>
                  </a:srgbClr>
                </a:outerShdw>
              </a:effectLst>
              <a:latin typeface="+mn-lt"/>
            </a:endParaRPr>
          </a:p>
          <a:p>
            <a:r>
              <a:rPr lang="en-US" altLang="zh-CN" b="1" dirty="0">
                <a:solidFill>
                  <a:srgbClr val="C00000"/>
                </a:solidFill>
                <a:effectLst>
                  <a:outerShdw blurRad="38100" dist="38100" dir="2700000" algn="tl">
                    <a:srgbClr val="000000">
                      <a:alpha val="43137"/>
                    </a:srgbClr>
                  </a:outerShdw>
                </a:effectLst>
                <a:latin typeface="+mn-lt"/>
              </a:rPr>
              <a:t>4.6.2 </a:t>
            </a:r>
            <a:r>
              <a:rPr lang="zh-CN" altLang="en-US" b="1" dirty="0">
                <a:solidFill>
                  <a:srgbClr val="C00000"/>
                </a:solidFill>
                <a:effectLst>
                  <a:outerShdw blurRad="38100" dist="38100" dir="2700000" algn="tl">
                    <a:srgbClr val="000000">
                      <a:alpha val="43137"/>
                    </a:srgbClr>
                  </a:outerShdw>
                </a:effectLst>
                <a:latin typeface="+mn-lt"/>
              </a:rPr>
              <a:t>虚拟存储器地址映射与变换</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4.6.3 </a:t>
            </a:r>
            <a:r>
              <a:rPr lang="zh-CN" altLang="en-US" b="1" dirty="0">
                <a:latin typeface="+mn-lt"/>
              </a:rPr>
              <a:t>页式虚拟存储器</a:t>
            </a:r>
            <a:endParaRPr lang="en-US" altLang="zh-CN" b="1" dirty="0">
              <a:latin typeface="+mn-lt"/>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标题 3"/>
          <p:cNvSpPr>
            <a:spLocks noGrp="1"/>
          </p:cNvSpPr>
          <p:nvPr>
            <p:ph type="title"/>
          </p:nvPr>
        </p:nvSpPr>
        <p:spPr/>
        <p:txBody>
          <a:bodyPr/>
          <a:lstStyle/>
          <a:p>
            <a:r>
              <a:rPr lang="zh-CN" altLang="en-US"/>
              <a:t>层次性结构</a:t>
            </a:r>
            <a:endParaRPr lang="zh-CN" altLang="en-US"/>
          </a:p>
        </p:txBody>
      </p:sp>
      <p:grpSp>
        <p:nvGrpSpPr>
          <p:cNvPr id="28" name="组合 27"/>
          <p:cNvGrpSpPr/>
          <p:nvPr/>
        </p:nvGrpSpPr>
        <p:grpSpPr>
          <a:xfrm>
            <a:off x="7526734" y="4361083"/>
            <a:ext cx="4250901" cy="451006"/>
            <a:chOff x="695663" y="4732302"/>
            <a:chExt cx="1390768" cy="451006"/>
          </a:xfrm>
        </p:grpSpPr>
        <p:sp>
          <p:nvSpPr>
            <p:cNvPr id="29" name="矩形 28"/>
            <p:cNvSpPr/>
            <p:nvPr/>
          </p:nvSpPr>
          <p:spPr>
            <a:xfrm>
              <a:off x="747312" y="4732302"/>
              <a:ext cx="1287471" cy="45100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95663" y="4759097"/>
              <a:ext cx="1390768" cy="390672"/>
            </a:xfrm>
            <a:prstGeom prst="rect">
              <a:avLst/>
            </a:prstGeom>
          </p:spPr>
          <p:txBody>
            <a:bodyPr wrap="square">
              <a:noAutofit/>
            </a:bodyPr>
            <a:lstStyle/>
            <a:p>
              <a:pPr algn="ctr">
                <a:defRPr/>
              </a:pPr>
              <a:r>
                <a:rPr lang="zh-CN" altLang="en-US" sz="2000" b="1" dirty="0">
                  <a:solidFill>
                    <a:schemeClr val="bg1"/>
                  </a:solidFill>
                  <a:latin typeface="+mn-ea"/>
                </a:rPr>
                <a:t>为什么</a:t>
              </a:r>
              <a:r>
                <a:rPr lang="en-US" altLang="zh-CN" sz="2000" b="1" dirty="0">
                  <a:solidFill>
                    <a:schemeClr val="bg1"/>
                  </a:solidFill>
                  <a:latin typeface="+mn-ea"/>
                </a:rPr>
                <a:t>cache</a:t>
              </a:r>
              <a:r>
                <a:rPr lang="zh-CN" altLang="en-US" sz="2000" b="1" dirty="0">
                  <a:solidFill>
                    <a:schemeClr val="bg1"/>
                  </a:solidFill>
                  <a:latin typeface="+mn-ea"/>
                </a:rPr>
                <a:t>用物理地址访问？</a:t>
              </a:r>
              <a:endParaRPr lang="zh-CN" altLang="en-US" sz="2000" b="1" dirty="0">
                <a:solidFill>
                  <a:schemeClr val="bg1"/>
                </a:solidFill>
                <a:latin typeface="+mn-ea"/>
              </a:endParaRPr>
            </a:p>
          </p:txBody>
        </p:sp>
      </p:grpSp>
      <p:cxnSp>
        <p:nvCxnSpPr>
          <p:cNvPr id="31" name="Line 263"/>
          <p:cNvCxnSpPr/>
          <p:nvPr/>
        </p:nvCxnSpPr>
        <p:spPr bwMode="auto">
          <a:xfrm>
            <a:off x="5460664" y="2523551"/>
            <a:ext cx="0" cy="53652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255"/>
          <p:cNvSpPr>
            <a:spLocks noChangeArrowheads="1"/>
          </p:cNvSpPr>
          <p:nvPr/>
        </p:nvSpPr>
        <p:spPr bwMode="auto">
          <a:xfrm>
            <a:off x="3609639" y="1109089"/>
            <a:ext cx="2503488" cy="469900"/>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1600" b="1" kern="100">
                <a:solidFill>
                  <a:schemeClr val="bg1">
                    <a:lumMod val="95000"/>
                  </a:schemeClr>
                </a:solidFill>
                <a:latin typeface="+mj-ea"/>
                <a:ea typeface="+mj-ea"/>
              </a:rPr>
              <a:t>CPU</a:t>
            </a:r>
            <a:endParaRPr lang="zh-CN" altLang="en-US" sz="1600" b="1" kern="100" dirty="0">
              <a:solidFill>
                <a:schemeClr val="bg1">
                  <a:lumMod val="95000"/>
                </a:schemeClr>
              </a:solidFill>
              <a:latin typeface="+mj-ea"/>
              <a:ea typeface="+mj-ea"/>
            </a:endParaRPr>
          </a:p>
        </p:txBody>
      </p:sp>
      <p:sp>
        <p:nvSpPr>
          <p:cNvPr id="33" name="Rectangle 256"/>
          <p:cNvSpPr>
            <a:spLocks noChangeArrowheads="1"/>
          </p:cNvSpPr>
          <p:nvPr/>
        </p:nvSpPr>
        <p:spPr bwMode="auto">
          <a:xfrm>
            <a:off x="3600115" y="3077590"/>
            <a:ext cx="2505075" cy="466725"/>
          </a:xfrm>
          <a:prstGeom prst="rect">
            <a:avLst/>
          </a:prstGeom>
          <a:solidFill>
            <a:srgbClr val="FFFF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1600" b="1" i="1" kern="100">
                <a:latin typeface="Times New Roman" panose="02020603050405020304" pitchFamily="18" charset="0"/>
                <a:ea typeface="+mj-ea"/>
                <a:cs typeface="Times New Roman" panose="02020603050405020304" pitchFamily="18" charset="0"/>
              </a:rPr>
              <a:t>cache</a:t>
            </a:r>
            <a:endParaRPr lang="zh-CN" altLang="en-US" sz="1600" b="1" i="1" kern="100" dirty="0">
              <a:latin typeface="Times New Roman" panose="02020603050405020304" pitchFamily="18" charset="0"/>
              <a:ea typeface="+mj-ea"/>
              <a:cs typeface="Times New Roman" panose="02020603050405020304" pitchFamily="18" charset="0"/>
            </a:endParaRPr>
          </a:p>
        </p:txBody>
      </p:sp>
      <p:sp>
        <p:nvSpPr>
          <p:cNvPr id="34" name="Rectangle 257"/>
          <p:cNvSpPr>
            <a:spLocks noChangeArrowheads="1"/>
          </p:cNvSpPr>
          <p:nvPr/>
        </p:nvSpPr>
        <p:spPr bwMode="auto">
          <a:xfrm>
            <a:off x="3595353" y="4106290"/>
            <a:ext cx="2505075" cy="509587"/>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latin typeface="+mj-ea"/>
                <a:ea typeface="+mj-ea"/>
              </a:rPr>
              <a:t>主存 </a:t>
            </a:r>
            <a:endParaRPr lang="zh-CN" altLang="en-US" sz="1600" b="1" kern="100" dirty="0">
              <a:latin typeface="+mj-ea"/>
              <a:ea typeface="+mj-ea"/>
            </a:endParaRPr>
          </a:p>
        </p:txBody>
      </p:sp>
      <p:sp>
        <p:nvSpPr>
          <p:cNvPr id="35" name="Rectangle 258"/>
          <p:cNvSpPr>
            <a:spLocks noChangeArrowheads="1"/>
          </p:cNvSpPr>
          <p:nvPr/>
        </p:nvSpPr>
        <p:spPr bwMode="auto">
          <a:xfrm>
            <a:off x="3568365" y="5134990"/>
            <a:ext cx="2505075" cy="511175"/>
          </a:xfrm>
          <a:prstGeom prst="rect">
            <a:avLst/>
          </a:prstGeom>
          <a:solidFill>
            <a:srgbClr val="149C99"/>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1600" b="1" kern="100" dirty="0">
                <a:solidFill>
                  <a:schemeClr val="bg1"/>
                </a:solidFill>
                <a:latin typeface="+mj-ea"/>
                <a:ea typeface="+mj-ea"/>
              </a:rPr>
              <a:t>辅助存储器</a:t>
            </a:r>
            <a:endParaRPr lang="zh-CN" altLang="en-US" sz="1600" b="1" kern="100" dirty="0">
              <a:solidFill>
                <a:schemeClr val="bg1"/>
              </a:solidFill>
              <a:latin typeface="+mj-ea"/>
              <a:ea typeface="+mj-ea"/>
            </a:endParaRPr>
          </a:p>
        </p:txBody>
      </p:sp>
      <p:grpSp>
        <p:nvGrpSpPr>
          <p:cNvPr id="36" name="Group 259"/>
          <p:cNvGrpSpPr/>
          <p:nvPr/>
        </p:nvGrpSpPr>
        <p:grpSpPr bwMode="auto">
          <a:xfrm>
            <a:off x="4860590" y="2021902"/>
            <a:ext cx="1235075" cy="500063"/>
            <a:chOff x="5159" y="10680"/>
            <a:chExt cx="794" cy="420"/>
          </a:xfrm>
          <a:effectLst>
            <a:outerShdw blurRad="50800" dist="38100" dir="2700000" algn="tl" rotWithShape="0">
              <a:prstClr val="black">
                <a:alpha val="40000"/>
              </a:prstClr>
            </a:outerShdw>
          </a:effectLst>
        </p:grpSpPr>
        <p:sp>
          <p:nvSpPr>
            <p:cNvPr id="37" name="Rectangle 260"/>
            <p:cNvSpPr>
              <a:spLocks noChangeArrowheads="1"/>
            </p:cNvSpPr>
            <p:nvPr/>
          </p:nvSpPr>
          <p:spPr bwMode="auto">
            <a:xfrm>
              <a:off x="5249" y="10771"/>
              <a:ext cx="527" cy="312"/>
            </a:xfrm>
            <a:prstGeom prst="rect">
              <a:avLst/>
            </a:prstGeom>
            <a:solidFill>
              <a:srgbClr val="FFFFFF"/>
            </a:solidFill>
            <a:ln w="9525">
              <a:solidFill>
                <a:srgbClr val="000000"/>
              </a:solidFill>
              <a:miter lim="800000"/>
            </a:ln>
          </p:spPr>
          <p:txBody>
            <a:bodyPr lIns="0" tIns="0" rIns="0" bIns="0" anchor="ctr" anchorCtr="1" upright="1"/>
            <a:lstStyle/>
            <a:p>
              <a:pPr indent="57150" algn="ctr">
                <a:defRPr/>
              </a:pPr>
              <a:r>
                <a:rPr lang="en-US" b="1" kern="100">
                  <a:solidFill>
                    <a:schemeClr val="bg1"/>
                  </a:solidFill>
                  <a:latin typeface="+mj-ea"/>
                  <a:ea typeface="+mj-ea"/>
                </a:rPr>
                <a:t> </a:t>
              </a:r>
              <a:endParaRPr lang="zh-CN" altLang="en-US" b="1" kern="100">
                <a:solidFill>
                  <a:schemeClr val="bg1"/>
                </a:solidFill>
                <a:latin typeface="+mj-ea"/>
                <a:ea typeface="+mj-ea"/>
              </a:endParaRPr>
            </a:p>
          </p:txBody>
        </p:sp>
        <p:sp>
          <p:nvSpPr>
            <p:cNvPr id="38" name="Text Box 261"/>
            <p:cNvSpPr txBox="1">
              <a:spLocks noChangeArrowheads="1"/>
            </p:cNvSpPr>
            <p:nvPr/>
          </p:nvSpPr>
          <p:spPr bwMode="auto">
            <a:xfrm>
              <a:off x="5159" y="10680"/>
              <a:ext cx="794" cy="420"/>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defPPr>
                <a:defRPr lang="zh-CN"/>
              </a:defPPr>
              <a:lvl1pPr algn="ctr">
                <a:spcAft>
                  <a:spcPts val="0"/>
                </a:spcAft>
                <a:defRPr sz="1600" i="0" kern="100">
                  <a:latin typeface="Times New Roman" panose="02020603050405020304"/>
                  <a:ea typeface="宋体" panose="02010600030101010101" pitchFamily="2" charset="-122"/>
                </a:defRPr>
              </a:lvl1pPr>
            </a:lstStyle>
            <a:p>
              <a:pPr>
                <a:defRPr/>
              </a:pPr>
              <a:r>
                <a:rPr lang="en-US" b="1" dirty="0">
                  <a:solidFill>
                    <a:schemeClr val="bg1"/>
                  </a:solidFill>
                  <a:latin typeface="+mj-ea"/>
                  <a:ea typeface="+mj-ea"/>
                </a:rPr>
                <a:t>MMU</a:t>
              </a:r>
              <a:endParaRPr lang="zh-CN" altLang="en-US" b="1" dirty="0">
                <a:solidFill>
                  <a:schemeClr val="bg1"/>
                </a:solidFill>
                <a:latin typeface="+mj-ea"/>
                <a:ea typeface="+mj-ea"/>
              </a:endParaRPr>
            </a:p>
          </p:txBody>
        </p:sp>
      </p:grpSp>
      <p:cxnSp>
        <p:nvCxnSpPr>
          <p:cNvPr id="39" name="Line 262"/>
          <p:cNvCxnSpPr/>
          <p:nvPr/>
        </p:nvCxnSpPr>
        <p:spPr bwMode="auto">
          <a:xfrm>
            <a:off x="5460664" y="1580577"/>
            <a:ext cx="0" cy="420239"/>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0" name="Line 264"/>
          <p:cNvCxnSpPr/>
          <p:nvPr/>
        </p:nvCxnSpPr>
        <p:spPr bwMode="auto">
          <a:xfrm>
            <a:off x="5453552" y="3550664"/>
            <a:ext cx="0" cy="541502"/>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41" name="Line 265"/>
          <p:cNvCxnSpPr/>
          <p:nvPr/>
        </p:nvCxnSpPr>
        <p:spPr bwMode="auto">
          <a:xfrm>
            <a:off x="4812964" y="4625401"/>
            <a:ext cx="0" cy="490538"/>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 Box 266"/>
          <p:cNvSpPr txBox="1">
            <a:spLocks noChangeArrowheads="1"/>
          </p:cNvSpPr>
          <p:nvPr/>
        </p:nvSpPr>
        <p:spPr bwMode="auto">
          <a:xfrm>
            <a:off x="5001878" y="4714301"/>
            <a:ext cx="1158875" cy="312738"/>
          </a:xfrm>
          <a:prstGeom prst="rect">
            <a:avLst/>
          </a:prstGeom>
          <a:noFill/>
          <a:ln w="9525">
            <a:noFill/>
            <a:miter lim="800000"/>
          </a:ln>
        </p:spPr>
        <p:txBody>
          <a:bodyPr/>
          <a:lstStyle/>
          <a:p>
            <a:pPr algn="ctr"/>
            <a:r>
              <a:rPr lang="en-US" altLang="zh-CN" sz="1400" b="1">
                <a:latin typeface="+mj-ea"/>
                <a:ea typeface="+mj-ea"/>
              </a:rPr>
              <a:t>DMA</a:t>
            </a:r>
            <a:r>
              <a:rPr lang="zh-CN" altLang="en-US" sz="1400" b="1">
                <a:latin typeface="+mj-ea"/>
                <a:ea typeface="+mj-ea"/>
              </a:rPr>
              <a:t>传送</a:t>
            </a:r>
            <a:endParaRPr lang="zh-CN" altLang="en-US" sz="1400" b="1">
              <a:latin typeface="+mj-ea"/>
              <a:ea typeface="+mj-ea"/>
            </a:endParaRPr>
          </a:p>
        </p:txBody>
      </p:sp>
      <p:sp>
        <p:nvSpPr>
          <p:cNvPr id="43" name="Text Box 267"/>
          <p:cNvSpPr txBox="1">
            <a:spLocks noChangeArrowheads="1"/>
          </p:cNvSpPr>
          <p:nvPr/>
        </p:nvSpPr>
        <p:spPr bwMode="auto">
          <a:xfrm>
            <a:off x="5478127" y="3655440"/>
            <a:ext cx="1041400" cy="301625"/>
          </a:xfrm>
          <a:prstGeom prst="rect">
            <a:avLst/>
          </a:prstGeom>
          <a:noFill/>
          <a:ln w="9525">
            <a:noFill/>
            <a:miter lim="800000"/>
          </a:ln>
        </p:spPr>
        <p:txBody>
          <a:bodyPr/>
          <a:lstStyle/>
          <a:p>
            <a:pPr algn="ctr"/>
            <a:r>
              <a:rPr lang="zh-CN" altLang="en-US" sz="1400" b="1">
                <a:latin typeface="+mj-ea"/>
                <a:ea typeface="+mj-ea"/>
              </a:rPr>
              <a:t>物理地址</a:t>
            </a:r>
            <a:endParaRPr lang="zh-CN" altLang="en-US" sz="1400" b="1">
              <a:latin typeface="+mj-ea"/>
              <a:ea typeface="+mj-ea"/>
            </a:endParaRPr>
          </a:p>
        </p:txBody>
      </p:sp>
      <p:sp>
        <p:nvSpPr>
          <p:cNvPr id="44" name="Text Box 268"/>
          <p:cNvSpPr txBox="1">
            <a:spLocks noChangeArrowheads="1"/>
          </p:cNvSpPr>
          <p:nvPr/>
        </p:nvSpPr>
        <p:spPr bwMode="auto">
          <a:xfrm>
            <a:off x="5543215" y="2648964"/>
            <a:ext cx="976313" cy="303212"/>
          </a:xfrm>
          <a:prstGeom prst="rect">
            <a:avLst/>
          </a:prstGeom>
          <a:noFill/>
          <a:ln w="9525">
            <a:noFill/>
            <a:miter lim="800000"/>
          </a:ln>
        </p:spPr>
        <p:txBody>
          <a:bodyPr/>
          <a:lstStyle/>
          <a:p>
            <a:pPr algn="ctr"/>
            <a:r>
              <a:rPr lang="zh-CN" altLang="en-US" sz="1400" b="1" dirty="0">
                <a:latin typeface="+mj-ea"/>
                <a:ea typeface="+mj-ea"/>
              </a:rPr>
              <a:t>物理地址</a:t>
            </a:r>
            <a:endParaRPr lang="zh-CN" altLang="en-US" sz="1400" b="1" dirty="0">
              <a:latin typeface="+mj-ea"/>
              <a:ea typeface="+mj-ea"/>
            </a:endParaRPr>
          </a:p>
        </p:txBody>
      </p:sp>
      <p:sp>
        <p:nvSpPr>
          <p:cNvPr id="45" name="Text Box 269"/>
          <p:cNvSpPr txBox="1">
            <a:spLocks noChangeArrowheads="1"/>
          </p:cNvSpPr>
          <p:nvPr/>
        </p:nvSpPr>
        <p:spPr bwMode="auto">
          <a:xfrm>
            <a:off x="5605127" y="1659952"/>
            <a:ext cx="901700" cy="301625"/>
          </a:xfrm>
          <a:prstGeom prst="rect">
            <a:avLst/>
          </a:prstGeom>
          <a:noFill/>
          <a:ln w="9525">
            <a:noFill/>
            <a:miter lim="800000"/>
          </a:ln>
        </p:spPr>
        <p:txBody>
          <a:bodyPr/>
          <a:lstStyle/>
          <a:p>
            <a:pPr algn="ctr"/>
            <a:r>
              <a:rPr lang="zh-CN" altLang="en-US" sz="1400" b="1">
                <a:latin typeface="+mj-ea"/>
                <a:ea typeface="+mj-ea"/>
              </a:rPr>
              <a:t>虚拟地址</a:t>
            </a:r>
            <a:endParaRPr lang="zh-CN" altLang="en-US" sz="1400" b="1">
              <a:latin typeface="+mj-ea"/>
              <a:ea typeface="+mj-ea"/>
            </a:endParaRPr>
          </a:p>
        </p:txBody>
      </p:sp>
      <p:cxnSp>
        <p:nvCxnSpPr>
          <p:cNvPr id="46" name="Line 270"/>
          <p:cNvCxnSpPr/>
          <p:nvPr/>
        </p:nvCxnSpPr>
        <p:spPr bwMode="auto">
          <a:xfrm>
            <a:off x="4176377" y="1583751"/>
            <a:ext cx="0" cy="1467267"/>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7" name="Line 271"/>
          <p:cNvCxnSpPr/>
          <p:nvPr/>
        </p:nvCxnSpPr>
        <p:spPr bwMode="auto">
          <a:xfrm>
            <a:off x="4185903" y="3560190"/>
            <a:ext cx="0" cy="541030"/>
          </a:xfrm>
          <a:prstGeom prst="line">
            <a:avLst/>
          </a:prstGeom>
          <a:ln w="28575">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 Box 272"/>
          <p:cNvSpPr txBox="1">
            <a:spLocks noChangeArrowheads="1"/>
          </p:cNvSpPr>
          <p:nvPr/>
        </p:nvSpPr>
        <p:spPr bwMode="auto">
          <a:xfrm>
            <a:off x="3515978" y="2099689"/>
            <a:ext cx="649287" cy="423862"/>
          </a:xfrm>
          <a:prstGeom prst="rect">
            <a:avLst/>
          </a:prstGeom>
          <a:noFill/>
          <a:ln>
            <a:noFill/>
          </a:ln>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
        <p:nvSpPr>
          <p:cNvPr id="49" name="Text Box 272"/>
          <p:cNvSpPr txBox="1">
            <a:spLocks noChangeArrowheads="1"/>
          </p:cNvSpPr>
          <p:nvPr/>
        </p:nvSpPr>
        <p:spPr bwMode="auto">
          <a:xfrm>
            <a:off x="3515978" y="3687189"/>
            <a:ext cx="649287" cy="423862"/>
          </a:xfrm>
          <a:prstGeom prst="rect">
            <a:avLst/>
          </a:prstGeom>
          <a:noFill/>
          <a:ln>
            <a:noFill/>
          </a:ln>
        </p:spPr>
        <p:txBody>
          <a:bodyPr upright="1"/>
          <a:lstStyle/>
          <a:p>
            <a:pPr algn="ctr">
              <a:defRPr/>
            </a:pPr>
            <a:r>
              <a:rPr lang="zh-CN" altLang="en-US" sz="1400" b="1" kern="100" dirty="0">
                <a:latin typeface="+mj-ea"/>
                <a:ea typeface="+mj-ea"/>
              </a:rPr>
              <a:t>数据</a:t>
            </a:r>
            <a:endParaRPr lang="zh-CN" altLang="en-US" sz="2400" b="1" kern="1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虚拟存储器本质</a:t>
            </a:r>
            <a:endParaRPr lang="zh-CN" altLang="en-US" dirty="0"/>
          </a:p>
        </p:txBody>
      </p:sp>
      <p:sp>
        <p:nvSpPr>
          <p:cNvPr id="3" name="内容占位符 2"/>
          <p:cNvSpPr>
            <a:spLocks noGrp="1"/>
          </p:cNvSpPr>
          <p:nvPr>
            <p:ph idx="1"/>
          </p:nvPr>
        </p:nvSpPr>
        <p:spPr/>
        <p:txBody>
          <a:bodyPr>
            <a:normAutofit/>
          </a:bodyPr>
          <a:lstStyle/>
          <a:p>
            <a:pPr eaLnBrk="1" hangingPunct="1">
              <a:spcBef>
                <a:spcPct val="25000"/>
              </a:spcBef>
            </a:pPr>
            <a:r>
              <a:rPr dirty="0" err="1">
                <a:latin typeface="微软雅黑" panose="020B0503020204020204" pitchFamily="34" charset="-122"/>
                <a:ea typeface="微软雅黑" panose="020B0503020204020204" pitchFamily="34" charset="-122"/>
              </a:rPr>
              <a:t>程序员在比主存大</a:t>
            </a:r>
            <a:r>
              <a:rPr lang="zh-CN" altLang="en-US" dirty="0">
                <a:latin typeface="微软雅黑" panose="020B0503020204020204" pitchFamily="34" charset="-122"/>
                <a:ea typeface="微软雅黑" panose="020B0503020204020204" pitchFamily="34" charset="-122"/>
              </a:rPr>
              <a:t>得多</a:t>
            </a:r>
            <a:r>
              <a:rPr dirty="0" err="1">
                <a:latin typeface="微软雅黑" panose="020B0503020204020204" pitchFamily="34" charset="-122"/>
                <a:ea typeface="微软雅黑" panose="020B0503020204020204" pitchFamily="34" charset="-122"/>
              </a:rPr>
              <a:t>的逻辑地址空间中编程</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a:latin typeface="微软雅黑" panose="020B0503020204020204" pitchFamily="34" charset="-122"/>
                <a:ea typeface="微软雅黑" panose="020B0503020204020204" pitchFamily="34" charset="-122"/>
              </a:rPr>
              <a:t>程序执行时，</a:t>
            </a:r>
            <a:r>
              <a:rPr lang="zh-CN" altLang="en-US" dirty="0">
                <a:latin typeface="微软雅黑" panose="020B0503020204020204" pitchFamily="34" charset="-122"/>
                <a:ea typeface="微软雅黑" panose="020B0503020204020204" pitchFamily="34" charset="-122"/>
              </a:rPr>
              <a:t>按需载入代码和数据（节省空间）</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err="1">
                <a:latin typeface="微软雅黑" panose="020B0503020204020204" pitchFamily="34" charset="-122"/>
                <a:ea typeface="微软雅黑" panose="020B0503020204020204" pitchFamily="34" charset="-122"/>
              </a:rPr>
              <a:t>硬件将虚拟地址</a:t>
            </a:r>
            <a:r>
              <a:rPr lang="zh-CN" altLang="en-US" dirty="0">
                <a:latin typeface="微软雅黑" panose="020B0503020204020204" pitchFamily="34" charset="-122"/>
                <a:ea typeface="微软雅黑" panose="020B0503020204020204" pitchFamily="34" charset="-122"/>
              </a:rPr>
              <a:t>转化为</a:t>
            </a:r>
            <a:r>
              <a:rPr dirty="0" err="1">
                <a:latin typeface="微软雅黑" panose="020B0503020204020204" pitchFamily="34" charset="-122"/>
                <a:ea typeface="微软雅黑" panose="020B0503020204020204" pitchFamily="34" charset="-122"/>
              </a:rPr>
              <a:t>物理地址</a:t>
            </a:r>
            <a:r>
              <a:rPr dirty="0">
                <a:latin typeface="微软雅黑" panose="020B0503020204020204" pitchFamily="34" charset="-122"/>
                <a:ea typeface="微软雅黑" panose="020B0503020204020204" pitchFamily="34" charset="-122"/>
              </a:rPr>
              <a:t>（</a:t>
            </a:r>
            <a:r>
              <a:rPr lang="zh-CN" altLang="en-US" dirty="0"/>
              <a:t>虚地址</a:t>
            </a:r>
            <a:r>
              <a:rPr lang="en-US" altLang="zh-CN" dirty="0">
                <a:sym typeface="Wingdings" panose="05000000000000000000" pitchFamily="2" charset="2"/>
              </a:rPr>
              <a:t></a:t>
            </a:r>
            <a:r>
              <a:rPr dirty="0" err="1">
                <a:latin typeface="微软雅黑" panose="020B0503020204020204" pitchFamily="34" charset="-122"/>
                <a:ea typeface="微软雅黑" panose="020B0503020204020204" pitchFamily="34" charset="-122"/>
              </a:rPr>
              <a:t>实地址</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a:latin typeface="微软雅黑" panose="020B0503020204020204" pitchFamily="34" charset="-122"/>
                <a:ea typeface="微软雅黑" panose="020B0503020204020204" pitchFamily="34" charset="-122"/>
              </a:rPr>
              <a:t>缺页时，</a:t>
            </a:r>
            <a:r>
              <a:rPr dirty="0">
                <a:solidFill>
                  <a:srgbClr val="FF0000"/>
                </a:solidFill>
                <a:latin typeface="微软雅黑" panose="020B0503020204020204" pitchFamily="34" charset="-122"/>
                <a:ea typeface="微软雅黑" panose="020B0503020204020204" pitchFamily="34" charset="-122"/>
              </a:rPr>
              <a:t>由</a:t>
            </a:r>
            <a:r>
              <a:rPr lang="en-US" altLang="zh-CN" dirty="0">
                <a:solidFill>
                  <a:srgbClr val="FF0000"/>
                </a:solidFill>
                <a:latin typeface="微软雅黑" panose="020B0503020204020204" pitchFamily="34" charset="-122"/>
                <a:ea typeface="微软雅黑" panose="020B0503020204020204" pitchFamily="34" charset="-122"/>
              </a:rPr>
              <a:t>OS</a:t>
            </a:r>
            <a:r>
              <a:rPr dirty="0">
                <a:latin typeface="微软雅黑" panose="020B0503020204020204" pitchFamily="34" charset="-122"/>
                <a:ea typeface="微软雅黑" panose="020B0503020204020204" pitchFamily="34" charset="-122"/>
              </a:rPr>
              <a:t>进行主存和磁盘之间的信息交换</a:t>
            </a:r>
            <a:endParaRPr dirty="0">
              <a:latin typeface="微软雅黑" panose="020B0503020204020204" pitchFamily="34" charset="-122"/>
              <a:ea typeface="微软雅黑" panose="020B0503020204020204" pitchFamily="34" charset="-122"/>
            </a:endParaRPr>
          </a:p>
          <a:p>
            <a:pPr eaLnBrk="1" hangingPunct="1">
              <a:spcBef>
                <a:spcPct val="25000"/>
              </a:spcBef>
            </a:pPr>
            <a:r>
              <a:rPr dirty="0">
                <a:latin typeface="微软雅黑" panose="020B0503020204020204" pitchFamily="34" charset="-122"/>
                <a:ea typeface="微软雅黑" panose="020B0503020204020204" pitchFamily="34" charset="-122"/>
              </a:rPr>
              <a:t>虚存机制由硬件与操作系统协作实现</a:t>
            </a:r>
            <a:endParaRPr lang="en-US" dirty="0">
              <a:latin typeface="微软雅黑" panose="020B0503020204020204" pitchFamily="34" charset="-122"/>
              <a:ea typeface="微软雅黑" panose="020B0503020204020204" pitchFamily="34" charset="-122"/>
            </a:endParaRPr>
          </a:p>
          <a:p>
            <a:pPr lvl="1" eaLnBrk="1" hangingPunct="1">
              <a:spcBef>
                <a:spcPct val="25000"/>
              </a:spcBef>
            </a:pPr>
            <a:r>
              <a:rPr dirty="0">
                <a:latin typeface="微软雅黑" panose="020B0503020204020204" pitchFamily="34" charset="-122"/>
                <a:ea typeface="微软雅黑" panose="020B0503020204020204" pitchFamily="34" charset="-122"/>
              </a:rPr>
              <a:t>进程</a:t>
            </a:r>
            <a:r>
              <a:rPr lang="zh-CN" altLang="en-US" dirty="0">
                <a:latin typeface="微软雅黑" panose="020B0503020204020204" pitchFamily="34" charset="-122"/>
                <a:ea typeface="微软雅黑" panose="020B0503020204020204" pitchFamily="34" charset="-122"/>
              </a:rPr>
              <a:t>及进程</a:t>
            </a:r>
            <a:r>
              <a:rPr dirty="0" err="1">
                <a:latin typeface="微软雅黑" panose="020B0503020204020204" pitchFamily="34" charset="-122"/>
                <a:ea typeface="微软雅黑" panose="020B0503020204020204" pitchFamily="34" charset="-122"/>
              </a:rPr>
              <a:t>上下文切换</a:t>
            </a:r>
            <a:r>
              <a:rPr lang="zh-CN" altLang="en-US" dirty="0">
                <a:latin typeface="微软雅黑" panose="020B0503020204020204" pitchFamily="34" charset="-122"/>
                <a:ea typeface="微软雅黑" panose="020B0503020204020204" pitchFamily="34" charset="-122"/>
              </a:rPr>
              <a:t>、</a:t>
            </a:r>
            <a:r>
              <a:rPr dirty="0" err="1">
                <a:latin typeface="微软雅黑" panose="020B0503020204020204" pitchFamily="34" charset="-122"/>
                <a:ea typeface="微软雅黑" panose="020B0503020204020204" pitchFamily="34" charset="-122"/>
              </a:rPr>
              <a:t>存储器分配</a:t>
            </a:r>
            <a:endParaRPr lang="en-US" dirty="0">
              <a:latin typeface="微软雅黑" panose="020B0503020204020204" pitchFamily="34" charset="-122"/>
              <a:ea typeface="微软雅黑" panose="020B0503020204020204" pitchFamily="34" charset="-122"/>
            </a:endParaRPr>
          </a:p>
          <a:p>
            <a:pPr lvl="1" eaLnBrk="1" hangingPunct="1">
              <a:spcBef>
                <a:spcPct val="25000"/>
              </a:spcBef>
            </a:pPr>
            <a:r>
              <a:rPr dirty="0" err="1">
                <a:latin typeface="微软雅黑" panose="020B0503020204020204" pitchFamily="34" charset="-122"/>
                <a:ea typeface="微软雅黑" panose="020B0503020204020204" pitchFamily="34" charset="-122"/>
              </a:rPr>
              <a:t>虚拟地址空间</a:t>
            </a:r>
            <a:r>
              <a:rPr lang="zh-CN" altLang="en-US" dirty="0">
                <a:latin typeface="微软雅黑" panose="020B0503020204020204" pitchFamily="34" charset="-122"/>
                <a:ea typeface="微软雅黑" panose="020B0503020204020204" pitchFamily="34" charset="-122"/>
              </a:rPr>
              <a:t>管理、</a:t>
            </a:r>
            <a:r>
              <a:rPr dirty="0" err="1">
                <a:latin typeface="微软雅黑" panose="020B0503020204020204" pitchFamily="34" charset="-122"/>
                <a:ea typeface="微软雅黑" panose="020B0503020204020204" pitchFamily="34" charset="-122"/>
              </a:rPr>
              <a:t>缺页处理</a:t>
            </a:r>
            <a:endParaRPr lang="en-US" dirty="0">
              <a:latin typeface="微软雅黑" panose="020B0503020204020204" pitchFamily="34" charset="-122"/>
              <a:ea typeface="微软雅黑" panose="020B0503020204020204" pitchFamily="34" charset="-122"/>
            </a:endParaRPr>
          </a:p>
          <a:p>
            <a:pPr lvl="1" eaLnBrk="1" hangingPunct="1">
              <a:spcBef>
                <a:spcPct val="25000"/>
              </a:spcBef>
            </a:pPr>
            <a:r>
              <a:rPr lang="zh-CN" altLang="en-US" dirty="0">
                <a:latin typeface="微软雅黑" panose="020B0503020204020204" pitchFamily="34" charset="-122"/>
                <a:ea typeface="微软雅黑" panose="020B0503020204020204" pitchFamily="34" charset="-122"/>
              </a:rPr>
              <a:t>存储器保护</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的相似之处</a:t>
            </a:r>
            <a:endParaRPr lang="zh-CN" altLang="en-US" dirty="0"/>
          </a:p>
        </p:txBody>
      </p:sp>
      <p:sp>
        <p:nvSpPr>
          <p:cNvPr id="3" name="内容占位符 2"/>
          <p:cNvSpPr>
            <a:spLocks noGrp="1"/>
          </p:cNvSpPr>
          <p:nvPr>
            <p:ph idx="1"/>
          </p:nvPr>
        </p:nvSpPr>
        <p:spPr>
          <a:xfrm>
            <a:off x="487822" y="942764"/>
            <a:ext cx="11146715" cy="5637024"/>
          </a:xfrm>
        </p:spPr>
        <p:txBody>
          <a:bodyPr/>
          <a:lstStyle/>
          <a:p>
            <a:r>
              <a:rPr lang="zh-CN" altLang="en-US" dirty="0"/>
              <a:t>将程序中常用的部分驻留在高速存储器</a:t>
            </a:r>
            <a:endParaRPr lang="zh-CN" altLang="en-US" dirty="0"/>
          </a:p>
          <a:p>
            <a:pPr lvl="1"/>
            <a:r>
              <a:rPr lang="zh-CN" altLang="en-US" sz="2400" dirty="0"/>
              <a:t>程序载入按需载入（不是全部载入）</a:t>
            </a:r>
            <a:endParaRPr lang="zh-CN" altLang="en-US" sz="2400" dirty="0"/>
          </a:p>
          <a:p>
            <a:pPr lvl="1"/>
            <a:r>
              <a:rPr lang="zh-CN" altLang="en-US" sz="2400" dirty="0"/>
              <a:t>高速存储器分块或者分页（粒度问题）</a:t>
            </a:r>
            <a:endParaRPr lang="zh-CN" altLang="en-US" sz="2400" dirty="0"/>
          </a:p>
          <a:p>
            <a:pPr lvl="1"/>
            <a:r>
              <a:rPr lang="zh-CN" altLang="en-US" sz="2400" dirty="0"/>
              <a:t>主存空间满，将不常用程序或数据</a:t>
            </a:r>
            <a:r>
              <a:rPr lang="zh-CN" altLang="en-US" sz="2400" b="1" u="sng" dirty="0">
                <a:solidFill>
                  <a:srgbClr val="FF0000"/>
                </a:solidFill>
              </a:rPr>
              <a:t>淘汰</a:t>
            </a:r>
            <a:r>
              <a:rPr lang="zh-CN" altLang="en-US" sz="2400" dirty="0"/>
              <a:t>或</a:t>
            </a:r>
            <a:r>
              <a:rPr lang="zh-CN" altLang="en-US" sz="2400" b="1" u="sng" dirty="0">
                <a:solidFill>
                  <a:srgbClr val="FF0000"/>
                </a:solidFill>
              </a:rPr>
              <a:t>交换</a:t>
            </a:r>
            <a:r>
              <a:rPr lang="zh-CN" altLang="en-US" sz="2400" dirty="0"/>
              <a:t>到辅存中</a:t>
            </a:r>
            <a:endParaRPr lang="zh-CN" altLang="en-US" sz="2400" dirty="0"/>
          </a:p>
          <a:p>
            <a:r>
              <a:rPr lang="zh-CN" altLang="en-US" dirty="0"/>
              <a:t>数据的换入换出由硬件或操作系统完成，对用户透明</a:t>
            </a:r>
            <a:endParaRPr lang="zh-CN" altLang="en-US" dirty="0"/>
          </a:p>
          <a:p>
            <a:r>
              <a:rPr lang="zh-CN" altLang="en-US" dirty="0"/>
              <a:t>充分利用程序局部性</a:t>
            </a:r>
            <a:endParaRPr lang="en-US" altLang="zh-CN" dirty="0"/>
          </a:p>
          <a:p>
            <a:pPr lvl="1"/>
            <a:r>
              <a:rPr lang="zh-CN" altLang="en-US" dirty="0"/>
              <a:t>使存储系统的性能接近于高速存储器</a:t>
            </a:r>
            <a:endParaRPr lang="en-US" altLang="zh-CN" dirty="0"/>
          </a:p>
          <a:p>
            <a:pPr lvl="1"/>
            <a:r>
              <a:rPr lang="zh-CN" altLang="en-US" dirty="0"/>
              <a:t>价格接近于低速存储器，并扩充主存容量</a:t>
            </a:r>
            <a:endParaRPr lang="zh-CN" alt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a:t>
            </a:r>
            <a:r>
              <a:rPr lang="en-US" altLang="zh-CN" dirty="0"/>
              <a:t>CPU cache</a:t>
            </a:r>
            <a:r>
              <a:rPr lang="zh-CN" altLang="en-US" dirty="0"/>
              <a:t>的差异</a:t>
            </a:r>
            <a:endParaRPr lang="zh-CN" altLang="en-US" dirty="0"/>
          </a:p>
        </p:txBody>
      </p:sp>
      <p:sp>
        <p:nvSpPr>
          <p:cNvPr id="3" name="内容占位符 2"/>
          <p:cNvSpPr>
            <a:spLocks noGrp="1"/>
          </p:cNvSpPr>
          <p:nvPr>
            <p:ph idx="1"/>
          </p:nvPr>
        </p:nvSpPr>
        <p:spPr/>
        <p:txBody>
          <a:bodyPr/>
          <a:lstStyle/>
          <a:p>
            <a:r>
              <a:rPr lang="zh-CN" altLang="en-US" dirty="0"/>
              <a:t>虚存用于扩大主存容量，</a:t>
            </a:r>
            <a:r>
              <a:rPr lang="en-US" altLang="zh-CN" dirty="0"/>
              <a:t>CACHE</a:t>
            </a:r>
            <a:r>
              <a:rPr lang="zh-CN" altLang="en-US" dirty="0"/>
              <a:t>用于加速主存性能</a:t>
            </a:r>
            <a:endParaRPr lang="zh-CN" altLang="en-US" dirty="0"/>
          </a:p>
          <a:p>
            <a:r>
              <a:rPr lang="zh-CN" altLang="en-US" dirty="0"/>
              <a:t>虚存中未命中性能损失远大于</a:t>
            </a:r>
            <a:r>
              <a:rPr lang="en-US" altLang="zh-CN" dirty="0"/>
              <a:t>CACHE</a:t>
            </a:r>
            <a:r>
              <a:rPr lang="zh-CN" altLang="en-US" dirty="0"/>
              <a:t>系统 </a:t>
            </a:r>
            <a:endParaRPr lang="zh-CN" altLang="en-US" dirty="0"/>
          </a:p>
          <a:p>
            <a:pPr lvl="1"/>
            <a:r>
              <a:rPr lang="zh-CN" altLang="en-US" sz="2400" dirty="0"/>
              <a:t>全相联提升命中率</a:t>
            </a:r>
            <a:endParaRPr lang="zh-CN" altLang="en-US" sz="2400" dirty="0"/>
          </a:p>
          <a:p>
            <a:pPr lvl="1"/>
            <a:r>
              <a:rPr lang="zh-CN" altLang="en-US" sz="2400" dirty="0"/>
              <a:t>更大的交换单位页</a:t>
            </a:r>
            <a:endParaRPr lang="zh-CN" altLang="en-US" sz="2400" dirty="0"/>
          </a:p>
          <a:p>
            <a:pPr lvl="1"/>
            <a:r>
              <a:rPr lang="zh-CN" altLang="en-US" sz="2400" dirty="0"/>
              <a:t>近似</a:t>
            </a:r>
            <a:r>
              <a:rPr lang="en-US" altLang="zh-CN" sz="2400" dirty="0"/>
              <a:t>LRU</a:t>
            </a:r>
            <a:r>
              <a:rPr lang="zh-CN" altLang="en-US" sz="2400" dirty="0"/>
              <a:t>算法  </a:t>
            </a:r>
            <a:r>
              <a:rPr lang="en-US" altLang="zh-CN" sz="2400" dirty="0"/>
              <a:t>(CLOCK</a:t>
            </a:r>
            <a:r>
              <a:rPr lang="zh-CN" altLang="en-US" sz="2400" dirty="0"/>
              <a:t>算法</a:t>
            </a:r>
            <a:r>
              <a:rPr lang="en-US" altLang="zh-CN" sz="2400" dirty="0"/>
              <a:t>)</a:t>
            </a:r>
            <a:endParaRPr lang="zh-CN" altLang="en-US" sz="2400" dirty="0"/>
          </a:p>
          <a:p>
            <a:r>
              <a:rPr lang="zh-CN" altLang="en-US" dirty="0"/>
              <a:t>虚存由硬件和</a:t>
            </a:r>
            <a:r>
              <a:rPr lang="en-US" altLang="zh-CN" dirty="0"/>
              <a:t>OS</a:t>
            </a:r>
            <a:r>
              <a:rPr lang="zh-CN" altLang="en-US" dirty="0"/>
              <a:t>联合管理，</a:t>
            </a:r>
            <a:r>
              <a:rPr lang="en-US" altLang="zh-CN" dirty="0"/>
              <a:t>CACHE</a:t>
            </a:r>
            <a:r>
              <a:rPr lang="zh-CN" altLang="en-US" dirty="0"/>
              <a:t>由硬件管理</a:t>
            </a:r>
            <a:endParaRPr lang="zh-CN" alt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段式管理</a:t>
            </a:r>
            <a:endParaRPr lang="zh-CN" altLang="en-US" dirty="0"/>
          </a:p>
        </p:txBody>
      </p:sp>
      <p:sp>
        <p:nvSpPr>
          <p:cNvPr id="3" name="内容占位符 2"/>
          <p:cNvSpPr>
            <a:spLocks noGrp="1"/>
          </p:cNvSpPr>
          <p:nvPr>
            <p:ph idx="1"/>
          </p:nvPr>
        </p:nvSpPr>
        <p:spPr/>
        <p:txBody>
          <a:bodyPr/>
          <a:lstStyle/>
          <a:p>
            <a:r>
              <a:rPr lang="zh-CN" altLang="en-US" dirty="0"/>
              <a:t>段的分界与程序的自然分界相对应，段长不固定，因程序而异</a:t>
            </a:r>
            <a:endParaRPr lang="zh-CN" altLang="en-US" dirty="0"/>
          </a:p>
          <a:p>
            <a:r>
              <a:rPr lang="zh-CN" altLang="en-US" dirty="0"/>
              <a:t>段的独立性</a:t>
            </a:r>
            <a:r>
              <a:rPr lang="en-US" altLang="zh-CN" dirty="0">
                <a:latin typeface="宋体" panose="02010600030101010101" pitchFamily="2" charset="-122"/>
              </a:rPr>
              <a:t>—</a:t>
            </a:r>
            <a:r>
              <a:rPr lang="zh-CN" altLang="en-US" dirty="0"/>
              <a:t>易于编译、管理、修改和维护，也便于多道程序共享</a:t>
            </a:r>
            <a:endParaRPr lang="zh-CN" altLang="en-US" dirty="0"/>
          </a:p>
          <a:p>
            <a:r>
              <a:rPr lang="zh-CN" altLang="en-US" dirty="0"/>
              <a:t>各段的长度不同，给主存的分配带来麻烦</a:t>
            </a:r>
            <a:endParaRPr lang="zh-CN" altLang="en-US" dirty="0"/>
          </a:p>
          <a:p>
            <a:r>
              <a:rPr lang="zh-CN" altLang="en-US" dirty="0"/>
              <a:t>段式管理容易产生碎块，浪费主存空间</a:t>
            </a:r>
            <a:endParaRPr lang="zh-CN" alt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页式管理</a:t>
            </a:r>
            <a:endParaRPr lang="zh-CN" altLang="en-US" dirty="0"/>
          </a:p>
        </p:txBody>
      </p:sp>
      <p:sp>
        <p:nvSpPr>
          <p:cNvPr id="3" name="内容占位符 2"/>
          <p:cNvSpPr>
            <a:spLocks noGrp="1"/>
          </p:cNvSpPr>
          <p:nvPr>
            <p:ph idx="1"/>
          </p:nvPr>
        </p:nvSpPr>
        <p:spPr/>
        <p:txBody>
          <a:bodyPr/>
          <a:lstStyle/>
          <a:p>
            <a:pPr marL="0" indent="361950"/>
            <a:r>
              <a:rPr lang="zh-CN" altLang="en-US" dirty="0"/>
              <a:t>信息交换的单位是定长的页。</a:t>
            </a:r>
            <a:endParaRPr lang="zh-CN" altLang="en-US" dirty="0"/>
          </a:p>
          <a:p>
            <a:pPr marL="0" indent="361950"/>
            <a:r>
              <a:rPr lang="zh-CN" altLang="en-US" dirty="0"/>
              <a:t>主存与外存均划分成等长的页面。</a:t>
            </a:r>
            <a:endParaRPr lang="zh-CN" altLang="en-US" dirty="0"/>
          </a:p>
          <a:p>
            <a:pPr marL="0" indent="361950"/>
            <a:r>
              <a:rPr lang="zh-CN" altLang="en-US" dirty="0"/>
              <a:t>便于维护，便于生成页表，类似于</a:t>
            </a:r>
            <a:r>
              <a:rPr lang="en-US" altLang="zh-CN" dirty="0"/>
              <a:t>cache</a:t>
            </a:r>
            <a:r>
              <a:rPr lang="zh-CN" altLang="en-US" dirty="0"/>
              <a:t>的块表</a:t>
            </a:r>
            <a:endParaRPr lang="zh-CN" altLang="en-US" dirty="0"/>
          </a:p>
          <a:p>
            <a:pPr marL="0" indent="361950"/>
            <a:r>
              <a:rPr lang="zh-CN" altLang="en-US" dirty="0"/>
              <a:t>不容易产生碎块，存储空间浪费小</a:t>
            </a:r>
            <a:endParaRPr lang="zh-CN" altLang="en-US" dirty="0"/>
          </a:p>
          <a:p>
            <a:pPr marL="0" indent="361950"/>
            <a:r>
              <a:rPr lang="zh-CN" altLang="en-US" dirty="0"/>
              <a:t>页不是独立的实体，处理、保护和共享不方便</a:t>
            </a:r>
            <a:endParaRPr lang="zh-CN" altLang="en-US" dirty="0"/>
          </a:p>
          <a:p>
            <a:pPr marL="0" indent="361950"/>
            <a:endParaRPr lang="zh-CN" altLang="en-US" sz="2100"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管的特性</a:t>
            </a:r>
            <a:endParaRPr lang="zh-CN" altLang="en-US" dirty="0"/>
          </a:p>
        </p:txBody>
      </p:sp>
      <p:sp>
        <p:nvSpPr>
          <p:cNvPr id="4" name="Rectangle 25"/>
          <p:cNvSpPr txBox="1">
            <a:spLocks noChangeArrowheads="1"/>
          </p:cNvSpPr>
          <p:nvPr/>
        </p:nvSpPr>
        <p:spPr>
          <a:xfrm>
            <a:off x="7127058" y="3646392"/>
            <a:ext cx="3533373" cy="24844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pPr>
            <a:r>
              <a:rPr lang="zh-CN" altLang="en-US" dirty="0"/>
              <a:t> 放大状态</a:t>
            </a:r>
            <a:endParaRPr lang="zh-CN" altLang="en-US" dirty="0"/>
          </a:p>
          <a:p>
            <a:pPr>
              <a:lnSpc>
                <a:spcPct val="150000"/>
              </a:lnSpc>
              <a:buClr>
                <a:srgbClr val="FFC000"/>
              </a:buClr>
              <a:buFont typeface="Wingdings" panose="05000000000000000000" pitchFamily="2" charset="2"/>
              <a:buChar char="n"/>
            </a:pPr>
            <a:r>
              <a:rPr lang="zh-CN" altLang="en-US" dirty="0"/>
              <a:t> </a:t>
            </a:r>
            <a:r>
              <a:rPr lang="zh-CN" altLang="en-US" b="1" dirty="0">
                <a:solidFill>
                  <a:srgbClr val="1387B7"/>
                </a:solidFill>
              </a:rPr>
              <a:t>截止状态</a:t>
            </a:r>
            <a:endParaRPr lang="zh-CN" altLang="en-US" b="1" dirty="0">
              <a:solidFill>
                <a:srgbClr val="1387B7"/>
              </a:solidFill>
            </a:endParaRPr>
          </a:p>
          <a:p>
            <a:pPr>
              <a:lnSpc>
                <a:spcPct val="150000"/>
              </a:lnSpc>
              <a:buClr>
                <a:srgbClr val="FFC000"/>
              </a:buClr>
              <a:buFont typeface="Wingdings" panose="05000000000000000000" pitchFamily="2" charset="2"/>
              <a:buChar char="n"/>
            </a:pPr>
            <a:r>
              <a:rPr lang="zh-CN" altLang="en-US" b="1" dirty="0">
                <a:solidFill>
                  <a:srgbClr val="1387B7"/>
                </a:solidFill>
              </a:rPr>
              <a:t> 导通状态</a:t>
            </a:r>
            <a:endParaRPr lang="zh-CN" altLang="en-US" sz="2400" b="1" dirty="0">
              <a:solidFill>
                <a:srgbClr val="1387B7"/>
              </a:solidFill>
            </a:endParaRPr>
          </a:p>
        </p:txBody>
      </p:sp>
      <p:sp>
        <p:nvSpPr>
          <p:cNvPr id="5" name="Oval 26"/>
          <p:cNvSpPr>
            <a:spLocks noChangeArrowheads="1"/>
          </p:cNvSpPr>
          <p:nvPr/>
        </p:nvSpPr>
        <p:spPr bwMode="auto">
          <a:xfrm>
            <a:off x="3458062" y="2360904"/>
            <a:ext cx="3022600" cy="3086100"/>
          </a:xfrm>
          <a:prstGeom prst="ellipse">
            <a:avLst/>
          </a:prstGeom>
          <a:noFill/>
          <a:ln w="9525" algn="ctr">
            <a:noFill/>
            <a:round/>
          </a:ln>
        </p:spPr>
        <p:txBody>
          <a:bodyPr wrap="none" anchor="ctr"/>
          <a:lstStyle/>
          <a:p>
            <a:pPr algn="r"/>
            <a:endParaRPr lang="zh-CN" altLang="zh-CN"/>
          </a:p>
        </p:txBody>
      </p:sp>
      <p:grpSp>
        <p:nvGrpSpPr>
          <p:cNvPr id="6" name="Group 6"/>
          <p:cNvGrpSpPr/>
          <p:nvPr/>
        </p:nvGrpSpPr>
        <p:grpSpPr bwMode="auto">
          <a:xfrm>
            <a:off x="2358346" y="1578590"/>
            <a:ext cx="3600113" cy="4155428"/>
            <a:chOff x="768" y="1448"/>
            <a:chExt cx="1906" cy="2200"/>
          </a:xfrm>
        </p:grpSpPr>
        <p:sp>
          <p:nvSpPr>
            <p:cNvPr id="7" name="Oval 2"/>
            <p:cNvSpPr>
              <a:spLocks noChangeArrowheads="1"/>
            </p:cNvSpPr>
            <p:nvPr/>
          </p:nvSpPr>
          <p:spPr bwMode="auto">
            <a:xfrm>
              <a:off x="1776" y="2504"/>
              <a:ext cx="472" cy="480"/>
            </a:xfrm>
            <a:prstGeom prst="ellipse">
              <a:avLst/>
            </a:prstGeom>
            <a:solidFill>
              <a:srgbClr val="CCFF66"/>
            </a:solidFill>
            <a:ln w="9525" algn="ctr">
              <a:solidFill>
                <a:schemeClr val="tx1"/>
              </a:solidFill>
              <a:rou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8" name="Line 4"/>
            <p:cNvSpPr>
              <a:spLocks noChangeShapeType="1"/>
            </p:cNvSpPr>
            <p:nvPr/>
          </p:nvSpPr>
          <p:spPr bwMode="auto">
            <a:xfrm>
              <a:off x="768"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9" name="Line 5"/>
            <p:cNvSpPr>
              <a:spLocks noChangeShapeType="1"/>
            </p:cNvSpPr>
            <p:nvPr/>
          </p:nvSpPr>
          <p:spPr bwMode="auto">
            <a:xfrm>
              <a:off x="1408" y="2736"/>
              <a:ext cx="288" cy="0"/>
            </a:xfrm>
            <a:prstGeom prst="line">
              <a:avLst/>
            </a:prstGeom>
            <a:noFill/>
            <a:ln w="28575">
              <a:solidFill>
                <a:schemeClr val="tx1"/>
              </a:solidFill>
              <a:rou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0" name="Line 6"/>
            <p:cNvSpPr>
              <a:spLocks noChangeShapeType="1"/>
            </p:cNvSpPr>
            <p:nvPr/>
          </p:nvSpPr>
          <p:spPr bwMode="auto">
            <a:xfrm>
              <a:off x="1920" y="2592"/>
              <a:ext cx="0" cy="288"/>
            </a:xfrm>
            <a:prstGeom prst="line">
              <a:avLst/>
            </a:prstGeom>
            <a:noFill/>
            <a:ln w="38100">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1" name="Line 7"/>
            <p:cNvSpPr>
              <a:spLocks noChangeShapeType="1"/>
            </p:cNvSpPr>
            <p:nvPr/>
          </p:nvSpPr>
          <p:spPr bwMode="auto">
            <a:xfrm>
              <a:off x="1920" y="2784"/>
              <a:ext cx="192" cy="96"/>
            </a:xfrm>
            <a:prstGeom prst="line">
              <a:avLst/>
            </a:prstGeom>
            <a:noFill/>
            <a:ln w="28575">
              <a:solidFill>
                <a:schemeClr val="tx1"/>
              </a:solidFill>
              <a:rou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2" name="Line 8"/>
            <p:cNvSpPr>
              <a:spLocks noChangeShapeType="1"/>
            </p:cNvSpPr>
            <p:nvPr/>
          </p:nvSpPr>
          <p:spPr bwMode="auto">
            <a:xfrm flipV="1">
              <a:off x="1920" y="2592"/>
              <a:ext cx="192" cy="96"/>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3" name="Line 9"/>
            <p:cNvSpPr>
              <a:spLocks noChangeShapeType="1"/>
            </p:cNvSpPr>
            <p:nvPr/>
          </p:nvSpPr>
          <p:spPr bwMode="auto">
            <a:xfrm>
              <a:off x="1632" y="2736"/>
              <a:ext cx="288" cy="0"/>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4" name="Line 10"/>
            <p:cNvSpPr>
              <a:spLocks noChangeShapeType="1"/>
            </p:cNvSpPr>
            <p:nvPr/>
          </p:nvSpPr>
          <p:spPr bwMode="auto">
            <a:xfrm flipV="1">
              <a:off x="2112" y="2016"/>
              <a:ext cx="0" cy="576"/>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5" name="Rectangle 11"/>
            <p:cNvSpPr>
              <a:spLocks noChangeArrowheads="1"/>
            </p:cNvSpPr>
            <p:nvPr/>
          </p:nvSpPr>
          <p:spPr bwMode="auto">
            <a:xfrm>
              <a:off x="2064" y="1760"/>
              <a:ext cx="96" cy="336"/>
            </a:xfrm>
            <a:prstGeom prst="rect">
              <a:avLst/>
            </a:prstGeom>
            <a:solidFill>
              <a:srgbClr val="FFCCFF"/>
            </a:solidFill>
            <a:ln w="28575" algn="ctr">
              <a:solidFill>
                <a:schemeClr val="tx1"/>
              </a:solidFill>
              <a:miter lim="800000"/>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16" name="Line 12"/>
            <p:cNvSpPr>
              <a:spLocks noChangeShapeType="1"/>
            </p:cNvSpPr>
            <p:nvPr/>
          </p:nvSpPr>
          <p:spPr bwMode="auto">
            <a:xfrm>
              <a:off x="2112" y="2304"/>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7" name="Line 13"/>
            <p:cNvSpPr>
              <a:spLocks noChangeShapeType="1"/>
            </p:cNvSpPr>
            <p:nvPr/>
          </p:nvSpPr>
          <p:spPr bwMode="auto">
            <a:xfrm flipV="1">
              <a:off x="2112" y="2880"/>
              <a:ext cx="0" cy="768"/>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8" name="Line 14"/>
            <p:cNvSpPr>
              <a:spLocks noChangeShapeType="1"/>
            </p:cNvSpPr>
            <p:nvPr/>
          </p:nvSpPr>
          <p:spPr bwMode="auto">
            <a:xfrm flipV="1">
              <a:off x="2016" y="3648"/>
              <a:ext cx="192" cy="0"/>
            </a:xfrm>
            <a:prstGeom prst="line">
              <a:avLst/>
            </a:prstGeom>
            <a:noFill/>
            <a:ln w="28575">
              <a:solidFill>
                <a:schemeClr val="tx1"/>
              </a:solidFill>
              <a:roun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19" name="Line 15"/>
            <p:cNvSpPr>
              <a:spLocks noChangeShapeType="1"/>
            </p:cNvSpPr>
            <p:nvPr/>
          </p:nvSpPr>
          <p:spPr bwMode="auto">
            <a:xfrm>
              <a:off x="1008" y="2544"/>
              <a:ext cx="384" cy="0"/>
            </a:xfrm>
            <a:prstGeom prst="line">
              <a:avLst/>
            </a:prstGeom>
            <a:noFill/>
            <a:ln w="28575">
              <a:solidFill>
                <a:schemeClr val="tx1"/>
              </a:solidFill>
              <a:rou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0" name="Rectangle 16"/>
            <p:cNvSpPr>
              <a:spLocks noChangeArrowheads="1"/>
            </p:cNvSpPr>
            <p:nvPr/>
          </p:nvSpPr>
          <p:spPr bwMode="auto">
            <a:xfrm>
              <a:off x="1104" y="2320"/>
              <a:ext cx="274" cy="192"/>
            </a:xfrm>
            <a:prstGeom prst="rect">
              <a:avLst/>
            </a:prstGeom>
            <a:noFill/>
            <a:ln w="12700">
              <a:noFill/>
              <a:miter lim="800000"/>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1" name="Rectangle 17"/>
            <p:cNvSpPr>
              <a:spLocks noChangeArrowheads="1"/>
            </p:cNvSpPr>
            <p:nvPr/>
          </p:nvSpPr>
          <p:spPr bwMode="auto">
            <a:xfrm>
              <a:off x="1251" y="2811"/>
              <a:ext cx="288" cy="192"/>
            </a:xfrm>
            <a:prstGeom prst="rect">
              <a:avLst/>
            </a:prstGeom>
            <a:noFill/>
            <a:ln w="12700">
              <a:noFill/>
              <a:miter lim="800000"/>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R</a:t>
              </a:r>
              <a:r>
                <a:rPr lang="en-US" altLang="zh-CN" sz="2400" b="1" baseline="-25000"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b</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2" name="Line 18"/>
            <p:cNvSpPr>
              <a:spLocks noChangeShapeType="1"/>
            </p:cNvSpPr>
            <p:nvPr/>
          </p:nvSpPr>
          <p:spPr bwMode="auto">
            <a:xfrm rot="5400000">
              <a:off x="2124" y="2500"/>
              <a:ext cx="312" cy="0"/>
            </a:xfrm>
            <a:prstGeom prst="line">
              <a:avLst/>
            </a:prstGeom>
            <a:noFill/>
            <a:ln w="28575">
              <a:solidFill>
                <a:schemeClr val="tx1"/>
              </a:solidFill>
              <a:round/>
              <a:tailEnd type="triangle"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3" name="Rectangle 19"/>
            <p:cNvSpPr>
              <a:spLocks noChangeArrowheads="1"/>
            </p:cNvSpPr>
            <p:nvPr/>
          </p:nvSpPr>
          <p:spPr bwMode="auto">
            <a:xfrm>
              <a:off x="2352" y="2448"/>
              <a:ext cx="322" cy="192"/>
            </a:xfrm>
            <a:prstGeom prst="rect">
              <a:avLst/>
            </a:prstGeom>
            <a:noFill/>
            <a:ln w="12700">
              <a:noFill/>
              <a:miter lim="800000"/>
            </a:ln>
          </p:spPr>
          <p:txBody>
            <a:bodyPr lIns="12700" tIns="12700" rIns="12700" bIns="12700"/>
            <a:lstStyle/>
            <a:p>
              <a:pPr algn="just"/>
              <a:r>
                <a:rPr lang="en-US" altLang="zh-CN" sz="2400" b="1"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i</a:t>
              </a:r>
              <a:r>
                <a:rPr lang="en-US" altLang="zh-CN" sz="2400" b="1" baseline="-25000" dirty="0" err="1">
                  <a:solidFill>
                    <a:schemeClr val="folHlink"/>
                  </a:solidFill>
                  <a:latin typeface="Courier New" panose="02070309020205020404" pitchFamily="49" charset="0"/>
                  <a:ea typeface="宋体" panose="02010600030101010101" pitchFamily="2"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4" name="Rectangle 20"/>
            <p:cNvSpPr>
              <a:spLocks noChangeArrowheads="1"/>
            </p:cNvSpPr>
            <p:nvPr/>
          </p:nvSpPr>
          <p:spPr bwMode="auto">
            <a:xfrm>
              <a:off x="1680" y="2448"/>
              <a:ext cx="288" cy="192"/>
            </a:xfrm>
            <a:prstGeom prst="rect">
              <a:avLst/>
            </a:prstGeom>
            <a:noFill/>
            <a:ln w="12700">
              <a:noFill/>
              <a:miter lim="800000"/>
            </a:ln>
          </p:spPr>
          <p:txBody>
            <a:bodyPr lIns="12700" tIns="12700" rIns="12700" bIns="12700"/>
            <a:lstStyle/>
            <a:p>
              <a:pPr algn="just"/>
              <a:r>
                <a:rPr lang="en-US" altLang="zh-CN" sz="2400" b="1">
                  <a:solidFill>
                    <a:srgbClr val="FF0000"/>
                  </a:solidFill>
                  <a:latin typeface="Courier New" panose="02070309020205020404" pitchFamily="49" charset="0"/>
                  <a:ea typeface="宋体" panose="02010600030101010101" pitchFamily="2" charset="-122"/>
                  <a:cs typeface="Courier New" panose="02070309020205020404" pitchFamily="49" charset="0"/>
                </a:rPr>
                <a:t>B</a:t>
              </a:r>
              <a:endParaRPr lang="en-US" altLang="zh-CN" sz="2400" b="1">
                <a:solidFill>
                  <a:srgbClr val="FF00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5" name="Rectangle 21"/>
            <p:cNvSpPr>
              <a:spLocks noChangeArrowheads="1"/>
            </p:cNvSpPr>
            <p:nvPr/>
          </p:nvSpPr>
          <p:spPr bwMode="auto">
            <a:xfrm>
              <a:off x="2208" y="3040"/>
              <a:ext cx="288" cy="192"/>
            </a:xfrm>
            <a:prstGeom prst="rect">
              <a:avLst/>
            </a:prstGeom>
            <a:noFill/>
            <a:ln w="12700">
              <a:noFill/>
              <a:miter lim="800000"/>
            </a:ln>
          </p:spPr>
          <p:txBody>
            <a:bodyPr lIns="12700" tIns="12700" rIns="12700" bIns="12700"/>
            <a:lstStyle/>
            <a:p>
              <a:pPr algn="just"/>
              <a:r>
                <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rPr>
                <a:t>E</a:t>
              </a:r>
              <a:endPar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6" name="Rectangle 22"/>
            <p:cNvSpPr>
              <a:spLocks noChangeArrowheads="1"/>
            </p:cNvSpPr>
            <p:nvPr/>
          </p:nvSpPr>
          <p:spPr bwMode="auto">
            <a:xfrm>
              <a:off x="1920" y="2112"/>
              <a:ext cx="288" cy="192"/>
            </a:xfrm>
            <a:prstGeom prst="rect">
              <a:avLst/>
            </a:prstGeom>
            <a:noFill/>
            <a:ln w="12700">
              <a:noFill/>
              <a:miter lim="800000"/>
            </a:ln>
          </p:spPr>
          <p:txBody>
            <a:bodyPr lIns="12700" tIns="12700" rIns="12700" bIns="12700"/>
            <a:lstStyle/>
            <a:p>
              <a:pPr algn="just"/>
              <a:r>
                <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rPr>
                <a:t>C</a:t>
              </a:r>
              <a:endParaRPr lang="en-US" altLang="zh-CN" sz="2400" b="1" dirty="0">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7" name="Line 23"/>
            <p:cNvSpPr>
              <a:spLocks noChangeShapeType="1"/>
            </p:cNvSpPr>
            <p:nvPr/>
          </p:nvSpPr>
          <p:spPr bwMode="auto">
            <a:xfrm rot="-5400000">
              <a:off x="1968" y="1608"/>
              <a:ext cx="288" cy="0"/>
            </a:xfrm>
            <a:prstGeom prst="line">
              <a:avLst/>
            </a:prstGeom>
            <a:noFill/>
            <a:ln w="28575">
              <a:solidFill>
                <a:schemeClr val="tx1"/>
              </a:solidFill>
              <a:round/>
              <a:tailEnd type="oval" w="med" len="med"/>
            </a:ln>
          </p:spPr>
          <p:txBody>
            <a:bodyPr wrap="none" anchor="ctr"/>
            <a:lstStyle/>
            <a:p>
              <a:endParaRPr lang="zh-CN" altLang="en-US" sz="2800" b="1">
                <a:latin typeface="Courier New" panose="02070309020205020404" pitchFamily="49" charset="0"/>
                <a:cs typeface="Courier New" panose="02070309020205020404" pitchFamily="49" charset="0"/>
              </a:endParaRPr>
            </a:p>
          </p:txBody>
        </p:sp>
        <p:sp>
          <p:nvSpPr>
            <p:cNvPr id="28" name="Rectangle 24"/>
            <p:cNvSpPr>
              <a:spLocks noChangeArrowheads="1"/>
            </p:cNvSpPr>
            <p:nvPr/>
          </p:nvSpPr>
          <p:spPr bwMode="auto">
            <a:xfrm>
              <a:off x="1840" y="1448"/>
              <a:ext cx="288" cy="192"/>
            </a:xfrm>
            <a:prstGeom prst="rect">
              <a:avLst/>
            </a:prstGeom>
            <a:noFill/>
            <a:ln w="12700">
              <a:noFill/>
              <a:miter lim="800000"/>
            </a:ln>
          </p:spPr>
          <p:txBody>
            <a:bodyPr lIns="12700" tIns="12700" rIns="12700" bIns="12700"/>
            <a:lstStyle/>
            <a:p>
              <a:pPr algn="just"/>
              <a:r>
                <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rPr>
                <a:t>U</a:t>
              </a:r>
              <a:r>
                <a:rPr lang="en-US" altLang="zh-CN" sz="2400" b="1" baseline="-25000">
                  <a:solidFill>
                    <a:schemeClr val="folHlink"/>
                  </a:solidFill>
                  <a:latin typeface="Courier New" panose="02070309020205020404" pitchFamily="49" charset="0"/>
                  <a:ea typeface="宋体" panose="02010600030101010101" pitchFamily="2" charset="-122"/>
                  <a:cs typeface="Courier New" panose="02070309020205020404" pitchFamily="49" charset="0"/>
                </a:rPr>
                <a:t>cc</a:t>
              </a:r>
              <a:endParaRPr lang="en-US" altLang="zh-CN" sz="2400" b="1">
                <a:solidFill>
                  <a:schemeClr val="folHlink"/>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29" name="Rectangle 27"/>
            <p:cNvSpPr>
              <a:spLocks noChangeArrowheads="1"/>
            </p:cNvSpPr>
            <p:nvPr/>
          </p:nvSpPr>
          <p:spPr bwMode="auto">
            <a:xfrm>
              <a:off x="1152" y="2688"/>
              <a:ext cx="336" cy="96"/>
            </a:xfrm>
            <a:prstGeom prst="rect">
              <a:avLst/>
            </a:prstGeom>
            <a:solidFill>
              <a:srgbClr val="FFCCFF"/>
            </a:solidFill>
            <a:ln w="28575" algn="ctr">
              <a:solidFill>
                <a:schemeClr val="tx1"/>
              </a:solidFill>
              <a:miter lim="800000"/>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gr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段页式管理</a:t>
            </a:r>
            <a:endParaRPr lang="zh-CN" altLang="en-US" dirty="0"/>
          </a:p>
        </p:txBody>
      </p:sp>
      <p:sp>
        <p:nvSpPr>
          <p:cNvPr id="3" name="内容占位符 2"/>
          <p:cNvSpPr>
            <a:spLocks noGrp="1"/>
          </p:cNvSpPr>
          <p:nvPr>
            <p:ph idx="1"/>
          </p:nvPr>
        </p:nvSpPr>
        <p:spPr/>
        <p:txBody>
          <a:bodyPr/>
          <a:lstStyle/>
          <a:p>
            <a:r>
              <a:rPr lang="zh-CN" altLang="en-US" dirty="0"/>
              <a:t>程序按模块分段</a:t>
            </a:r>
            <a:endParaRPr lang="zh-CN" altLang="en-US" dirty="0"/>
          </a:p>
          <a:p>
            <a:r>
              <a:rPr lang="zh-CN" altLang="en-US" dirty="0"/>
              <a:t>段再分成长度固定的页。</a:t>
            </a:r>
            <a:endParaRPr lang="zh-CN" altLang="en-US" dirty="0"/>
          </a:p>
          <a:p>
            <a:r>
              <a:rPr lang="zh-CN" altLang="en-US" dirty="0"/>
              <a:t>程序调入调出按页面来进行</a:t>
            </a:r>
            <a:endParaRPr lang="zh-CN" altLang="en-US" dirty="0"/>
          </a:p>
          <a:p>
            <a:r>
              <a:rPr lang="zh-CN" altLang="en-US" dirty="0"/>
              <a:t>程序共享保护按段进行</a:t>
            </a:r>
            <a:endParaRPr lang="zh-CN" altLang="en-US" dirty="0"/>
          </a:p>
          <a:p>
            <a:r>
              <a:rPr lang="zh-CN" altLang="en-US" dirty="0"/>
              <a:t>兼备段式，页式管理的优点</a:t>
            </a:r>
            <a:endParaRPr lang="zh-CN" altLang="en-US" dirty="0"/>
          </a:p>
          <a:p>
            <a:r>
              <a:rPr lang="zh-CN" altLang="en-US" dirty="0"/>
              <a:t>在地址映像中需要多次查表</a:t>
            </a:r>
            <a:endParaRPr lang="zh-CN" alt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4.6 </a:t>
            </a:r>
            <a:r>
              <a:rPr lang="zh-CN" altLang="en-US" dirty="0"/>
              <a:t>虚拟存储器</a:t>
            </a:r>
            <a:endParaRPr lang="zh-CN" altLang="en-US" dirty="0"/>
          </a:p>
        </p:txBody>
      </p:sp>
      <p:sp>
        <p:nvSpPr>
          <p:cNvPr id="3" name="内容占位符 2"/>
          <p:cNvSpPr>
            <a:spLocks noGrp="1"/>
          </p:cNvSpPr>
          <p:nvPr>
            <p:ph idx="1"/>
          </p:nvPr>
        </p:nvSpPr>
        <p:spPr/>
        <p:txBody>
          <a:bodyPr>
            <a:normAutofit/>
          </a:bodyPr>
          <a:lstStyle/>
          <a:p>
            <a:r>
              <a:rPr lang="en-US" altLang="zh-CN" b="1" dirty="0">
                <a:effectLst>
                  <a:outerShdw blurRad="38100" dist="38100" dir="2700000" algn="tl">
                    <a:srgbClr val="000000">
                      <a:alpha val="43137"/>
                    </a:srgbClr>
                  </a:outerShdw>
                </a:effectLst>
                <a:latin typeface="+mn-lt"/>
              </a:rPr>
              <a:t>4.6.1 </a:t>
            </a:r>
            <a:r>
              <a:rPr lang="zh-CN" altLang="en-US" b="1" dirty="0">
                <a:effectLst>
                  <a:outerShdw blurRad="38100" dist="38100" dir="2700000" algn="tl">
                    <a:srgbClr val="000000">
                      <a:alpha val="43137"/>
                    </a:srgbClr>
                  </a:outerShdw>
                </a:effectLst>
                <a:latin typeface="+mn-lt"/>
              </a:rPr>
              <a:t>虚拟存储器工作原理</a:t>
            </a:r>
            <a:endParaRPr lang="en-US" altLang="zh-CN" b="1" dirty="0">
              <a:effectLst>
                <a:outerShdw blurRad="38100" dist="38100" dir="2700000" algn="tl">
                  <a:srgbClr val="000000">
                    <a:alpha val="43137"/>
                  </a:srgbClr>
                </a:outerShdw>
              </a:effectLst>
              <a:latin typeface="+mn-lt"/>
            </a:endParaRPr>
          </a:p>
          <a:p>
            <a:r>
              <a:rPr lang="en-US" altLang="zh-CN" b="1" dirty="0">
                <a:latin typeface="+mn-lt"/>
              </a:rPr>
              <a:t>4.6.2 </a:t>
            </a:r>
            <a:r>
              <a:rPr lang="zh-CN" altLang="en-US" b="1" dirty="0">
                <a:latin typeface="+mn-lt"/>
              </a:rPr>
              <a:t>虚拟存储器地址映射与变换</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4.6.3 </a:t>
            </a:r>
            <a:r>
              <a:rPr lang="zh-CN" altLang="en-US" b="1" dirty="0">
                <a:solidFill>
                  <a:srgbClr val="C00000"/>
                </a:solidFill>
                <a:effectLst>
                  <a:outerShdw blurRad="38100" dist="38100" dir="2700000" algn="tl">
                    <a:srgbClr val="000000">
                      <a:alpha val="43137"/>
                    </a:srgbClr>
                  </a:outerShdw>
                </a:effectLst>
                <a:latin typeface="+mn-lt"/>
              </a:rPr>
              <a:t>页式虚拟存储器</a:t>
            </a:r>
            <a:endParaRPr lang="en-US" altLang="zh-CN" b="1" dirty="0">
              <a:solidFill>
                <a:srgbClr val="C00000"/>
              </a:solidFill>
              <a:effectLst>
                <a:outerShdw blurRad="38100" dist="38100" dir="2700000" algn="tl">
                  <a:srgbClr val="000000">
                    <a:alpha val="43137"/>
                  </a:srgbClr>
                </a:outerShdw>
              </a:effectLst>
              <a:latin typeface="+mn-lt"/>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1"/>
          <p:cNvSpPr>
            <a:spLocks noGrp="1"/>
          </p:cNvSpPr>
          <p:nvPr>
            <p:ph type="title"/>
          </p:nvPr>
        </p:nvSpPr>
        <p:spPr/>
        <p:txBody>
          <a:bodyPr/>
          <a:lstStyle/>
          <a:p>
            <a:r>
              <a:rPr lang="zh-CN" altLang="en-US" dirty="0"/>
              <a:t>虚拟地址</a:t>
            </a:r>
            <a:r>
              <a:rPr lang="en-US" altLang="zh-CN" dirty="0">
                <a:sym typeface="Wingdings" panose="05000000000000000000" pitchFamily="2" charset="2"/>
              </a:rPr>
              <a:t></a:t>
            </a:r>
            <a:r>
              <a:rPr lang="zh-CN" altLang="en-US" dirty="0">
                <a:sym typeface="Wingdings" panose="05000000000000000000" pitchFamily="2" charset="2"/>
              </a:rPr>
              <a:t>物理地址  （页命中）</a:t>
            </a:r>
            <a:endParaRPr lang="zh-CN" altLang="en-US" dirty="0"/>
          </a:p>
        </p:txBody>
      </p:sp>
      <p:sp>
        <p:nvSpPr>
          <p:cNvPr id="335874" name="Rectangle 156"/>
          <p:cNvSpPr>
            <a:spLocks noChangeArrowheads="1"/>
          </p:cNvSpPr>
          <p:nvPr/>
        </p:nvSpPr>
        <p:spPr bwMode="auto">
          <a:xfrm>
            <a:off x="1468023" y="2070964"/>
            <a:ext cx="5224419" cy="2607299"/>
          </a:xfrm>
          <a:prstGeom prst="rect">
            <a:avLst/>
          </a:prstGeom>
          <a:solidFill>
            <a:schemeClr val="accent4">
              <a:lumMod val="20000"/>
              <a:lumOff val="80000"/>
            </a:schemeClr>
          </a:solidFill>
          <a:ln w="9525" algn="ctr">
            <a:solidFill>
              <a:srgbClr val="000000"/>
            </a:solidFill>
            <a:prstDash val="dash"/>
            <a:miter lim="800000"/>
          </a:ln>
        </p:spPr>
        <p:txBody>
          <a:bodyPr tIns="0"/>
          <a:lstStyle/>
          <a:p>
            <a:pPr algn="r"/>
            <a:endParaRPr lang="zh-CN" altLang="en-US" sz="4400" b="1">
              <a:latin typeface="+mn-ea"/>
            </a:endParaRPr>
          </a:p>
        </p:txBody>
      </p:sp>
      <p:sp>
        <p:nvSpPr>
          <p:cNvPr id="51" name="Rectangle 158"/>
          <p:cNvSpPr>
            <a:spLocks noChangeArrowheads="1"/>
          </p:cNvSpPr>
          <p:nvPr/>
        </p:nvSpPr>
        <p:spPr bwMode="auto">
          <a:xfrm>
            <a:off x="8899565" y="2144617"/>
            <a:ext cx="1635086" cy="3068854"/>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400" b="1" kern="100" dirty="0">
                <a:latin typeface="+mn-ea"/>
              </a:rPr>
              <a:t>cache</a:t>
            </a:r>
            <a:endParaRPr lang="en-US" altLang="zh-CN" sz="2400" b="1" kern="100" dirty="0">
              <a:latin typeface="+mn-ea"/>
            </a:endParaRPr>
          </a:p>
          <a:p>
            <a:pPr algn="ctr">
              <a:defRPr/>
            </a:pPr>
            <a:r>
              <a:rPr lang="en-US" altLang="zh-CN" sz="2400" b="1" kern="100" dirty="0">
                <a:latin typeface="+mn-ea"/>
              </a:rPr>
              <a:t>Memory</a:t>
            </a:r>
            <a:endParaRPr lang="en-US" altLang="zh-CN" sz="2400" b="1" kern="100" dirty="0">
              <a:latin typeface="+mn-ea"/>
            </a:endParaRPr>
          </a:p>
          <a:p>
            <a:pPr algn="ctr">
              <a:defRPr/>
            </a:pPr>
            <a:endParaRPr lang="en-US" altLang="zh-CN" sz="2400" b="1" kern="100" dirty="0">
              <a:latin typeface="+mn-ea"/>
            </a:endParaRPr>
          </a:p>
          <a:p>
            <a:pPr algn="ctr">
              <a:defRPr/>
            </a:pPr>
            <a:endParaRPr lang="en-US" altLang="zh-CN" sz="2400" b="1" kern="100" dirty="0">
              <a:latin typeface="+mn-ea"/>
            </a:endParaRPr>
          </a:p>
          <a:p>
            <a:pPr algn="ctr">
              <a:defRPr/>
            </a:pPr>
            <a:r>
              <a:rPr lang="en-US" altLang="zh-CN" sz="2400" b="1" kern="100" dirty="0">
                <a:latin typeface="+mn-ea"/>
              </a:rPr>
              <a:t>(</a:t>
            </a:r>
            <a:r>
              <a:rPr lang="zh-CN" altLang="en-US" sz="2400" b="1" kern="100" dirty="0">
                <a:latin typeface="+mn-ea"/>
              </a:rPr>
              <a:t>页表</a:t>
            </a:r>
            <a:r>
              <a:rPr lang="en-US" altLang="zh-CN" sz="2400" b="1" kern="100" dirty="0">
                <a:latin typeface="+mn-ea"/>
              </a:rPr>
              <a:t>)</a:t>
            </a:r>
            <a:endParaRPr lang="zh-CN" altLang="zh-CN" sz="2400" b="1" kern="100" dirty="0">
              <a:latin typeface="+mn-ea"/>
            </a:endParaRPr>
          </a:p>
        </p:txBody>
      </p:sp>
      <p:grpSp>
        <p:nvGrpSpPr>
          <p:cNvPr id="4" name="组合 3"/>
          <p:cNvGrpSpPr/>
          <p:nvPr/>
        </p:nvGrpSpPr>
        <p:grpSpPr bwMode="auto">
          <a:xfrm>
            <a:off x="2432873" y="3801799"/>
            <a:ext cx="6466692" cy="1169512"/>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8575">
              <a:solidFill>
                <a:srgbClr val="00B050"/>
              </a:solidFill>
              <a:miter lim="800000"/>
              <a:tailEnd type="triangle" w="med" len="med"/>
            </a:ln>
          </p:spPr>
        </p:cxnSp>
        <p:sp>
          <p:nvSpPr>
            <p:cNvPr id="60" name="Rectangle 167"/>
            <p:cNvSpPr>
              <a:spLocks noChangeArrowheads="1"/>
            </p:cNvSpPr>
            <p:nvPr/>
          </p:nvSpPr>
          <p:spPr bwMode="auto">
            <a:xfrm>
              <a:off x="2172140" y="2409827"/>
              <a:ext cx="598424" cy="252459"/>
            </a:xfrm>
            <a:prstGeom prst="rect">
              <a:avLst/>
            </a:prstGeom>
            <a:noFill/>
            <a:ln>
              <a:noFill/>
            </a:ln>
          </p:spPr>
          <p:txBody>
            <a:bodyPr lIns="0" tIns="0" rIns="0" bIns="0" upright="1"/>
            <a:lstStyle/>
            <a:p>
              <a:pPr algn="ctr">
                <a:defRPr/>
              </a:pPr>
              <a:r>
                <a:rPr lang="en-US" sz="2200" b="1" kern="100" dirty="0">
                  <a:latin typeface="+mn-ea"/>
                </a:rPr>
                <a:t>5)</a:t>
              </a:r>
              <a:r>
                <a:rPr lang="zh-CN" altLang="en-US" sz="2200" b="1" kern="100" dirty="0">
                  <a:latin typeface="+mn-ea"/>
                </a:rPr>
                <a:t>数据</a:t>
              </a:r>
              <a:endParaRPr lang="zh-CN" altLang="en-US" sz="2200" b="1" kern="100" dirty="0">
                <a:latin typeface="+mn-ea"/>
              </a:endParaRPr>
            </a:p>
          </p:txBody>
        </p:sp>
      </p:grpSp>
      <p:sp>
        <p:nvSpPr>
          <p:cNvPr id="61" name="Rectangle 168"/>
          <p:cNvSpPr>
            <a:spLocks noChangeArrowheads="1"/>
          </p:cNvSpPr>
          <p:nvPr/>
        </p:nvSpPr>
        <p:spPr bwMode="auto">
          <a:xfrm>
            <a:off x="1601827" y="2241242"/>
            <a:ext cx="935388" cy="417364"/>
          </a:xfrm>
          <a:prstGeom prst="rect">
            <a:avLst/>
          </a:prstGeom>
          <a:noFill/>
          <a:ln>
            <a:noFill/>
          </a:ln>
        </p:spPr>
        <p:txBody>
          <a:bodyPr lIns="0" tIns="0" rIns="0" bIns="0" upright="1"/>
          <a:lstStyle/>
          <a:p>
            <a:pPr algn="ctr">
              <a:defRPr/>
            </a:pPr>
            <a:r>
              <a:rPr lang="en-US" sz="2400" b="1" kern="100" dirty="0">
                <a:latin typeface="+mn-ea"/>
              </a:rPr>
              <a:t>CPU</a:t>
            </a:r>
            <a:endParaRPr lang="zh-CN" altLang="en-US" sz="3200" b="1" kern="100" dirty="0">
              <a:latin typeface="+mn-ea"/>
            </a:endParaRPr>
          </a:p>
        </p:txBody>
      </p:sp>
      <p:grpSp>
        <p:nvGrpSpPr>
          <p:cNvPr id="3" name="组合 2"/>
          <p:cNvGrpSpPr/>
          <p:nvPr/>
        </p:nvGrpSpPr>
        <p:grpSpPr bwMode="auto">
          <a:xfrm>
            <a:off x="3166943" y="3033355"/>
            <a:ext cx="1635086" cy="559759"/>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p>
              <a:pPr algn="ctr">
                <a:defRPr/>
              </a:pPr>
              <a:r>
                <a:rPr lang="en-US" sz="2200" b="1" kern="100" dirty="0">
                  <a:latin typeface="+mn-ea"/>
                </a:rPr>
                <a:t>1) VA</a:t>
              </a:r>
              <a:endParaRPr lang="zh-CN" altLang="en-US" sz="2200" b="1" kern="100" dirty="0">
                <a:latin typeface="+mn-ea"/>
              </a:endParaRPr>
            </a:p>
          </p:txBody>
        </p:sp>
        <p:cxnSp>
          <p:nvCxnSpPr>
            <p:cNvPr id="81"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bwMode="auto">
          <a:xfrm>
            <a:off x="5781098" y="3220198"/>
            <a:ext cx="3069362" cy="387903"/>
            <a:chOff x="4296436" y="1749056"/>
            <a:chExt cx="1986050" cy="251072"/>
          </a:xfrm>
        </p:grpSpPr>
        <p:cxnSp>
          <p:nvCxnSpPr>
            <p:cNvPr id="87" name="Line 194"/>
            <p:cNvCxnSpPr/>
            <p:nvPr/>
          </p:nvCxnSpPr>
          <p:spPr bwMode="auto">
            <a:xfrm flipH="1">
              <a:off x="4296436" y="1844235"/>
              <a:ext cx="1986050"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54188" y="1749056"/>
              <a:ext cx="691032" cy="251072"/>
            </a:xfrm>
            <a:prstGeom prst="rect">
              <a:avLst/>
            </a:prstGeom>
            <a:solidFill>
              <a:srgbClr val="FFFFFF"/>
            </a:solidFill>
            <a:ln>
              <a:noFill/>
            </a:ln>
          </p:spPr>
          <p:txBody>
            <a:bodyPr lIns="0" tIns="0" rIns="0" bIns="0" upright="1"/>
            <a:lstStyle/>
            <a:p>
              <a:pPr algn="ctr">
                <a:defRPr/>
              </a:pPr>
              <a:r>
                <a:rPr lang="en-US" sz="2200" b="1" kern="100" dirty="0">
                  <a:latin typeface="+mn-ea"/>
                </a:rPr>
                <a:t>3)PTE</a:t>
              </a:r>
              <a:endParaRPr lang="zh-CN" altLang="en-US" sz="2200" b="1" kern="100" dirty="0">
                <a:latin typeface="+mn-ea"/>
              </a:endParaRPr>
            </a:p>
          </p:txBody>
        </p:sp>
      </p:grpSp>
      <p:grpSp>
        <p:nvGrpSpPr>
          <p:cNvPr id="8" name="组合 7"/>
          <p:cNvGrpSpPr/>
          <p:nvPr/>
        </p:nvGrpSpPr>
        <p:grpSpPr bwMode="auto">
          <a:xfrm>
            <a:off x="5786008" y="3885525"/>
            <a:ext cx="3113559" cy="390359"/>
            <a:chOff x="4300660" y="2180029"/>
            <a:chExt cx="2012777" cy="252123"/>
          </a:xfrm>
        </p:grpSpPr>
        <p:cxnSp>
          <p:nvCxnSpPr>
            <p:cNvPr id="91" name="Line 195"/>
            <p:cNvCxnSpPr/>
            <p:nvPr/>
          </p:nvCxnSpPr>
          <p:spPr bwMode="auto">
            <a:xfrm>
              <a:off x="4300660" y="2276591"/>
              <a:ext cx="2012777"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80029"/>
              <a:ext cx="599925" cy="252123"/>
            </a:xfrm>
            <a:prstGeom prst="rect">
              <a:avLst/>
            </a:prstGeom>
            <a:solidFill>
              <a:srgbClr val="FFFFFF"/>
            </a:solidFill>
            <a:ln>
              <a:noFill/>
            </a:ln>
          </p:spPr>
          <p:txBody>
            <a:bodyPr lIns="0" tIns="0" rIns="0" bIns="0" upright="1"/>
            <a:lstStyle/>
            <a:p>
              <a:pPr algn="ctr">
                <a:defRPr/>
              </a:pPr>
              <a:r>
                <a:rPr lang="en-US" sz="2200" b="1" kern="100" dirty="0">
                  <a:latin typeface="+mn-ea"/>
                </a:rPr>
                <a:t>4)PA</a:t>
              </a:r>
              <a:endParaRPr lang="zh-CN" altLang="en-US" sz="2200" b="1" kern="100" dirty="0">
                <a:latin typeface="+mn-ea"/>
              </a:endParaRPr>
            </a:p>
          </p:txBody>
        </p:sp>
      </p:grpSp>
      <p:grpSp>
        <p:nvGrpSpPr>
          <p:cNvPr id="5" name="组合 4"/>
          <p:cNvGrpSpPr/>
          <p:nvPr/>
        </p:nvGrpSpPr>
        <p:grpSpPr bwMode="auto">
          <a:xfrm>
            <a:off x="5779152" y="2510932"/>
            <a:ext cx="3071311" cy="363352"/>
            <a:chOff x="4295895" y="1291348"/>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91348"/>
              <a:ext cx="809422" cy="235314"/>
            </a:xfrm>
            <a:prstGeom prst="rect">
              <a:avLst/>
            </a:prstGeom>
            <a:solidFill>
              <a:srgbClr val="FFFFFF"/>
            </a:solidFill>
            <a:ln>
              <a:noFill/>
            </a:ln>
          </p:spPr>
          <p:txBody>
            <a:bodyPr lIns="0" tIns="0" rIns="0" bIns="0" upright="1"/>
            <a:lstStyle/>
            <a:p>
              <a:pPr algn="ctr">
                <a:defRPr/>
              </a:pPr>
              <a:r>
                <a:rPr lang="en-US" sz="2200" b="1" kern="100" dirty="0">
                  <a:latin typeface="+mn-ea"/>
                </a:rPr>
                <a:t>2)PTEA</a:t>
              </a:r>
              <a:endParaRPr lang="zh-CN" altLang="en-US" sz="2200" b="1" kern="100" dirty="0">
                <a:latin typeface="+mn-ea"/>
              </a:endParaRPr>
            </a:p>
          </p:txBody>
        </p:sp>
      </p:grpSp>
      <p:sp>
        <p:nvSpPr>
          <p:cNvPr id="53" name="Rectangle 160"/>
          <p:cNvSpPr>
            <a:spLocks noChangeArrowheads="1"/>
          </p:cNvSpPr>
          <p:nvPr/>
        </p:nvSpPr>
        <p:spPr bwMode="auto">
          <a:xfrm>
            <a:off x="1676706" y="3070184"/>
            <a:ext cx="1509876" cy="731615"/>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b="1" kern="100" dirty="0">
                <a:solidFill>
                  <a:schemeClr val="bg1">
                    <a:lumMod val="95000"/>
                  </a:schemeClr>
                </a:solidFill>
                <a:latin typeface="+mn-ea"/>
              </a:rPr>
              <a:t>处理器</a:t>
            </a:r>
            <a:endParaRPr lang="zh-CN" altLang="en-US" sz="2400" b="1" kern="100" dirty="0">
              <a:solidFill>
                <a:schemeClr val="bg1">
                  <a:lumMod val="95000"/>
                </a:schemeClr>
              </a:solidFill>
              <a:latin typeface="+mn-ea"/>
            </a:endParaRPr>
          </a:p>
        </p:txBody>
      </p:sp>
      <p:sp>
        <p:nvSpPr>
          <p:cNvPr id="52" name="Rectangle 159"/>
          <p:cNvSpPr>
            <a:spLocks noChangeArrowheads="1"/>
          </p:cNvSpPr>
          <p:nvPr/>
        </p:nvSpPr>
        <p:spPr bwMode="auto">
          <a:xfrm>
            <a:off x="4821668" y="2363118"/>
            <a:ext cx="935388" cy="2121192"/>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b="1" kern="100" dirty="0">
                <a:latin typeface="+mn-ea"/>
              </a:rPr>
              <a:t>MMU</a:t>
            </a:r>
            <a:endParaRPr lang="zh-CN" altLang="en-US" sz="2400" b="1" kern="1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8591016" y="3596688"/>
            <a:ext cx="1594612" cy="465095"/>
            <a:chOff x="6416930" y="4978128"/>
            <a:chExt cx="1105083"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5)</a:t>
              </a:r>
              <a:r>
                <a:rPr lang="zh-CN" altLang="en-US" sz="2000" b="1" kern="100" dirty="0">
                  <a:latin typeface="+mj-ea"/>
                  <a:ea typeface="+mj-ea"/>
                </a:rPr>
                <a:t>调出页</a:t>
              </a:r>
              <a:endParaRPr lang="zh-CN" altLang="en-US" sz="2800" b="1" kern="100" dirty="0">
                <a:latin typeface="+mj-ea"/>
                <a:ea typeface="+mj-ea"/>
              </a:endParaRPr>
            </a:p>
          </p:txBody>
        </p:sp>
        <p:cxnSp>
          <p:nvCxnSpPr>
            <p:cNvPr id="89" name="Line 196"/>
            <p:cNvCxnSpPr/>
            <p:nvPr/>
          </p:nvCxnSpPr>
          <p:spPr bwMode="auto">
            <a:xfrm>
              <a:off x="6416930" y="5301208"/>
              <a:ext cx="1105083"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bwMode="auto">
          <a:xfrm>
            <a:off x="8605510" y="4918655"/>
            <a:ext cx="1594609" cy="364285"/>
            <a:chOff x="6426921"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6)</a:t>
              </a:r>
              <a:r>
                <a:rPr lang="zh-CN" altLang="en-US" sz="2000" b="1" kern="100" dirty="0">
                  <a:latin typeface="+mj-ea"/>
                  <a:ea typeface="+mj-ea"/>
                </a:rPr>
                <a:t>调入页</a:t>
              </a:r>
              <a:endParaRPr lang="zh-CN" altLang="en-US" sz="2800" b="1" kern="100" dirty="0">
                <a:latin typeface="+mj-ea"/>
                <a:ea typeface="+mj-ea"/>
              </a:endParaRPr>
            </a:p>
          </p:txBody>
        </p:sp>
        <p:cxnSp>
          <p:nvCxnSpPr>
            <p:cNvPr id="7" name="直接箭头连接符 6"/>
            <p:cNvCxnSpPr/>
            <p:nvPr/>
          </p:nvCxnSpPr>
          <p:spPr>
            <a:xfrm flipH="1">
              <a:off x="6426921"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sp>
        <p:nvSpPr>
          <p:cNvPr id="335873" name="标题 1"/>
          <p:cNvSpPr>
            <a:spLocks noGrp="1"/>
          </p:cNvSpPr>
          <p:nvPr>
            <p:ph type="title"/>
          </p:nvPr>
        </p:nvSpPr>
        <p:spPr/>
        <p:txBody>
          <a:bodyPr/>
          <a:lstStyle/>
          <a:p>
            <a:r>
              <a:rPr lang="zh-CN" altLang="en-US" dirty="0"/>
              <a:t>虚拟地址</a:t>
            </a:r>
            <a:r>
              <a:rPr lang="en-US" altLang="zh-CN" dirty="0">
                <a:sym typeface="Wingdings" panose="05000000000000000000" pitchFamily="2" charset="2"/>
              </a:rPr>
              <a:t></a:t>
            </a:r>
            <a:r>
              <a:rPr lang="zh-CN" altLang="en-US" dirty="0">
                <a:sym typeface="Wingdings" panose="05000000000000000000" pitchFamily="2" charset="2"/>
              </a:rPr>
              <a:t>物理地址（缺页）</a:t>
            </a:r>
            <a:endParaRPr lang="zh-CN" altLang="en-US" dirty="0"/>
          </a:p>
        </p:txBody>
      </p:sp>
      <p:grpSp>
        <p:nvGrpSpPr>
          <p:cNvPr id="16" name="组合 15"/>
          <p:cNvGrpSpPr/>
          <p:nvPr/>
        </p:nvGrpSpPr>
        <p:grpSpPr>
          <a:xfrm>
            <a:off x="769183" y="3076607"/>
            <a:ext cx="10429111" cy="2593531"/>
            <a:chOff x="996951" y="4618038"/>
            <a:chExt cx="7226299" cy="1797050"/>
          </a:xfrm>
        </p:grpSpPr>
        <p:grpSp>
          <p:nvGrpSpPr>
            <p:cNvPr id="2" name="组合 1"/>
            <p:cNvGrpSpPr/>
            <p:nvPr/>
          </p:nvGrpSpPr>
          <p:grpSpPr>
            <a:xfrm>
              <a:off x="996951" y="4618038"/>
              <a:ext cx="3338512" cy="1528762"/>
              <a:chOff x="996951" y="4618038"/>
              <a:chExt cx="3338512" cy="1528762"/>
            </a:xfrm>
          </p:grpSpPr>
          <p:sp>
            <p:nvSpPr>
              <p:cNvPr id="335875" name="Rectangle 157"/>
              <p:cNvSpPr>
                <a:spLocks noChangeArrowheads="1"/>
              </p:cNvSpPr>
              <p:nvPr/>
            </p:nvSpPr>
            <p:spPr bwMode="auto">
              <a:xfrm>
                <a:off x="1100138" y="4618038"/>
                <a:ext cx="3235325" cy="1528762"/>
              </a:xfrm>
              <a:prstGeom prst="rect">
                <a:avLst/>
              </a:prstGeom>
              <a:solidFill>
                <a:schemeClr val="accent4">
                  <a:lumMod val="20000"/>
                  <a:lumOff val="80000"/>
                </a:schemeClr>
              </a:solidFill>
              <a:ln w="12700" algn="ctr">
                <a:solidFill>
                  <a:srgbClr val="000000"/>
                </a:solidFill>
                <a:prstDash val="dash"/>
                <a:miter lim="800000"/>
              </a:ln>
            </p:spPr>
            <p:txBody>
              <a:bodyPr tIns="0"/>
              <a:lstStyle/>
              <a:p>
                <a:pPr algn="r"/>
                <a:endParaRPr lang="zh-CN" altLang="en-US" sz="4800">
                  <a:latin typeface="+mj-ea"/>
                  <a:ea typeface="+mj-ea"/>
                </a:endParaRPr>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400" kern="100">
                    <a:latin typeface="+mj-ea"/>
                    <a:ea typeface="+mj-ea"/>
                  </a:rPr>
                  <a:t>MMU</a:t>
                </a:r>
                <a:endParaRPr lang="zh-CN" altLang="en-US" sz="2400" kern="100">
                  <a:latin typeface="+mj-ea"/>
                  <a:ea typeface="+mj-ea"/>
                </a:endParaRPr>
              </a:p>
            </p:txBody>
          </p:sp>
          <p:sp>
            <p:nvSpPr>
              <p:cNvPr id="64" name="Rectangle 171"/>
              <p:cNvSpPr>
                <a:spLocks noChangeArrowheads="1"/>
              </p:cNvSpPr>
              <p:nvPr/>
            </p:nvSpPr>
            <p:spPr bwMode="auto">
              <a:xfrm>
                <a:off x="1233013" y="5327650"/>
                <a:ext cx="896938" cy="473075"/>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处理器</a:t>
                </a:r>
                <a:endParaRPr lang="zh-CN" altLang="en-US" sz="2400" kern="100" dirty="0">
                  <a:solidFill>
                    <a:schemeClr val="bg1">
                      <a:lumMod val="95000"/>
                    </a:schemeClr>
                  </a:solidFill>
                  <a:latin typeface="+mj-ea"/>
                  <a:ea typeface="+mj-ea"/>
                </a:endParaRPr>
              </a:p>
            </p:txBody>
          </p:sp>
          <p:sp>
            <p:nvSpPr>
              <p:cNvPr id="71" name="Rectangle 178"/>
              <p:cNvSpPr>
                <a:spLocks noChangeArrowheads="1"/>
              </p:cNvSpPr>
              <p:nvPr/>
            </p:nvSpPr>
            <p:spPr bwMode="auto">
              <a:xfrm>
                <a:off x="996951" y="4713186"/>
                <a:ext cx="917575" cy="269875"/>
              </a:xfrm>
              <a:prstGeom prst="rect">
                <a:avLst/>
              </a:prstGeom>
              <a:noFill/>
              <a:ln>
                <a:noFill/>
              </a:ln>
            </p:spPr>
            <p:txBody>
              <a:bodyPr lIns="0" tIns="0" rIns="0" bIns="0" upright="1"/>
              <a:lstStyle/>
              <a:p>
                <a:pPr algn="ctr">
                  <a:defRPr/>
                </a:pPr>
                <a:r>
                  <a:rPr lang="en-US" sz="2800" b="1" kern="100" dirty="0">
                    <a:latin typeface="+mj-ea"/>
                    <a:ea typeface="+mj-ea"/>
                  </a:rPr>
                  <a:t>CPU</a:t>
                </a:r>
                <a:endParaRPr lang="zh-CN" altLang="en-US" sz="3600" b="1" kern="100" dirty="0">
                  <a:latin typeface="+mj-ea"/>
                  <a:ea typeface="+mj-ea"/>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solidFill>
                  <a:latin typeface="+mj-ea"/>
                  <a:ea typeface="+mj-ea"/>
                </a:rPr>
                <a:t>磁盘</a:t>
              </a:r>
              <a:endParaRPr lang="zh-CN" altLang="en-US" sz="2400" kern="100" dirty="0">
                <a:solidFill>
                  <a:schemeClr val="bg1"/>
                </a:solidFill>
                <a:latin typeface="+mj-ea"/>
                <a:ea typeface="+mj-ea"/>
              </a:endParaRPr>
            </a:p>
          </p:txBody>
        </p:sp>
        <p:sp>
          <p:nvSpPr>
            <p:cNvPr id="62" name="Rectangle 169"/>
            <p:cNvSpPr>
              <a:spLocks noChangeArrowheads="1"/>
            </p:cNvSpPr>
            <p:nvPr/>
          </p:nvSpPr>
          <p:spPr bwMode="auto">
            <a:xfrm>
              <a:off x="5597525" y="4729163"/>
              <a:ext cx="819150" cy="1670050"/>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kern="100" dirty="0">
                  <a:latin typeface="+mj-ea"/>
                  <a:ea typeface="+mj-ea"/>
                </a:rPr>
                <a:t>Cache</a:t>
              </a: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Memory</a:t>
              </a:r>
              <a:endParaRPr lang="en-US" altLang="zh-CN" sz="2000" kern="100" dirty="0">
                <a:latin typeface="+mj-ea"/>
                <a:ea typeface="+mj-ea"/>
              </a:endParaRPr>
            </a:p>
            <a:p>
              <a:pPr algn="ctr">
                <a:defRPr/>
              </a:pPr>
              <a:endParaRPr lang="en-US" altLang="zh-CN" sz="24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en-US" sz="2000" kern="100" dirty="0">
                <a:latin typeface="+mj-ea"/>
                <a:ea typeface="+mj-ea"/>
              </a:endParaRPr>
            </a:p>
          </p:txBody>
        </p:sp>
      </p:grpSp>
      <p:sp>
        <p:nvSpPr>
          <p:cNvPr id="73" name="Rectangle 180"/>
          <p:cNvSpPr>
            <a:spLocks noChangeArrowheads="1"/>
          </p:cNvSpPr>
          <p:nvPr/>
        </p:nvSpPr>
        <p:spPr bwMode="auto">
          <a:xfrm>
            <a:off x="7566892" y="1594262"/>
            <a:ext cx="3308356" cy="682749"/>
          </a:xfrm>
          <a:prstGeom prst="rect">
            <a:avLst/>
          </a:prstGeom>
          <a:solidFill>
            <a:srgbClr val="0D7157"/>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400" kern="100" dirty="0">
                <a:solidFill>
                  <a:schemeClr val="bg1">
                    <a:lumMod val="95000"/>
                  </a:schemeClr>
                </a:solidFill>
                <a:latin typeface="+mj-ea"/>
                <a:ea typeface="+mj-ea"/>
              </a:rPr>
              <a:t>缺页异常处理程序</a:t>
            </a:r>
            <a:endParaRPr lang="zh-CN" altLang="en-US" sz="2400" kern="100" dirty="0">
              <a:solidFill>
                <a:schemeClr val="bg1">
                  <a:lumMod val="95000"/>
                </a:schemeClr>
              </a:solidFill>
              <a:latin typeface="+mj-ea"/>
              <a:ea typeface="+mj-ea"/>
            </a:endParaRPr>
          </a:p>
        </p:txBody>
      </p:sp>
      <p:grpSp>
        <p:nvGrpSpPr>
          <p:cNvPr id="12" name="组合 11"/>
          <p:cNvGrpSpPr/>
          <p:nvPr/>
        </p:nvGrpSpPr>
        <p:grpSpPr bwMode="auto">
          <a:xfrm>
            <a:off x="4629698" y="1935639"/>
            <a:ext cx="2937197" cy="1505256"/>
            <a:chOff x="3671368" y="3827669"/>
            <a:chExt cx="2035890" cy="1043157"/>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p:spPr>
          <p:txBody>
            <a:bodyPr lIns="0" tIns="0" rIns="0" bIns="0" upright="1"/>
            <a:lstStyle/>
            <a:p>
              <a:pPr algn="ctr">
                <a:defRPr/>
              </a:pPr>
              <a:r>
                <a:rPr lang="en-US" sz="2000" kern="100" dirty="0">
                  <a:latin typeface="+mj-ea"/>
                  <a:ea typeface="+mj-ea"/>
                </a:rPr>
                <a:t>4)</a:t>
              </a:r>
              <a:r>
                <a:rPr lang="zh-CN" altLang="en-US" sz="2000" kern="100" dirty="0">
                  <a:latin typeface="+mj-ea"/>
                  <a:ea typeface="+mj-ea"/>
                </a:rPr>
                <a:t>异常</a:t>
              </a:r>
              <a:endParaRPr lang="zh-CN" altLang="en-US" sz="2800" kern="100" dirty="0">
                <a:latin typeface="+mj-ea"/>
                <a:ea typeface="+mj-ea"/>
              </a:endParaRPr>
            </a:p>
          </p:txBody>
        </p:sp>
        <p:cxnSp>
          <p:nvCxnSpPr>
            <p:cNvPr id="78" name="AutoShape 185"/>
            <p:cNvCxnSpPr>
              <a:cxnSpLocks noChangeShapeType="1"/>
              <a:stCxn id="63" idx="0"/>
              <a:endCxn id="73" idx="1"/>
            </p:cNvCxnSpPr>
            <p:nvPr/>
          </p:nvCxnSpPr>
          <p:spPr bwMode="auto">
            <a:xfrm rot="16200000">
              <a:off x="4167734" y="3331302"/>
              <a:ext cx="1043157" cy="2035890"/>
            </a:xfrm>
            <a:prstGeom prst="bentConnector2">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9278349" y="2357199"/>
            <a:ext cx="336793" cy="1088274"/>
          </a:xfrm>
          <a:prstGeom prst="downArrow">
            <a:avLst>
              <a:gd name="adj1" fmla="val 50000"/>
              <a:gd name="adj2" fmla="val 80743"/>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4800">
              <a:latin typeface="+mj-ea"/>
              <a:ea typeface="+mj-ea"/>
            </a:endParaRPr>
          </a:p>
        </p:txBody>
      </p:sp>
      <p:grpSp>
        <p:nvGrpSpPr>
          <p:cNvPr id="9" name="组合 8"/>
          <p:cNvGrpSpPr/>
          <p:nvPr/>
        </p:nvGrpSpPr>
        <p:grpSpPr bwMode="auto">
          <a:xfrm>
            <a:off x="2434815" y="4059490"/>
            <a:ext cx="1654178" cy="522372"/>
            <a:chOff x="2150752" y="5298822"/>
            <a:chExt cx="1146322" cy="362426"/>
          </a:xfrm>
        </p:grpSpPr>
        <p:sp>
          <p:nvSpPr>
            <p:cNvPr id="68" name="Rectangle 175"/>
            <p:cNvSpPr>
              <a:spLocks noChangeArrowheads="1"/>
            </p:cNvSpPr>
            <p:nvPr/>
          </p:nvSpPr>
          <p:spPr bwMode="auto">
            <a:xfrm>
              <a:off x="2338236" y="5298822"/>
              <a:ext cx="598565" cy="362426"/>
            </a:xfrm>
            <a:prstGeom prst="rect">
              <a:avLst/>
            </a:prstGeom>
            <a:noFill/>
            <a:ln>
              <a:noFill/>
            </a:ln>
          </p:spPr>
          <p:txBody>
            <a:bodyPr lIns="0" tIns="0" rIns="0" bIns="0" upright="1"/>
            <a:lstStyle/>
            <a:p>
              <a:pPr algn="ctr">
                <a:defRPr/>
              </a:pPr>
              <a:r>
                <a:rPr lang="en-US" sz="2000" b="1" kern="100" dirty="0">
                  <a:latin typeface="+mj-ea"/>
                  <a:ea typeface="+mj-ea"/>
                </a:rPr>
                <a:t>1)VA</a:t>
              </a:r>
              <a:endParaRPr lang="zh-CN" altLang="en-US" sz="2800" b="1" kern="100" dirty="0">
                <a:latin typeface="+mj-ea"/>
                <a:ea typeface="+mj-ea"/>
              </a:endParaRPr>
            </a:p>
          </p:txBody>
        </p:sp>
        <p:cxnSp>
          <p:nvCxnSpPr>
            <p:cNvPr id="82" name="Line 189"/>
            <p:cNvCxnSpPr/>
            <p:nvPr/>
          </p:nvCxnSpPr>
          <p:spPr bwMode="auto">
            <a:xfrm>
              <a:off x="2150752" y="5577000"/>
              <a:ext cx="1146322"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bwMode="auto">
          <a:xfrm>
            <a:off x="4881718" y="2549652"/>
            <a:ext cx="4025472" cy="886657"/>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p:spPr>
          <p:txBody>
            <a:bodyPr lIns="0" tIns="0" rIns="0" bIns="0" upright="1"/>
            <a:lstStyle/>
            <a:p>
              <a:pPr algn="just">
                <a:defRPr/>
              </a:pPr>
              <a:r>
                <a:rPr lang="en-US" sz="2000" kern="100" dirty="0">
                  <a:latin typeface="+mj-ea"/>
                  <a:ea typeface="+mj-ea"/>
                </a:rPr>
                <a:t>7)</a:t>
              </a:r>
              <a:r>
                <a:rPr lang="zh-CN" altLang="en-US" sz="2000" kern="100" dirty="0">
                  <a:latin typeface="+mj-ea"/>
                  <a:ea typeface="+mj-ea"/>
                </a:rPr>
                <a:t>唤醒缺页异常指令所在进程</a:t>
              </a:r>
              <a:endParaRPr lang="zh-CN" altLang="en-US" sz="2800" kern="100" dirty="0">
                <a:latin typeface="+mj-ea"/>
                <a:ea typeface="+mj-ea"/>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bwMode="auto">
          <a:xfrm>
            <a:off x="5170397" y="3596688"/>
            <a:ext cx="2223913" cy="36199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504276" y="4978128"/>
              <a:ext cx="819363" cy="25107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2)PTEA</a:t>
              </a:r>
              <a:endParaRPr lang="zh-CN" altLang="en-US" sz="2800" b="1" kern="100" dirty="0">
                <a:latin typeface="+mj-ea"/>
                <a:ea typeface="+mj-ea"/>
              </a:endParaRPr>
            </a:p>
          </p:txBody>
        </p:sp>
      </p:grpSp>
      <p:grpSp>
        <p:nvGrpSpPr>
          <p:cNvPr id="11" name="组合 10"/>
          <p:cNvGrpSpPr/>
          <p:nvPr/>
        </p:nvGrpSpPr>
        <p:grpSpPr bwMode="auto">
          <a:xfrm>
            <a:off x="5165815" y="4529167"/>
            <a:ext cx="2242989" cy="364285"/>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593891" y="5625149"/>
              <a:ext cx="598090" cy="252123"/>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3)PTE</a:t>
              </a:r>
              <a:endParaRPr lang="zh-CN" altLang="en-US" sz="2800" b="1" kern="100" dirty="0">
                <a:latin typeface="+mj-ea"/>
                <a:ea typeface="+mj-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left)">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up)">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righ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虚存，</a:t>
            </a:r>
            <a:r>
              <a:rPr lang="en-US" altLang="zh-CN" dirty="0"/>
              <a:t>cache</a:t>
            </a:r>
            <a:r>
              <a:rPr lang="zh-CN" altLang="en-US" dirty="0"/>
              <a:t>，主存层次</a:t>
            </a:r>
            <a:endParaRPr lang="zh-CN" altLang="en-US" dirty="0"/>
          </a:p>
        </p:txBody>
      </p:sp>
      <p:sp>
        <p:nvSpPr>
          <p:cNvPr id="5" name="Rectangle 156"/>
          <p:cNvSpPr>
            <a:spLocks noChangeArrowheads="1"/>
          </p:cNvSpPr>
          <p:nvPr/>
        </p:nvSpPr>
        <p:spPr bwMode="auto">
          <a:xfrm>
            <a:off x="1234114" y="2274421"/>
            <a:ext cx="3950214" cy="2154122"/>
          </a:xfrm>
          <a:prstGeom prst="rect">
            <a:avLst/>
          </a:prstGeom>
          <a:solidFill>
            <a:schemeClr val="accent4">
              <a:lumMod val="20000"/>
              <a:lumOff val="80000"/>
            </a:schemeClr>
          </a:solidFill>
          <a:ln w="9525" algn="ctr">
            <a:solidFill>
              <a:srgbClr val="000000"/>
            </a:solidFill>
            <a:prstDash val="dash"/>
            <a:miter lim="800000"/>
          </a:ln>
        </p:spPr>
        <p:txBody>
          <a:bodyPr tIns="0"/>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endParaRPr lang="zh-CN" altLang="en-US" sz="4000" i="0">
              <a:latin typeface="+mj-ea"/>
              <a:ea typeface="+mj-ea"/>
            </a:endParaRPr>
          </a:p>
        </p:txBody>
      </p:sp>
      <p:grpSp>
        <p:nvGrpSpPr>
          <p:cNvPr id="60" name="组合 59"/>
          <p:cNvGrpSpPr/>
          <p:nvPr/>
        </p:nvGrpSpPr>
        <p:grpSpPr>
          <a:xfrm>
            <a:off x="2030248" y="3704417"/>
            <a:ext cx="5862745" cy="1900269"/>
            <a:chOff x="1329193" y="3747174"/>
            <a:chExt cx="4588481" cy="1487246"/>
          </a:xfrm>
        </p:grpSpPr>
        <p:sp>
          <p:nvSpPr>
            <p:cNvPr id="35" name="Rectangle 164"/>
            <p:cNvSpPr>
              <a:spLocks noChangeArrowheads="1"/>
            </p:cNvSpPr>
            <p:nvPr/>
          </p:nvSpPr>
          <p:spPr bwMode="auto">
            <a:xfrm>
              <a:off x="5108049" y="4999106"/>
              <a:ext cx="809625" cy="235314"/>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solidFill>
                    <a:srgbClr val="0000FF"/>
                  </a:solidFill>
                  <a:latin typeface="+mj-ea"/>
                  <a:ea typeface="+mj-ea"/>
                </a:rPr>
                <a:t>PA</a:t>
              </a:r>
              <a:r>
                <a:rPr lang="zh-CN" altLang="en-US" sz="2000" b="1" i="0" kern="100" dirty="0">
                  <a:solidFill>
                    <a:srgbClr val="0000FF"/>
                  </a:solidFill>
                  <a:latin typeface="+mj-ea"/>
                  <a:ea typeface="+mj-ea"/>
                </a:rPr>
                <a:t>命中</a:t>
              </a:r>
              <a:endParaRPr lang="zh-CN" altLang="en-US" sz="2000" b="1" i="0" kern="100" dirty="0">
                <a:solidFill>
                  <a:srgbClr val="0000FF"/>
                </a:solidFill>
                <a:latin typeface="+mj-ea"/>
                <a:ea typeface="+mj-ea"/>
              </a:endParaRPr>
            </a:p>
          </p:txBody>
        </p:sp>
        <p:grpSp>
          <p:nvGrpSpPr>
            <p:cNvPr id="9" name="组合 8"/>
            <p:cNvGrpSpPr/>
            <p:nvPr/>
          </p:nvGrpSpPr>
          <p:grpSpPr bwMode="auto">
            <a:xfrm>
              <a:off x="1329193" y="3747174"/>
              <a:ext cx="4228672" cy="1175532"/>
              <a:chOff x="2209020" y="2735238"/>
              <a:chExt cx="4228224" cy="1175754"/>
            </a:xfrm>
          </p:grpSpPr>
          <p:cxnSp>
            <p:nvCxnSpPr>
              <p:cNvPr id="23" name="AutoShape 161"/>
              <p:cNvCxnSpPr>
                <a:cxnSpLocks noChangeShapeType="1"/>
                <a:stCxn id="6" idx="2"/>
                <a:endCxn id="8" idx="2"/>
              </p:cNvCxnSpPr>
              <p:nvPr/>
            </p:nvCxnSpPr>
            <p:spPr bwMode="auto">
              <a:xfrm rot="5400000" flipH="1">
                <a:off x="3847219" y="1097039"/>
                <a:ext cx="951826" cy="4228224"/>
              </a:xfrm>
              <a:prstGeom prst="bentConnector3">
                <a:avLst>
                  <a:gd name="adj1" fmla="val -18800"/>
                </a:avLst>
              </a:prstGeom>
              <a:noFill/>
              <a:ln w="28575">
                <a:solidFill>
                  <a:srgbClr val="00B050"/>
                </a:solidFill>
                <a:miter lim="800000"/>
                <a:tailEnd type="triangle" w="med" len="med"/>
              </a:ln>
            </p:spPr>
          </p:cxnSp>
          <p:sp>
            <p:nvSpPr>
              <p:cNvPr id="49" name="Rectangle 167"/>
              <p:cNvSpPr>
                <a:spLocks noChangeArrowheads="1"/>
              </p:cNvSpPr>
              <p:nvPr/>
            </p:nvSpPr>
            <p:spPr bwMode="auto">
              <a:xfrm>
                <a:off x="3973626" y="3569470"/>
                <a:ext cx="809539" cy="341522"/>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5)data</a:t>
                </a:r>
                <a:endParaRPr lang="zh-CN" altLang="en-US" sz="2000" b="1" i="0" kern="100" dirty="0">
                  <a:latin typeface="+mj-ea"/>
                  <a:ea typeface="+mj-ea"/>
                </a:endParaRPr>
              </a:p>
            </p:txBody>
          </p:sp>
        </p:grpSp>
      </p:grpSp>
      <p:sp>
        <p:nvSpPr>
          <p:cNvPr id="10" name="Rectangle 168"/>
          <p:cNvSpPr>
            <a:spLocks noChangeArrowheads="1"/>
          </p:cNvSpPr>
          <p:nvPr/>
        </p:nvSpPr>
        <p:spPr bwMode="auto">
          <a:xfrm>
            <a:off x="1044997" y="2432230"/>
            <a:ext cx="1324635" cy="509928"/>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CPU</a:t>
            </a:r>
            <a:endParaRPr lang="zh-CN" altLang="en-US" sz="2800" b="1" i="0" kern="100" dirty="0">
              <a:latin typeface="+mj-ea"/>
              <a:ea typeface="+mj-ea"/>
            </a:endParaRPr>
          </a:p>
        </p:txBody>
      </p:sp>
      <p:grpSp>
        <p:nvGrpSpPr>
          <p:cNvPr id="11" name="组合 10"/>
          <p:cNvGrpSpPr/>
          <p:nvPr/>
        </p:nvGrpSpPr>
        <p:grpSpPr bwMode="auto">
          <a:xfrm>
            <a:off x="2637745" y="3069538"/>
            <a:ext cx="1350891" cy="462467"/>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1) VA</a:t>
              </a:r>
              <a:endParaRPr lang="zh-CN" altLang="en-US" sz="2000" b="1" i="0" kern="100" dirty="0">
                <a:latin typeface="+mj-ea"/>
                <a:ea typeface="+mj-ea"/>
              </a:endParaRPr>
            </a:p>
          </p:txBody>
        </p:sp>
        <p:cxnSp>
          <p:nvCxnSpPr>
            <p:cNvPr id="22"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638210" y="3617211"/>
            <a:ext cx="2166912" cy="372626"/>
            <a:chOff x="3487638" y="3650295"/>
            <a:chExt cx="1664112" cy="291636"/>
          </a:xfrm>
        </p:grpSpPr>
        <p:cxnSp>
          <p:nvCxnSpPr>
            <p:cNvPr id="17" name="Line 195"/>
            <p:cNvCxnSpPr/>
            <p:nvPr/>
          </p:nvCxnSpPr>
          <p:spPr bwMode="auto">
            <a:xfrm>
              <a:off x="3487638" y="3896526"/>
              <a:ext cx="1664112"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65"/>
            <p:cNvSpPr>
              <a:spLocks noChangeArrowheads="1"/>
            </p:cNvSpPr>
            <p:nvPr/>
          </p:nvSpPr>
          <p:spPr bwMode="auto">
            <a:xfrm>
              <a:off x="4153088" y="3650295"/>
              <a:ext cx="469952" cy="291636"/>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4)PA</a:t>
              </a:r>
              <a:endParaRPr lang="zh-CN" altLang="en-US" sz="2000" b="1" i="0" kern="100" dirty="0">
                <a:latin typeface="+mj-ea"/>
                <a:ea typeface="+mj-ea"/>
              </a:endParaRPr>
            </a:p>
          </p:txBody>
        </p:sp>
      </p:grpSp>
      <p:grpSp>
        <p:nvGrpSpPr>
          <p:cNvPr id="56" name="组合 55"/>
          <p:cNvGrpSpPr/>
          <p:nvPr/>
        </p:nvGrpSpPr>
        <p:grpSpPr>
          <a:xfrm>
            <a:off x="4783396" y="2562890"/>
            <a:ext cx="2021727" cy="333289"/>
            <a:chOff x="3483947" y="2783254"/>
            <a:chExt cx="1582306" cy="260849"/>
          </a:xfrm>
        </p:grpSpPr>
        <p:cxnSp>
          <p:nvCxnSpPr>
            <p:cNvPr id="15" name="Line 195"/>
            <p:cNvCxnSpPr/>
            <p:nvPr/>
          </p:nvCxnSpPr>
          <p:spPr bwMode="auto">
            <a:xfrm>
              <a:off x="3483947" y="3036573"/>
              <a:ext cx="1582306" cy="753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64"/>
            <p:cNvSpPr>
              <a:spLocks noChangeArrowheads="1"/>
            </p:cNvSpPr>
            <p:nvPr/>
          </p:nvSpPr>
          <p:spPr bwMode="auto">
            <a:xfrm>
              <a:off x="3953543" y="2783254"/>
              <a:ext cx="809625" cy="235314"/>
            </a:xfrm>
            <a:prstGeom prst="rect">
              <a:avLst/>
            </a:prstGeom>
            <a:no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2) PTEA</a:t>
              </a:r>
              <a:endParaRPr lang="zh-CN" altLang="en-US" sz="2000" b="1" i="0" kern="100" dirty="0">
                <a:latin typeface="+mj-ea"/>
                <a:ea typeface="+mj-ea"/>
              </a:endParaRPr>
            </a:p>
          </p:txBody>
        </p:sp>
      </p:grpSp>
      <p:grpSp>
        <p:nvGrpSpPr>
          <p:cNvPr id="59" name="组合 58"/>
          <p:cNvGrpSpPr/>
          <p:nvPr/>
        </p:nvGrpSpPr>
        <p:grpSpPr>
          <a:xfrm>
            <a:off x="4391262" y="1664692"/>
            <a:ext cx="3779063" cy="851102"/>
            <a:chOff x="3177043" y="2150782"/>
            <a:chExt cx="2957686" cy="666115"/>
          </a:xfrm>
        </p:grpSpPr>
        <p:sp>
          <p:nvSpPr>
            <p:cNvPr id="31" name="Rectangle 164"/>
            <p:cNvSpPr>
              <a:spLocks noChangeArrowheads="1"/>
            </p:cNvSpPr>
            <p:nvPr/>
          </p:nvSpPr>
          <p:spPr bwMode="auto">
            <a:xfrm>
              <a:off x="5066253" y="2150782"/>
              <a:ext cx="1068476" cy="310548"/>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solidFill>
                    <a:srgbClr val="0000FF"/>
                  </a:solidFill>
                  <a:latin typeface="+mj-ea"/>
                  <a:ea typeface="+mj-ea"/>
                </a:rPr>
                <a:t>PTEA</a:t>
              </a:r>
              <a:r>
                <a:rPr lang="zh-CN" altLang="en-US" sz="2000" b="1" i="0" kern="100" dirty="0">
                  <a:solidFill>
                    <a:srgbClr val="0000FF"/>
                  </a:solidFill>
                  <a:latin typeface="+mj-ea"/>
                  <a:ea typeface="+mj-ea"/>
                </a:rPr>
                <a:t>命中</a:t>
              </a:r>
              <a:endParaRPr lang="zh-CN" altLang="en-US" sz="2800" b="1" i="0" kern="100" dirty="0">
                <a:solidFill>
                  <a:srgbClr val="0000FF"/>
                </a:solidFill>
                <a:latin typeface="+mj-ea"/>
                <a:ea typeface="+mj-ea"/>
              </a:endParaRPr>
            </a:p>
          </p:txBody>
        </p:sp>
        <p:grpSp>
          <p:nvGrpSpPr>
            <p:cNvPr id="58" name="组合 57"/>
            <p:cNvGrpSpPr/>
            <p:nvPr/>
          </p:nvGrpSpPr>
          <p:grpSpPr>
            <a:xfrm>
              <a:off x="3177043" y="2204864"/>
              <a:ext cx="2380822" cy="612033"/>
              <a:chOff x="3177043" y="2204864"/>
              <a:chExt cx="2380822" cy="612033"/>
            </a:xfrm>
          </p:grpSpPr>
          <p:sp>
            <p:nvSpPr>
              <p:cNvPr id="32" name="Rectangle 166"/>
              <p:cNvSpPr>
                <a:spLocks noChangeArrowheads="1"/>
              </p:cNvSpPr>
              <p:nvPr/>
            </p:nvSpPr>
            <p:spPr bwMode="auto">
              <a:xfrm>
                <a:off x="4022012" y="2204864"/>
                <a:ext cx="690564" cy="251072"/>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3)PTE</a:t>
                </a:r>
                <a:endParaRPr lang="zh-CN" altLang="en-US" sz="2000" b="1" i="0" kern="100" dirty="0">
                  <a:latin typeface="+mj-ea"/>
                  <a:ea typeface="+mj-ea"/>
                </a:endParaRPr>
              </a:p>
            </p:txBody>
          </p:sp>
          <p:cxnSp>
            <p:nvCxnSpPr>
              <p:cNvPr id="27" name="AutoShape 161"/>
              <p:cNvCxnSpPr>
                <a:cxnSpLocks noChangeShapeType="1"/>
                <a:stCxn id="6" idx="0"/>
                <a:endCxn id="7" idx="0"/>
              </p:cNvCxnSpPr>
              <p:nvPr/>
            </p:nvCxnSpPr>
            <p:spPr bwMode="auto">
              <a:xfrm rot="16200000" flipH="1" flipV="1">
                <a:off x="4316228" y="1575260"/>
                <a:ext cx="102452" cy="2380822"/>
              </a:xfrm>
              <a:prstGeom prst="bentConnector3">
                <a:avLst>
                  <a:gd name="adj1" fmla="val -174632"/>
                </a:avLst>
              </a:prstGeom>
              <a:noFill/>
              <a:ln w="28575">
                <a:solidFill>
                  <a:srgbClr val="FF0000"/>
                </a:solidFill>
                <a:miter lim="800000"/>
                <a:tailEnd type="triangle" w="med" len="med"/>
              </a:ln>
            </p:spPr>
          </p:cxnSp>
        </p:grpSp>
      </p:grpSp>
      <p:grpSp>
        <p:nvGrpSpPr>
          <p:cNvPr id="62" name="组合 61"/>
          <p:cNvGrpSpPr/>
          <p:nvPr/>
        </p:nvGrpSpPr>
        <p:grpSpPr>
          <a:xfrm>
            <a:off x="8053159" y="2224494"/>
            <a:ext cx="1539525" cy="320797"/>
            <a:chOff x="6043030" y="2588912"/>
            <a:chExt cx="1204910" cy="251072"/>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633" y="2588912"/>
              <a:ext cx="690564" cy="251072"/>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PTE</a:t>
              </a:r>
              <a:r>
                <a:rPr lang="zh-CN" altLang="en-US" sz="2000" b="1" i="0" kern="100" dirty="0">
                  <a:latin typeface="+mj-ea"/>
                  <a:ea typeface="+mj-ea"/>
                </a:rPr>
                <a:t>块</a:t>
              </a:r>
              <a:endParaRPr lang="zh-CN" altLang="en-US" sz="2000" b="1" i="0" kern="100" dirty="0">
                <a:latin typeface="+mj-ea"/>
                <a:ea typeface="+mj-ea"/>
              </a:endParaRPr>
            </a:p>
          </p:txBody>
        </p:sp>
      </p:grpSp>
      <p:grpSp>
        <p:nvGrpSpPr>
          <p:cNvPr id="61" name="组合 60"/>
          <p:cNvGrpSpPr/>
          <p:nvPr/>
        </p:nvGrpSpPr>
        <p:grpSpPr>
          <a:xfrm>
            <a:off x="7808757" y="2828529"/>
            <a:ext cx="1783929" cy="394752"/>
            <a:chOff x="5810609" y="3014730"/>
            <a:chExt cx="1396193" cy="308953"/>
          </a:xfrm>
        </p:grpSpPr>
        <p:cxnSp>
          <p:nvCxnSpPr>
            <p:cNvPr id="38" name="Line 195"/>
            <p:cNvCxnSpPr/>
            <p:nvPr/>
          </p:nvCxnSpPr>
          <p:spPr bwMode="auto">
            <a:xfrm>
              <a:off x="5998534" y="3323683"/>
              <a:ext cx="1208268"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5810609" y="3014730"/>
              <a:ext cx="1260321" cy="284691"/>
            </a:xfrm>
            <a:prstGeom prst="rect">
              <a:avLst/>
            </a:prstGeom>
            <a:solidFill>
              <a:srgbClr val="FFFFFF">
                <a:alpha val="0"/>
              </a:srgbClr>
            </a:solidFill>
            <a:ln>
              <a:noFill/>
            </a:ln>
          </p:spPr>
          <p:txBody>
            <a:bodyPr lIns="0" tIns="0" rIns="0" bIns="0" upright="1"/>
            <a:lstStyle/>
            <a:p>
              <a:pPr algn="ctr">
                <a:lnSpc>
                  <a:spcPct val="130000"/>
                </a:lnSpc>
              </a:pPr>
              <a:r>
                <a:rPr lang="en-US" altLang="zh-CN" sz="2000" b="1" kern="100" dirty="0">
                  <a:latin typeface="+mj-ea"/>
                  <a:ea typeface="+mj-ea"/>
                </a:rPr>
                <a:t>    PTEA</a:t>
              </a:r>
              <a:r>
                <a:rPr lang="zh-CN" altLang="en-US" sz="2000" b="1" kern="100" dirty="0">
                  <a:latin typeface="+mj-ea"/>
                  <a:ea typeface="+mj-ea"/>
                </a:rPr>
                <a:t>缺失   </a:t>
              </a:r>
              <a:endParaRPr lang="en-US" altLang="zh-CN" sz="2000" b="1" kern="100" dirty="0">
                <a:latin typeface="+mj-ea"/>
                <a:ea typeface="+mj-ea"/>
              </a:endParaRPr>
            </a:p>
            <a:p>
              <a:pPr algn="ctr">
                <a:lnSpc>
                  <a:spcPct val="130000"/>
                </a:lnSpc>
              </a:pPr>
              <a:r>
                <a:rPr lang="en-US" sz="2000" b="1" kern="100" dirty="0">
                  <a:latin typeface="+mj-ea"/>
                  <a:ea typeface="+mj-ea"/>
                </a:rPr>
                <a:t>      PTEA</a:t>
              </a:r>
              <a:endParaRPr lang="zh-CN" altLang="en-US" sz="2000" b="1" kern="100" dirty="0">
                <a:latin typeface="+mj-ea"/>
                <a:ea typeface="+mj-ea"/>
              </a:endParaRPr>
            </a:p>
          </p:txBody>
        </p:sp>
      </p:grpSp>
      <p:grpSp>
        <p:nvGrpSpPr>
          <p:cNvPr id="63" name="组合 62"/>
          <p:cNvGrpSpPr/>
          <p:nvPr/>
        </p:nvGrpSpPr>
        <p:grpSpPr>
          <a:xfrm>
            <a:off x="8053159" y="3802634"/>
            <a:ext cx="1539525" cy="396517"/>
            <a:chOff x="6043030" y="3589412"/>
            <a:chExt cx="1204910" cy="310335"/>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42406" y="3589412"/>
              <a:ext cx="789024" cy="254724"/>
            </a:xfrm>
            <a:prstGeom prst="rect">
              <a:avLst/>
            </a:prstGeom>
            <a:solidFill>
              <a:srgbClr val="FFFFFF">
                <a:alpha val="0"/>
              </a:srgbClr>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lnSpc>
                  <a:spcPct val="130000"/>
                </a:lnSpc>
                <a:spcAft>
                  <a:spcPts val="0"/>
                </a:spcAft>
                <a:defRPr/>
              </a:pPr>
              <a:r>
                <a:rPr lang="en-US" altLang="zh-CN" sz="2000" b="1" i="0" kern="100" dirty="0">
                  <a:latin typeface="+mj-ea"/>
                  <a:ea typeface="+mj-ea"/>
                </a:rPr>
                <a:t>PA</a:t>
              </a:r>
              <a:r>
                <a:rPr lang="zh-CN" altLang="en-US" sz="2000" b="1" i="0" kern="100" dirty="0">
                  <a:latin typeface="+mj-ea"/>
                  <a:ea typeface="+mj-ea"/>
                </a:rPr>
                <a:t>缺失</a:t>
              </a:r>
              <a:endParaRPr lang="en-US" altLang="zh-CN" sz="2000" b="1" i="0" kern="100" dirty="0">
                <a:latin typeface="+mj-ea"/>
                <a:ea typeface="+mj-ea"/>
              </a:endParaRPr>
            </a:p>
            <a:p>
              <a:pPr algn="ctr">
                <a:lnSpc>
                  <a:spcPct val="130000"/>
                </a:lnSpc>
                <a:spcAft>
                  <a:spcPts val="0"/>
                </a:spcAft>
                <a:defRPr/>
              </a:pPr>
              <a:r>
                <a:rPr lang="en-US" sz="2000" b="1" i="0" kern="100" dirty="0">
                  <a:latin typeface="+mj-ea"/>
                  <a:ea typeface="+mj-ea"/>
                </a:rPr>
                <a:t> PA</a:t>
              </a:r>
              <a:endParaRPr lang="zh-CN" altLang="en-US" sz="2000" b="1" i="0" kern="100" dirty="0">
                <a:latin typeface="+mj-ea"/>
                <a:ea typeface="+mj-ea"/>
              </a:endParaRPr>
            </a:p>
          </p:txBody>
        </p:sp>
      </p:grpSp>
      <p:grpSp>
        <p:nvGrpSpPr>
          <p:cNvPr id="64" name="组合 63"/>
          <p:cNvGrpSpPr/>
          <p:nvPr/>
        </p:nvGrpSpPr>
        <p:grpSpPr>
          <a:xfrm>
            <a:off x="8053159" y="4753837"/>
            <a:ext cx="1539525" cy="372748"/>
            <a:chOff x="6043030" y="4439447"/>
            <a:chExt cx="1204910" cy="291731"/>
          </a:xfrm>
        </p:grpSpPr>
        <p:sp>
          <p:nvSpPr>
            <p:cNvPr id="45" name="Rectangle 166"/>
            <p:cNvSpPr>
              <a:spLocks noChangeArrowheads="1"/>
            </p:cNvSpPr>
            <p:nvPr/>
          </p:nvSpPr>
          <p:spPr bwMode="auto">
            <a:xfrm>
              <a:off x="6329708" y="4480106"/>
              <a:ext cx="690564" cy="251072"/>
            </a:xfrm>
            <a:prstGeom prst="rect">
              <a:avLst/>
            </a:prstGeom>
            <a:solidFill>
              <a:srgbClr val="FFFFFF"/>
            </a:solidFill>
            <a:ln>
              <a:noFill/>
            </a:ln>
          </p:spPr>
          <p:txBody>
            <a:bodyPr lIns="0" tIns="0" rIns="0" bIns="0"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000" b="1" i="0" kern="100" dirty="0">
                  <a:latin typeface="+mj-ea"/>
                  <a:ea typeface="+mj-ea"/>
                </a:rPr>
                <a:t>数据块</a:t>
              </a:r>
              <a:endParaRPr lang="zh-CN" altLang="en-US" sz="2000" b="1" i="0" kern="100" dirty="0">
                <a:latin typeface="+mj-ea"/>
                <a:ea typeface="+mj-ea"/>
              </a:endParaRP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5" name="Rectangle 158"/>
          <p:cNvSpPr>
            <a:spLocks noChangeArrowheads="1"/>
          </p:cNvSpPr>
          <p:nvPr/>
        </p:nvSpPr>
        <p:spPr bwMode="auto">
          <a:xfrm>
            <a:off x="9592684" y="2335272"/>
            <a:ext cx="1365202" cy="2535454"/>
          </a:xfrm>
          <a:prstGeom prst="rect">
            <a:avLst/>
          </a:prstGeom>
          <a:solidFill>
            <a:srgbClr val="FFC00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r>
              <a:rPr lang="zh-CN" altLang="en-US" sz="2000" b="1" i="0" kern="100" dirty="0">
                <a:latin typeface="+mj-ea"/>
                <a:ea typeface="+mj-ea"/>
              </a:rPr>
              <a:t>储</a:t>
            </a:r>
            <a:endParaRPr lang="en-US" altLang="zh-CN" sz="2000" b="1" i="0" kern="100" dirty="0">
              <a:latin typeface="+mj-ea"/>
              <a:ea typeface="+mj-ea"/>
            </a:endParaRPr>
          </a:p>
          <a:p>
            <a:pPr algn="ctr">
              <a:spcAft>
                <a:spcPts val="0"/>
              </a:spcAft>
              <a:defRPr/>
            </a:pPr>
            <a:r>
              <a:rPr lang="zh-CN" altLang="en-US" sz="2000" b="1" i="0" kern="100" dirty="0">
                <a:latin typeface="+mj-ea"/>
                <a:ea typeface="+mj-ea"/>
              </a:rPr>
              <a:t>器</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en-US" altLang="zh-CN" sz="2000" b="1" i="0" kern="100" dirty="0">
                <a:latin typeface="+mj-ea"/>
                <a:ea typeface="+mj-ea"/>
              </a:rPr>
              <a:t>(</a:t>
            </a:r>
            <a:r>
              <a:rPr lang="zh-CN" altLang="en-US" sz="2000" b="1" i="0" kern="100" dirty="0">
                <a:latin typeface="+mj-ea"/>
                <a:ea typeface="+mj-ea"/>
              </a:rPr>
              <a:t>页表</a:t>
            </a:r>
            <a:r>
              <a:rPr lang="en-US" altLang="zh-CN" sz="2000" b="1" i="0" kern="100" dirty="0">
                <a:latin typeface="+mj-ea"/>
                <a:ea typeface="+mj-ea"/>
              </a:rPr>
              <a:t>)</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6" name="Rectangle 158"/>
          <p:cNvSpPr>
            <a:spLocks noChangeArrowheads="1"/>
          </p:cNvSpPr>
          <p:nvPr/>
        </p:nvSpPr>
        <p:spPr bwMode="auto">
          <a:xfrm>
            <a:off x="6817651" y="2384892"/>
            <a:ext cx="1231220" cy="2535454"/>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高</a:t>
            </a:r>
            <a:endParaRPr lang="en-US" altLang="zh-CN" sz="2000" b="1" i="0" kern="100" dirty="0">
              <a:latin typeface="+mj-ea"/>
              <a:ea typeface="+mj-ea"/>
            </a:endParaRPr>
          </a:p>
          <a:p>
            <a:pPr algn="ctr">
              <a:spcAft>
                <a:spcPts val="0"/>
              </a:spcAft>
              <a:defRPr/>
            </a:pPr>
            <a:r>
              <a:rPr lang="zh-CN" altLang="en-US" sz="2000" b="1" i="0" kern="100" dirty="0">
                <a:latin typeface="+mj-ea"/>
                <a:ea typeface="+mj-ea"/>
              </a:rPr>
              <a:t>速</a:t>
            </a:r>
            <a:endParaRPr lang="en-US" altLang="zh-CN" sz="2000" b="1" i="0" kern="100" dirty="0">
              <a:latin typeface="+mj-ea"/>
              <a:ea typeface="+mj-ea"/>
            </a:endParaRPr>
          </a:p>
          <a:p>
            <a:pPr algn="ctr">
              <a:spcAft>
                <a:spcPts val="0"/>
              </a:spcAft>
              <a:defRPr/>
            </a:pPr>
            <a:r>
              <a:rPr lang="zh-CN" altLang="en-US" sz="2000" b="1" i="0" kern="100" dirty="0">
                <a:latin typeface="+mj-ea"/>
                <a:ea typeface="+mj-ea"/>
              </a:rPr>
              <a:t>缓</a:t>
            </a:r>
            <a:endParaRPr lang="en-US" altLang="zh-CN" sz="2000" b="1" i="0" kern="100" dirty="0">
              <a:latin typeface="+mj-ea"/>
              <a:ea typeface="+mj-ea"/>
            </a:endParaRPr>
          </a:p>
          <a:p>
            <a:pPr algn="ctr">
              <a:spcAft>
                <a:spcPts val="0"/>
              </a:spcAft>
              <a:defRPr/>
            </a:pPr>
            <a:r>
              <a:rPr lang="zh-CN" altLang="en-US" sz="2000" b="1" i="0" kern="100" dirty="0">
                <a:latin typeface="+mj-ea"/>
                <a:ea typeface="+mj-ea"/>
              </a:rPr>
              <a:t>存</a:t>
            </a:r>
            <a:endParaRPr lang="en-US" altLang="zh-CN" sz="2000" b="1" i="0" kern="100" dirty="0">
              <a:latin typeface="+mj-ea"/>
              <a:ea typeface="+mj-ea"/>
            </a:endParaRPr>
          </a:p>
          <a:p>
            <a:pPr algn="ctr">
              <a:spcAft>
                <a:spcPts val="0"/>
              </a:spcAft>
              <a:defRPr/>
            </a:pPr>
            <a:endParaRPr lang="en-US" altLang="zh-CN" sz="2000" b="1" i="0" kern="100" dirty="0">
              <a:latin typeface="+mj-ea"/>
              <a:ea typeface="+mj-ea"/>
            </a:endParaRPr>
          </a:p>
          <a:p>
            <a:pPr algn="ctr">
              <a:spcAft>
                <a:spcPts val="0"/>
              </a:spcAft>
              <a:defRPr/>
            </a:pPr>
            <a:r>
              <a:rPr lang="zh-CN" altLang="en-US" sz="2000" b="1" i="0" kern="100" dirty="0">
                <a:latin typeface="+mj-ea"/>
                <a:ea typeface="+mj-ea"/>
              </a:rPr>
              <a:t>部分</a:t>
            </a:r>
            <a:endParaRPr lang="en-US" altLang="zh-CN" sz="2000" b="1" i="0" kern="100" dirty="0">
              <a:latin typeface="+mj-ea"/>
              <a:ea typeface="+mj-ea"/>
            </a:endParaRPr>
          </a:p>
          <a:p>
            <a:pPr algn="ctr">
              <a:spcAft>
                <a:spcPts val="0"/>
              </a:spcAft>
              <a:defRPr/>
            </a:pPr>
            <a:r>
              <a:rPr lang="zh-CN" altLang="en-US" sz="2000" b="1" i="0" kern="100" dirty="0">
                <a:latin typeface="+mj-ea"/>
                <a:ea typeface="+mj-ea"/>
              </a:rPr>
              <a:t>页表块</a:t>
            </a:r>
            <a:endParaRPr lang="zh-CN" altLang="zh-CN" sz="2000" b="1" i="0" kern="100" dirty="0">
              <a:latin typeface="+mj-ea"/>
              <a:ea typeface="+mj-ea"/>
            </a:endParaRPr>
          </a:p>
          <a:p>
            <a:pPr algn="ctr">
              <a:spcAft>
                <a:spcPts val="0"/>
              </a:spcAft>
              <a:defRPr/>
            </a:pPr>
            <a:endParaRPr lang="zh-CN" altLang="en-US" sz="2000" b="1" i="0" kern="100" dirty="0">
              <a:latin typeface="+mj-ea"/>
              <a:ea typeface="+mj-ea"/>
            </a:endParaRPr>
          </a:p>
        </p:txBody>
      </p:sp>
      <p:sp>
        <p:nvSpPr>
          <p:cNvPr id="8" name="Rectangle 160"/>
          <p:cNvSpPr>
            <a:spLocks noChangeArrowheads="1"/>
          </p:cNvSpPr>
          <p:nvPr/>
        </p:nvSpPr>
        <p:spPr bwMode="auto">
          <a:xfrm>
            <a:off x="1406526" y="3099966"/>
            <a:ext cx="1247443" cy="604452"/>
          </a:xfrm>
          <a:prstGeom prst="rect">
            <a:avLst/>
          </a:prstGeom>
          <a:solidFill>
            <a:srgbClr val="FF000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zh-CN" altLang="en-US" sz="2000" b="1" i="0" kern="100" dirty="0">
                <a:solidFill>
                  <a:schemeClr val="bg1">
                    <a:lumMod val="95000"/>
                  </a:schemeClr>
                </a:solidFill>
                <a:latin typeface="+mj-ea"/>
                <a:ea typeface="+mj-ea"/>
              </a:rPr>
              <a:t>处理器</a:t>
            </a:r>
            <a:endParaRPr lang="zh-CN" altLang="en-US" sz="2000" b="1" i="0" kern="100" dirty="0">
              <a:solidFill>
                <a:schemeClr val="bg1">
                  <a:lumMod val="95000"/>
                </a:schemeClr>
              </a:solidFill>
              <a:latin typeface="+mj-ea"/>
              <a:ea typeface="+mj-ea"/>
            </a:endParaRPr>
          </a:p>
        </p:txBody>
      </p:sp>
      <p:sp>
        <p:nvSpPr>
          <p:cNvPr id="7" name="Rectangle 159"/>
          <p:cNvSpPr>
            <a:spLocks noChangeArrowheads="1"/>
          </p:cNvSpPr>
          <p:nvPr/>
        </p:nvSpPr>
        <p:spPr bwMode="auto">
          <a:xfrm>
            <a:off x="4004859" y="2515796"/>
            <a:ext cx="772807" cy="1752506"/>
          </a:xfrm>
          <a:prstGeom prst="rect">
            <a:avLst/>
          </a:prstGeom>
          <a:solidFill>
            <a:srgbClr val="00B0F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a:spcAft>
                <a:spcPts val="0"/>
              </a:spcAft>
              <a:defRPr/>
            </a:pPr>
            <a:r>
              <a:rPr lang="en-US" sz="2000" b="1" i="0" kern="100" dirty="0">
                <a:latin typeface="+mj-ea"/>
                <a:ea typeface="+mj-ea"/>
              </a:rPr>
              <a:t>MMU</a:t>
            </a:r>
            <a:endParaRPr lang="zh-CN" altLang="en-US" sz="2000" b="1" i="0" kern="1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righ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right)">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快表提高地址转换速度</a:t>
            </a:r>
            <a:endParaRPr lang="zh-CN" altLang="en-US" dirty="0"/>
          </a:p>
        </p:txBody>
      </p:sp>
      <p:sp>
        <p:nvSpPr>
          <p:cNvPr id="3" name="内容占位符 2"/>
          <p:cNvSpPr>
            <a:spLocks noGrp="1"/>
          </p:cNvSpPr>
          <p:nvPr>
            <p:ph idx="1"/>
          </p:nvPr>
        </p:nvSpPr>
        <p:spPr/>
        <p:txBody>
          <a:bodyPr/>
          <a:lstStyle/>
          <a:p>
            <a:r>
              <a:rPr lang="zh-CN" altLang="en-US" b="1" dirty="0"/>
              <a:t>地址转换速度慢</a:t>
            </a:r>
            <a:endParaRPr lang="en-US" altLang="zh-CN" b="1" dirty="0"/>
          </a:p>
          <a:p>
            <a:pPr lvl="1"/>
            <a:r>
              <a:rPr lang="zh-CN" altLang="en-US" dirty="0"/>
              <a:t>访问页表，访问数据，需</a:t>
            </a:r>
            <a:r>
              <a:rPr lang="en-US" altLang="zh-CN" dirty="0"/>
              <a:t>2</a:t>
            </a:r>
            <a:r>
              <a:rPr lang="zh-CN" altLang="en-US" dirty="0"/>
              <a:t>次访存，速度慢</a:t>
            </a:r>
            <a:endParaRPr lang="en-US" altLang="zh-CN" dirty="0"/>
          </a:p>
          <a:p>
            <a:pPr lvl="1"/>
            <a:r>
              <a:rPr lang="zh-CN" altLang="en-US" dirty="0"/>
              <a:t>为缩小页表大小，</a:t>
            </a:r>
            <a:r>
              <a:rPr lang="en-US" altLang="zh-CN" dirty="0"/>
              <a:t>OS</a:t>
            </a:r>
            <a:r>
              <a:rPr lang="zh-CN" altLang="en-US" dirty="0"/>
              <a:t>普遍采用多级页表结构，速度更慢</a:t>
            </a:r>
            <a:endParaRPr lang="zh-CN" altLang="en-US" dirty="0"/>
          </a:p>
          <a:p>
            <a:r>
              <a:rPr lang="zh-CN" altLang="en-US" b="1" dirty="0">
                <a:solidFill>
                  <a:srgbClr val="1387B7"/>
                </a:solidFill>
              </a:rPr>
              <a:t>加速方法：引入一个体积小的快表</a:t>
            </a:r>
            <a:r>
              <a:rPr lang="en-US" altLang="zh-CN" b="1" dirty="0">
                <a:solidFill>
                  <a:srgbClr val="1387B7"/>
                </a:solidFill>
              </a:rPr>
              <a:t>TLB</a:t>
            </a:r>
            <a:endParaRPr lang="en-US" altLang="zh-CN" b="1" dirty="0">
              <a:solidFill>
                <a:srgbClr val="1387B7"/>
              </a:solidFill>
            </a:endParaRPr>
          </a:p>
          <a:p>
            <a:pPr lvl="1"/>
            <a:r>
              <a:rPr lang="zh-CN" altLang="en-US" dirty="0"/>
              <a:t>缓存页表中经常被访问的表项</a:t>
            </a:r>
            <a:endParaRPr lang="en-US" altLang="zh-CN" dirty="0"/>
          </a:p>
          <a:p>
            <a:pPr lvl="1"/>
            <a:r>
              <a:rPr lang="en-US" altLang="zh-CN" dirty="0"/>
              <a:t>(Valid</a:t>
            </a:r>
            <a:r>
              <a:rPr lang="zh-CN" altLang="en-US" dirty="0"/>
              <a:t>，</a:t>
            </a:r>
            <a:r>
              <a:rPr lang="en-US" altLang="zh-CN" dirty="0"/>
              <a:t>VPN</a:t>
            </a:r>
            <a:r>
              <a:rPr lang="zh-CN" altLang="en-US" dirty="0"/>
              <a:t>，</a:t>
            </a:r>
            <a:r>
              <a:rPr lang="en-US" altLang="zh-CN" dirty="0"/>
              <a:t>PPN)</a:t>
            </a:r>
            <a:endParaRPr lang="zh-CN" altLang="en-US" dirty="0"/>
          </a:p>
          <a:p>
            <a:r>
              <a:rPr lang="zh-CN" altLang="en-US" b="1" dirty="0"/>
              <a:t>快表引入相联存储器机制，提高查找速度</a:t>
            </a:r>
            <a:endParaRPr lang="en-US" altLang="zh-CN" b="1" dirty="0"/>
          </a:p>
          <a:p>
            <a:pPr lvl="1"/>
            <a:r>
              <a:rPr lang="zh-CN" altLang="en-US" dirty="0"/>
              <a:t>采用随机替换算法</a:t>
            </a:r>
            <a:endParaRPr lang="zh-CN" alt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ChangeArrowheads="1"/>
          </p:cNvSpPr>
          <p:nvPr>
            <p:ph type="title"/>
          </p:nvPr>
        </p:nvSpPr>
        <p:spPr/>
        <p:txBody>
          <a:bodyPr/>
          <a:lstStyle/>
          <a:p>
            <a:pPr eaLnBrk="1" hangingPunct="1"/>
            <a:r>
              <a:rPr lang="zh-CN" altLang="en-US"/>
              <a:t>经快慢表实现内部地址转换</a:t>
            </a:r>
            <a:endParaRPr lang="zh-CN" altLang="en-US"/>
          </a:p>
        </p:txBody>
      </p:sp>
      <p:grpSp>
        <p:nvGrpSpPr>
          <p:cNvPr id="3" name="组合 2"/>
          <p:cNvGrpSpPr/>
          <p:nvPr/>
        </p:nvGrpSpPr>
        <p:grpSpPr>
          <a:xfrm>
            <a:off x="1213012" y="1134826"/>
            <a:ext cx="8997205" cy="5367520"/>
            <a:chOff x="2653490" y="1773238"/>
            <a:chExt cx="6300010" cy="3758436"/>
          </a:xfrm>
        </p:grpSpPr>
        <p:sp>
          <p:nvSpPr>
            <p:cNvPr id="1153057" name="Line 33"/>
            <p:cNvSpPr>
              <a:spLocks noChangeShapeType="1"/>
            </p:cNvSpPr>
            <p:nvPr/>
          </p:nvSpPr>
          <p:spPr bwMode="auto">
            <a:xfrm>
              <a:off x="5486400" y="2078038"/>
              <a:ext cx="0" cy="3124200"/>
            </a:xfrm>
            <a:prstGeom prst="line">
              <a:avLst/>
            </a:prstGeom>
            <a:noFill/>
            <a:ln w="28575" cap="sq">
              <a:solidFill>
                <a:schemeClr val="tx1"/>
              </a:solidFill>
              <a:round/>
              <a:headEnd w="lg" len="lg"/>
              <a:tailEnd w="lg" len="lg"/>
            </a:ln>
          </p:spPr>
          <p:txBody>
            <a:bodyPr/>
            <a:lstStyle/>
            <a:p>
              <a:endParaRPr lang="zh-CN" altLang="en-US" sz="2800" dirty="0">
                <a:latin typeface="+mj-ea"/>
                <a:ea typeface="+mj-ea"/>
              </a:endParaRPr>
            </a:p>
          </p:txBody>
        </p:sp>
        <p:sp>
          <p:nvSpPr>
            <p:cNvPr id="1153063" name="Line 39"/>
            <p:cNvSpPr>
              <a:spLocks noChangeShapeType="1"/>
            </p:cNvSpPr>
            <p:nvPr/>
          </p:nvSpPr>
          <p:spPr bwMode="auto">
            <a:xfrm flipV="1">
              <a:off x="4419600" y="29924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28" name="Rectangle 4"/>
            <p:cNvSpPr>
              <a:spLocks noChangeArrowheads="1"/>
            </p:cNvSpPr>
            <p:nvPr/>
          </p:nvSpPr>
          <p:spPr bwMode="auto">
            <a:xfrm>
              <a:off x="3810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endParaRPr lang="zh-CN" altLang="en-US" sz="2000" dirty="0">
                <a:solidFill>
                  <a:srgbClr val="003300"/>
                </a:solidFill>
                <a:latin typeface="+mj-ea"/>
                <a:ea typeface="+mj-ea"/>
              </a:endParaRPr>
            </a:p>
          </p:txBody>
        </p:sp>
        <p:sp>
          <p:nvSpPr>
            <p:cNvPr id="1153029" name="Rectangle 5"/>
            <p:cNvSpPr>
              <a:spLocks noChangeArrowheads="1"/>
            </p:cNvSpPr>
            <p:nvPr/>
          </p:nvSpPr>
          <p:spPr bwMode="auto">
            <a:xfrm>
              <a:off x="3810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0" name="Rectangle 6"/>
            <p:cNvSpPr>
              <a:spLocks noChangeArrowheads="1"/>
            </p:cNvSpPr>
            <p:nvPr/>
          </p:nvSpPr>
          <p:spPr bwMode="auto">
            <a:xfrm>
              <a:off x="3810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endParaRPr lang="en-US" altLang="zh-CN" sz="2000">
                <a:solidFill>
                  <a:srgbClr val="003300"/>
                </a:solidFill>
                <a:latin typeface="+mj-ea"/>
                <a:ea typeface="+mj-ea"/>
              </a:endParaRPr>
            </a:p>
          </p:txBody>
        </p:sp>
        <p:sp>
          <p:nvSpPr>
            <p:cNvPr id="1153031" name="Rectangle 7"/>
            <p:cNvSpPr>
              <a:spLocks noChangeArrowheads="1"/>
            </p:cNvSpPr>
            <p:nvPr/>
          </p:nvSpPr>
          <p:spPr bwMode="auto">
            <a:xfrm>
              <a:off x="3810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2" name="Rectangle 8"/>
            <p:cNvSpPr>
              <a:spLocks noChangeArrowheads="1"/>
            </p:cNvSpPr>
            <p:nvPr/>
          </p:nvSpPr>
          <p:spPr bwMode="auto">
            <a:xfrm>
              <a:off x="3810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33" name="Rectangle 9"/>
            <p:cNvSpPr>
              <a:spLocks noChangeArrowheads="1"/>
            </p:cNvSpPr>
            <p:nvPr/>
          </p:nvSpPr>
          <p:spPr bwMode="auto">
            <a:xfrm>
              <a:off x="3810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34" name="Rectangle 10"/>
            <p:cNvSpPr>
              <a:spLocks noChangeArrowheads="1"/>
            </p:cNvSpPr>
            <p:nvPr/>
          </p:nvSpPr>
          <p:spPr bwMode="auto">
            <a:xfrm>
              <a:off x="3810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grpSp>
          <p:nvGrpSpPr>
            <p:cNvPr id="2" name="Group 11"/>
            <p:cNvGrpSpPr/>
            <p:nvPr/>
          </p:nvGrpSpPr>
          <p:grpSpPr bwMode="auto">
            <a:xfrm>
              <a:off x="5257800" y="1773238"/>
              <a:ext cx="3197225" cy="304800"/>
              <a:chOff x="2352" y="1344"/>
              <a:chExt cx="2014" cy="192"/>
            </a:xfrm>
          </p:grpSpPr>
          <p:sp>
            <p:nvSpPr>
              <p:cNvPr id="340011" name="Text Box 12"/>
              <p:cNvSpPr txBox="1">
                <a:spLocks noChangeArrowheads="1"/>
              </p:cNvSpPr>
              <p:nvPr/>
            </p:nvSpPr>
            <p:spPr bwMode="auto">
              <a:xfrm>
                <a:off x="3646" y="1344"/>
                <a:ext cx="720" cy="176"/>
              </a:xfrm>
              <a:prstGeom prst="rect">
                <a:avLst/>
              </a:prstGeom>
              <a:noFill/>
              <a:ln w="9525">
                <a:noFill/>
                <a:miter lim="800000"/>
              </a:ln>
            </p:spPr>
            <p:txBody>
              <a:bodyPr>
                <a:spAutoFit/>
              </a:bodyPr>
              <a:lstStyle/>
              <a:p>
                <a:pPr algn="ctr"/>
                <a:r>
                  <a:rPr lang="zh-CN" altLang="en-US" sz="2000" b="1" dirty="0">
                    <a:latin typeface="+mj-ea"/>
                    <a:ea typeface="+mj-ea"/>
                  </a:rPr>
                  <a:t>虚拟地址</a:t>
                </a:r>
                <a:endParaRPr lang="zh-CN" altLang="en-US" sz="2000" b="1" dirty="0">
                  <a:latin typeface="+mj-ea"/>
                  <a:ea typeface="+mj-ea"/>
                </a:endParaRPr>
              </a:p>
            </p:txBody>
          </p:sp>
          <p:grpSp>
            <p:nvGrpSpPr>
              <p:cNvPr id="340012" name="Group 13"/>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虚拟页号</a:t>
                  </a:r>
                  <a:endParaRPr lang="zh-CN" altLang="en-US" sz="2000" dirty="0">
                    <a:latin typeface="+mj-ea"/>
                    <a:ea typeface="+mj-ea"/>
                  </a:endParaRP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endParaRPr lang="zh-CN" altLang="en-US" sz="2000" dirty="0">
                    <a:latin typeface="+mj-ea"/>
                    <a:ea typeface="+mj-ea"/>
                  </a:endParaRPr>
                </a:p>
              </p:txBody>
            </p:sp>
          </p:grpSp>
        </p:grpSp>
        <p:sp>
          <p:nvSpPr>
            <p:cNvPr id="339978" name="Text Box 16"/>
            <p:cNvSpPr txBox="1">
              <a:spLocks noChangeArrowheads="1"/>
            </p:cNvSpPr>
            <p:nvPr/>
          </p:nvSpPr>
          <p:spPr bwMode="auto">
            <a:xfrm>
              <a:off x="3429009" y="5035999"/>
              <a:ext cx="1981191" cy="495675"/>
            </a:xfrm>
            <a:prstGeom prst="rect">
              <a:avLst/>
            </a:prstGeom>
            <a:noFill/>
            <a:ln w="9525">
              <a:noFill/>
              <a:miter lim="800000"/>
            </a:ln>
          </p:spPr>
          <p:txBody>
            <a:bodyPr wrap="square">
              <a:spAutoFit/>
            </a:bodyPr>
            <a:lstStyle/>
            <a:p>
              <a:pPr algn="ctr"/>
              <a:r>
                <a:rPr lang="zh-CN" altLang="en-US" sz="2000" b="1" dirty="0">
                  <a:latin typeface="+mj-ea"/>
                  <a:ea typeface="+mj-ea"/>
                </a:rPr>
                <a:t>慢表</a:t>
              </a:r>
              <a:endParaRPr lang="en-US" altLang="zh-CN" sz="2000" b="1" dirty="0">
                <a:latin typeface="+mj-ea"/>
                <a:ea typeface="+mj-ea"/>
              </a:endParaRPr>
            </a:p>
            <a:p>
              <a:pPr algn="ctr"/>
              <a:r>
                <a:rPr lang="zh-CN" altLang="en-US" sz="2000" b="1" dirty="0">
                  <a:latin typeface="+mj-ea"/>
                  <a:ea typeface="+mj-ea"/>
                </a:rPr>
                <a:t>（可能是多级页表）</a:t>
              </a:r>
              <a:endParaRPr lang="zh-CN" altLang="en-US" sz="2000" b="1" dirty="0">
                <a:latin typeface="+mj-ea"/>
                <a:ea typeface="+mj-ea"/>
              </a:endParaRPr>
            </a:p>
          </p:txBody>
        </p:sp>
        <p:grpSp>
          <p:nvGrpSpPr>
            <p:cNvPr id="4" name="Group 17"/>
            <p:cNvGrpSpPr/>
            <p:nvPr/>
          </p:nvGrpSpPr>
          <p:grpSpPr bwMode="auto">
            <a:xfrm>
              <a:off x="5943600" y="2840038"/>
              <a:ext cx="3009900" cy="304800"/>
              <a:chOff x="2784" y="2016"/>
              <a:chExt cx="1896" cy="192"/>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a:latin typeface="+mj-ea"/>
                    <a:ea typeface="+mj-ea"/>
                  </a:rPr>
                  <a:t>物理页号</a:t>
                </a:r>
                <a:endParaRPr lang="zh-CN" altLang="en-US" sz="2000">
                  <a:latin typeface="+mj-ea"/>
                  <a:ea typeface="+mj-ea"/>
                </a:endParaRP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mj-ea"/>
                    <a:ea typeface="+mj-ea"/>
                  </a:rPr>
                  <a:t>页内偏移</a:t>
                </a:r>
                <a:endParaRPr lang="zh-CN" altLang="en-US" sz="2000" dirty="0">
                  <a:latin typeface="+mj-ea"/>
                  <a:ea typeface="+mj-ea"/>
                </a:endParaRPr>
              </a:p>
            </p:txBody>
          </p:sp>
          <p:sp>
            <p:nvSpPr>
              <p:cNvPr id="340010" name="Text Box 20"/>
              <p:cNvSpPr txBox="1">
                <a:spLocks noChangeArrowheads="1"/>
              </p:cNvSpPr>
              <p:nvPr/>
            </p:nvSpPr>
            <p:spPr bwMode="auto">
              <a:xfrm>
                <a:off x="3960" y="2016"/>
                <a:ext cx="720" cy="176"/>
              </a:xfrm>
              <a:prstGeom prst="rect">
                <a:avLst/>
              </a:prstGeom>
              <a:noFill/>
              <a:ln w="9525">
                <a:noFill/>
                <a:miter lim="800000"/>
              </a:ln>
            </p:spPr>
            <p:txBody>
              <a:bodyPr>
                <a:spAutoFit/>
              </a:bodyPr>
              <a:lstStyle/>
              <a:p>
                <a:pPr algn="ctr"/>
                <a:r>
                  <a:rPr lang="zh-CN" altLang="en-US" sz="2000" b="1" dirty="0">
                    <a:latin typeface="+mj-ea"/>
                    <a:ea typeface="+mj-ea"/>
                  </a:rPr>
                  <a:t>物理地址</a:t>
                </a:r>
                <a:endParaRPr lang="zh-CN" altLang="en-US" sz="2000" b="1" dirty="0">
                  <a:latin typeface="+mj-ea"/>
                  <a:ea typeface="+mj-ea"/>
                </a:endParaRPr>
              </a:p>
            </p:txBody>
          </p:sp>
        </p:grpSp>
        <p:sp>
          <p:nvSpPr>
            <p:cNvPr id="1153045" name="Rectangle 21"/>
            <p:cNvSpPr>
              <a:spLocks noChangeArrowheads="1"/>
            </p:cNvSpPr>
            <p:nvPr/>
          </p:nvSpPr>
          <p:spPr bwMode="auto">
            <a:xfrm>
              <a:off x="5943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虚拟页号</a:t>
              </a:r>
              <a:endParaRPr lang="zh-CN" altLang="en-US" sz="2000" dirty="0">
                <a:solidFill>
                  <a:srgbClr val="003300"/>
                </a:solidFill>
                <a:latin typeface="+mj-ea"/>
                <a:ea typeface="+mj-ea"/>
              </a:endParaRPr>
            </a:p>
          </p:txBody>
        </p:sp>
        <p:sp>
          <p:nvSpPr>
            <p:cNvPr id="1153046" name="Rectangle 22"/>
            <p:cNvSpPr>
              <a:spLocks noChangeArrowheads="1"/>
            </p:cNvSpPr>
            <p:nvPr/>
          </p:nvSpPr>
          <p:spPr bwMode="auto">
            <a:xfrm>
              <a:off x="5943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7" name="Rectangle 23"/>
            <p:cNvSpPr>
              <a:spLocks noChangeArrowheads="1"/>
            </p:cNvSpPr>
            <p:nvPr/>
          </p:nvSpPr>
          <p:spPr bwMode="auto">
            <a:xfrm>
              <a:off x="5943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48" name="Rectangle 24"/>
            <p:cNvSpPr>
              <a:spLocks noChangeArrowheads="1"/>
            </p:cNvSpPr>
            <p:nvPr/>
          </p:nvSpPr>
          <p:spPr bwMode="auto">
            <a:xfrm>
              <a:off x="5943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49" name="Rectangle 25"/>
            <p:cNvSpPr>
              <a:spLocks noChangeArrowheads="1"/>
            </p:cNvSpPr>
            <p:nvPr/>
          </p:nvSpPr>
          <p:spPr bwMode="auto">
            <a:xfrm>
              <a:off x="5943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339985" name="Text Box 26"/>
            <p:cNvSpPr txBox="1">
              <a:spLocks noChangeArrowheads="1"/>
            </p:cNvSpPr>
            <p:nvPr/>
          </p:nvSpPr>
          <p:spPr bwMode="auto">
            <a:xfrm>
              <a:off x="6629400" y="5049838"/>
              <a:ext cx="1905000" cy="280164"/>
            </a:xfrm>
            <a:prstGeom prst="rect">
              <a:avLst/>
            </a:prstGeom>
            <a:noFill/>
            <a:ln w="9525">
              <a:noFill/>
              <a:miter lim="800000"/>
            </a:ln>
          </p:spPr>
          <p:txBody>
            <a:bodyPr>
              <a:spAutoFit/>
            </a:bodyPr>
            <a:lstStyle/>
            <a:p>
              <a:pPr algn="ctr"/>
              <a:r>
                <a:rPr lang="zh-CN" altLang="en-US" sz="2000" b="1" dirty="0">
                  <a:latin typeface="+mj-ea"/>
                  <a:ea typeface="+mj-ea"/>
                </a:rPr>
                <a:t>快表（相联存储器）</a:t>
              </a:r>
              <a:endParaRPr lang="zh-CN" altLang="en-US" sz="2000" b="1" dirty="0">
                <a:latin typeface="+mj-ea"/>
                <a:ea typeface="+mj-ea"/>
              </a:endParaRPr>
            </a:p>
          </p:txBody>
        </p:sp>
        <p:sp>
          <p:nvSpPr>
            <p:cNvPr id="1153051" name="Rectangle 27"/>
            <p:cNvSpPr>
              <a:spLocks noChangeArrowheads="1"/>
            </p:cNvSpPr>
            <p:nvPr/>
          </p:nvSpPr>
          <p:spPr bwMode="auto">
            <a:xfrm>
              <a:off x="7162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mj-ea"/>
                  <a:ea typeface="+mj-ea"/>
                </a:rPr>
                <a:t>物理页号</a:t>
              </a:r>
              <a:endParaRPr lang="zh-CN" altLang="en-US" sz="2000" dirty="0">
                <a:solidFill>
                  <a:srgbClr val="003300"/>
                </a:solidFill>
                <a:latin typeface="+mj-ea"/>
                <a:ea typeface="+mj-ea"/>
              </a:endParaRPr>
            </a:p>
          </p:txBody>
        </p:sp>
        <p:sp>
          <p:nvSpPr>
            <p:cNvPr id="1153052" name="Rectangle 28"/>
            <p:cNvSpPr>
              <a:spLocks noChangeArrowheads="1"/>
            </p:cNvSpPr>
            <p:nvPr/>
          </p:nvSpPr>
          <p:spPr bwMode="auto">
            <a:xfrm>
              <a:off x="7162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3" name="Rectangle 29"/>
            <p:cNvSpPr>
              <a:spLocks noChangeArrowheads="1"/>
            </p:cNvSpPr>
            <p:nvPr/>
          </p:nvSpPr>
          <p:spPr bwMode="auto">
            <a:xfrm>
              <a:off x="7162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mj-ea"/>
                  <a:ea typeface="+mj-ea"/>
                </a:rPr>
                <a:t>456</a:t>
              </a:r>
              <a:endParaRPr lang="en-US" altLang="zh-CN" sz="2000">
                <a:solidFill>
                  <a:srgbClr val="003300"/>
                </a:solidFill>
                <a:latin typeface="+mj-ea"/>
                <a:ea typeface="+mj-ea"/>
              </a:endParaRPr>
            </a:p>
          </p:txBody>
        </p:sp>
        <p:sp>
          <p:nvSpPr>
            <p:cNvPr id="1153054" name="Rectangle 30"/>
            <p:cNvSpPr>
              <a:spLocks noChangeArrowheads="1"/>
            </p:cNvSpPr>
            <p:nvPr/>
          </p:nvSpPr>
          <p:spPr bwMode="auto">
            <a:xfrm>
              <a:off x="7162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mj-ea"/>
                <a:ea typeface="+mj-ea"/>
              </a:endParaRPr>
            </a:p>
          </p:txBody>
        </p:sp>
        <p:sp>
          <p:nvSpPr>
            <p:cNvPr id="1153055" name="Rectangle 31"/>
            <p:cNvSpPr>
              <a:spLocks noChangeArrowheads="1"/>
            </p:cNvSpPr>
            <p:nvPr/>
          </p:nvSpPr>
          <p:spPr bwMode="auto">
            <a:xfrm>
              <a:off x="7162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mj-ea"/>
                <a:ea typeface="+mj-ea"/>
              </a:endParaRPr>
            </a:p>
          </p:txBody>
        </p:sp>
        <p:sp>
          <p:nvSpPr>
            <p:cNvPr id="1153056" name="Line 32"/>
            <p:cNvSpPr>
              <a:spLocks noChangeShapeType="1"/>
            </p:cNvSpPr>
            <p:nvPr/>
          </p:nvSpPr>
          <p:spPr bwMode="auto">
            <a:xfrm>
              <a:off x="7086600" y="2078038"/>
              <a:ext cx="0" cy="748536"/>
            </a:xfrm>
            <a:prstGeom prst="line">
              <a:avLst/>
            </a:prstGeom>
            <a:noFill/>
            <a:ln w="28575">
              <a:solidFill>
                <a:schemeClr val="tx1"/>
              </a:solidFill>
              <a:round/>
              <a:headEnd w="lg" len="lg"/>
              <a:tailEnd type="triangle" w="lg" len="lg"/>
            </a:ln>
          </p:spPr>
          <p:txBody>
            <a:bodyPr/>
            <a:lstStyle/>
            <a:p>
              <a:endParaRPr lang="zh-CN" altLang="en-US" sz="2800">
                <a:latin typeface="+mj-ea"/>
                <a:ea typeface="+mj-ea"/>
              </a:endParaRPr>
            </a:p>
          </p:txBody>
        </p:sp>
        <p:sp>
          <p:nvSpPr>
            <p:cNvPr id="1153058" name="Line 34"/>
            <p:cNvSpPr>
              <a:spLocks noChangeShapeType="1"/>
            </p:cNvSpPr>
            <p:nvPr/>
          </p:nvSpPr>
          <p:spPr bwMode="auto">
            <a:xfrm>
              <a:off x="5486400" y="5202238"/>
              <a:ext cx="1066800" cy="0"/>
            </a:xfrm>
            <a:prstGeom prst="line">
              <a:avLst/>
            </a:prstGeom>
            <a:noFill/>
            <a:ln w="28575" cap="sq">
              <a:solidFill>
                <a:schemeClr val="tx1"/>
              </a:solidFill>
              <a:round/>
            </a:ln>
          </p:spPr>
          <p:txBody>
            <a:bodyPr/>
            <a:lstStyle/>
            <a:p>
              <a:endParaRPr lang="zh-CN" altLang="en-US" sz="2800">
                <a:latin typeface="+mj-ea"/>
                <a:ea typeface="+mj-ea"/>
              </a:endParaRPr>
            </a:p>
          </p:txBody>
        </p:sp>
        <p:sp>
          <p:nvSpPr>
            <p:cNvPr id="1153059" name="Line 35"/>
            <p:cNvSpPr>
              <a:spLocks noChangeShapeType="1"/>
            </p:cNvSpPr>
            <p:nvPr/>
          </p:nvSpPr>
          <p:spPr bwMode="auto">
            <a:xfrm flipV="1">
              <a:off x="6553200" y="4973638"/>
              <a:ext cx="0" cy="2286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0" name="Line 36"/>
            <p:cNvSpPr>
              <a:spLocks noChangeShapeType="1"/>
            </p:cNvSpPr>
            <p:nvPr/>
          </p:nvSpPr>
          <p:spPr bwMode="auto">
            <a:xfrm flipH="1">
              <a:off x="3352800" y="2382838"/>
              <a:ext cx="21336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1" name="Line 37"/>
            <p:cNvSpPr>
              <a:spLocks noChangeShapeType="1"/>
            </p:cNvSpPr>
            <p:nvPr/>
          </p:nvSpPr>
          <p:spPr bwMode="auto">
            <a:xfrm>
              <a:off x="3352800" y="2382838"/>
              <a:ext cx="0" cy="1524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2" name="Line 38"/>
            <p:cNvSpPr>
              <a:spLocks noChangeShapeType="1"/>
            </p:cNvSpPr>
            <p:nvPr/>
          </p:nvSpPr>
          <p:spPr bwMode="auto">
            <a:xfrm>
              <a:off x="3352800" y="3906838"/>
              <a:ext cx="4572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4" name="Line 40"/>
            <p:cNvSpPr>
              <a:spLocks noChangeShapeType="1"/>
            </p:cNvSpPr>
            <p:nvPr/>
          </p:nvSpPr>
          <p:spPr bwMode="auto">
            <a:xfrm>
              <a:off x="4419600" y="2992438"/>
              <a:ext cx="15240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5" name="Line 41"/>
            <p:cNvSpPr>
              <a:spLocks noChangeShapeType="1"/>
            </p:cNvSpPr>
            <p:nvPr/>
          </p:nvSpPr>
          <p:spPr bwMode="auto">
            <a:xfrm flipV="1">
              <a:off x="7620000" y="34496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6" name="Line 42"/>
            <p:cNvSpPr>
              <a:spLocks noChangeShapeType="1"/>
            </p:cNvSpPr>
            <p:nvPr/>
          </p:nvSpPr>
          <p:spPr bwMode="auto">
            <a:xfrm flipH="1">
              <a:off x="6400800" y="3449638"/>
              <a:ext cx="12192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7" name="Line 43"/>
            <p:cNvSpPr>
              <a:spLocks noChangeShapeType="1"/>
            </p:cNvSpPr>
            <p:nvPr/>
          </p:nvSpPr>
          <p:spPr bwMode="auto">
            <a:xfrm flipV="1">
              <a:off x="6400800" y="3144838"/>
              <a:ext cx="0" cy="3048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8" name="Line 44"/>
            <p:cNvSpPr>
              <a:spLocks noChangeShapeType="1"/>
            </p:cNvSpPr>
            <p:nvPr/>
          </p:nvSpPr>
          <p:spPr bwMode="auto">
            <a:xfrm>
              <a:off x="6324600" y="2078038"/>
              <a:ext cx="0" cy="762000"/>
            </a:xfrm>
            <a:prstGeom prst="line">
              <a:avLst/>
            </a:prstGeom>
            <a:noFill/>
            <a:ln w="76200">
              <a:solidFill>
                <a:schemeClr val="tx1"/>
              </a:solidFill>
              <a:prstDash val="sysDot"/>
              <a:round/>
              <a:tailEnd type="triangle" w="med" len="med"/>
            </a:ln>
          </p:spPr>
          <p:txBody>
            <a:bodyPr/>
            <a:lstStyle/>
            <a:p>
              <a:endParaRPr lang="zh-CN" altLang="en-US" sz="2800">
                <a:latin typeface="+mj-ea"/>
                <a:ea typeface="+mj-ea"/>
              </a:endParaRPr>
            </a:p>
          </p:txBody>
        </p:sp>
        <p:sp>
          <p:nvSpPr>
            <p:cNvPr id="1153069" name="Text Box 45"/>
            <p:cNvSpPr txBox="1">
              <a:spLocks noChangeArrowheads="1"/>
            </p:cNvSpPr>
            <p:nvPr/>
          </p:nvSpPr>
          <p:spPr bwMode="auto">
            <a:xfrm>
              <a:off x="5410200" y="5203388"/>
              <a:ext cx="1219200" cy="280164"/>
            </a:xfrm>
            <a:prstGeom prst="rect">
              <a:avLst/>
            </a:prstGeom>
            <a:noFill/>
            <a:ln w="9525">
              <a:noFill/>
              <a:miter lim="800000"/>
            </a:ln>
          </p:spPr>
          <p:txBody>
            <a:bodyPr>
              <a:spAutoFit/>
            </a:bodyPr>
            <a:lstStyle/>
            <a:p>
              <a:pPr algn="ctr"/>
              <a:r>
                <a:rPr lang="zh-CN" altLang="en-US" sz="2000" dirty="0">
                  <a:latin typeface="+mj-ea"/>
                  <a:ea typeface="+mj-ea"/>
                </a:rPr>
                <a:t>按内容访问</a:t>
              </a:r>
              <a:endParaRPr lang="zh-CN" altLang="en-US" sz="2000" dirty="0">
                <a:latin typeface="+mj-ea"/>
                <a:ea typeface="+mj-ea"/>
              </a:endParaRPr>
            </a:p>
          </p:txBody>
        </p:sp>
        <p:sp>
          <p:nvSpPr>
            <p:cNvPr id="1153070" name="Text Box 46"/>
            <p:cNvSpPr txBox="1">
              <a:spLocks noChangeArrowheads="1"/>
            </p:cNvSpPr>
            <p:nvPr/>
          </p:nvSpPr>
          <p:spPr bwMode="auto">
            <a:xfrm>
              <a:off x="2653490" y="4007674"/>
              <a:ext cx="1219200" cy="280164"/>
            </a:xfrm>
            <a:prstGeom prst="rect">
              <a:avLst/>
            </a:prstGeom>
            <a:noFill/>
            <a:ln w="9525">
              <a:noFill/>
              <a:miter lim="800000"/>
            </a:ln>
          </p:spPr>
          <p:txBody>
            <a:bodyPr>
              <a:spAutoFit/>
            </a:bodyPr>
            <a:lstStyle/>
            <a:p>
              <a:pPr algn="ctr"/>
              <a:r>
                <a:rPr lang="zh-CN" altLang="en-US" sz="2000" dirty="0">
                  <a:latin typeface="+mj-ea"/>
                  <a:ea typeface="+mj-ea"/>
                </a:rPr>
                <a:t>按地址访问</a:t>
              </a:r>
              <a:endParaRPr lang="zh-CN" altLang="en-US" sz="2000" dirty="0">
                <a:latin typeface="+mj-ea"/>
                <a:ea typeface="+mj-ea"/>
              </a:endParaRPr>
            </a:p>
          </p:txBody>
        </p:sp>
        <p:sp>
          <p:nvSpPr>
            <p:cNvPr id="1153071" name="Text Box 47"/>
            <p:cNvSpPr txBox="1">
              <a:spLocks noChangeArrowheads="1"/>
            </p:cNvSpPr>
            <p:nvPr/>
          </p:nvSpPr>
          <p:spPr bwMode="auto">
            <a:xfrm>
              <a:off x="4343400" y="2686492"/>
              <a:ext cx="1219200" cy="280164"/>
            </a:xfrm>
            <a:prstGeom prst="rect">
              <a:avLst/>
            </a:prstGeom>
            <a:noFill/>
            <a:ln w="9525">
              <a:noFill/>
              <a:miter lim="800000"/>
            </a:ln>
          </p:spPr>
          <p:txBody>
            <a:bodyPr>
              <a:spAutoFit/>
            </a:bodyPr>
            <a:lstStyle/>
            <a:p>
              <a:pPr algn="ctr"/>
              <a:r>
                <a:rPr lang="zh-CN" altLang="en-US" sz="2000" dirty="0">
                  <a:latin typeface="+mj-ea"/>
                  <a:ea typeface="+mj-ea"/>
                </a:rPr>
                <a:t>快表中没有</a:t>
              </a:r>
              <a:endParaRPr lang="zh-CN" altLang="en-US" sz="2000" dirty="0">
                <a:latin typeface="+mj-ea"/>
                <a:ea typeface="+mj-ea"/>
              </a:endParaRPr>
            </a:p>
          </p:txBody>
        </p:sp>
      </p:gr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algn="r"/>
              <a:endParaRPr lang="zh-CN" altLang="en-US" sz="4800">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grpSp>
      <p:grpSp>
        <p:nvGrpSpPr>
          <p:cNvPr id="3" name="组合 2"/>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a:t>TLB </a:t>
            </a:r>
            <a:r>
              <a:rPr lang="zh-CN" altLang="en-US"/>
              <a:t>命中</a:t>
            </a:r>
            <a:endParaRPr lang="zh-CN" altLang="en-US"/>
          </a:p>
        </p:txBody>
      </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endParaRPr lang="en-US" altLang="zh-CN" sz="2000" b="1" kern="100" dirty="0">
              <a:latin typeface="+mj-ea"/>
              <a:ea typeface="+mj-ea"/>
            </a:endParaRPr>
          </a:p>
          <a:p>
            <a:pPr algn="ctr">
              <a:defRPr/>
            </a:pPr>
            <a:r>
              <a:rPr lang="en-US" altLang="zh-CN" sz="2000" b="1" kern="100" dirty="0">
                <a:latin typeface="+mj-ea"/>
                <a:ea typeface="+mj-ea"/>
              </a:rPr>
              <a:t>Memory</a:t>
            </a:r>
            <a:endParaRPr lang="en-US" altLang="zh-CN" sz="2000" b="1" kern="100" dirty="0">
              <a:latin typeface="+mj-ea"/>
              <a:ea typeface="+mj-ea"/>
            </a:endParaRP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grpSp>
        <p:nvGrpSpPr>
          <p:cNvPr id="5" name="组合 4"/>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p:nvPr/>
        </p:nvGrpSpPr>
        <p:grpSpPr bwMode="auto">
          <a:xfrm>
            <a:off x="5946154" y="2181618"/>
            <a:ext cx="1120761" cy="1164748"/>
            <a:chOff x="4293704" y="2429254"/>
            <a:chExt cx="886008"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787392" cy="348835"/>
            </a:xfrm>
            <a:prstGeom prst="rect">
              <a:avLst/>
            </a:prstGeom>
            <a:noFill/>
            <a:ln>
              <a:noFill/>
            </a:ln>
          </p:spPr>
          <p:txBody>
            <a:bodyPr lIns="0" tIns="0" rIns="0" bIns="0" upright="1"/>
            <a:lstStyle/>
            <a:p>
              <a:pPr algn="just">
                <a:defRPr/>
              </a:pPr>
              <a:r>
                <a:rPr lang="en-US" sz="2000" b="1" kern="100" dirty="0">
                  <a:latin typeface="+mj-ea"/>
                  <a:ea typeface="+mj-ea"/>
                </a:rPr>
                <a:t>3) P</a:t>
              </a:r>
              <a:r>
                <a:rPr lang="en-US" altLang="zh-CN" sz="2000" b="1" kern="100" dirty="0">
                  <a:latin typeface="+mj-ea"/>
                  <a:ea typeface="+mj-ea"/>
                </a:rPr>
                <a:t>PN</a:t>
              </a:r>
              <a:endParaRPr lang="zh-CN" altLang="en-US" sz="2800" b="1" kern="100" dirty="0">
                <a:latin typeface="+mj-ea"/>
                <a:ea typeface="+mj-ea"/>
              </a:endParaRPr>
            </a:p>
          </p:txBody>
        </p:sp>
      </p:grpSp>
      <p:grpSp>
        <p:nvGrpSpPr>
          <p:cNvPr id="7" name="组合 6"/>
          <p:cNvGrpSpPr/>
          <p:nvPr/>
        </p:nvGrpSpPr>
        <p:grpSpPr bwMode="auto">
          <a:xfrm>
            <a:off x="6325926" y="4040862"/>
            <a:ext cx="2160734" cy="485958"/>
            <a:chOff x="4593748" y="3906012"/>
            <a:chExt cx="1708585" cy="384522"/>
          </a:xfrm>
        </p:grpSpPr>
        <p:sp>
          <p:nvSpPr>
            <p:cNvPr id="43" name="Rectangle 147"/>
            <p:cNvSpPr>
              <a:spLocks noChangeArrowheads="1"/>
            </p:cNvSpPr>
            <p:nvPr/>
          </p:nvSpPr>
          <p:spPr bwMode="auto">
            <a:xfrm>
              <a:off x="5217788" y="3906012"/>
              <a:ext cx="724075" cy="38452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4) PA</a:t>
              </a:r>
              <a:endParaRPr lang="zh-CN" altLang="en-US" sz="2800" b="1" kern="100" dirty="0">
                <a:latin typeface="+mj-ea"/>
                <a:ea typeface="+mj-ea"/>
              </a:endParaRPr>
            </a:p>
          </p:txBody>
        </p:sp>
        <p:cxnSp>
          <p:nvCxnSpPr>
            <p:cNvPr id="47" name="Line 151"/>
            <p:cNvCxnSpPr>
              <a:stCxn id="33" idx="3"/>
            </p:cNvCxnSpPr>
            <p:nvPr/>
          </p:nvCxnSpPr>
          <p:spPr bwMode="auto">
            <a:xfrm>
              <a:off x="4593748" y="4170381"/>
              <a:ext cx="1708585"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5) </a:t>
              </a:r>
              <a:r>
                <a:rPr lang="zh-CN" altLang="en-US" sz="2000" b="1" kern="100" dirty="0">
                  <a:latin typeface="+mj-ea"/>
                  <a:ea typeface="+mj-ea"/>
                </a:rPr>
                <a:t>数据</a:t>
              </a:r>
              <a:endParaRPr lang="zh-CN" altLang="en-US" sz="2000" b="1" kern="100" dirty="0">
                <a:latin typeface="+mj-ea"/>
                <a:ea typeface="+mj-ea"/>
              </a:endParaRPr>
            </a:p>
          </p:txBody>
        </p:sp>
        <p:cxnSp>
          <p:nvCxnSpPr>
            <p:cNvPr id="48"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1002"/>
                                        </p:tgtEl>
                                        <p:attrNameLst>
                                          <p:attrName>style.visibility</p:attrName>
                                        </p:attrNameLst>
                                      </p:cBhvr>
                                      <p:to>
                                        <p:strVal val="visible"/>
                                      </p:to>
                                    </p:set>
                                    <p:animEffect transition="in" filter="wipe(left)">
                                      <p:cBhvr>
                                        <p:cTn id="3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5" name="组合 8"/>
          <p:cNvGrpSpPr/>
          <p:nvPr/>
        </p:nvGrpSpPr>
        <p:grpSpPr bwMode="auto">
          <a:xfrm>
            <a:off x="2339862" y="1350784"/>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algn="r"/>
              <a:endParaRPr lang="zh-CN" altLang="en-US" sz="4800">
                <a:latin typeface="+mj-ea"/>
                <a:ea typeface="+mj-ea"/>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grpSp>
      <p:grpSp>
        <p:nvGrpSpPr>
          <p:cNvPr id="3" name="组合 2"/>
          <p:cNvGrpSpPr/>
          <p:nvPr/>
        </p:nvGrpSpPr>
        <p:grpSpPr bwMode="auto">
          <a:xfrm>
            <a:off x="3918223" y="4045637"/>
            <a:ext cx="1321325" cy="417683"/>
            <a:chOff x="2690856" y="3909969"/>
            <a:chExt cx="1045057" cy="330946"/>
          </a:xfrm>
        </p:grpSpPr>
        <p:sp>
          <p:nvSpPr>
            <p:cNvPr id="46" name="Rectangle 150"/>
            <p:cNvSpPr>
              <a:spLocks noChangeArrowheads="1"/>
            </p:cNvSpPr>
            <p:nvPr/>
          </p:nvSpPr>
          <p:spPr bwMode="auto">
            <a:xfrm>
              <a:off x="2802033" y="3909969"/>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4" name="直接箭头连接符 3"/>
            <p:cNvCxnSpPr>
              <a:stCxn id="34" idx="3"/>
            </p:cNvCxnSpPr>
            <p:nvPr/>
          </p:nvCxnSpPr>
          <p:spPr>
            <a:xfrm>
              <a:off x="2690856" y="4180460"/>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0993" name="标题 1"/>
          <p:cNvSpPr>
            <a:spLocks noGrp="1"/>
          </p:cNvSpPr>
          <p:nvPr>
            <p:ph type="title"/>
          </p:nvPr>
        </p:nvSpPr>
        <p:spPr/>
        <p:txBody>
          <a:bodyPr/>
          <a:lstStyle/>
          <a:p>
            <a:r>
              <a:rPr lang="en-US" altLang="zh-CN" dirty="0"/>
              <a:t>TLB </a:t>
            </a:r>
            <a:r>
              <a:rPr lang="zh-CN" altLang="en-US" dirty="0"/>
              <a:t>缺失</a:t>
            </a:r>
            <a:endParaRPr lang="zh-CN" altLang="en-US" dirty="0"/>
          </a:p>
        </p:txBody>
      </p:sp>
      <p:grpSp>
        <p:nvGrpSpPr>
          <p:cNvPr id="5" name="组合 4"/>
          <p:cNvGrpSpPr/>
          <p:nvPr/>
        </p:nvGrpSpPr>
        <p:grpSpPr bwMode="auto">
          <a:xfrm>
            <a:off x="4047507" y="2166843"/>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6" name="组合 5"/>
          <p:cNvGrpSpPr/>
          <p:nvPr/>
        </p:nvGrpSpPr>
        <p:grpSpPr bwMode="auto">
          <a:xfrm>
            <a:off x="5946154" y="2181618"/>
            <a:ext cx="1305394" cy="1164748"/>
            <a:chOff x="4293704" y="2429254"/>
            <a:chExt cx="848100"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54412" y="2757593"/>
              <a:ext cx="787392" cy="348835"/>
            </a:xfrm>
            <a:prstGeom prst="rect">
              <a:avLst/>
            </a:prstGeom>
            <a:noFill/>
            <a:ln>
              <a:noFill/>
            </a:ln>
          </p:spPr>
          <p:txBody>
            <a:bodyPr lIns="0" tIns="0" rIns="0" bIns="0" upright="1"/>
            <a:lstStyle/>
            <a:p>
              <a:pPr algn="just">
                <a:defRPr/>
              </a:pPr>
              <a:r>
                <a:rPr lang="en-US" altLang="zh-CN" sz="2000" b="1" kern="100" dirty="0">
                  <a:latin typeface="+mj-ea"/>
                </a:rPr>
                <a:t>3)TLB</a:t>
              </a:r>
              <a:endParaRPr lang="en-US" altLang="zh-CN" sz="2000" b="1" kern="100" dirty="0">
                <a:latin typeface="+mj-ea"/>
              </a:endParaRPr>
            </a:p>
            <a:p>
              <a:pPr algn="just">
                <a:defRPr/>
              </a:pPr>
              <a:r>
                <a:rPr lang="zh-CN" altLang="en-US" sz="2000" b="1" kern="100" dirty="0">
                  <a:latin typeface="+mj-ea"/>
                </a:rPr>
                <a:t>访问缺失</a:t>
              </a:r>
              <a:endParaRPr lang="zh-CN" altLang="en-US" sz="2000" b="1" kern="100" dirty="0">
                <a:latin typeface="+mj-ea"/>
              </a:endParaRPr>
            </a:p>
          </p:txBody>
        </p:sp>
      </p:grpSp>
      <p:grpSp>
        <p:nvGrpSpPr>
          <p:cNvPr id="7" name="组合 6"/>
          <p:cNvGrpSpPr/>
          <p:nvPr/>
        </p:nvGrpSpPr>
        <p:grpSpPr bwMode="auto">
          <a:xfrm>
            <a:off x="6325926" y="3214475"/>
            <a:ext cx="2160734" cy="485958"/>
            <a:chOff x="4593748" y="3906012"/>
            <a:chExt cx="1708585" cy="384522"/>
          </a:xfrm>
        </p:grpSpPr>
        <p:sp>
          <p:nvSpPr>
            <p:cNvPr id="43" name="Rectangle 147"/>
            <p:cNvSpPr>
              <a:spLocks noChangeArrowheads="1"/>
            </p:cNvSpPr>
            <p:nvPr/>
          </p:nvSpPr>
          <p:spPr bwMode="auto">
            <a:xfrm>
              <a:off x="5185652" y="3906012"/>
              <a:ext cx="980369" cy="38452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4</a:t>
              </a:r>
              <a:r>
                <a:rPr lang="en-US" sz="2000" b="1" kern="100">
                  <a:latin typeface="+mj-ea"/>
                  <a:ea typeface="+mj-ea"/>
                </a:rPr>
                <a:t>) P</a:t>
              </a:r>
              <a:r>
                <a:rPr lang="en-US" altLang="zh-CN" sz="2000" b="1" kern="100">
                  <a:latin typeface="+mj-ea"/>
                  <a:ea typeface="+mj-ea"/>
                </a:rPr>
                <a:t>TE</a:t>
              </a:r>
              <a:r>
                <a:rPr lang="en-US" sz="2000" b="1" kern="100">
                  <a:latin typeface="+mj-ea"/>
                  <a:ea typeface="+mj-ea"/>
                </a:rPr>
                <a:t>A</a:t>
              </a:r>
              <a:endParaRPr lang="zh-CN" altLang="en-US" sz="2800" b="1" kern="100" dirty="0">
                <a:latin typeface="+mj-ea"/>
                <a:ea typeface="+mj-ea"/>
              </a:endParaRPr>
            </a:p>
          </p:txBody>
        </p:sp>
        <p:cxnSp>
          <p:nvCxnSpPr>
            <p:cNvPr id="47" name="Line 151"/>
            <p:cNvCxnSpPr>
              <a:stCxn id="33" idx="3"/>
            </p:cNvCxnSpPr>
            <p:nvPr/>
          </p:nvCxnSpPr>
          <p:spPr bwMode="auto">
            <a:xfrm>
              <a:off x="4593748" y="4170381"/>
              <a:ext cx="1708585"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bwMode="auto">
          <a:xfrm>
            <a:off x="3210557" y="4733908"/>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7) </a:t>
              </a:r>
              <a:r>
                <a:rPr lang="zh-CN" altLang="en-US" sz="2000" b="1" kern="100" dirty="0">
                  <a:latin typeface="+mj-ea"/>
                  <a:ea typeface="+mj-ea"/>
                </a:rPr>
                <a:t>数据</a:t>
              </a:r>
              <a:endParaRPr lang="zh-CN" altLang="en-US" sz="2000" b="1" kern="100" dirty="0">
                <a:latin typeface="+mj-ea"/>
                <a:ea typeface="+mj-ea"/>
              </a:endParaRPr>
            </a:p>
          </p:txBody>
        </p:sp>
        <p:cxnSp>
          <p:nvCxnSpPr>
            <p:cNvPr id="48"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7279173" y="1621876"/>
            <a:ext cx="2640641" cy="461665"/>
          </a:xfrm>
          <a:prstGeom prst="rect">
            <a:avLst/>
          </a:prstGeom>
          <a:noFill/>
          <a:ln w="9525">
            <a:noFill/>
            <a:miter lim="800000"/>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grpSp>
        <p:nvGrpSpPr>
          <p:cNvPr id="27" name="组合 26"/>
          <p:cNvGrpSpPr/>
          <p:nvPr/>
        </p:nvGrpSpPr>
        <p:grpSpPr>
          <a:xfrm>
            <a:off x="6325926" y="4750166"/>
            <a:ext cx="2136636" cy="485958"/>
            <a:chOff x="6478326" y="3493731"/>
            <a:chExt cx="2136636" cy="485958"/>
          </a:xfrm>
        </p:grpSpPr>
        <p:sp>
          <p:nvSpPr>
            <p:cNvPr id="28"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6) PA</a:t>
              </a:r>
              <a:endParaRPr lang="zh-CN" altLang="en-US" sz="2800" b="1" kern="100" dirty="0">
                <a:latin typeface="+mj-ea"/>
                <a:ea typeface="+mj-ea"/>
              </a:endParaRPr>
            </a:p>
          </p:txBody>
        </p:sp>
        <p:cxnSp>
          <p:nvCxnSpPr>
            <p:cNvPr id="29" name="Line 151"/>
            <p:cNvCxnSpPr/>
            <p:nvPr/>
          </p:nvCxnSpPr>
          <p:spPr bwMode="auto">
            <a:xfrm>
              <a:off x="6478326" y="3853240"/>
              <a:ext cx="2136636"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334072" y="3972924"/>
            <a:ext cx="2160734" cy="485958"/>
            <a:chOff x="6505125" y="3493731"/>
            <a:chExt cx="2160734" cy="485958"/>
          </a:xfrm>
        </p:grpSpPr>
        <p:sp>
          <p:nvSpPr>
            <p:cNvPr id="31"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5) </a:t>
              </a:r>
              <a:r>
                <a:rPr lang="en-US" altLang="zh-CN" sz="2000" b="1" kern="100" dirty="0">
                  <a:latin typeface="+mj-ea"/>
                  <a:ea typeface="+mj-ea"/>
                </a:rPr>
                <a:t>PTE</a:t>
              </a:r>
              <a:endParaRPr lang="zh-CN" altLang="en-US" sz="2800" b="1" kern="100" dirty="0">
                <a:latin typeface="+mj-ea"/>
                <a:ea typeface="+mj-ea"/>
              </a:endParaRPr>
            </a:p>
          </p:txBody>
        </p:sp>
        <p:cxnSp>
          <p:nvCxnSpPr>
            <p:cNvPr id="32" name="Line 151"/>
            <p:cNvCxnSpPr/>
            <p:nvPr/>
          </p:nvCxnSpPr>
          <p:spPr bwMode="auto">
            <a:xfrm flipH="1">
              <a:off x="6505125" y="3842430"/>
              <a:ext cx="2160734"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6" name="Rectangle 140"/>
          <p:cNvSpPr>
            <a:spLocks noChangeArrowheads="1"/>
          </p:cNvSpPr>
          <p:nvPr/>
        </p:nvSpPr>
        <p:spPr bwMode="auto">
          <a:xfrm>
            <a:off x="8484626" y="3031556"/>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endParaRPr lang="en-US" altLang="zh-CN" sz="2000" b="1" kern="100" dirty="0">
              <a:latin typeface="+mj-ea"/>
              <a:ea typeface="+mj-ea"/>
            </a:endParaRPr>
          </a:p>
          <a:p>
            <a:pPr algn="ctr">
              <a:defRPr/>
            </a:pPr>
            <a:r>
              <a:rPr lang="en-US" altLang="zh-CN" sz="2000" b="1" kern="100" dirty="0">
                <a:latin typeface="+mj-ea"/>
                <a:ea typeface="+mj-ea"/>
              </a:rPr>
              <a:t>Memory</a:t>
            </a:r>
            <a:endParaRPr lang="en-US" altLang="zh-CN" sz="2000" b="1" kern="100" dirty="0">
              <a:latin typeface="+mj-ea"/>
              <a:ea typeface="+mj-ea"/>
            </a:endParaRP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1002"/>
                                        </p:tgtEl>
                                        <p:attrNameLst>
                                          <p:attrName>style.visibility</p:attrName>
                                        </p:attrNameLst>
                                      </p:cBhvr>
                                      <p:to>
                                        <p:strVal val="visible"/>
                                      </p:to>
                                    </p:set>
                                    <p:animEffect transition="in" filter="wipe(left)">
                                      <p:cBhvr>
                                        <p:cTn id="4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pPr eaLnBrk="1" hangingPunct="1"/>
            <a:r>
              <a:rPr lang="zh-CN" altLang="en-US"/>
              <a:t>虚拟地址</a:t>
            </a:r>
            <a:r>
              <a:rPr lang="en-US" altLang="zh-CN">
                <a:sym typeface="Wingdings" panose="05000000000000000000" pitchFamily="2" charset="2"/>
              </a:rPr>
              <a:t></a:t>
            </a:r>
            <a:r>
              <a:rPr lang="zh-CN" altLang="en-US">
                <a:sym typeface="Wingdings" panose="05000000000000000000" pitchFamily="2" charset="2"/>
              </a:rPr>
              <a:t>物理地址流程</a:t>
            </a:r>
            <a:endParaRPr lang="zh-CN" altLang="en-US"/>
          </a:p>
        </p:txBody>
      </p:sp>
      <p:sp>
        <p:nvSpPr>
          <p:cNvPr id="5" name="圆角矩形 4"/>
          <p:cNvSpPr/>
          <p:nvPr/>
        </p:nvSpPr>
        <p:spPr>
          <a:xfrm>
            <a:off x="2943225" y="889000"/>
            <a:ext cx="935038" cy="45243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开始</a:t>
            </a:r>
            <a:endParaRPr lang="zh-CN" altLang="en-US" sz="1400" dirty="0">
              <a:solidFill>
                <a:schemeClr val="dk1"/>
              </a:solidFill>
            </a:endParaRPr>
          </a:p>
        </p:txBody>
      </p:sp>
      <p:sp>
        <p:nvSpPr>
          <p:cNvPr id="74" name="矩形 73"/>
          <p:cNvSpPr/>
          <p:nvPr/>
        </p:nvSpPr>
        <p:spPr>
          <a:xfrm>
            <a:off x="2782888" y="3573017"/>
            <a:ext cx="1293812" cy="720725"/>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TLB</a:t>
            </a:r>
            <a:r>
              <a:rPr lang="zh-CN" altLang="en-US" sz="1400" dirty="0"/>
              <a:t>提供</a:t>
            </a:r>
            <a:endParaRPr lang="en-US" altLang="zh-CN" sz="1400" dirty="0"/>
          </a:p>
          <a:p>
            <a:pPr algn="ctr">
              <a:defRPr/>
            </a:pPr>
            <a:r>
              <a:rPr lang="en-US" altLang="zh-CN" sz="1400" dirty="0"/>
              <a:t>PPN</a:t>
            </a:r>
            <a:endParaRPr lang="en-US" altLang="zh-CN" sz="1400" dirty="0"/>
          </a:p>
        </p:txBody>
      </p:sp>
      <p:sp>
        <p:nvSpPr>
          <p:cNvPr id="343046" name="Text Box 5"/>
          <p:cNvSpPr txBox="1">
            <a:spLocks noChangeArrowheads="1"/>
          </p:cNvSpPr>
          <p:nvPr/>
        </p:nvSpPr>
        <p:spPr bwMode="auto">
          <a:xfrm>
            <a:off x="5866716" y="4665771"/>
            <a:ext cx="577850" cy="369888"/>
          </a:xfrm>
          <a:prstGeom prst="rect">
            <a:avLst/>
          </a:prstGeom>
          <a:noFill/>
          <a:ln w="9525">
            <a:noFill/>
            <a:miter lim="800000"/>
          </a:ln>
        </p:spPr>
        <p:txBody>
          <a:bodyPr>
            <a:spAutoFit/>
          </a:bodyPr>
          <a:lstStyle/>
          <a:p>
            <a:r>
              <a:rPr lang="en-US" altLang="zh-CN" dirty="0">
                <a:latin typeface="Tahoma" panose="020B0604030504040204" pitchFamily="34" charset="0"/>
                <a:ea typeface="宋体" panose="02010600030101010101" pitchFamily="2" charset="-122"/>
              </a:rPr>
              <a:t>No</a:t>
            </a:r>
            <a:endParaRPr lang="zh-CN" altLang="en-US" dirty="0">
              <a:latin typeface="Tahoma" panose="020B0604030504040204" pitchFamily="34" charset="0"/>
              <a:ea typeface="宋体" panose="02010600030101010101" pitchFamily="2" charset="-122"/>
            </a:endParaRPr>
          </a:p>
        </p:txBody>
      </p:sp>
      <p:grpSp>
        <p:nvGrpSpPr>
          <p:cNvPr id="82" name="组合 81"/>
          <p:cNvGrpSpPr/>
          <p:nvPr/>
        </p:nvGrpSpPr>
        <p:grpSpPr bwMode="auto">
          <a:xfrm>
            <a:off x="2735264" y="3213098"/>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ln>
          </p:spPr>
          <p:txBody>
            <a:bodyPr wrap="square">
              <a:spAutoFit/>
            </a:bodyPr>
            <a:lstStyle/>
            <a:p>
              <a:r>
                <a:rPr lang="zh-CN" altLang="en-US" b="1" dirty="0">
                  <a:latin typeface="+mn-ea"/>
                </a:rPr>
                <a:t>命中</a:t>
              </a:r>
              <a:endParaRPr lang="zh-CN" altLang="en-US" b="1" dirty="0">
                <a:latin typeface="+mn-ea"/>
              </a:endParaRPr>
            </a:p>
          </p:txBody>
        </p:sp>
      </p:grpSp>
      <p:grpSp>
        <p:nvGrpSpPr>
          <p:cNvPr id="23" name="组合 22"/>
          <p:cNvGrpSpPr/>
          <p:nvPr/>
        </p:nvGrpSpPr>
        <p:grpSpPr bwMode="auto">
          <a:xfrm>
            <a:off x="6267450" y="1854201"/>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a:t>
              </a:r>
              <a:r>
                <a:rPr lang="zh-CN" altLang="en-US" sz="1400" dirty="0">
                  <a:solidFill>
                    <a:schemeClr val="dk1"/>
                  </a:solidFill>
                </a:rPr>
                <a:t>在</a:t>
              </a:r>
              <a:endParaRPr lang="en-US" altLang="zh-CN" sz="1400" dirty="0">
                <a:solidFill>
                  <a:schemeClr val="dk1"/>
                </a:solidFill>
              </a:endParaRPr>
            </a:p>
            <a:p>
              <a:pPr algn="ctr">
                <a:defRPr/>
              </a:pPr>
              <a:r>
                <a:rPr lang="en-US" altLang="zh-CN" sz="1400" dirty="0">
                  <a:solidFill>
                    <a:schemeClr val="dk1"/>
                  </a:solidFill>
                </a:rPr>
                <a:t>cache</a:t>
              </a:r>
              <a:r>
                <a:rPr lang="zh-CN" altLang="en-US" sz="1400" dirty="0">
                  <a:solidFill>
                    <a:schemeClr val="dk1"/>
                  </a:solidFill>
                </a:rPr>
                <a:t>命中</a:t>
              </a:r>
              <a:endParaRPr lang="zh-CN" altLang="en-US" sz="1400" dirty="0">
                <a:solidFill>
                  <a:schemeClr val="dk1"/>
                </a:solidFill>
              </a:endParaRPr>
            </a:p>
          </p:txBody>
        </p:sp>
      </p:grpSp>
      <p:grpSp>
        <p:nvGrpSpPr>
          <p:cNvPr id="22" name="组合 21"/>
          <p:cNvGrpSpPr/>
          <p:nvPr/>
        </p:nvGrpSpPr>
        <p:grpSpPr bwMode="auto">
          <a:xfrm>
            <a:off x="4146549" y="1341439"/>
            <a:ext cx="3678238" cy="1555323"/>
            <a:chOff x="2622528" y="1340768"/>
            <a:chExt cx="3677664" cy="1555429"/>
          </a:xfrm>
        </p:grpSpPr>
        <p:grpSp>
          <p:nvGrpSpPr>
            <p:cNvPr id="343076" name="组合 20"/>
            <p:cNvGrpSpPr/>
            <p:nvPr/>
          </p:nvGrpSpPr>
          <p:grpSpPr bwMode="auto">
            <a:xfrm>
              <a:off x="2622528" y="1655114"/>
              <a:ext cx="2165012" cy="1241083"/>
              <a:chOff x="2622528" y="1655114"/>
              <a:chExt cx="2165012" cy="1241083"/>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ln>
            </p:spPr>
            <p:txBody>
              <a:bodyPr wrap="square">
                <a:spAutoFit/>
              </a:bodyPr>
              <a:lstStyle/>
              <a:p>
                <a:r>
                  <a:rPr lang="zh-CN" altLang="en-US" dirty="0">
                    <a:latin typeface="+mn-ea"/>
                  </a:rPr>
                  <a:t>缺失</a:t>
                </a:r>
                <a:endParaRPr lang="zh-CN" altLang="en-US" dirty="0">
                  <a:latin typeface="+mn-ea"/>
                </a:endParaRPr>
              </a:p>
            </p:txBody>
          </p:sp>
          <p:cxnSp>
            <p:nvCxnSpPr>
              <p:cNvPr id="113" name="肘形连接符 112"/>
              <p:cNvCxnSpPr>
                <a:stCxn id="4" idx="0"/>
                <a:endCxn id="99" idx="1"/>
              </p:cNvCxnSpPr>
              <p:nvPr/>
            </p:nvCxnSpPr>
            <p:spPr>
              <a:xfrm flipV="1">
                <a:off x="2622528" y="1655114"/>
                <a:ext cx="2165012" cy="124108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生成</a:t>
              </a:r>
              <a:r>
                <a:rPr lang="en-US" altLang="zh-CN" sz="1400" dirty="0">
                  <a:solidFill>
                    <a:schemeClr val="dk1"/>
                  </a:solidFill>
                </a:rPr>
                <a:t>VA</a:t>
              </a:r>
              <a:r>
                <a:rPr lang="zh-CN" altLang="en-US" sz="1400" dirty="0">
                  <a:solidFill>
                    <a:schemeClr val="dk1"/>
                  </a:solidFill>
                </a:rPr>
                <a:t>的</a:t>
              </a:r>
              <a:r>
                <a:rPr lang="en-US" altLang="zh-CN" sz="1400" dirty="0">
                  <a:solidFill>
                    <a:schemeClr val="dk1"/>
                  </a:solidFill>
                </a:rPr>
                <a:t>PTEA</a:t>
              </a:r>
              <a:r>
                <a:rPr lang="zh-CN" altLang="en-US" sz="1400" dirty="0">
                  <a:solidFill>
                    <a:schemeClr val="dk1"/>
                  </a:solidFill>
                </a:rPr>
                <a:t>物理地址</a:t>
              </a:r>
              <a:endParaRPr lang="zh-CN" altLang="en-US" sz="1400" dirty="0">
                <a:solidFill>
                  <a:schemeClr val="dk1"/>
                </a:solidFill>
              </a:endParaRPr>
            </a:p>
          </p:txBody>
        </p:sp>
      </p:grpSp>
      <p:grpSp>
        <p:nvGrpSpPr>
          <p:cNvPr id="19" name="组合 18"/>
          <p:cNvGrpSpPr/>
          <p:nvPr/>
        </p:nvGrpSpPr>
        <p:grpSpPr bwMode="auto">
          <a:xfrm>
            <a:off x="2742590" y="4331271"/>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dirty="0">
                  <a:solidFill>
                    <a:schemeClr val="dk1"/>
                  </a:solidFill>
                </a:rPr>
                <a:t>PA=PPN+VPO</a:t>
              </a:r>
              <a:endParaRPr lang="zh-CN" altLang="en-US" sz="120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bwMode="auto">
          <a:xfrm>
            <a:off x="2855914" y="5419726"/>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结束</a:t>
              </a:r>
              <a:endParaRPr lang="en-US" altLang="zh-CN" sz="140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4008440" y="5157078"/>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bwMode="auto">
          <a:xfrm>
            <a:off x="4799857" y="2782095"/>
            <a:ext cx="1512042" cy="1491457"/>
            <a:chOff x="3275237" y="2782727"/>
            <a:chExt cx="1513127" cy="1490266"/>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ln>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eaLnBrk="1" hangingPunct="1">
                <a:defRPr/>
              </a:pPr>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sp>
          <p:nvSpPr>
            <p:cNvPr id="117" name="矩形 116"/>
            <p:cNvSpPr/>
            <p:nvPr/>
          </p:nvSpPr>
          <p:spPr>
            <a:xfrm>
              <a:off x="3275237" y="3552844"/>
              <a:ext cx="1513127" cy="720149"/>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cache</a:t>
              </a:r>
              <a:r>
                <a:rPr lang="zh-CN" altLang="en-US" sz="1400" dirty="0"/>
                <a:t>提供</a:t>
              </a:r>
              <a:r>
                <a:rPr lang="en-US" altLang="zh-CN" sz="1400" dirty="0"/>
                <a:t>PTE</a:t>
              </a:r>
              <a:endParaRPr lang="en-US" altLang="zh-CN" sz="1400" dirty="0"/>
            </a:p>
          </p:txBody>
        </p:sp>
        <p:cxnSp>
          <p:nvCxnSpPr>
            <p:cNvPr id="105" name="肘形连接符 104"/>
            <p:cNvCxnSpPr>
              <a:stCxn id="57" idx="3"/>
              <a:endCxn id="117" idx="0"/>
            </p:cNvCxnSpPr>
            <p:nvPr/>
          </p:nvCxnSpPr>
          <p:spPr>
            <a:xfrm rot="10800000" flipV="1">
              <a:off x="4031802" y="2782727"/>
              <a:ext cx="712084" cy="770115"/>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bwMode="auto">
          <a:xfrm>
            <a:off x="7678700" y="2360614"/>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ln>
          </p:spPr>
          <p:txBody>
            <a:bodyPr>
              <a:spAutoFit/>
            </a:bodyPr>
            <a:lstStyle/>
            <a:p>
              <a:r>
                <a:rPr lang="en-US" altLang="zh-CN">
                  <a:latin typeface="Tahoma" panose="020B0604030504040204" pitchFamily="34" charset="0"/>
                  <a:ea typeface="宋体" panose="02010600030101010101" pitchFamily="2" charset="-122"/>
                </a:rPr>
                <a:t>No</a:t>
              </a:r>
              <a:endParaRPr lang="zh-CN" altLang="en-US">
                <a:latin typeface="Tahoma" panose="020B0604030504040204" pitchFamily="34" charset="0"/>
                <a:ea typeface="宋体" panose="02010600030101010101" pitchFamily="2" charset="-122"/>
              </a:endParaRPr>
            </a:p>
          </p:txBody>
        </p:sp>
        <p:cxnSp>
          <p:nvCxnSpPr>
            <p:cNvPr id="125" name="肘形连接符 124"/>
            <p:cNvCxnSpPr>
              <a:stCxn id="57" idx="0"/>
              <a:endCxn id="60" idx="0"/>
            </p:cNvCxnSpPr>
            <p:nvPr/>
          </p:nvCxnSpPr>
          <p:spPr>
            <a:xfrm>
              <a:off x="6300505" y="2781870"/>
              <a:ext cx="1223259" cy="77119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PTEA</a:t>
              </a:r>
              <a:r>
                <a:rPr lang="zh-CN" altLang="en-US" sz="1400" dirty="0"/>
                <a:t>访问主存，获得</a:t>
              </a:r>
              <a:r>
                <a:rPr lang="en-US" altLang="zh-CN" sz="1400" dirty="0"/>
                <a:t>PTE,</a:t>
              </a:r>
              <a:endParaRPr lang="en-US" altLang="zh-CN" sz="1400" dirty="0"/>
            </a:p>
            <a:p>
              <a:pPr algn="ctr">
                <a:defRPr/>
              </a:pPr>
              <a:r>
                <a:rPr lang="zh-CN" altLang="en-US" sz="1400" dirty="0"/>
                <a:t>将</a:t>
              </a:r>
              <a:r>
                <a:rPr lang="en-US" altLang="zh-CN" sz="1400" dirty="0"/>
                <a:t>PTE</a:t>
              </a:r>
              <a:r>
                <a:rPr lang="zh-CN" altLang="en-US" sz="1400" dirty="0"/>
                <a:t>所在的块调入</a:t>
              </a:r>
              <a:r>
                <a:rPr lang="en-US" altLang="zh-CN" sz="1400" dirty="0"/>
                <a:t>cache</a:t>
              </a:r>
              <a:endParaRPr lang="en-US" altLang="zh-CN" sz="1400" dirty="0"/>
            </a:p>
          </p:txBody>
        </p:sp>
      </p:grpSp>
      <p:grpSp>
        <p:nvGrpSpPr>
          <p:cNvPr id="27" name="组合 26"/>
          <p:cNvGrpSpPr/>
          <p:nvPr/>
        </p:nvGrpSpPr>
        <p:grpSpPr bwMode="auto">
          <a:xfrm>
            <a:off x="7670404" y="4653134"/>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触发缺页异常程序</a:t>
              </a:r>
              <a:r>
                <a:rPr lang="en-US" altLang="zh-CN" sz="1400" dirty="0">
                  <a:solidFill>
                    <a:schemeClr val="dk1"/>
                  </a:solidFill>
                </a:rPr>
                <a:t>OS</a:t>
              </a:r>
              <a:r>
                <a:rPr lang="zh-CN" altLang="en-US" sz="1400" dirty="0">
                  <a:solidFill>
                    <a:schemeClr val="dk1"/>
                  </a:solidFill>
                </a:rPr>
                <a:t>负责调页，更新页表，</a:t>
              </a:r>
              <a:r>
                <a:rPr lang="en-US" altLang="zh-CN" sz="1400" dirty="0">
                  <a:solidFill>
                    <a:schemeClr val="dk1"/>
                  </a:solidFill>
                </a:rPr>
                <a:t>TLB</a:t>
              </a:r>
              <a:r>
                <a:rPr lang="zh-CN" altLang="en-US" sz="1400" dirty="0">
                  <a:solidFill>
                    <a:schemeClr val="dk1"/>
                  </a:solidFill>
                </a:rPr>
                <a:t>表</a:t>
              </a:r>
              <a:endParaRPr lang="zh-CN" altLang="en-US" sz="1400" dirty="0">
                <a:solidFill>
                  <a:schemeClr val="dk1"/>
                </a:solidFill>
              </a:endParaRPr>
            </a:p>
          </p:txBody>
        </p:sp>
        <p:sp>
          <p:nvSpPr>
            <p:cNvPr id="343064" name="Text Box 5"/>
            <p:cNvSpPr txBox="1">
              <a:spLocks noChangeArrowheads="1"/>
            </p:cNvSpPr>
            <p:nvPr/>
          </p:nvSpPr>
          <p:spPr bwMode="auto">
            <a:xfrm>
              <a:off x="6146448" y="4700555"/>
              <a:ext cx="577930" cy="369544"/>
            </a:xfrm>
            <a:prstGeom prst="rect">
              <a:avLst/>
            </a:prstGeom>
            <a:noFill/>
            <a:ln w="9525">
              <a:noFill/>
              <a:miter lim="800000"/>
            </a:ln>
          </p:spPr>
          <p:txBody>
            <a:bodyPr>
              <a:spAutoFit/>
            </a:bodyPr>
            <a:lstStyle/>
            <a:p>
              <a:r>
                <a:rPr lang="en-US" altLang="zh-CN" dirty="0">
                  <a:latin typeface="Tahoma" panose="020B0604030504040204" pitchFamily="34" charset="0"/>
                  <a:ea typeface="宋体" panose="02010600030101010101" pitchFamily="2" charset="-122"/>
                </a:rPr>
                <a:t>Yes</a:t>
              </a:r>
              <a:endParaRPr lang="zh-CN" altLang="en-US" dirty="0">
                <a:latin typeface="Tahoma" panose="020B0604030504040204" pitchFamily="34" charset="0"/>
                <a:ea typeface="宋体" panose="02010600030101010101" pitchFamily="2" charset="-122"/>
              </a:endParaRPr>
            </a:p>
          </p:txBody>
        </p:sp>
        <p:cxnSp>
          <p:nvCxnSpPr>
            <p:cNvPr id="68" name="直接箭头连接符 67"/>
            <p:cNvCxnSpPr>
              <a:stCxn id="50" idx="0"/>
            </p:cNvCxnSpPr>
            <p:nvPr/>
          </p:nvCxnSpPr>
          <p:spPr>
            <a:xfrm flipV="1">
              <a:off x="6238844" y="5073088"/>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bwMode="auto">
          <a:xfrm>
            <a:off x="5555877" y="4273552"/>
            <a:ext cx="3491275" cy="1060001"/>
            <a:chOff x="4031388" y="4272994"/>
            <a:chExt cx="3492043" cy="1060609"/>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t>
                </a:r>
                <a:r>
                  <a:rPr lang="zh-CN" altLang="en-US" sz="1400" dirty="0">
                    <a:solidFill>
                      <a:schemeClr val="dk1"/>
                    </a:solidFill>
                  </a:rPr>
                  <a:t>缺页</a:t>
                </a:r>
                <a:endParaRPr lang="zh-CN" altLang="en-US" sz="1400" dirty="0">
                  <a:solidFill>
                    <a:schemeClr val="dk1"/>
                  </a:solidFill>
                </a:endParaRP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4031388" y="4552552"/>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17" idx="2"/>
            </p:cNvCxnSpPr>
            <p:nvPr/>
          </p:nvCxnSpPr>
          <p:spPr>
            <a:xfrm flipH="1" flipV="1">
              <a:off x="4031389" y="4272994"/>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0" idx="2"/>
            </p:cNvCxnSpPr>
            <p:nvPr/>
          </p:nvCxnSpPr>
          <p:spPr>
            <a:xfrm flipV="1">
              <a:off x="7523431" y="428569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1" name="组合 170"/>
          <p:cNvGrpSpPr/>
          <p:nvPr/>
        </p:nvGrpSpPr>
        <p:grpSpPr>
          <a:xfrm>
            <a:off x="2655888" y="2040746"/>
            <a:ext cx="1490662" cy="1135971"/>
            <a:chOff x="432561" y="2745138"/>
            <a:chExt cx="1490662" cy="850295"/>
          </a:xfrm>
          <a:solidFill>
            <a:srgbClr val="00B050"/>
          </a:solidFill>
        </p:grpSpPr>
        <p:sp>
          <p:nvSpPr>
            <p:cNvPr id="4" name="六边形 3"/>
            <p:cNvSpPr/>
            <p:nvPr/>
          </p:nvSpPr>
          <p:spPr>
            <a:xfrm>
              <a:off x="432561" y="3176334"/>
              <a:ext cx="1490662" cy="419099"/>
            </a:xfrm>
            <a:prstGeom prst="hexagon">
              <a:avLst/>
            </a:prstGeom>
            <a:grp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TLB</a:t>
              </a:r>
              <a:r>
                <a:rPr lang="zh-CN" altLang="en-US" sz="1400" dirty="0">
                  <a:solidFill>
                    <a:schemeClr val="dk1"/>
                  </a:solidFill>
                </a:rPr>
                <a:t>查找</a:t>
              </a:r>
              <a:endParaRPr lang="en-US" altLang="zh-CN" sz="1400" dirty="0">
                <a:solidFill>
                  <a:schemeClr val="dk1"/>
                </a:solidFill>
              </a:endParaRPr>
            </a:p>
            <a:p>
              <a:pPr algn="ctr">
                <a:defRPr/>
              </a:pPr>
              <a:r>
                <a:rPr lang="en-US" altLang="zh-CN" sz="1400" dirty="0">
                  <a:solidFill>
                    <a:schemeClr val="dk1"/>
                  </a:solidFill>
                </a:rPr>
                <a:t>(Key=VPN)</a:t>
              </a:r>
              <a:endParaRPr lang="zh-CN" altLang="en-US" sz="140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bwMode="auto">
          <a:xfrm>
            <a:off x="2655889" y="1341439"/>
            <a:ext cx="1512887" cy="923925"/>
            <a:chOff x="432650" y="1360871"/>
            <a:chExt cx="1512168" cy="1060017"/>
          </a:xfrm>
        </p:grpSpPr>
        <p:cxnSp>
          <p:nvCxnSpPr>
            <p:cNvPr id="13" name="肘形连接符 12"/>
            <p:cNvCxnSpPr>
              <a:stCxn id="5" idx="2"/>
              <a:endCxn id="6" idx="0"/>
            </p:cNvCxnSpPr>
            <p:nvPr/>
          </p:nvCxnSpPr>
          <p:spPr>
            <a:xfrm rot="16200000" flipH="1">
              <a:off x="1018440" y="1530372"/>
              <a:ext cx="340589" cy="1586"/>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1460"/>
              <a:ext cx="1512168" cy="719428"/>
            </a:xfrm>
            <a:prstGeom prst="rect">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接收到</a:t>
              </a:r>
              <a:endParaRPr lang="en-US" altLang="zh-CN" sz="1400" dirty="0">
                <a:solidFill>
                  <a:schemeClr val="dk1"/>
                </a:solidFill>
              </a:endParaRPr>
            </a:p>
            <a:p>
              <a:pPr algn="ctr">
                <a:defRPr/>
              </a:pPr>
              <a:r>
                <a:rPr lang="zh-CN" altLang="en-US" sz="1400" dirty="0">
                  <a:solidFill>
                    <a:schemeClr val="dk1"/>
                  </a:solidFill>
                </a:rPr>
                <a:t>虚拟地址</a:t>
              </a:r>
              <a:r>
                <a:rPr lang="en-US" altLang="zh-CN" sz="1400" dirty="0">
                  <a:solidFill>
                    <a:schemeClr val="dk1"/>
                  </a:solidFill>
                </a:rPr>
                <a:t>VA</a:t>
              </a:r>
              <a:endParaRPr lang="zh-CN" altLang="en-US" sz="1400" dirty="0">
                <a:solidFill>
                  <a:schemeClr val="dk1"/>
                </a:solidFill>
              </a:endParaRPr>
            </a:p>
          </p:txBody>
        </p:sp>
      </p:grpSp>
      <p:sp>
        <p:nvSpPr>
          <p:cNvPr id="52" name="矩形 51"/>
          <p:cNvSpPr/>
          <p:nvPr/>
        </p:nvSpPr>
        <p:spPr>
          <a:xfrm>
            <a:off x="4461306" y="4972845"/>
            <a:ext cx="1431600" cy="360709"/>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t>更新</a:t>
            </a:r>
            <a:r>
              <a:rPr lang="en-US" altLang="zh-CN" sz="1400" dirty="0"/>
              <a:t>TLB</a:t>
            </a:r>
            <a:r>
              <a:rPr lang="zh-CN" altLang="en-US" sz="1400" dirty="0"/>
              <a:t>表</a:t>
            </a:r>
            <a:endParaRPr lang="en-US" altLang="zh-CN" sz="1400" dirty="0"/>
          </a:p>
        </p:txBody>
      </p:sp>
      <p:cxnSp>
        <p:nvCxnSpPr>
          <p:cNvPr id="54" name="直接箭头连接符 53"/>
          <p:cNvCxnSpPr/>
          <p:nvPr/>
        </p:nvCxnSpPr>
        <p:spPr>
          <a:xfrm flipH="1">
            <a:off x="5855774" y="5119146"/>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343046" grpId="0"/>
      <p:bldP spid="5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MOS</a:t>
            </a:r>
            <a:r>
              <a:rPr lang="zh-CN" altLang="en-US" dirty="0"/>
              <a:t>管等效开关电路</a:t>
            </a:r>
            <a:endParaRPr lang="zh-CN" altLang="en-US" dirty="0"/>
          </a:p>
        </p:txBody>
      </p:sp>
      <p:sp>
        <p:nvSpPr>
          <p:cNvPr id="49" name="Rectangle 21"/>
          <p:cNvSpPr>
            <a:spLocks noChangeArrowheads="1"/>
          </p:cNvSpPr>
          <p:nvPr/>
        </p:nvSpPr>
        <p:spPr bwMode="auto">
          <a:xfrm>
            <a:off x="3448050" y="5790487"/>
            <a:ext cx="1943100" cy="558800"/>
          </a:xfrm>
          <a:prstGeom prst="rect">
            <a:avLst/>
          </a:prstGeom>
          <a:noFill/>
          <a:ln w="12700">
            <a:noFill/>
            <a:miter lim="800000"/>
          </a:ln>
        </p:spPr>
        <p:txBody>
          <a:bodyPr lIns="12700" tIns="12700" rIns="12700" bIns="12700"/>
          <a:lstStyle/>
          <a:p>
            <a:pPr algn="just">
              <a:defRPr/>
            </a:pPr>
            <a:r>
              <a:rPr lang="zh-CN" altLang="en-US" sz="2400" b="1" dirty="0">
                <a:solidFill>
                  <a:srgbClr val="008000"/>
                </a:solidFill>
                <a:latin typeface="+mj-ea"/>
                <a:ea typeface="+mj-ea"/>
              </a:rPr>
              <a:t>截止状态</a:t>
            </a:r>
            <a:endParaRPr lang="zh-CN" altLang="en-US" sz="2400" b="1" dirty="0">
              <a:solidFill>
                <a:srgbClr val="008000"/>
              </a:solidFill>
              <a:latin typeface="+mj-ea"/>
              <a:ea typeface="+mj-ea"/>
            </a:endParaRPr>
          </a:p>
        </p:txBody>
      </p:sp>
      <p:grpSp>
        <p:nvGrpSpPr>
          <p:cNvPr id="4" name="Group 2"/>
          <p:cNvGrpSpPr/>
          <p:nvPr/>
        </p:nvGrpSpPr>
        <p:grpSpPr bwMode="auto">
          <a:xfrm>
            <a:off x="5818054" y="1333720"/>
            <a:ext cx="4425744" cy="4190559"/>
            <a:chOff x="2604" y="1296"/>
            <a:chExt cx="2484" cy="2352"/>
          </a:xfrm>
        </p:grpSpPr>
        <p:sp>
          <p:nvSpPr>
            <p:cNvPr id="5" name="Rectangle 23"/>
            <p:cNvSpPr>
              <a:spLocks noChangeArrowheads="1"/>
            </p:cNvSpPr>
            <p:nvPr/>
          </p:nvSpPr>
          <p:spPr bwMode="auto">
            <a:xfrm>
              <a:off x="3168" y="1536"/>
              <a:ext cx="1920" cy="1920"/>
            </a:xfrm>
            <a:prstGeom prst="rect">
              <a:avLst/>
            </a:prstGeom>
            <a:solidFill>
              <a:schemeClr val="accent6">
                <a:lumMod val="40000"/>
                <a:lumOff val="60000"/>
                <a:alpha val="94901"/>
              </a:schemeClr>
            </a:solidFill>
            <a:ln w="28575" algn="ctr">
              <a:noFill/>
              <a:prstDash val="sysDot"/>
              <a:miter lim="800000"/>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6" name="Line 24"/>
            <p:cNvSpPr>
              <a:spLocks noChangeShapeType="1"/>
            </p:cNvSpPr>
            <p:nvPr/>
          </p:nvSpPr>
          <p:spPr bwMode="auto">
            <a:xfrm>
              <a:off x="2832" y="2736"/>
              <a:ext cx="384" cy="0"/>
            </a:xfrm>
            <a:prstGeom prst="line">
              <a:avLst/>
            </a:prstGeom>
            <a:noFill/>
            <a:ln w="28575">
              <a:solidFill>
                <a:srgbClr val="FF0000"/>
              </a:solidFill>
              <a:round/>
              <a:headEnd type="oval" w="med" len="med"/>
              <a:tailEnd type="triangle" w="med" len="med"/>
            </a:ln>
          </p:spPr>
          <p:txBody>
            <a:bodyPr wrap="none" anchor="ctr"/>
            <a:lstStyle/>
            <a:p>
              <a:endParaRPr lang="zh-CN" altLang="en-US" sz="2800"/>
            </a:p>
          </p:txBody>
        </p:sp>
        <p:sp>
          <p:nvSpPr>
            <p:cNvPr id="7" name="Rectangle 25"/>
            <p:cNvSpPr>
              <a:spLocks noChangeArrowheads="1"/>
            </p:cNvSpPr>
            <p:nvPr/>
          </p:nvSpPr>
          <p:spPr bwMode="auto">
            <a:xfrm>
              <a:off x="3216" y="2688"/>
              <a:ext cx="336" cy="96"/>
            </a:xfrm>
            <a:prstGeom prst="rect">
              <a:avLst/>
            </a:prstGeom>
            <a:solidFill>
              <a:srgbClr val="FFCCFF"/>
            </a:solidFill>
            <a:ln w="28575" algn="ctr">
              <a:solidFill>
                <a:schemeClr val="tx1"/>
              </a:solidFill>
              <a:miter lim="800000"/>
            </a:ln>
            <a:effectLst/>
          </p:spPr>
          <p:txBody>
            <a:bodyPr wrap="none" anchor="ctr"/>
            <a:lstStyle/>
            <a:p>
              <a:pPr algn="r">
                <a:defRPr/>
              </a:pPr>
              <a:endParaRPr lang="zh-CN" altLang="zh-CN" sz="2800">
                <a:solidFill>
                  <a:srgbClr val="66FF33"/>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 name="Line 26"/>
            <p:cNvSpPr>
              <a:spLocks noChangeShapeType="1"/>
            </p:cNvSpPr>
            <p:nvPr/>
          </p:nvSpPr>
          <p:spPr bwMode="auto">
            <a:xfrm>
              <a:off x="3552" y="2736"/>
              <a:ext cx="288" cy="0"/>
            </a:xfrm>
            <a:prstGeom prst="line">
              <a:avLst/>
            </a:prstGeom>
            <a:noFill/>
            <a:ln w="28575">
              <a:solidFill>
                <a:schemeClr val="tx1"/>
              </a:solidFill>
              <a:round/>
              <a:tailEnd type="oval" w="med" len="med"/>
            </a:ln>
          </p:spPr>
          <p:txBody>
            <a:bodyPr wrap="none" anchor="ctr"/>
            <a:lstStyle/>
            <a:p>
              <a:endParaRPr lang="zh-CN" altLang="en-US" sz="2800"/>
            </a:p>
          </p:txBody>
        </p:sp>
        <p:sp>
          <p:nvSpPr>
            <p:cNvPr id="9" name="Line 27"/>
            <p:cNvSpPr>
              <a:spLocks noChangeShapeType="1"/>
            </p:cNvSpPr>
            <p:nvPr/>
          </p:nvSpPr>
          <p:spPr bwMode="auto">
            <a:xfrm flipV="1">
              <a:off x="4320" y="2016"/>
              <a:ext cx="0" cy="576"/>
            </a:xfrm>
            <a:prstGeom prst="line">
              <a:avLst/>
            </a:prstGeom>
            <a:noFill/>
            <a:ln w="28575">
              <a:solidFill>
                <a:srgbClr val="FF0000"/>
              </a:solidFill>
              <a:round/>
            </a:ln>
          </p:spPr>
          <p:txBody>
            <a:bodyPr wrap="none" anchor="ctr"/>
            <a:lstStyle/>
            <a:p>
              <a:endParaRPr lang="zh-CN" altLang="en-US" sz="2800"/>
            </a:p>
          </p:txBody>
        </p:sp>
        <p:sp>
          <p:nvSpPr>
            <p:cNvPr id="10" name="Rectangle 28"/>
            <p:cNvSpPr>
              <a:spLocks noChangeArrowheads="1"/>
            </p:cNvSpPr>
            <p:nvPr/>
          </p:nvSpPr>
          <p:spPr bwMode="auto">
            <a:xfrm>
              <a:off x="4272" y="1680"/>
              <a:ext cx="96" cy="336"/>
            </a:xfrm>
            <a:prstGeom prst="rect">
              <a:avLst/>
            </a:prstGeom>
            <a:solidFill>
              <a:srgbClr val="FFCCFF"/>
            </a:solidFill>
            <a:ln w="28575" algn="ctr">
              <a:solidFill>
                <a:schemeClr val="tx1"/>
              </a:solidFill>
              <a:miter lim="800000"/>
            </a:ln>
          </p:spPr>
          <p:txBody>
            <a:bodyPr wrap="none" anchor="ctr"/>
            <a:lstStyle/>
            <a:p>
              <a:pPr algn="r"/>
              <a:endParaRPr lang="zh-CN" altLang="zh-CN" sz="2800"/>
            </a:p>
          </p:txBody>
        </p:sp>
        <p:sp>
          <p:nvSpPr>
            <p:cNvPr id="11" name="Line 29"/>
            <p:cNvSpPr>
              <a:spLocks noChangeShapeType="1"/>
            </p:cNvSpPr>
            <p:nvPr/>
          </p:nvSpPr>
          <p:spPr bwMode="auto">
            <a:xfrm>
              <a:off x="4320" y="2256"/>
              <a:ext cx="384"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12" name="Line 30"/>
            <p:cNvSpPr>
              <a:spLocks noChangeShapeType="1"/>
            </p:cNvSpPr>
            <p:nvPr/>
          </p:nvSpPr>
          <p:spPr bwMode="auto">
            <a:xfrm flipV="1">
              <a:off x="4320" y="2928"/>
              <a:ext cx="0" cy="720"/>
            </a:xfrm>
            <a:prstGeom prst="line">
              <a:avLst/>
            </a:prstGeom>
            <a:noFill/>
            <a:ln w="28575">
              <a:solidFill>
                <a:srgbClr val="FF0000"/>
              </a:solidFill>
              <a:round/>
              <a:tailEnd type="oval" w="med" len="med"/>
            </a:ln>
          </p:spPr>
          <p:txBody>
            <a:bodyPr wrap="none" anchor="ctr"/>
            <a:lstStyle/>
            <a:p>
              <a:endParaRPr lang="zh-CN" altLang="en-US" sz="2800"/>
            </a:p>
          </p:txBody>
        </p:sp>
        <p:sp>
          <p:nvSpPr>
            <p:cNvPr id="13" name="Line 31"/>
            <p:cNvSpPr>
              <a:spLocks noChangeShapeType="1"/>
            </p:cNvSpPr>
            <p:nvPr/>
          </p:nvSpPr>
          <p:spPr bwMode="auto">
            <a:xfrm flipV="1">
              <a:off x="4224" y="3648"/>
              <a:ext cx="192" cy="0"/>
            </a:xfrm>
            <a:prstGeom prst="line">
              <a:avLst/>
            </a:prstGeom>
            <a:noFill/>
            <a:ln w="28575">
              <a:solidFill>
                <a:schemeClr val="tx1"/>
              </a:solidFill>
              <a:round/>
            </a:ln>
          </p:spPr>
          <p:txBody>
            <a:bodyPr wrap="none" anchor="ctr"/>
            <a:lstStyle/>
            <a:p>
              <a:endParaRPr lang="zh-CN" altLang="en-US" sz="2800"/>
            </a:p>
          </p:txBody>
        </p:sp>
        <p:sp>
          <p:nvSpPr>
            <p:cNvPr id="14" name="Line 32"/>
            <p:cNvSpPr>
              <a:spLocks noChangeShapeType="1"/>
            </p:cNvSpPr>
            <p:nvPr/>
          </p:nvSpPr>
          <p:spPr bwMode="auto">
            <a:xfrm>
              <a:off x="3216" y="2544"/>
              <a:ext cx="384" cy="0"/>
            </a:xfrm>
            <a:prstGeom prst="line">
              <a:avLst/>
            </a:prstGeom>
            <a:noFill/>
            <a:ln w="28575">
              <a:solidFill>
                <a:schemeClr val="tx1"/>
              </a:solidFill>
              <a:round/>
              <a:tailEnd type="triangle" w="med" len="med"/>
            </a:ln>
          </p:spPr>
          <p:txBody>
            <a:bodyPr wrap="none" anchor="ctr"/>
            <a:lstStyle/>
            <a:p>
              <a:endParaRPr lang="zh-CN" altLang="en-US" sz="2800"/>
            </a:p>
          </p:txBody>
        </p:sp>
        <p:sp>
          <p:nvSpPr>
            <p:cNvPr id="15" name="Rectangle 33"/>
            <p:cNvSpPr>
              <a:spLocks noChangeArrowheads="1"/>
            </p:cNvSpPr>
            <p:nvPr/>
          </p:nvSpPr>
          <p:spPr bwMode="auto">
            <a:xfrm>
              <a:off x="3317" y="2304"/>
              <a:ext cx="288" cy="192"/>
            </a:xfrm>
            <a:prstGeom prst="rect">
              <a:avLst/>
            </a:prstGeom>
            <a:noFill/>
            <a:ln w="12700">
              <a:noFill/>
              <a:miter lim="800000"/>
            </a:ln>
          </p:spPr>
          <p:txBody>
            <a:bodyPr lIns="12700" tIns="12700" rIns="12700" bIns="12700"/>
            <a:lstStyle/>
            <a:p>
              <a:pPr algn="just"/>
              <a:r>
                <a:rPr lang="en-US" altLang="zh-CN" sz="2400" dirty="0" err="1">
                  <a:solidFill>
                    <a:schemeClr val="folHlink"/>
                  </a:solidFill>
                  <a:latin typeface="Times New Roman" panose="02020603050405020304" pitchFamily="18" charset="0"/>
                  <a:ea typeface="宋体" panose="02010600030101010101" pitchFamily="2" charset="-122"/>
                </a:rPr>
                <a:t>i</a:t>
              </a:r>
              <a:r>
                <a:rPr lang="en-US" altLang="zh-CN" sz="2400" baseline="-25000" dirty="0" err="1">
                  <a:solidFill>
                    <a:schemeClr val="folHlink"/>
                  </a:solidFill>
                  <a:latin typeface="Times New Roman" panose="02020603050405020304" pitchFamily="18" charset="0"/>
                  <a:ea typeface="宋体" panose="02010600030101010101" pitchFamily="2" charset="-122"/>
                </a:rPr>
                <a:t>b</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16" name="Rectangle 34"/>
            <p:cNvSpPr>
              <a:spLocks noChangeArrowheads="1"/>
            </p:cNvSpPr>
            <p:nvPr/>
          </p:nvSpPr>
          <p:spPr bwMode="auto">
            <a:xfrm>
              <a:off x="3312" y="2880"/>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R</a:t>
              </a:r>
              <a:r>
                <a:rPr lang="en-US" altLang="zh-CN" sz="2400" baseline="-25000">
                  <a:solidFill>
                    <a:schemeClr val="folHlink"/>
                  </a:solidFill>
                  <a:latin typeface="Times New Roman" panose="02020603050405020304" pitchFamily="18"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17" name="Rectangle 36"/>
            <p:cNvSpPr>
              <a:spLocks noChangeArrowheads="1"/>
            </p:cNvSpPr>
            <p:nvPr/>
          </p:nvSpPr>
          <p:spPr bwMode="auto">
            <a:xfrm>
              <a:off x="4560" y="2448"/>
              <a:ext cx="144"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i </a:t>
              </a:r>
              <a:r>
                <a:rPr lang="en-US" altLang="zh-CN" sz="2400" baseline="-25000">
                  <a:solidFill>
                    <a:schemeClr val="folHlink"/>
                  </a:solidFill>
                  <a:latin typeface="Times New Roman" panose="02020603050405020304" pitchFamily="18" charset="0"/>
                  <a:ea typeface="宋体" panose="02010600030101010101" pitchFamily="2" charset="-122"/>
                </a:rPr>
                <a:t>c</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18" name="Rectangle 37"/>
            <p:cNvSpPr>
              <a:spLocks noChangeArrowheads="1"/>
            </p:cNvSpPr>
            <p:nvPr/>
          </p:nvSpPr>
          <p:spPr bwMode="auto">
            <a:xfrm>
              <a:off x="3888" y="2448"/>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19" name="Rectangle 38"/>
            <p:cNvSpPr>
              <a:spLocks noChangeArrowheads="1"/>
            </p:cNvSpPr>
            <p:nvPr/>
          </p:nvSpPr>
          <p:spPr bwMode="auto">
            <a:xfrm>
              <a:off x="4488" y="2934"/>
              <a:ext cx="288" cy="192"/>
            </a:xfrm>
            <a:prstGeom prst="rect">
              <a:avLst/>
            </a:prstGeom>
            <a:noFill/>
            <a:ln w="12700">
              <a:noFill/>
              <a:miter lim="800000"/>
            </a:ln>
          </p:spPr>
          <p:txBody>
            <a:bodyPr lIns="12700" tIns="12700" rIns="12700" bIns="12700"/>
            <a:lstStyle/>
            <a:p>
              <a:pPr algn="just"/>
              <a:r>
                <a:rPr lang="en-US" altLang="zh-CN" sz="2400" dirty="0">
                  <a:solidFill>
                    <a:schemeClr val="folHlink"/>
                  </a:solidFill>
                  <a:latin typeface="Tahoma" panose="020B0604030504040204" pitchFamily="34" charset="0"/>
                  <a:ea typeface="宋体" panose="02010600030101010101" pitchFamily="2" charset="-122"/>
                </a:rPr>
                <a:t>E</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20" name="Rectangle 39"/>
            <p:cNvSpPr>
              <a:spLocks noChangeArrowheads="1"/>
            </p:cNvSpPr>
            <p:nvPr/>
          </p:nvSpPr>
          <p:spPr bwMode="auto">
            <a:xfrm>
              <a:off x="4128" y="2112"/>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C</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21" name="Line 40"/>
            <p:cNvSpPr>
              <a:spLocks noChangeShapeType="1"/>
            </p:cNvSpPr>
            <p:nvPr/>
          </p:nvSpPr>
          <p:spPr bwMode="auto">
            <a:xfrm rot="-5400000">
              <a:off x="4176" y="1536"/>
              <a:ext cx="288" cy="0"/>
            </a:xfrm>
            <a:prstGeom prst="line">
              <a:avLst/>
            </a:prstGeom>
            <a:noFill/>
            <a:ln w="28575">
              <a:solidFill>
                <a:schemeClr val="tx1"/>
              </a:solidFill>
              <a:round/>
              <a:tailEnd type="oval" w="med" len="med"/>
            </a:ln>
          </p:spPr>
          <p:txBody>
            <a:bodyPr wrap="none" anchor="ctr"/>
            <a:lstStyle/>
            <a:p>
              <a:endParaRPr lang="zh-CN" altLang="en-US" sz="2800"/>
            </a:p>
          </p:txBody>
        </p:sp>
        <p:sp>
          <p:nvSpPr>
            <p:cNvPr id="22" name="Rectangle 41"/>
            <p:cNvSpPr>
              <a:spLocks noChangeArrowheads="1"/>
            </p:cNvSpPr>
            <p:nvPr/>
          </p:nvSpPr>
          <p:spPr bwMode="auto">
            <a:xfrm>
              <a:off x="4080" y="1296"/>
              <a:ext cx="288" cy="192"/>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U</a:t>
              </a:r>
              <a:r>
                <a:rPr lang="en-US" altLang="zh-CN" sz="2400" baseline="-25000">
                  <a:solidFill>
                    <a:schemeClr val="folHlink"/>
                  </a:solidFill>
                  <a:latin typeface="Times New Roman" panose="02020603050405020304" pitchFamily="18" charset="0"/>
                  <a:ea typeface="宋体" panose="02010600030101010101" pitchFamily="2" charset="-122"/>
                </a:rPr>
                <a:t>cc</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23" name="Line 42"/>
            <p:cNvSpPr>
              <a:spLocks noChangeShapeType="1"/>
            </p:cNvSpPr>
            <p:nvPr/>
          </p:nvSpPr>
          <p:spPr bwMode="auto">
            <a:xfrm>
              <a:off x="3840" y="2736"/>
              <a:ext cx="192" cy="48"/>
            </a:xfrm>
            <a:prstGeom prst="line">
              <a:avLst/>
            </a:prstGeom>
            <a:noFill/>
            <a:ln w="28575">
              <a:solidFill>
                <a:schemeClr val="tx1"/>
              </a:solidFill>
              <a:round/>
            </a:ln>
          </p:spPr>
          <p:txBody>
            <a:bodyPr wrap="none" anchor="ctr"/>
            <a:lstStyle/>
            <a:p>
              <a:endParaRPr lang="zh-CN" altLang="en-US" sz="2800"/>
            </a:p>
          </p:txBody>
        </p:sp>
        <p:sp>
          <p:nvSpPr>
            <p:cNvPr id="24" name="Line 43"/>
            <p:cNvSpPr>
              <a:spLocks noChangeShapeType="1"/>
            </p:cNvSpPr>
            <p:nvPr/>
          </p:nvSpPr>
          <p:spPr bwMode="auto">
            <a:xfrm flipH="1">
              <a:off x="3984" y="2688"/>
              <a:ext cx="96" cy="192"/>
            </a:xfrm>
            <a:prstGeom prst="line">
              <a:avLst/>
            </a:prstGeom>
            <a:noFill/>
            <a:ln w="28575">
              <a:solidFill>
                <a:schemeClr val="tx1"/>
              </a:solidFill>
              <a:round/>
            </a:ln>
          </p:spPr>
          <p:txBody>
            <a:bodyPr wrap="none" anchor="ctr"/>
            <a:lstStyle/>
            <a:p>
              <a:endParaRPr lang="zh-CN" altLang="en-US" sz="2800"/>
            </a:p>
          </p:txBody>
        </p:sp>
        <p:sp>
          <p:nvSpPr>
            <p:cNvPr id="25" name="Line 44"/>
            <p:cNvSpPr>
              <a:spLocks noChangeShapeType="1"/>
            </p:cNvSpPr>
            <p:nvPr/>
          </p:nvSpPr>
          <p:spPr bwMode="auto">
            <a:xfrm flipH="1">
              <a:off x="4080" y="2784"/>
              <a:ext cx="48" cy="96"/>
            </a:xfrm>
            <a:prstGeom prst="line">
              <a:avLst/>
            </a:prstGeom>
            <a:noFill/>
            <a:ln w="28575">
              <a:solidFill>
                <a:schemeClr val="tx1"/>
              </a:solidFill>
              <a:round/>
            </a:ln>
          </p:spPr>
          <p:txBody>
            <a:bodyPr wrap="none" anchor="ctr"/>
            <a:lstStyle/>
            <a:p>
              <a:endParaRPr lang="zh-CN" altLang="en-US" sz="2800"/>
            </a:p>
          </p:txBody>
        </p:sp>
        <p:sp>
          <p:nvSpPr>
            <p:cNvPr id="26" name="Line 45"/>
            <p:cNvSpPr>
              <a:spLocks noChangeShapeType="1"/>
            </p:cNvSpPr>
            <p:nvPr/>
          </p:nvSpPr>
          <p:spPr bwMode="auto">
            <a:xfrm>
              <a:off x="4128" y="2832"/>
              <a:ext cx="192" cy="96"/>
            </a:xfrm>
            <a:prstGeom prst="line">
              <a:avLst/>
            </a:prstGeom>
            <a:noFill/>
            <a:ln w="28575">
              <a:solidFill>
                <a:schemeClr val="tx1"/>
              </a:solidFill>
              <a:round/>
            </a:ln>
          </p:spPr>
          <p:txBody>
            <a:bodyPr wrap="none" anchor="ctr"/>
            <a:lstStyle/>
            <a:p>
              <a:endParaRPr lang="zh-CN" altLang="en-US" sz="2800"/>
            </a:p>
          </p:txBody>
        </p:sp>
        <p:sp>
          <p:nvSpPr>
            <p:cNvPr id="27" name="Line 46"/>
            <p:cNvSpPr>
              <a:spLocks noChangeShapeType="1"/>
            </p:cNvSpPr>
            <p:nvPr/>
          </p:nvSpPr>
          <p:spPr bwMode="auto">
            <a:xfrm>
              <a:off x="4224" y="2592"/>
              <a:ext cx="192" cy="0"/>
            </a:xfrm>
            <a:prstGeom prst="line">
              <a:avLst/>
            </a:prstGeom>
            <a:noFill/>
            <a:ln w="28575">
              <a:solidFill>
                <a:schemeClr val="tx1"/>
              </a:solidFill>
              <a:round/>
            </a:ln>
          </p:spPr>
          <p:txBody>
            <a:bodyPr wrap="none" anchor="ctr"/>
            <a:lstStyle/>
            <a:p>
              <a:endParaRPr lang="zh-CN" altLang="en-US" sz="2800"/>
            </a:p>
          </p:txBody>
        </p:sp>
        <p:sp>
          <p:nvSpPr>
            <p:cNvPr id="28" name="Line 47"/>
            <p:cNvSpPr>
              <a:spLocks noChangeShapeType="1"/>
            </p:cNvSpPr>
            <p:nvPr/>
          </p:nvSpPr>
          <p:spPr bwMode="auto">
            <a:xfrm>
              <a:off x="4272" y="2640"/>
              <a:ext cx="96" cy="0"/>
            </a:xfrm>
            <a:prstGeom prst="line">
              <a:avLst/>
            </a:prstGeom>
            <a:noFill/>
            <a:ln w="28575">
              <a:solidFill>
                <a:schemeClr val="tx1"/>
              </a:solidFill>
              <a:round/>
            </a:ln>
          </p:spPr>
          <p:txBody>
            <a:bodyPr wrap="none" anchor="ctr"/>
            <a:lstStyle/>
            <a:p>
              <a:endParaRPr lang="zh-CN" altLang="en-US" sz="2800"/>
            </a:p>
          </p:txBody>
        </p:sp>
        <p:sp>
          <p:nvSpPr>
            <p:cNvPr id="29" name="Line 48"/>
            <p:cNvSpPr>
              <a:spLocks noChangeShapeType="1"/>
            </p:cNvSpPr>
            <p:nvPr/>
          </p:nvSpPr>
          <p:spPr bwMode="auto">
            <a:xfrm>
              <a:off x="4320" y="2640"/>
              <a:ext cx="0" cy="288"/>
            </a:xfrm>
            <a:prstGeom prst="line">
              <a:avLst/>
            </a:prstGeom>
            <a:noFill/>
            <a:ln w="28575">
              <a:solidFill>
                <a:srgbClr val="FF0000"/>
              </a:solidFill>
              <a:round/>
            </a:ln>
          </p:spPr>
          <p:txBody>
            <a:bodyPr wrap="none" anchor="ctr"/>
            <a:lstStyle/>
            <a:p>
              <a:endParaRPr lang="zh-CN" altLang="en-US" sz="2800"/>
            </a:p>
          </p:txBody>
        </p:sp>
        <p:sp>
          <p:nvSpPr>
            <p:cNvPr id="30" name="Rectangle 50"/>
            <p:cNvSpPr>
              <a:spLocks noChangeArrowheads="1"/>
            </p:cNvSpPr>
            <p:nvPr/>
          </p:nvSpPr>
          <p:spPr bwMode="auto">
            <a:xfrm>
              <a:off x="2604" y="2472"/>
              <a:ext cx="592" cy="290"/>
            </a:xfrm>
            <a:prstGeom prst="rect">
              <a:avLst/>
            </a:prstGeom>
            <a:noFill/>
            <a:ln w="12700">
              <a:noFill/>
              <a:miter lim="800000"/>
            </a:ln>
          </p:spPr>
          <p:txBody>
            <a:bodyPr lIns="12700" tIns="12700" rIns="12700" bIns="12700"/>
            <a:lstStyle/>
            <a:p>
              <a:pPr algn="just"/>
              <a:r>
                <a:rPr lang="en-US" altLang="zh-CN" sz="2000" b="1" dirty="0">
                  <a:solidFill>
                    <a:srgbClr val="FF0000"/>
                  </a:solidFill>
                  <a:latin typeface="Times New Roman" panose="02020603050405020304" pitchFamily="18" charset="0"/>
                  <a:ea typeface="宋体" panose="02010600030101010101" pitchFamily="2" charset="-122"/>
                </a:rPr>
                <a:t>V</a:t>
              </a:r>
              <a:r>
                <a:rPr lang="en-US" altLang="zh-CN" sz="2000" b="1" baseline="-25000" dirty="0">
                  <a:solidFill>
                    <a:srgbClr val="FF0000"/>
                  </a:solidFill>
                  <a:latin typeface="Times New Roman" panose="02020603050405020304" pitchFamily="18" charset="0"/>
                  <a:ea typeface="宋体" panose="02010600030101010101" pitchFamily="2" charset="-122"/>
                </a:rPr>
                <a:t>DD</a:t>
              </a:r>
              <a:r>
                <a:rPr lang="en-US" altLang="zh-CN" sz="2000" b="1" dirty="0">
                  <a:solidFill>
                    <a:srgbClr val="FF0000"/>
                  </a:solidFill>
                  <a:latin typeface="Times New Roman" panose="02020603050405020304" pitchFamily="18" charset="0"/>
                  <a:ea typeface="宋体" panose="02010600030101010101" pitchFamily="2" charset="-122"/>
                </a:rPr>
                <a:t>(5V)</a:t>
              </a:r>
              <a:endParaRPr lang="en-US" altLang="zh-CN" sz="2000" b="1" dirty="0">
                <a:solidFill>
                  <a:srgbClr val="FF0000"/>
                </a:solidFill>
                <a:latin typeface="Tahoma" panose="020B0604030504040204" pitchFamily="34" charset="0"/>
                <a:ea typeface="宋体" panose="02010600030101010101" pitchFamily="2" charset="-122"/>
              </a:endParaRPr>
            </a:p>
          </p:txBody>
        </p:sp>
      </p:grpSp>
      <p:sp>
        <p:nvSpPr>
          <p:cNvPr id="31" name="Rectangle 2"/>
          <p:cNvSpPr>
            <a:spLocks noChangeArrowheads="1"/>
          </p:cNvSpPr>
          <p:nvPr/>
        </p:nvSpPr>
        <p:spPr bwMode="auto">
          <a:xfrm>
            <a:off x="2083578" y="1761328"/>
            <a:ext cx="3420864" cy="3420864"/>
          </a:xfrm>
          <a:prstGeom prst="rect">
            <a:avLst/>
          </a:prstGeom>
          <a:solidFill>
            <a:schemeClr val="accent6">
              <a:lumMod val="40000"/>
              <a:lumOff val="60000"/>
            </a:schemeClr>
          </a:solidFill>
          <a:ln w="28575" algn="ctr">
            <a:noFill/>
            <a:prstDash val="sysDot"/>
            <a:miter lim="800000"/>
          </a:ln>
          <a:effectLst>
            <a:outerShdw blurRad="50800" dist="38100" dir="5400000" algn="t" rotWithShape="0">
              <a:prstClr val="black">
                <a:alpha val="40000"/>
              </a:prstClr>
            </a:outerShdw>
          </a:effectLst>
        </p:spPr>
        <p:txBody>
          <a:bodyPr wrap="none" anchor="ctr"/>
          <a:lstStyle/>
          <a:p>
            <a:pPr algn="r"/>
            <a:endParaRPr lang="zh-CN" altLang="zh-CN" sz="2800"/>
          </a:p>
        </p:txBody>
      </p:sp>
      <p:sp>
        <p:nvSpPr>
          <p:cNvPr id="32" name="Line 4"/>
          <p:cNvSpPr>
            <a:spLocks noChangeShapeType="1"/>
          </p:cNvSpPr>
          <p:nvPr/>
        </p:nvSpPr>
        <p:spPr bwMode="auto">
          <a:xfrm>
            <a:off x="1655970" y="3899368"/>
            <a:ext cx="684173" cy="0"/>
          </a:xfrm>
          <a:prstGeom prst="line">
            <a:avLst/>
          </a:prstGeom>
          <a:noFill/>
          <a:ln w="28575">
            <a:solidFill>
              <a:schemeClr val="tx1"/>
            </a:solidFill>
            <a:round/>
            <a:headEnd type="oval" w="med" len="med"/>
            <a:tailEnd type="triangle" w="med" len="med"/>
          </a:ln>
        </p:spPr>
        <p:txBody>
          <a:bodyPr wrap="none" anchor="ctr"/>
          <a:lstStyle/>
          <a:p>
            <a:endParaRPr lang="zh-CN" altLang="en-US" sz="2800"/>
          </a:p>
        </p:txBody>
      </p:sp>
      <p:sp>
        <p:nvSpPr>
          <p:cNvPr id="33" name="Rectangle 5"/>
          <p:cNvSpPr>
            <a:spLocks noChangeArrowheads="1"/>
          </p:cNvSpPr>
          <p:nvPr/>
        </p:nvSpPr>
        <p:spPr bwMode="auto">
          <a:xfrm>
            <a:off x="2340143" y="3813847"/>
            <a:ext cx="598651" cy="171043"/>
          </a:xfrm>
          <a:prstGeom prst="rect">
            <a:avLst/>
          </a:prstGeom>
          <a:solidFill>
            <a:srgbClr val="FFCCFF"/>
          </a:solidFill>
          <a:ln w="28575" algn="ctr">
            <a:solidFill>
              <a:schemeClr val="tx1"/>
            </a:solidFill>
            <a:miter lim="800000"/>
          </a:ln>
        </p:spPr>
        <p:txBody>
          <a:bodyPr wrap="none" anchor="ctr"/>
          <a:lstStyle/>
          <a:p>
            <a:pPr algn="r"/>
            <a:endParaRPr lang="zh-CN" altLang="zh-CN" sz="2800"/>
          </a:p>
        </p:txBody>
      </p:sp>
      <p:sp>
        <p:nvSpPr>
          <p:cNvPr id="34" name="Line 6"/>
          <p:cNvSpPr>
            <a:spLocks noChangeShapeType="1"/>
          </p:cNvSpPr>
          <p:nvPr/>
        </p:nvSpPr>
        <p:spPr bwMode="auto">
          <a:xfrm>
            <a:off x="2938794" y="3899368"/>
            <a:ext cx="513130" cy="0"/>
          </a:xfrm>
          <a:prstGeom prst="line">
            <a:avLst/>
          </a:prstGeom>
          <a:noFill/>
          <a:ln w="28575">
            <a:solidFill>
              <a:schemeClr val="tx1"/>
            </a:solidFill>
            <a:round/>
            <a:tailEnd type="oval" w="med" len="med"/>
          </a:ln>
        </p:spPr>
        <p:txBody>
          <a:bodyPr wrap="none" anchor="ctr"/>
          <a:lstStyle/>
          <a:p>
            <a:endParaRPr lang="zh-CN" altLang="en-US" sz="2800"/>
          </a:p>
        </p:txBody>
      </p:sp>
      <p:sp>
        <p:nvSpPr>
          <p:cNvPr id="35" name="Line 7"/>
          <p:cNvSpPr>
            <a:spLocks noChangeShapeType="1"/>
          </p:cNvSpPr>
          <p:nvPr/>
        </p:nvSpPr>
        <p:spPr bwMode="auto">
          <a:xfrm flipV="1">
            <a:off x="4307140" y="2616544"/>
            <a:ext cx="0" cy="1026259"/>
          </a:xfrm>
          <a:prstGeom prst="line">
            <a:avLst/>
          </a:prstGeom>
          <a:noFill/>
          <a:ln w="28575">
            <a:solidFill>
              <a:schemeClr val="tx1"/>
            </a:solidFill>
            <a:round/>
          </a:ln>
        </p:spPr>
        <p:txBody>
          <a:bodyPr wrap="none" anchor="ctr"/>
          <a:lstStyle/>
          <a:p>
            <a:endParaRPr lang="zh-CN" altLang="en-US" sz="2800"/>
          </a:p>
        </p:txBody>
      </p:sp>
      <p:sp>
        <p:nvSpPr>
          <p:cNvPr id="36" name="Rectangle 8"/>
          <p:cNvSpPr>
            <a:spLocks noChangeArrowheads="1"/>
          </p:cNvSpPr>
          <p:nvPr/>
        </p:nvSpPr>
        <p:spPr bwMode="auto">
          <a:xfrm>
            <a:off x="4221618" y="2017893"/>
            <a:ext cx="171043" cy="598651"/>
          </a:xfrm>
          <a:prstGeom prst="rect">
            <a:avLst/>
          </a:prstGeom>
          <a:solidFill>
            <a:srgbClr val="FFCCFF"/>
          </a:solidFill>
          <a:ln w="28575" algn="ctr">
            <a:solidFill>
              <a:schemeClr val="tx1"/>
            </a:solidFill>
            <a:miter lim="800000"/>
          </a:ln>
        </p:spPr>
        <p:txBody>
          <a:bodyPr wrap="none" anchor="ctr"/>
          <a:lstStyle/>
          <a:p>
            <a:pPr algn="r"/>
            <a:endParaRPr lang="zh-CN" altLang="zh-CN" sz="2800"/>
          </a:p>
        </p:txBody>
      </p:sp>
      <p:sp>
        <p:nvSpPr>
          <p:cNvPr id="37" name="Line 9"/>
          <p:cNvSpPr>
            <a:spLocks noChangeShapeType="1"/>
          </p:cNvSpPr>
          <p:nvPr/>
        </p:nvSpPr>
        <p:spPr bwMode="auto">
          <a:xfrm>
            <a:off x="4307140" y="3044152"/>
            <a:ext cx="684173" cy="0"/>
          </a:xfrm>
          <a:prstGeom prst="line">
            <a:avLst/>
          </a:prstGeom>
          <a:noFill/>
          <a:ln w="28575">
            <a:solidFill>
              <a:schemeClr val="tx1"/>
            </a:solidFill>
            <a:round/>
            <a:headEnd type="oval" w="med" len="med"/>
            <a:tailEnd type="oval" w="med" len="med"/>
          </a:ln>
        </p:spPr>
        <p:txBody>
          <a:bodyPr wrap="none" anchor="ctr"/>
          <a:lstStyle/>
          <a:p>
            <a:endParaRPr lang="zh-CN" altLang="en-US" sz="2800"/>
          </a:p>
        </p:txBody>
      </p:sp>
      <p:sp>
        <p:nvSpPr>
          <p:cNvPr id="38" name="Line 10"/>
          <p:cNvSpPr>
            <a:spLocks noChangeShapeType="1"/>
          </p:cNvSpPr>
          <p:nvPr/>
        </p:nvSpPr>
        <p:spPr bwMode="auto">
          <a:xfrm flipV="1">
            <a:off x="4307140" y="4155933"/>
            <a:ext cx="0" cy="1368346"/>
          </a:xfrm>
          <a:prstGeom prst="line">
            <a:avLst/>
          </a:prstGeom>
          <a:noFill/>
          <a:ln w="28575">
            <a:solidFill>
              <a:schemeClr val="tx1"/>
            </a:solidFill>
            <a:round/>
          </a:ln>
        </p:spPr>
        <p:txBody>
          <a:bodyPr wrap="none" anchor="ctr"/>
          <a:lstStyle/>
          <a:p>
            <a:endParaRPr lang="zh-CN" altLang="en-US" sz="2800"/>
          </a:p>
        </p:txBody>
      </p:sp>
      <p:sp>
        <p:nvSpPr>
          <p:cNvPr id="39" name="Line 11"/>
          <p:cNvSpPr>
            <a:spLocks noChangeShapeType="1"/>
          </p:cNvSpPr>
          <p:nvPr/>
        </p:nvSpPr>
        <p:spPr bwMode="auto">
          <a:xfrm flipV="1">
            <a:off x="4136097" y="5524279"/>
            <a:ext cx="342086" cy="0"/>
          </a:xfrm>
          <a:prstGeom prst="line">
            <a:avLst/>
          </a:prstGeom>
          <a:noFill/>
          <a:ln w="28575">
            <a:solidFill>
              <a:schemeClr val="tx1"/>
            </a:solidFill>
            <a:round/>
          </a:ln>
        </p:spPr>
        <p:txBody>
          <a:bodyPr wrap="none" anchor="ctr"/>
          <a:lstStyle/>
          <a:p>
            <a:pPr algn="r">
              <a:defRPr/>
            </a:pPr>
            <a:endParaRPr lang="zh-CN" altLang="en-US" sz="2800">
              <a:latin typeface="+mj-ea"/>
              <a:ea typeface="+mj-ea"/>
            </a:endParaRPr>
          </a:p>
        </p:txBody>
      </p:sp>
      <p:sp>
        <p:nvSpPr>
          <p:cNvPr id="42" name="Rectangle 14"/>
          <p:cNvSpPr>
            <a:spLocks noChangeArrowheads="1"/>
          </p:cNvSpPr>
          <p:nvPr/>
        </p:nvSpPr>
        <p:spPr bwMode="auto">
          <a:xfrm>
            <a:off x="2511186" y="4155933"/>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R</a:t>
            </a:r>
            <a:r>
              <a:rPr lang="en-US" altLang="zh-CN" sz="2400" baseline="-25000">
                <a:solidFill>
                  <a:schemeClr val="folHlink"/>
                </a:solidFill>
                <a:latin typeface="Times New Roman" panose="02020603050405020304" pitchFamily="18"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3" name="Rectangle 15"/>
          <p:cNvSpPr>
            <a:spLocks noChangeArrowheads="1"/>
          </p:cNvSpPr>
          <p:nvPr/>
        </p:nvSpPr>
        <p:spPr bwMode="auto">
          <a:xfrm>
            <a:off x="3537445" y="3386239"/>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B</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4" name="Rectangle 16"/>
          <p:cNvSpPr>
            <a:spLocks noChangeArrowheads="1"/>
          </p:cNvSpPr>
          <p:nvPr/>
        </p:nvSpPr>
        <p:spPr bwMode="auto">
          <a:xfrm>
            <a:off x="4478183" y="4241455"/>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E</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5" name="Rectangle 17"/>
          <p:cNvSpPr>
            <a:spLocks noChangeArrowheads="1"/>
          </p:cNvSpPr>
          <p:nvPr/>
        </p:nvSpPr>
        <p:spPr bwMode="auto">
          <a:xfrm>
            <a:off x="3965053" y="2787587"/>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ahoma" panose="020B0604030504040204" pitchFamily="34" charset="0"/>
                <a:ea typeface="宋体" panose="02010600030101010101" pitchFamily="2" charset="-122"/>
              </a:rPr>
              <a:t>C</a:t>
            </a:r>
            <a:endParaRPr lang="en-US" altLang="zh-CN" sz="2400" dirty="0">
              <a:solidFill>
                <a:schemeClr val="folHlink"/>
              </a:solidFill>
              <a:latin typeface="Tahoma" panose="020B0604030504040204" pitchFamily="34" charset="0"/>
              <a:ea typeface="宋体" panose="02010600030101010101" pitchFamily="2" charset="-122"/>
            </a:endParaRPr>
          </a:p>
        </p:txBody>
      </p:sp>
      <p:sp>
        <p:nvSpPr>
          <p:cNvPr id="46" name="Line 18"/>
          <p:cNvSpPr>
            <a:spLocks noChangeShapeType="1"/>
          </p:cNvSpPr>
          <p:nvPr/>
        </p:nvSpPr>
        <p:spPr bwMode="auto">
          <a:xfrm rot="16200000">
            <a:off x="4050575" y="1761328"/>
            <a:ext cx="513130" cy="0"/>
          </a:xfrm>
          <a:prstGeom prst="line">
            <a:avLst/>
          </a:prstGeom>
          <a:noFill/>
          <a:ln w="28575">
            <a:solidFill>
              <a:schemeClr val="tx1"/>
            </a:solidFill>
            <a:round/>
            <a:tailEnd type="oval" w="med" len="med"/>
          </a:ln>
        </p:spPr>
        <p:txBody>
          <a:bodyPr wrap="none" anchor="ctr"/>
          <a:lstStyle/>
          <a:p>
            <a:endParaRPr lang="zh-CN" altLang="en-US" sz="2800"/>
          </a:p>
        </p:txBody>
      </p:sp>
      <p:sp>
        <p:nvSpPr>
          <p:cNvPr id="47" name="Rectangle 19"/>
          <p:cNvSpPr>
            <a:spLocks noChangeArrowheads="1"/>
          </p:cNvSpPr>
          <p:nvPr/>
        </p:nvSpPr>
        <p:spPr bwMode="auto">
          <a:xfrm>
            <a:off x="3879532" y="1333720"/>
            <a:ext cx="513130" cy="342086"/>
          </a:xfrm>
          <a:prstGeom prst="rect">
            <a:avLst/>
          </a:prstGeom>
          <a:noFill/>
          <a:ln w="12700">
            <a:noFill/>
            <a:miter lim="800000"/>
          </a:ln>
        </p:spPr>
        <p:txBody>
          <a:bodyPr lIns="12700" tIns="12700" rIns="12700" bIns="12700"/>
          <a:lstStyle/>
          <a:p>
            <a:pPr algn="just"/>
            <a:r>
              <a:rPr lang="en-US" altLang="zh-CN" sz="2400">
                <a:solidFill>
                  <a:schemeClr val="folHlink"/>
                </a:solidFill>
                <a:latin typeface="Times New Roman" panose="02020603050405020304" pitchFamily="18" charset="0"/>
                <a:ea typeface="宋体" panose="02010600030101010101" pitchFamily="2" charset="-122"/>
              </a:rPr>
              <a:t>U</a:t>
            </a:r>
            <a:r>
              <a:rPr lang="en-US" altLang="zh-CN" sz="2400" baseline="-25000">
                <a:solidFill>
                  <a:schemeClr val="folHlink"/>
                </a:solidFill>
                <a:latin typeface="Times New Roman" panose="02020603050405020304" pitchFamily="18" charset="0"/>
                <a:ea typeface="宋体" panose="02010600030101010101" pitchFamily="2" charset="-122"/>
              </a:rPr>
              <a:t>cc</a:t>
            </a:r>
            <a:endParaRPr lang="en-US" altLang="zh-CN" sz="2400">
              <a:solidFill>
                <a:schemeClr val="folHlink"/>
              </a:solidFill>
              <a:latin typeface="Tahoma" panose="020B0604030504040204" pitchFamily="34" charset="0"/>
              <a:ea typeface="宋体" panose="02010600030101010101" pitchFamily="2" charset="-122"/>
            </a:endParaRPr>
          </a:p>
        </p:txBody>
      </p:sp>
      <p:sp>
        <p:nvSpPr>
          <p:cNvPr id="48" name="Line 20"/>
          <p:cNvSpPr>
            <a:spLocks noChangeShapeType="1"/>
          </p:cNvSpPr>
          <p:nvPr/>
        </p:nvSpPr>
        <p:spPr bwMode="auto">
          <a:xfrm>
            <a:off x="3537445" y="3899368"/>
            <a:ext cx="427608" cy="342086"/>
          </a:xfrm>
          <a:prstGeom prst="line">
            <a:avLst/>
          </a:prstGeom>
          <a:noFill/>
          <a:ln w="28575">
            <a:solidFill>
              <a:schemeClr val="tx1"/>
            </a:solidFill>
            <a:prstDash val="sysDot"/>
            <a:round/>
          </a:ln>
        </p:spPr>
        <p:txBody>
          <a:bodyPr wrap="none" anchor="ctr"/>
          <a:lstStyle/>
          <a:p>
            <a:endParaRPr lang="zh-CN" altLang="en-US" sz="2800"/>
          </a:p>
        </p:txBody>
      </p:sp>
      <p:sp>
        <p:nvSpPr>
          <p:cNvPr id="50" name="Line 35"/>
          <p:cNvSpPr>
            <a:spLocks noChangeShapeType="1"/>
          </p:cNvSpPr>
          <p:nvPr/>
        </p:nvSpPr>
        <p:spPr bwMode="auto">
          <a:xfrm rot="5400000">
            <a:off x="8184153" y="3726543"/>
            <a:ext cx="1724686" cy="0"/>
          </a:xfrm>
          <a:prstGeom prst="line">
            <a:avLst/>
          </a:prstGeom>
          <a:noFill/>
          <a:ln w="57150">
            <a:solidFill>
              <a:srgbClr val="FF0000"/>
            </a:solidFill>
            <a:prstDash val="sysDot"/>
            <a:round/>
            <a:tailEnd type="triangle" w="med" len="med"/>
          </a:ln>
        </p:spPr>
        <p:txBody>
          <a:bodyPr wrap="none" anchor="ctr"/>
          <a:lstStyle/>
          <a:p>
            <a:endParaRPr lang="zh-CN" altLang="en-US" sz="2800"/>
          </a:p>
        </p:txBody>
      </p:sp>
      <p:sp>
        <p:nvSpPr>
          <p:cNvPr id="51" name="Rectangle 49"/>
          <p:cNvSpPr>
            <a:spLocks noChangeArrowheads="1"/>
          </p:cNvSpPr>
          <p:nvPr/>
        </p:nvSpPr>
        <p:spPr bwMode="auto">
          <a:xfrm>
            <a:off x="8026336" y="5799138"/>
            <a:ext cx="1943100" cy="558800"/>
          </a:xfrm>
          <a:prstGeom prst="rect">
            <a:avLst/>
          </a:prstGeom>
          <a:noFill/>
          <a:ln w="12700">
            <a:noFill/>
            <a:miter lim="800000"/>
          </a:ln>
        </p:spPr>
        <p:txBody>
          <a:bodyPr lIns="12700" tIns="12700" rIns="12700" bIns="12700"/>
          <a:lstStyle/>
          <a:p>
            <a:pPr algn="just">
              <a:defRPr/>
            </a:pPr>
            <a:r>
              <a:rPr lang="zh-CN" altLang="en-US" sz="2400" b="1" dirty="0">
                <a:solidFill>
                  <a:srgbClr val="C00000"/>
                </a:solidFill>
                <a:latin typeface="+mj-ea"/>
                <a:ea typeface="+mj-ea"/>
              </a:rPr>
              <a:t>导通状态</a:t>
            </a:r>
            <a:endParaRPr lang="zh-CN" altLang="en-US" sz="2400" b="1" dirty="0">
              <a:solidFill>
                <a:srgbClr val="C00000"/>
              </a:solidFill>
              <a:latin typeface="+mj-ea"/>
              <a:ea typeface="+mj-ea"/>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Rectangle 2"/>
          <p:cNvSpPr>
            <a:spLocks noGrp="1"/>
          </p:cNvSpPr>
          <p:nvPr>
            <p:ph type="title"/>
          </p:nvPr>
        </p:nvSpPr>
        <p:spPr>
          <a:xfrm>
            <a:off x="2173288" y="98425"/>
            <a:ext cx="7453630" cy="437515"/>
          </a:xfrm>
        </p:spPr>
        <p:txBody>
          <a:bodyPr vert="horz" wrap="none" lIns="63500" tIns="25400" rIns="63500" bIns="25400" anchor="t" anchorCtr="0">
            <a:spAutoFit/>
          </a:bodyPr>
          <a:p>
            <a:pPr eaLnBrk="1" hangingPunct="1"/>
            <a:r>
              <a:rPr lang="en-US" altLang="zh-CN" err="1">
                <a:solidFill>
                  <a:srgbClr val="CC0000"/>
                </a:solidFill>
              </a:rPr>
              <a:t>TLBs</a:t>
            </a:r>
            <a:r>
              <a:rPr lang="en-US" altLang="zh-CN">
                <a:solidFill>
                  <a:srgbClr val="CC0000"/>
                </a:solidFill>
              </a:rPr>
              <a:t> --- Making Address Translation Fast</a:t>
            </a:r>
            <a:endParaRPr lang="en-US" altLang="zh-CN">
              <a:solidFill>
                <a:srgbClr val="CC0000"/>
              </a:solidFill>
            </a:endParaRPr>
          </a:p>
        </p:txBody>
      </p:sp>
      <p:sp>
        <p:nvSpPr>
          <p:cNvPr id="785621" name="Text Box 213"/>
          <p:cNvSpPr txBox="1"/>
          <p:nvPr/>
        </p:nvSpPr>
        <p:spPr>
          <a:xfrm>
            <a:off x="1730375" y="1763713"/>
            <a:ext cx="1350963" cy="923290"/>
          </a:xfrm>
          <a:prstGeom prst="rect">
            <a:avLst/>
          </a:prstGeom>
          <a:noFill/>
          <a:ln w="9525">
            <a:noFill/>
          </a:ln>
        </p:spPr>
        <p:txBody>
          <a:bodyPr lIns="0" tIns="0" rIns="0" bIns="0">
            <a:spAutoFit/>
          </a:bodyPr>
          <a:p>
            <a:r>
              <a:rPr lang="zh-CN" altLang="en-US" sz="2000" i="0" dirty="0">
                <a:solidFill>
                  <a:srgbClr val="0000FF"/>
                </a:solidFill>
                <a:latin typeface="Arial" panose="020B0604020202020204" pitchFamily="34" charset="0"/>
                <a:ea typeface="黑体" panose="02010609060101010101" pitchFamily="49" charset="-122"/>
              </a:rPr>
              <a:t>先由虚页号到</a:t>
            </a:r>
            <a:r>
              <a:rPr lang="en-US" altLang="zh-CN" sz="2000" i="0">
                <a:solidFill>
                  <a:srgbClr val="0000FF"/>
                </a:solidFill>
                <a:latin typeface="Arial" panose="020B0604020202020204" pitchFamily="34" charset="0"/>
                <a:ea typeface="黑体" panose="02010609060101010101" pitchFamily="49" charset="-122"/>
              </a:rPr>
              <a:t>TLB</a:t>
            </a:r>
            <a:r>
              <a:rPr lang="zh-CN" altLang="en-US" sz="2000" i="0" dirty="0">
                <a:solidFill>
                  <a:srgbClr val="0000FF"/>
                </a:solidFill>
                <a:latin typeface="Arial" panose="020B0604020202020204" pitchFamily="34" charset="0"/>
                <a:ea typeface="黑体" panose="02010609060101010101" pitchFamily="49" charset="-122"/>
              </a:rPr>
              <a:t>中找</a:t>
            </a:r>
            <a:endParaRPr lang="en-US" altLang="zh-CN" sz="2000" i="0">
              <a:solidFill>
                <a:srgbClr val="0000FF"/>
              </a:solidFill>
              <a:latin typeface="Arial" panose="020B0604020202020204" pitchFamily="34" charset="0"/>
              <a:ea typeface="黑体" panose="02010609060101010101" pitchFamily="49" charset="-122"/>
            </a:endParaRPr>
          </a:p>
          <a:p>
            <a:pPr>
              <a:spcBef>
                <a:spcPct val="0"/>
              </a:spcBef>
            </a:pPr>
            <a:r>
              <a:rPr lang="zh-CN" altLang="en-US" sz="2000" i="0" dirty="0">
                <a:solidFill>
                  <a:srgbClr val="FF0000"/>
                </a:solidFill>
                <a:latin typeface="Arial" panose="020B0604020202020204" pitchFamily="34" charset="0"/>
                <a:ea typeface="黑体" panose="02010609060101010101" pitchFamily="49" charset="-122"/>
              </a:rPr>
              <a:t>如何找？</a:t>
            </a:r>
            <a:endParaRPr lang="zh-CN" altLang="en-US" sz="2000" i="0" dirty="0">
              <a:solidFill>
                <a:srgbClr val="FF0000"/>
              </a:solidFill>
              <a:latin typeface="Arial" panose="020B0604020202020204" pitchFamily="34" charset="0"/>
              <a:ea typeface="黑体" panose="02010609060101010101" pitchFamily="49" charset="-122"/>
            </a:endParaRPr>
          </a:p>
        </p:txBody>
      </p:sp>
      <p:grpSp>
        <p:nvGrpSpPr>
          <p:cNvPr id="174084" name="Group 224"/>
          <p:cNvGrpSpPr/>
          <p:nvPr/>
        </p:nvGrpSpPr>
        <p:grpSpPr>
          <a:xfrm>
            <a:off x="2090738" y="1044575"/>
            <a:ext cx="8201025" cy="5068888"/>
            <a:chOff x="237" y="1947"/>
            <a:chExt cx="5039" cy="2244"/>
          </a:xfrm>
        </p:grpSpPr>
        <p:sp>
          <p:nvSpPr>
            <p:cNvPr id="174091" name="Rectangle 6"/>
            <p:cNvSpPr/>
            <p:nvPr/>
          </p:nvSpPr>
          <p:spPr>
            <a:xfrm>
              <a:off x="2330" y="2819"/>
              <a:ext cx="78" cy="109"/>
            </a:xfrm>
            <a:prstGeom prst="rect">
              <a:avLst/>
            </a:prstGeom>
            <a:noFill/>
            <a:ln w="9525">
              <a:noFill/>
            </a:ln>
          </p:spPr>
          <p:txBody>
            <a:bodyPr wrap="none" lIns="0" tIns="0" rIns="0" bIns="0">
              <a:spAutoFit/>
            </a:bodyPr>
            <a:p>
              <a:pPr eaLnBrk="0" hangingPunct="0">
                <a:spcBef>
                  <a:spcPct val="0"/>
                </a:spcBef>
              </a:pPr>
              <a:endParaRPr lang="zh-CN" altLang="en-US" sz="1600" i="0" dirty="0">
                <a:solidFill>
                  <a:schemeClr val="tx1"/>
                </a:solidFill>
                <a:latin typeface="Times New Roman" panose="02020603050405020304" pitchFamily="18" charset="0"/>
                <a:ea typeface="宋体" panose="02010600030101010101" pitchFamily="2" charset="-122"/>
              </a:endParaRPr>
            </a:p>
          </p:txBody>
        </p:sp>
        <p:sp>
          <p:nvSpPr>
            <p:cNvPr id="174092" name="Freeform 17"/>
            <p:cNvSpPr/>
            <p:nvPr/>
          </p:nvSpPr>
          <p:spPr>
            <a:xfrm>
              <a:off x="881" y="2233"/>
              <a:ext cx="445" cy="1369"/>
            </a:xfrm>
            <a:custGeom>
              <a:avLst/>
              <a:gdLst>
                <a:gd name="txL" fmla="*/ 0 w 283"/>
                <a:gd name="txT" fmla="*/ 0 h 1605"/>
                <a:gd name="txR" fmla="*/ 283 w 283"/>
                <a:gd name="txB" fmla="*/ 1605 h 1605"/>
              </a:gdLst>
              <a:ahLst/>
              <a:cxnLst>
                <a:cxn ang="0">
                  <a:pos x="0" y="0"/>
                </a:cxn>
                <a:cxn ang="0">
                  <a:pos x="0" y="174"/>
                </a:cxn>
                <a:cxn ang="0">
                  <a:pos x="159975" y="174"/>
                </a:cxn>
              </a:cxnLst>
              <a:rect l="txL" t="txT" r="txR" b="txB"/>
              <a:pathLst>
                <a:path w="283" h="1605">
                  <a:moveTo>
                    <a:pt x="0" y="0"/>
                  </a:moveTo>
                  <a:lnTo>
                    <a:pt x="0" y="1605"/>
                  </a:lnTo>
                  <a:lnTo>
                    <a:pt x="283" y="1605"/>
                  </a:lnTo>
                </a:path>
              </a:pathLst>
            </a:custGeom>
            <a:noFill/>
            <a:ln w="28575" cap="flat" cmpd="sng">
              <a:solidFill>
                <a:srgbClr val="000000">
                  <a:alpha val="100000"/>
                </a:srgbClr>
              </a:solidFill>
              <a:prstDash val="solid"/>
              <a:round/>
              <a:headEnd type="none" w="med" len="med"/>
              <a:tailEnd type="triangle" w="med" len="med"/>
            </a:ln>
          </p:spPr>
          <p:txBody>
            <a:bodyPr/>
            <a:p>
              <a:endParaRPr lang="zh-CN" altLang="en-US"/>
            </a:p>
          </p:txBody>
        </p:sp>
        <p:grpSp>
          <p:nvGrpSpPr>
            <p:cNvPr id="174093" name="Group 18"/>
            <p:cNvGrpSpPr/>
            <p:nvPr/>
          </p:nvGrpSpPr>
          <p:grpSpPr>
            <a:xfrm>
              <a:off x="2698" y="2276"/>
              <a:ext cx="1292" cy="892"/>
              <a:chOff x="2698" y="2276"/>
              <a:chExt cx="1292" cy="892"/>
            </a:xfrm>
          </p:grpSpPr>
          <p:sp>
            <p:nvSpPr>
              <p:cNvPr id="174258" name="Freeform 19"/>
              <p:cNvSpPr/>
              <p:nvPr/>
            </p:nvSpPr>
            <p:spPr>
              <a:xfrm>
                <a:off x="3932" y="3108"/>
                <a:ext cx="58" cy="27"/>
              </a:xfrm>
              <a:custGeom>
                <a:avLst/>
                <a:gdLst>
                  <a:gd name="txL" fmla="*/ 0 w 41"/>
                  <a:gd name="txT" fmla="*/ 0 h 32"/>
                  <a:gd name="txR" fmla="*/ 41 w 41"/>
                  <a:gd name="txB" fmla="*/ 32 h 32"/>
                </a:gdLst>
                <a:ahLst/>
                <a:cxnLst>
                  <a:cxn ang="0">
                    <a:pos x="2453" y="0"/>
                  </a:cxn>
                  <a:cxn ang="0">
                    <a:pos x="0" y="3"/>
                  </a:cxn>
                  <a:cxn ang="0">
                    <a:pos x="5257" y="3"/>
                  </a:cxn>
                  <a:cxn ang="0">
                    <a:pos x="2814" y="0"/>
                  </a:cxn>
                  <a:cxn ang="0">
                    <a:pos x="2814" y="0"/>
                  </a:cxn>
                  <a:cxn ang="0">
                    <a:pos x="2453" y="0"/>
                  </a:cxn>
                </a:cxnLst>
                <a:rect l="txL" t="txT" r="txR" b="txB"/>
                <a:pathLst>
                  <a:path w="41" h="32">
                    <a:moveTo>
                      <a:pt x="19" y="0"/>
                    </a:moveTo>
                    <a:lnTo>
                      <a:pt x="0" y="28"/>
                    </a:lnTo>
                    <a:lnTo>
                      <a:pt x="41" y="32"/>
                    </a:lnTo>
                    <a:lnTo>
                      <a:pt x="22" y="0"/>
                    </a:lnTo>
                    <a:lnTo>
                      <a:pt x="19" y="0"/>
                    </a:lnTo>
                    <a:close/>
                  </a:path>
                </a:pathLst>
              </a:custGeom>
              <a:solidFill>
                <a:srgbClr val="EB7500">
                  <a:alpha val="100000"/>
                </a:srgbClr>
              </a:solidFill>
              <a:ln w="9525">
                <a:noFill/>
              </a:ln>
            </p:spPr>
            <p:txBody>
              <a:bodyPr/>
              <a:p>
                <a:endParaRPr lang="zh-CN" altLang="en-US"/>
              </a:p>
            </p:txBody>
          </p:sp>
          <p:sp>
            <p:nvSpPr>
              <p:cNvPr id="174259" name="Freeform 20"/>
              <p:cNvSpPr/>
              <p:nvPr/>
            </p:nvSpPr>
            <p:spPr>
              <a:xfrm>
                <a:off x="3932" y="3108"/>
                <a:ext cx="58" cy="27"/>
              </a:xfrm>
              <a:custGeom>
                <a:avLst/>
                <a:gdLst>
                  <a:gd name="txL" fmla="*/ 0 w 41"/>
                  <a:gd name="txT" fmla="*/ 0 h 32"/>
                  <a:gd name="txR" fmla="*/ 41 w 41"/>
                  <a:gd name="txB" fmla="*/ 32 h 32"/>
                </a:gdLst>
                <a:ahLst/>
                <a:cxnLst>
                  <a:cxn ang="0">
                    <a:pos x="2453" y="0"/>
                  </a:cxn>
                  <a:cxn ang="0">
                    <a:pos x="0" y="3"/>
                  </a:cxn>
                  <a:cxn ang="0">
                    <a:pos x="5257" y="3"/>
                  </a:cxn>
                  <a:cxn ang="0">
                    <a:pos x="2814" y="0"/>
                  </a:cxn>
                  <a:cxn ang="0">
                    <a:pos x="2814" y="0"/>
                  </a:cxn>
                </a:cxnLst>
                <a:rect l="txL" t="txT" r="txR" b="txB"/>
                <a:pathLst>
                  <a:path w="41" h="32">
                    <a:moveTo>
                      <a:pt x="19" y="0"/>
                    </a:moveTo>
                    <a:lnTo>
                      <a:pt x="0" y="28"/>
                    </a:lnTo>
                    <a:lnTo>
                      <a:pt x="41" y="32"/>
                    </a:lnTo>
                    <a:lnTo>
                      <a:pt x="22" y="0"/>
                    </a:lnTo>
                  </a:path>
                </a:pathLst>
              </a:custGeom>
              <a:noFill/>
              <a:ln w="3175" cap="flat" cmpd="sng">
                <a:solidFill>
                  <a:srgbClr val="EB7500">
                    <a:alpha val="100000"/>
                  </a:srgbClr>
                </a:solidFill>
                <a:prstDash val="solid"/>
                <a:round/>
                <a:headEnd type="none" w="med" len="med"/>
                <a:tailEnd type="none" w="med" len="med"/>
              </a:ln>
            </p:spPr>
            <p:txBody>
              <a:bodyPr/>
              <a:p>
                <a:endParaRPr lang="zh-CN" altLang="en-US"/>
              </a:p>
            </p:txBody>
          </p:sp>
          <p:sp>
            <p:nvSpPr>
              <p:cNvPr id="174260" name="Freeform 21"/>
              <p:cNvSpPr/>
              <p:nvPr/>
            </p:nvSpPr>
            <p:spPr>
              <a:xfrm>
                <a:off x="3932" y="2852"/>
                <a:ext cx="58" cy="28"/>
              </a:xfrm>
              <a:custGeom>
                <a:avLst/>
                <a:gdLst>
                  <a:gd name="txL" fmla="*/ 0 w 41"/>
                  <a:gd name="txT" fmla="*/ 0 h 32"/>
                  <a:gd name="txR" fmla="*/ 41 w 41"/>
                  <a:gd name="txB" fmla="*/ 32 h 32"/>
                </a:gdLst>
                <a:ahLst/>
                <a:cxnLst>
                  <a:cxn ang="0">
                    <a:pos x="1883" y="0"/>
                  </a:cxn>
                  <a:cxn ang="0">
                    <a:pos x="0" y="4"/>
                  </a:cxn>
                  <a:cxn ang="0">
                    <a:pos x="5257" y="4"/>
                  </a:cxn>
                  <a:cxn ang="0">
                    <a:pos x="1883" y="2"/>
                  </a:cxn>
                  <a:cxn ang="0">
                    <a:pos x="1883" y="2"/>
                  </a:cxn>
                  <a:cxn ang="0">
                    <a:pos x="1883" y="0"/>
                  </a:cxn>
                </a:cxnLst>
                <a:rect l="txL" t="txT" r="txR" b="txB"/>
                <a:pathLst>
                  <a:path w="41" h="32">
                    <a:moveTo>
                      <a:pt x="15" y="0"/>
                    </a:moveTo>
                    <a:lnTo>
                      <a:pt x="0" y="32"/>
                    </a:lnTo>
                    <a:lnTo>
                      <a:pt x="41" y="30"/>
                    </a:lnTo>
                    <a:lnTo>
                      <a:pt x="15" y="2"/>
                    </a:lnTo>
                    <a:lnTo>
                      <a:pt x="15" y="0"/>
                    </a:lnTo>
                    <a:close/>
                  </a:path>
                </a:pathLst>
              </a:custGeom>
              <a:solidFill>
                <a:srgbClr val="EB7500">
                  <a:alpha val="100000"/>
                </a:srgbClr>
              </a:solidFill>
              <a:ln w="9525">
                <a:noFill/>
              </a:ln>
            </p:spPr>
            <p:txBody>
              <a:bodyPr/>
              <a:p>
                <a:endParaRPr lang="zh-CN" altLang="en-US"/>
              </a:p>
            </p:txBody>
          </p:sp>
          <p:sp>
            <p:nvSpPr>
              <p:cNvPr id="174261" name="Freeform 22"/>
              <p:cNvSpPr/>
              <p:nvPr/>
            </p:nvSpPr>
            <p:spPr>
              <a:xfrm>
                <a:off x="3932" y="2852"/>
                <a:ext cx="58" cy="28"/>
              </a:xfrm>
              <a:custGeom>
                <a:avLst/>
                <a:gdLst>
                  <a:gd name="txL" fmla="*/ 0 w 41"/>
                  <a:gd name="txT" fmla="*/ 0 h 32"/>
                  <a:gd name="txR" fmla="*/ 41 w 41"/>
                  <a:gd name="txB" fmla="*/ 32 h 32"/>
                </a:gdLst>
                <a:ahLst/>
                <a:cxnLst>
                  <a:cxn ang="0">
                    <a:pos x="1883" y="0"/>
                  </a:cxn>
                  <a:cxn ang="0">
                    <a:pos x="0" y="4"/>
                  </a:cxn>
                  <a:cxn ang="0">
                    <a:pos x="5257" y="4"/>
                  </a:cxn>
                  <a:cxn ang="0">
                    <a:pos x="1883" y="2"/>
                  </a:cxn>
                  <a:cxn ang="0">
                    <a:pos x="1883" y="2"/>
                  </a:cxn>
                </a:cxnLst>
                <a:rect l="txL" t="txT" r="txR" b="txB"/>
                <a:pathLst>
                  <a:path w="41" h="32">
                    <a:moveTo>
                      <a:pt x="15" y="0"/>
                    </a:moveTo>
                    <a:lnTo>
                      <a:pt x="0" y="32"/>
                    </a:lnTo>
                    <a:lnTo>
                      <a:pt x="41" y="30"/>
                    </a:lnTo>
                    <a:lnTo>
                      <a:pt x="15" y="2"/>
                    </a:lnTo>
                  </a:path>
                </a:pathLst>
              </a:custGeom>
              <a:noFill/>
              <a:ln w="3175" cap="flat" cmpd="sng">
                <a:solidFill>
                  <a:srgbClr val="EB7500">
                    <a:alpha val="100000"/>
                  </a:srgbClr>
                </a:solidFill>
                <a:prstDash val="solid"/>
                <a:round/>
                <a:headEnd type="none" w="med" len="med"/>
                <a:tailEnd type="none" w="med" len="med"/>
              </a:ln>
            </p:spPr>
            <p:txBody>
              <a:bodyPr/>
              <a:p>
                <a:endParaRPr lang="zh-CN" altLang="en-US"/>
              </a:p>
            </p:txBody>
          </p:sp>
          <p:sp>
            <p:nvSpPr>
              <p:cNvPr id="174262" name="Freeform 23"/>
              <p:cNvSpPr/>
              <p:nvPr/>
            </p:nvSpPr>
            <p:spPr>
              <a:xfrm>
                <a:off x="3932" y="2678"/>
                <a:ext cx="58" cy="28"/>
              </a:xfrm>
              <a:custGeom>
                <a:avLst/>
                <a:gdLst>
                  <a:gd name="txL" fmla="*/ 0 w 41"/>
                  <a:gd name="txT" fmla="*/ 0 h 32"/>
                  <a:gd name="txR" fmla="*/ 41 w 41"/>
                  <a:gd name="txB" fmla="*/ 32 h 32"/>
                </a:gdLst>
                <a:ahLst/>
                <a:cxnLst>
                  <a:cxn ang="0">
                    <a:pos x="2183" y="0"/>
                  </a:cxn>
                  <a:cxn ang="0">
                    <a:pos x="0" y="4"/>
                  </a:cxn>
                  <a:cxn ang="0">
                    <a:pos x="5257" y="4"/>
                  </a:cxn>
                  <a:cxn ang="0">
                    <a:pos x="2453" y="0"/>
                  </a:cxn>
                  <a:cxn ang="0">
                    <a:pos x="2453" y="0"/>
                  </a:cxn>
                  <a:cxn ang="0">
                    <a:pos x="2183" y="0"/>
                  </a:cxn>
                </a:cxnLst>
                <a:rect l="txL" t="txT" r="txR" b="txB"/>
                <a:pathLst>
                  <a:path w="41" h="32">
                    <a:moveTo>
                      <a:pt x="17" y="0"/>
                    </a:moveTo>
                    <a:lnTo>
                      <a:pt x="0" y="30"/>
                    </a:lnTo>
                    <a:lnTo>
                      <a:pt x="41" y="32"/>
                    </a:lnTo>
                    <a:lnTo>
                      <a:pt x="19" y="0"/>
                    </a:lnTo>
                    <a:lnTo>
                      <a:pt x="17" y="0"/>
                    </a:lnTo>
                    <a:close/>
                  </a:path>
                </a:pathLst>
              </a:custGeom>
              <a:solidFill>
                <a:srgbClr val="EB7500">
                  <a:alpha val="100000"/>
                </a:srgbClr>
              </a:solidFill>
              <a:ln w="9525">
                <a:noFill/>
              </a:ln>
            </p:spPr>
            <p:txBody>
              <a:bodyPr/>
              <a:p>
                <a:endParaRPr lang="zh-CN" altLang="en-US"/>
              </a:p>
            </p:txBody>
          </p:sp>
          <p:sp>
            <p:nvSpPr>
              <p:cNvPr id="174263" name="Freeform 24"/>
              <p:cNvSpPr/>
              <p:nvPr/>
            </p:nvSpPr>
            <p:spPr>
              <a:xfrm>
                <a:off x="3932" y="2678"/>
                <a:ext cx="58" cy="28"/>
              </a:xfrm>
              <a:custGeom>
                <a:avLst/>
                <a:gdLst>
                  <a:gd name="txL" fmla="*/ 0 w 41"/>
                  <a:gd name="txT" fmla="*/ 0 h 32"/>
                  <a:gd name="txR" fmla="*/ 41 w 41"/>
                  <a:gd name="txB" fmla="*/ 32 h 32"/>
                </a:gdLst>
                <a:ahLst/>
                <a:cxnLst>
                  <a:cxn ang="0">
                    <a:pos x="2183" y="0"/>
                  </a:cxn>
                  <a:cxn ang="0">
                    <a:pos x="0" y="4"/>
                  </a:cxn>
                  <a:cxn ang="0">
                    <a:pos x="5257" y="4"/>
                  </a:cxn>
                  <a:cxn ang="0">
                    <a:pos x="2453" y="0"/>
                  </a:cxn>
                  <a:cxn ang="0">
                    <a:pos x="2453" y="0"/>
                  </a:cxn>
                </a:cxnLst>
                <a:rect l="txL" t="txT" r="txR" b="txB"/>
                <a:pathLst>
                  <a:path w="41" h="32">
                    <a:moveTo>
                      <a:pt x="17" y="0"/>
                    </a:moveTo>
                    <a:lnTo>
                      <a:pt x="0" y="30"/>
                    </a:lnTo>
                    <a:lnTo>
                      <a:pt x="41" y="32"/>
                    </a:lnTo>
                    <a:lnTo>
                      <a:pt x="19" y="0"/>
                    </a:lnTo>
                  </a:path>
                </a:pathLst>
              </a:custGeom>
              <a:noFill/>
              <a:ln w="3175" cap="flat" cmpd="sng">
                <a:solidFill>
                  <a:srgbClr val="EB7500">
                    <a:alpha val="100000"/>
                  </a:srgbClr>
                </a:solidFill>
                <a:prstDash val="solid"/>
                <a:round/>
                <a:headEnd type="none" w="med" len="med"/>
                <a:tailEnd type="none" w="med" len="med"/>
              </a:ln>
            </p:spPr>
            <p:txBody>
              <a:bodyPr/>
              <a:p>
                <a:endParaRPr lang="zh-CN" altLang="en-US"/>
              </a:p>
            </p:txBody>
          </p:sp>
          <p:sp>
            <p:nvSpPr>
              <p:cNvPr id="174264" name="Freeform 25"/>
              <p:cNvSpPr/>
              <p:nvPr/>
            </p:nvSpPr>
            <p:spPr>
              <a:xfrm>
                <a:off x="3937" y="2434"/>
                <a:ext cx="53" cy="30"/>
              </a:xfrm>
              <a:custGeom>
                <a:avLst/>
                <a:gdLst>
                  <a:gd name="txL" fmla="*/ 0 w 37"/>
                  <a:gd name="txT" fmla="*/ 0 h 34"/>
                  <a:gd name="txR" fmla="*/ 37 w 37"/>
                  <a:gd name="txB" fmla="*/ 34 h 34"/>
                </a:gdLst>
                <a:ahLst/>
                <a:cxnLst>
                  <a:cxn ang="0">
                    <a:pos x="0" y="0"/>
                  </a:cxn>
                  <a:cxn ang="0">
                    <a:pos x="0" y="6"/>
                  </a:cxn>
                  <a:cxn ang="0">
                    <a:pos x="5657" y="4"/>
                  </a:cxn>
                  <a:cxn ang="0">
                    <a:pos x="0" y="2"/>
                  </a:cxn>
                  <a:cxn ang="0">
                    <a:pos x="0" y="2"/>
                  </a:cxn>
                  <a:cxn ang="0">
                    <a:pos x="0" y="0"/>
                  </a:cxn>
                </a:cxnLst>
                <a:rect l="txL" t="txT" r="txR" b="txB"/>
                <a:pathLst>
                  <a:path w="37" h="34">
                    <a:moveTo>
                      <a:pt x="0" y="0"/>
                    </a:moveTo>
                    <a:lnTo>
                      <a:pt x="0" y="34"/>
                    </a:lnTo>
                    <a:lnTo>
                      <a:pt x="37" y="18"/>
                    </a:lnTo>
                    <a:lnTo>
                      <a:pt x="0" y="2"/>
                    </a:lnTo>
                    <a:lnTo>
                      <a:pt x="0" y="0"/>
                    </a:lnTo>
                    <a:close/>
                  </a:path>
                </a:pathLst>
              </a:custGeom>
              <a:solidFill>
                <a:srgbClr val="EB7500">
                  <a:alpha val="100000"/>
                </a:srgbClr>
              </a:solidFill>
              <a:ln w="9525">
                <a:noFill/>
              </a:ln>
            </p:spPr>
            <p:txBody>
              <a:bodyPr/>
              <a:p>
                <a:endParaRPr lang="zh-CN" altLang="en-US"/>
              </a:p>
            </p:txBody>
          </p:sp>
          <p:sp>
            <p:nvSpPr>
              <p:cNvPr id="174265" name="Freeform 26"/>
              <p:cNvSpPr/>
              <p:nvPr/>
            </p:nvSpPr>
            <p:spPr>
              <a:xfrm>
                <a:off x="3937" y="2434"/>
                <a:ext cx="53" cy="30"/>
              </a:xfrm>
              <a:custGeom>
                <a:avLst/>
                <a:gdLst>
                  <a:gd name="txL" fmla="*/ 0 w 37"/>
                  <a:gd name="txT" fmla="*/ 0 h 34"/>
                  <a:gd name="txR" fmla="*/ 37 w 37"/>
                  <a:gd name="txB" fmla="*/ 34 h 34"/>
                </a:gdLst>
                <a:ahLst/>
                <a:cxnLst>
                  <a:cxn ang="0">
                    <a:pos x="0" y="0"/>
                  </a:cxn>
                  <a:cxn ang="0">
                    <a:pos x="0" y="6"/>
                  </a:cxn>
                  <a:cxn ang="0">
                    <a:pos x="5657" y="4"/>
                  </a:cxn>
                  <a:cxn ang="0">
                    <a:pos x="0" y="2"/>
                  </a:cxn>
                  <a:cxn ang="0">
                    <a:pos x="0" y="2"/>
                  </a:cxn>
                </a:cxnLst>
                <a:rect l="txL" t="txT" r="txR" b="txB"/>
                <a:pathLst>
                  <a:path w="37" h="34">
                    <a:moveTo>
                      <a:pt x="0" y="0"/>
                    </a:moveTo>
                    <a:lnTo>
                      <a:pt x="0" y="34"/>
                    </a:lnTo>
                    <a:lnTo>
                      <a:pt x="37" y="18"/>
                    </a:lnTo>
                    <a:lnTo>
                      <a:pt x="0" y="2"/>
                    </a:lnTo>
                  </a:path>
                </a:pathLst>
              </a:custGeom>
              <a:noFill/>
              <a:ln w="3175" cap="flat" cmpd="sng">
                <a:solidFill>
                  <a:srgbClr val="EB7500">
                    <a:alpha val="100000"/>
                  </a:srgbClr>
                </a:solidFill>
                <a:prstDash val="solid"/>
                <a:round/>
                <a:headEnd type="none" w="med" len="med"/>
                <a:tailEnd type="none" w="med" len="med"/>
              </a:ln>
            </p:spPr>
            <p:txBody>
              <a:bodyPr/>
              <a:p>
                <a:endParaRPr lang="zh-CN" altLang="en-US"/>
              </a:p>
            </p:txBody>
          </p:sp>
          <p:sp>
            <p:nvSpPr>
              <p:cNvPr id="174266" name="Freeform 27"/>
              <p:cNvSpPr/>
              <p:nvPr/>
            </p:nvSpPr>
            <p:spPr>
              <a:xfrm>
                <a:off x="2701" y="2446"/>
                <a:ext cx="1252" cy="7"/>
              </a:xfrm>
              <a:custGeom>
                <a:avLst/>
                <a:gdLst>
                  <a:gd name="txL" fmla="*/ 0 w 885"/>
                  <a:gd name="txT" fmla="*/ 0 h 8"/>
                  <a:gd name="txR" fmla="*/ 885 w 885"/>
                  <a:gd name="txB" fmla="*/ 8 h 8"/>
                </a:gdLst>
                <a:ahLst/>
                <a:cxnLst>
                  <a:cxn ang="0">
                    <a:pos x="0" y="4"/>
                  </a:cxn>
                  <a:cxn ang="0">
                    <a:pos x="113792" y="4"/>
                  </a:cxn>
                  <a:cxn ang="0">
                    <a:pos x="113792" y="0"/>
                  </a:cxn>
                  <a:cxn ang="0">
                    <a:pos x="265" y="0"/>
                  </a:cxn>
                  <a:cxn ang="0">
                    <a:pos x="265" y="4"/>
                  </a:cxn>
                  <a:cxn ang="0">
                    <a:pos x="265" y="4"/>
                  </a:cxn>
                  <a:cxn ang="0">
                    <a:pos x="0" y="4"/>
                  </a:cxn>
                </a:cxnLst>
                <a:rect l="txL" t="txT" r="txR" b="txB"/>
                <a:pathLst>
                  <a:path w="885" h="8">
                    <a:moveTo>
                      <a:pt x="0" y="8"/>
                    </a:moveTo>
                    <a:lnTo>
                      <a:pt x="885" y="8"/>
                    </a:lnTo>
                    <a:lnTo>
                      <a:pt x="885" y="0"/>
                    </a:lnTo>
                    <a:lnTo>
                      <a:pt x="2" y="0"/>
                    </a:lnTo>
                    <a:lnTo>
                      <a:pt x="2" y="8"/>
                    </a:lnTo>
                    <a:lnTo>
                      <a:pt x="0" y="8"/>
                    </a:lnTo>
                    <a:close/>
                  </a:path>
                </a:pathLst>
              </a:custGeom>
              <a:solidFill>
                <a:srgbClr val="EB7500">
                  <a:alpha val="100000"/>
                </a:srgbClr>
              </a:solidFill>
              <a:ln w="9525">
                <a:noFill/>
              </a:ln>
            </p:spPr>
            <p:txBody>
              <a:bodyPr/>
              <a:p>
                <a:endParaRPr lang="zh-CN" altLang="en-US"/>
              </a:p>
            </p:txBody>
          </p:sp>
          <p:sp>
            <p:nvSpPr>
              <p:cNvPr id="174267" name="Freeform 28"/>
              <p:cNvSpPr/>
              <p:nvPr/>
            </p:nvSpPr>
            <p:spPr>
              <a:xfrm>
                <a:off x="2701" y="2446"/>
                <a:ext cx="1252" cy="7"/>
              </a:xfrm>
              <a:custGeom>
                <a:avLst/>
                <a:gdLst>
                  <a:gd name="txL" fmla="*/ 0 w 885"/>
                  <a:gd name="txT" fmla="*/ 0 h 8"/>
                  <a:gd name="txR" fmla="*/ 885 w 885"/>
                  <a:gd name="txB" fmla="*/ 8 h 8"/>
                </a:gdLst>
                <a:ahLst/>
                <a:cxnLst>
                  <a:cxn ang="0">
                    <a:pos x="0" y="4"/>
                  </a:cxn>
                  <a:cxn ang="0">
                    <a:pos x="113792" y="4"/>
                  </a:cxn>
                  <a:cxn ang="0">
                    <a:pos x="113792" y="0"/>
                  </a:cxn>
                  <a:cxn ang="0">
                    <a:pos x="265" y="0"/>
                  </a:cxn>
                  <a:cxn ang="0">
                    <a:pos x="265" y="4"/>
                  </a:cxn>
                  <a:cxn ang="0">
                    <a:pos x="265" y="4"/>
                  </a:cxn>
                </a:cxnLst>
                <a:rect l="txL" t="txT" r="txR" b="txB"/>
                <a:pathLst>
                  <a:path w="885" h="8">
                    <a:moveTo>
                      <a:pt x="0" y="8"/>
                    </a:moveTo>
                    <a:lnTo>
                      <a:pt x="885" y="8"/>
                    </a:lnTo>
                    <a:lnTo>
                      <a:pt x="885" y="0"/>
                    </a:lnTo>
                    <a:lnTo>
                      <a:pt x="2" y="0"/>
                    </a:lnTo>
                    <a:lnTo>
                      <a:pt x="2" y="8"/>
                    </a:lnTo>
                  </a:path>
                </a:pathLst>
              </a:custGeom>
              <a:noFill/>
              <a:ln w="3175" cap="flat" cmpd="sng">
                <a:solidFill>
                  <a:srgbClr val="EB7500">
                    <a:alpha val="100000"/>
                  </a:srgbClr>
                </a:solidFill>
                <a:prstDash val="solid"/>
                <a:round/>
                <a:headEnd type="none" w="med" len="med"/>
                <a:tailEnd type="none" w="med" len="med"/>
              </a:ln>
            </p:spPr>
            <p:txBody>
              <a:bodyPr/>
              <a:p>
                <a:endParaRPr lang="zh-CN" altLang="en-US"/>
              </a:p>
            </p:txBody>
          </p:sp>
          <p:sp>
            <p:nvSpPr>
              <p:cNvPr id="174268" name="Freeform 29"/>
              <p:cNvSpPr/>
              <p:nvPr/>
            </p:nvSpPr>
            <p:spPr>
              <a:xfrm>
                <a:off x="2710" y="2276"/>
                <a:ext cx="1249" cy="423"/>
              </a:xfrm>
              <a:custGeom>
                <a:avLst/>
                <a:gdLst>
                  <a:gd name="txL" fmla="*/ 0 w 882"/>
                  <a:gd name="txT" fmla="*/ 0 h 491"/>
                  <a:gd name="txR" fmla="*/ 882 w 882"/>
                  <a:gd name="txB" fmla="*/ 491 h 491"/>
                </a:gdLst>
                <a:ahLst/>
                <a:cxnLst>
                  <a:cxn ang="0">
                    <a:pos x="0" y="3"/>
                  </a:cxn>
                  <a:cxn ang="0">
                    <a:pos x="114425" y="61"/>
                  </a:cxn>
                  <a:cxn ang="0">
                    <a:pos x="115028" y="60"/>
                  </a:cxn>
                  <a:cxn ang="0">
                    <a:pos x="766" y="0"/>
                  </a:cxn>
                  <a:cxn ang="0">
                    <a:pos x="270" y="3"/>
                  </a:cxn>
                  <a:cxn ang="0">
                    <a:pos x="270" y="3"/>
                  </a:cxn>
                  <a:cxn ang="0">
                    <a:pos x="0" y="3"/>
                  </a:cxn>
                </a:cxnLst>
                <a:rect l="txL" t="txT" r="txR" b="txB"/>
                <a:pathLst>
                  <a:path w="882" h="491">
                    <a:moveTo>
                      <a:pt x="0" y="8"/>
                    </a:moveTo>
                    <a:lnTo>
                      <a:pt x="878" y="491"/>
                    </a:lnTo>
                    <a:lnTo>
                      <a:pt x="882" y="483"/>
                    </a:lnTo>
                    <a:lnTo>
                      <a:pt x="6" y="0"/>
                    </a:lnTo>
                    <a:lnTo>
                      <a:pt x="2" y="8"/>
                    </a:lnTo>
                    <a:lnTo>
                      <a:pt x="0" y="8"/>
                    </a:lnTo>
                    <a:close/>
                  </a:path>
                </a:pathLst>
              </a:custGeom>
              <a:solidFill>
                <a:srgbClr val="EB7500">
                  <a:alpha val="100000"/>
                </a:srgbClr>
              </a:solidFill>
              <a:ln w="9525">
                <a:noFill/>
              </a:ln>
            </p:spPr>
            <p:txBody>
              <a:bodyPr/>
              <a:p>
                <a:endParaRPr lang="zh-CN" altLang="en-US"/>
              </a:p>
            </p:txBody>
          </p:sp>
          <p:sp>
            <p:nvSpPr>
              <p:cNvPr id="174269" name="Freeform 30"/>
              <p:cNvSpPr/>
              <p:nvPr/>
            </p:nvSpPr>
            <p:spPr>
              <a:xfrm>
                <a:off x="2710" y="2276"/>
                <a:ext cx="1249" cy="423"/>
              </a:xfrm>
              <a:custGeom>
                <a:avLst/>
                <a:gdLst>
                  <a:gd name="txL" fmla="*/ 0 w 882"/>
                  <a:gd name="txT" fmla="*/ 0 h 491"/>
                  <a:gd name="txR" fmla="*/ 882 w 882"/>
                  <a:gd name="txB" fmla="*/ 491 h 491"/>
                </a:gdLst>
                <a:ahLst/>
                <a:cxnLst>
                  <a:cxn ang="0">
                    <a:pos x="0" y="3"/>
                  </a:cxn>
                  <a:cxn ang="0">
                    <a:pos x="114425" y="61"/>
                  </a:cxn>
                  <a:cxn ang="0">
                    <a:pos x="115028" y="60"/>
                  </a:cxn>
                  <a:cxn ang="0">
                    <a:pos x="766" y="0"/>
                  </a:cxn>
                  <a:cxn ang="0">
                    <a:pos x="270" y="3"/>
                  </a:cxn>
                  <a:cxn ang="0">
                    <a:pos x="270" y="3"/>
                  </a:cxn>
                </a:cxnLst>
                <a:rect l="txL" t="txT" r="txR" b="txB"/>
                <a:pathLst>
                  <a:path w="882" h="491">
                    <a:moveTo>
                      <a:pt x="0" y="8"/>
                    </a:moveTo>
                    <a:lnTo>
                      <a:pt x="878" y="491"/>
                    </a:lnTo>
                    <a:lnTo>
                      <a:pt x="882" y="483"/>
                    </a:lnTo>
                    <a:lnTo>
                      <a:pt x="6" y="0"/>
                    </a:lnTo>
                    <a:lnTo>
                      <a:pt x="2" y="8"/>
                    </a:lnTo>
                  </a:path>
                </a:pathLst>
              </a:custGeom>
              <a:noFill/>
              <a:ln w="3175" cap="flat" cmpd="sng">
                <a:solidFill>
                  <a:srgbClr val="EB7500">
                    <a:alpha val="100000"/>
                  </a:srgbClr>
                </a:solidFill>
                <a:prstDash val="solid"/>
                <a:round/>
                <a:headEnd type="none" w="med" len="med"/>
                <a:tailEnd type="none" w="med" len="med"/>
              </a:ln>
            </p:spPr>
            <p:txBody>
              <a:bodyPr/>
              <a:p>
                <a:endParaRPr lang="zh-CN" altLang="en-US"/>
              </a:p>
            </p:txBody>
          </p:sp>
          <p:sp>
            <p:nvSpPr>
              <p:cNvPr id="174270" name="Freeform 31"/>
              <p:cNvSpPr/>
              <p:nvPr/>
            </p:nvSpPr>
            <p:spPr>
              <a:xfrm>
                <a:off x="2701" y="2534"/>
                <a:ext cx="1258" cy="341"/>
              </a:xfrm>
              <a:custGeom>
                <a:avLst/>
                <a:gdLst>
                  <a:gd name="txL" fmla="*/ 0 w 889"/>
                  <a:gd name="txT" fmla="*/ 0 h 395"/>
                  <a:gd name="txR" fmla="*/ 889 w 889"/>
                  <a:gd name="txB" fmla="*/ 395 h 395"/>
                </a:gdLst>
                <a:ahLst/>
                <a:cxnLst>
                  <a:cxn ang="0">
                    <a:pos x="0" y="3"/>
                  </a:cxn>
                  <a:cxn ang="0">
                    <a:pos x="114496" y="51"/>
                  </a:cxn>
                  <a:cxn ang="0">
                    <a:pos x="114775" y="50"/>
                  </a:cxn>
                  <a:cxn ang="0">
                    <a:pos x="655" y="0"/>
                  </a:cxn>
                  <a:cxn ang="0">
                    <a:pos x="269" y="3"/>
                  </a:cxn>
                  <a:cxn ang="0">
                    <a:pos x="269" y="3"/>
                  </a:cxn>
                  <a:cxn ang="0">
                    <a:pos x="0" y="3"/>
                  </a:cxn>
                </a:cxnLst>
                <a:rect l="txL" t="txT" r="txR" b="txB"/>
                <a:pathLst>
                  <a:path w="889" h="395">
                    <a:moveTo>
                      <a:pt x="0" y="6"/>
                    </a:moveTo>
                    <a:lnTo>
                      <a:pt x="887" y="395"/>
                    </a:lnTo>
                    <a:lnTo>
                      <a:pt x="889" y="387"/>
                    </a:lnTo>
                    <a:lnTo>
                      <a:pt x="5" y="0"/>
                    </a:lnTo>
                    <a:lnTo>
                      <a:pt x="2" y="6"/>
                    </a:lnTo>
                    <a:lnTo>
                      <a:pt x="0" y="6"/>
                    </a:lnTo>
                    <a:close/>
                  </a:path>
                </a:pathLst>
              </a:custGeom>
              <a:solidFill>
                <a:srgbClr val="EB7500">
                  <a:alpha val="100000"/>
                </a:srgbClr>
              </a:solidFill>
              <a:ln w="9525">
                <a:noFill/>
              </a:ln>
            </p:spPr>
            <p:txBody>
              <a:bodyPr/>
              <a:p>
                <a:endParaRPr lang="zh-CN" altLang="en-US"/>
              </a:p>
            </p:txBody>
          </p:sp>
          <p:sp>
            <p:nvSpPr>
              <p:cNvPr id="174271" name="Freeform 32"/>
              <p:cNvSpPr/>
              <p:nvPr/>
            </p:nvSpPr>
            <p:spPr>
              <a:xfrm>
                <a:off x="2701" y="2534"/>
                <a:ext cx="1258" cy="341"/>
              </a:xfrm>
              <a:custGeom>
                <a:avLst/>
                <a:gdLst>
                  <a:gd name="txL" fmla="*/ 0 w 889"/>
                  <a:gd name="txT" fmla="*/ 0 h 395"/>
                  <a:gd name="txR" fmla="*/ 889 w 889"/>
                  <a:gd name="txB" fmla="*/ 395 h 395"/>
                </a:gdLst>
                <a:ahLst/>
                <a:cxnLst>
                  <a:cxn ang="0">
                    <a:pos x="0" y="3"/>
                  </a:cxn>
                  <a:cxn ang="0">
                    <a:pos x="114496" y="51"/>
                  </a:cxn>
                  <a:cxn ang="0">
                    <a:pos x="114775" y="50"/>
                  </a:cxn>
                  <a:cxn ang="0">
                    <a:pos x="655" y="0"/>
                  </a:cxn>
                  <a:cxn ang="0">
                    <a:pos x="269" y="3"/>
                  </a:cxn>
                  <a:cxn ang="0">
                    <a:pos x="269" y="3"/>
                  </a:cxn>
                </a:cxnLst>
                <a:rect l="txL" t="txT" r="txR" b="txB"/>
                <a:pathLst>
                  <a:path w="889" h="395">
                    <a:moveTo>
                      <a:pt x="0" y="6"/>
                    </a:moveTo>
                    <a:lnTo>
                      <a:pt x="887" y="395"/>
                    </a:lnTo>
                    <a:lnTo>
                      <a:pt x="889" y="387"/>
                    </a:lnTo>
                    <a:lnTo>
                      <a:pt x="5" y="0"/>
                    </a:lnTo>
                    <a:lnTo>
                      <a:pt x="2" y="6"/>
                    </a:lnTo>
                  </a:path>
                </a:pathLst>
              </a:custGeom>
              <a:noFill/>
              <a:ln w="3175" cap="flat" cmpd="sng">
                <a:solidFill>
                  <a:srgbClr val="EB7500">
                    <a:alpha val="100000"/>
                  </a:srgbClr>
                </a:solidFill>
                <a:prstDash val="solid"/>
                <a:round/>
                <a:headEnd type="none" w="med" len="med"/>
                <a:tailEnd type="none" w="med" len="med"/>
              </a:ln>
            </p:spPr>
            <p:txBody>
              <a:bodyPr/>
              <a:p>
                <a:endParaRPr lang="zh-CN" altLang="en-US"/>
              </a:p>
            </p:txBody>
          </p:sp>
          <p:sp>
            <p:nvSpPr>
              <p:cNvPr id="174272" name="Freeform 33"/>
              <p:cNvSpPr/>
              <p:nvPr/>
            </p:nvSpPr>
            <p:spPr>
              <a:xfrm>
                <a:off x="2701" y="2706"/>
                <a:ext cx="1262" cy="421"/>
              </a:xfrm>
              <a:custGeom>
                <a:avLst/>
                <a:gdLst>
                  <a:gd name="txL" fmla="*/ 0 w 892"/>
                  <a:gd name="txT" fmla="*/ 0 h 488"/>
                  <a:gd name="txR" fmla="*/ 892 w 892"/>
                  <a:gd name="txB" fmla="*/ 488 h 488"/>
                </a:gdLst>
                <a:ahLst/>
                <a:cxnLst>
                  <a:cxn ang="0">
                    <a:pos x="0" y="3"/>
                  </a:cxn>
                  <a:cxn ang="0">
                    <a:pos x="113900" y="62"/>
                  </a:cxn>
                  <a:cxn ang="0">
                    <a:pos x="114781" y="61"/>
                  </a:cxn>
                  <a:cxn ang="0">
                    <a:pos x="927" y="0"/>
                  </a:cxn>
                  <a:cxn ang="0">
                    <a:pos x="265" y="3"/>
                  </a:cxn>
                  <a:cxn ang="0">
                    <a:pos x="265" y="3"/>
                  </a:cxn>
                  <a:cxn ang="0">
                    <a:pos x="0" y="3"/>
                  </a:cxn>
                </a:cxnLst>
                <a:rect l="txL" t="txT" r="txR" b="txB"/>
                <a:pathLst>
                  <a:path w="892" h="488">
                    <a:moveTo>
                      <a:pt x="0" y="6"/>
                    </a:moveTo>
                    <a:lnTo>
                      <a:pt x="885" y="488"/>
                    </a:lnTo>
                    <a:lnTo>
                      <a:pt x="892" y="482"/>
                    </a:lnTo>
                    <a:lnTo>
                      <a:pt x="7" y="0"/>
                    </a:lnTo>
                    <a:lnTo>
                      <a:pt x="2" y="6"/>
                    </a:lnTo>
                    <a:lnTo>
                      <a:pt x="0" y="6"/>
                    </a:lnTo>
                    <a:close/>
                  </a:path>
                </a:pathLst>
              </a:custGeom>
              <a:solidFill>
                <a:srgbClr val="EB7500">
                  <a:alpha val="100000"/>
                </a:srgbClr>
              </a:solidFill>
              <a:ln w="9525">
                <a:noFill/>
              </a:ln>
            </p:spPr>
            <p:txBody>
              <a:bodyPr/>
              <a:p>
                <a:endParaRPr lang="zh-CN" altLang="en-US"/>
              </a:p>
            </p:txBody>
          </p:sp>
          <p:sp>
            <p:nvSpPr>
              <p:cNvPr id="174273" name="Freeform 34"/>
              <p:cNvSpPr/>
              <p:nvPr/>
            </p:nvSpPr>
            <p:spPr>
              <a:xfrm>
                <a:off x="2701" y="2706"/>
                <a:ext cx="1262" cy="421"/>
              </a:xfrm>
              <a:custGeom>
                <a:avLst/>
                <a:gdLst>
                  <a:gd name="txL" fmla="*/ 0 w 892"/>
                  <a:gd name="txT" fmla="*/ 0 h 488"/>
                  <a:gd name="txR" fmla="*/ 892 w 892"/>
                  <a:gd name="txB" fmla="*/ 488 h 488"/>
                </a:gdLst>
                <a:ahLst/>
                <a:cxnLst>
                  <a:cxn ang="0">
                    <a:pos x="0" y="3"/>
                  </a:cxn>
                  <a:cxn ang="0">
                    <a:pos x="113900" y="62"/>
                  </a:cxn>
                  <a:cxn ang="0">
                    <a:pos x="114781" y="61"/>
                  </a:cxn>
                  <a:cxn ang="0">
                    <a:pos x="927" y="0"/>
                  </a:cxn>
                  <a:cxn ang="0">
                    <a:pos x="265" y="3"/>
                  </a:cxn>
                  <a:cxn ang="0">
                    <a:pos x="265" y="3"/>
                  </a:cxn>
                </a:cxnLst>
                <a:rect l="txL" t="txT" r="txR" b="txB"/>
                <a:pathLst>
                  <a:path w="892" h="488">
                    <a:moveTo>
                      <a:pt x="0" y="6"/>
                    </a:moveTo>
                    <a:lnTo>
                      <a:pt x="885" y="488"/>
                    </a:lnTo>
                    <a:lnTo>
                      <a:pt x="892" y="482"/>
                    </a:lnTo>
                    <a:lnTo>
                      <a:pt x="7" y="0"/>
                    </a:lnTo>
                    <a:lnTo>
                      <a:pt x="2" y="6"/>
                    </a:lnTo>
                  </a:path>
                </a:pathLst>
              </a:custGeom>
              <a:noFill/>
              <a:ln w="3175" cap="flat" cmpd="sng">
                <a:solidFill>
                  <a:srgbClr val="EB7500">
                    <a:alpha val="100000"/>
                  </a:srgbClr>
                </a:solidFill>
                <a:prstDash val="solid"/>
                <a:round/>
                <a:headEnd type="none" w="med" len="med"/>
                <a:tailEnd type="none" w="med" len="med"/>
              </a:ln>
            </p:spPr>
            <p:txBody>
              <a:bodyPr/>
              <a:p>
                <a:endParaRPr lang="zh-CN" altLang="en-US"/>
              </a:p>
            </p:txBody>
          </p:sp>
          <p:sp>
            <p:nvSpPr>
              <p:cNvPr id="174274" name="Freeform 35"/>
              <p:cNvSpPr/>
              <p:nvPr/>
            </p:nvSpPr>
            <p:spPr>
              <a:xfrm>
                <a:off x="3937" y="2457"/>
                <a:ext cx="53" cy="33"/>
              </a:xfrm>
              <a:custGeom>
                <a:avLst/>
                <a:gdLst>
                  <a:gd name="txL" fmla="*/ 0 w 37"/>
                  <a:gd name="txT" fmla="*/ 0 h 38"/>
                  <a:gd name="txR" fmla="*/ 37 w 37"/>
                  <a:gd name="txB" fmla="*/ 38 h 38"/>
                </a:gdLst>
                <a:ahLst/>
                <a:cxnLst>
                  <a:cxn ang="0">
                    <a:pos x="0" y="3"/>
                  </a:cxn>
                  <a:cxn ang="0">
                    <a:pos x="4698" y="6"/>
                  </a:cxn>
                  <a:cxn ang="0">
                    <a:pos x="5657" y="0"/>
                  </a:cxn>
                  <a:cxn ang="0">
                    <a:pos x="0" y="3"/>
                  </a:cxn>
                  <a:cxn ang="0">
                    <a:pos x="0" y="3"/>
                  </a:cxn>
                </a:cxnLst>
                <a:rect l="txL" t="txT" r="txR" b="txB"/>
                <a:pathLst>
                  <a:path w="37" h="38">
                    <a:moveTo>
                      <a:pt x="0" y="18"/>
                    </a:moveTo>
                    <a:lnTo>
                      <a:pt x="31" y="38"/>
                    </a:lnTo>
                    <a:lnTo>
                      <a:pt x="37" y="0"/>
                    </a:lnTo>
                    <a:lnTo>
                      <a:pt x="0" y="18"/>
                    </a:lnTo>
                    <a:close/>
                  </a:path>
                </a:pathLst>
              </a:custGeom>
              <a:solidFill>
                <a:srgbClr val="000000">
                  <a:alpha val="100000"/>
                </a:srgbClr>
              </a:solidFill>
              <a:ln w="9525">
                <a:noFill/>
              </a:ln>
            </p:spPr>
            <p:txBody>
              <a:bodyPr/>
              <a:p>
                <a:endParaRPr lang="zh-CN" altLang="en-US"/>
              </a:p>
            </p:txBody>
          </p:sp>
          <p:sp>
            <p:nvSpPr>
              <p:cNvPr id="174275" name="Freeform 36"/>
              <p:cNvSpPr/>
              <p:nvPr/>
            </p:nvSpPr>
            <p:spPr>
              <a:xfrm>
                <a:off x="3940" y="2545"/>
                <a:ext cx="50" cy="32"/>
              </a:xfrm>
              <a:custGeom>
                <a:avLst/>
                <a:gdLst>
                  <a:gd name="txL" fmla="*/ 0 w 35"/>
                  <a:gd name="txT" fmla="*/ 0 h 37"/>
                  <a:gd name="txR" fmla="*/ 35 w 35"/>
                  <a:gd name="txB" fmla="*/ 37 h 37"/>
                </a:gdLst>
                <a:ahLst/>
                <a:cxnLst>
                  <a:cxn ang="0">
                    <a:pos x="0" y="3"/>
                  </a:cxn>
                  <a:cxn ang="0">
                    <a:pos x="4566" y="5"/>
                  </a:cxn>
                  <a:cxn ang="0">
                    <a:pos x="5100" y="0"/>
                  </a:cxn>
                  <a:cxn ang="0">
                    <a:pos x="0" y="3"/>
                  </a:cxn>
                  <a:cxn ang="0">
                    <a:pos x="0" y="3"/>
                  </a:cxn>
                  <a:cxn ang="0">
                    <a:pos x="0" y="3"/>
                  </a:cxn>
                </a:cxnLst>
                <a:rect l="txL" t="txT" r="txR" b="txB"/>
                <a:pathLst>
                  <a:path w="35" h="37">
                    <a:moveTo>
                      <a:pt x="0" y="19"/>
                    </a:moveTo>
                    <a:lnTo>
                      <a:pt x="31" y="37"/>
                    </a:lnTo>
                    <a:lnTo>
                      <a:pt x="35" y="0"/>
                    </a:lnTo>
                    <a:lnTo>
                      <a:pt x="0" y="21"/>
                    </a:lnTo>
                    <a:lnTo>
                      <a:pt x="0" y="19"/>
                    </a:lnTo>
                    <a:close/>
                  </a:path>
                </a:pathLst>
              </a:custGeom>
              <a:solidFill>
                <a:srgbClr val="000000">
                  <a:alpha val="100000"/>
                </a:srgbClr>
              </a:solidFill>
              <a:ln w="9525">
                <a:noFill/>
              </a:ln>
            </p:spPr>
            <p:txBody>
              <a:bodyPr/>
              <a:p>
                <a:endParaRPr lang="zh-CN" altLang="en-US"/>
              </a:p>
            </p:txBody>
          </p:sp>
          <p:sp>
            <p:nvSpPr>
              <p:cNvPr id="174276" name="Freeform 37"/>
              <p:cNvSpPr/>
              <p:nvPr/>
            </p:nvSpPr>
            <p:spPr>
              <a:xfrm>
                <a:off x="3932" y="2625"/>
                <a:ext cx="58" cy="27"/>
              </a:xfrm>
              <a:custGeom>
                <a:avLst/>
                <a:gdLst>
                  <a:gd name="txL" fmla="*/ 0 w 41"/>
                  <a:gd name="txT" fmla="*/ 0 h 32"/>
                  <a:gd name="txR" fmla="*/ 41 w 41"/>
                  <a:gd name="txB" fmla="*/ 32 h 32"/>
                </a:gdLst>
                <a:ahLst/>
                <a:cxnLst>
                  <a:cxn ang="0">
                    <a:pos x="0" y="0"/>
                  </a:cxn>
                  <a:cxn ang="0">
                    <a:pos x="2183" y="3"/>
                  </a:cxn>
                  <a:cxn ang="0">
                    <a:pos x="5257" y="0"/>
                  </a:cxn>
                  <a:cxn ang="0">
                    <a:pos x="0" y="2"/>
                  </a:cxn>
                  <a:cxn ang="0">
                    <a:pos x="0" y="2"/>
                  </a:cxn>
                  <a:cxn ang="0">
                    <a:pos x="0" y="0"/>
                  </a:cxn>
                </a:cxnLst>
                <a:rect l="txL" t="txT" r="txR" b="txB"/>
                <a:pathLst>
                  <a:path w="41" h="32">
                    <a:moveTo>
                      <a:pt x="0" y="0"/>
                    </a:moveTo>
                    <a:lnTo>
                      <a:pt x="17" y="32"/>
                    </a:lnTo>
                    <a:lnTo>
                      <a:pt x="41" y="0"/>
                    </a:lnTo>
                    <a:lnTo>
                      <a:pt x="0" y="2"/>
                    </a:lnTo>
                    <a:lnTo>
                      <a:pt x="0" y="0"/>
                    </a:lnTo>
                    <a:close/>
                  </a:path>
                </a:pathLst>
              </a:custGeom>
              <a:solidFill>
                <a:srgbClr val="000000">
                  <a:alpha val="100000"/>
                </a:srgbClr>
              </a:solidFill>
              <a:ln w="9525">
                <a:noFill/>
              </a:ln>
            </p:spPr>
            <p:txBody>
              <a:bodyPr/>
              <a:p>
                <a:endParaRPr lang="zh-CN" altLang="en-US"/>
              </a:p>
            </p:txBody>
          </p:sp>
          <p:sp>
            <p:nvSpPr>
              <p:cNvPr id="174277" name="Freeform 38"/>
              <p:cNvSpPr/>
              <p:nvPr/>
            </p:nvSpPr>
            <p:spPr>
              <a:xfrm>
                <a:off x="3932" y="2713"/>
                <a:ext cx="58" cy="29"/>
              </a:xfrm>
              <a:custGeom>
                <a:avLst/>
                <a:gdLst>
                  <a:gd name="txL" fmla="*/ 0 w 41"/>
                  <a:gd name="txT" fmla="*/ 0 h 34"/>
                  <a:gd name="txR" fmla="*/ 41 w 41"/>
                  <a:gd name="txB" fmla="*/ 34 h 34"/>
                </a:gdLst>
                <a:ahLst/>
                <a:cxnLst>
                  <a:cxn ang="0">
                    <a:pos x="0" y="3"/>
                  </a:cxn>
                  <a:cxn ang="0">
                    <a:pos x="2814" y="3"/>
                  </a:cxn>
                  <a:cxn ang="0">
                    <a:pos x="5257" y="0"/>
                  </a:cxn>
                  <a:cxn ang="0">
                    <a:pos x="0" y="3"/>
                  </a:cxn>
                  <a:cxn ang="0">
                    <a:pos x="0" y="3"/>
                  </a:cxn>
                  <a:cxn ang="0">
                    <a:pos x="0" y="3"/>
                  </a:cxn>
                </a:cxnLst>
                <a:rect l="txL" t="txT" r="txR" b="txB"/>
                <a:pathLst>
                  <a:path w="41" h="34">
                    <a:moveTo>
                      <a:pt x="0" y="4"/>
                    </a:moveTo>
                    <a:lnTo>
                      <a:pt x="22" y="34"/>
                    </a:lnTo>
                    <a:lnTo>
                      <a:pt x="41" y="0"/>
                    </a:lnTo>
                    <a:lnTo>
                      <a:pt x="0" y="6"/>
                    </a:lnTo>
                    <a:lnTo>
                      <a:pt x="0" y="4"/>
                    </a:lnTo>
                    <a:close/>
                  </a:path>
                </a:pathLst>
              </a:custGeom>
              <a:solidFill>
                <a:srgbClr val="000000">
                  <a:alpha val="100000"/>
                </a:srgbClr>
              </a:solidFill>
              <a:ln w="9525">
                <a:noFill/>
              </a:ln>
            </p:spPr>
            <p:txBody>
              <a:bodyPr/>
              <a:p>
                <a:endParaRPr lang="zh-CN" altLang="en-US"/>
              </a:p>
            </p:txBody>
          </p:sp>
          <p:sp>
            <p:nvSpPr>
              <p:cNvPr id="174278" name="Freeform 39"/>
              <p:cNvSpPr/>
              <p:nvPr/>
            </p:nvSpPr>
            <p:spPr>
              <a:xfrm>
                <a:off x="3935" y="2801"/>
                <a:ext cx="55" cy="32"/>
              </a:xfrm>
              <a:custGeom>
                <a:avLst/>
                <a:gdLst>
                  <a:gd name="txL" fmla="*/ 0 w 39"/>
                  <a:gd name="txT" fmla="*/ 0 h 38"/>
                  <a:gd name="txR" fmla="*/ 39 w 39"/>
                  <a:gd name="txB" fmla="*/ 38 h 38"/>
                </a:gdLst>
                <a:ahLst/>
                <a:cxnLst>
                  <a:cxn ang="0">
                    <a:pos x="0" y="3"/>
                  </a:cxn>
                  <a:cxn ang="0">
                    <a:pos x="3431" y="3"/>
                  </a:cxn>
                  <a:cxn ang="0">
                    <a:pos x="4839" y="0"/>
                  </a:cxn>
                  <a:cxn ang="0">
                    <a:pos x="251" y="3"/>
                  </a:cxn>
                  <a:cxn ang="0">
                    <a:pos x="251" y="3"/>
                  </a:cxn>
                  <a:cxn ang="0">
                    <a:pos x="0" y="3"/>
                  </a:cxn>
                </a:cxnLst>
                <a:rect l="txL" t="txT" r="txR" b="txB"/>
                <a:pathLst>
                  <a:path w="39" h="38">
                    <a:moveTo>
                      <a:pt x="0" y="14"/>
                    </a:moveTo>
                    <a:lnTo>
                      <a:pt x="28" y="38"/>
                    </a:lnTo>
                    <a:lnTo>
                      <a:pt x="39" y="0"/>
                    </a:lnTo>
                    <a:lnTo>
                      <a:pt x="2" y="16"/>
                    </a:lnTo>
                    <a:lnTo>
                      <a:pt x="0" y="14"/>
                    </a:lnTo>
                    <a:close/>
                  </a:path>
                </a:pathLst>
              </a:custGeom>
              <a:solidFill>
                <a:srgbClr val="000000">
                  <a:alpha val="100000"/>
                </a:srgbClr>
              </a:solidFill>
              <a:ln w="9525">
                <a:noFill/>
              </a:ln>
            </p:spPr>
            <p:txBody>
              <a:bodyPr/>
              <a:p>
                <a:endParaRPr lang="zh-CN" altLang="en-US"/>
              </a:p>
            </p:txBody>
          </p:sp>
          <p:sp>
            <p:nvSpPr>
              <p:cNvPr id="174279" name="Freeform 40"/>
              <p:cNvSpPr/>
              <p:nvPr/>
            </p:nvSpPr>
            <p:spPr>
              <a:xfrm>
                <a:off x="3932" y="2885"/>
                <a:ext cx="58" cy="28"/>
              </a:xfrm>
              <a:custGeom>
                <a:avLst/>
                <a:gdLst>
                  <a:gd name="txL" fmla="*/ 0 w 41"/>
                  <a:gd name="txT" fmla="*/ 0 h 32"/>
                  <a:gd name="txR" fmla="*/ 41 w 41"/>
                  <a:gd name="txB" fmla="*/ 32 h 32"/>
                </a:gdLst>
                <a:ahLst/>
                <a:cxnLst>
                  <a:cxn ang="0">
                    <a:pos x="0" y="4"/>
                  </a:cxn>
                  <a:cxn ang="0">
                    <a:pos x="2814" y="4"/>
                  </a:cxn>
                  <a:cxn ang="0">
                    <a:pos x="5257" y="0"/>
                  </a:cxn>
                  <a:cxn ang="0">
                    <a:pos x="0" y="4"/>
                  </a:cxn>
                  <a:cxn ang="0">
                    <a:pos x="0" y="4"/>
                  </a:cxn>
                  <a:cxn ang="0">
                    <a:pos x="0" y="4"/>
                  </a:cxn>
                </a:cxnLst>
                <a:rect l="txL" t="txT" r="txR" b="txB"/>
                <a:pathLst>
                  <a:path w="41" h="32">
                    <a:moveTo>
                      <a:pt x="0" y="4"/>
                    </a:moveTo>
                    <a:lnTo>
                      <a:pt x="22" y="32"/>
                    </a:lnTo>
                    <a:lnTo>
                      <a:pt x="41" y="0"/>
                    </a:lnTo>
                    <a:lnTo>
                      <a:pt x="0" y="6"/>
                    </a:lnTo>
                    <a:lnTo>
                      <a:pt x="0" y="4"/>
                    </a:lnTo>
                    <a:close/>
                  </a:path>
                </a:pathLst>
              </a:custGeom>
              <a:solidFill>
                <a:srgbClr val="000000">
                  <a:alpha val="100000"/>
                </a:srgbClr>
              </a:solidFill>
              <a:ln w="9525">
                <a:noFill/>
              </a:ln>
            </p:spPr>
            <p:txBody>
              <a:bodyPr/>
              <a:p>
                <a:endParaRPr lang="zh-CN" altLang="en-US"/>
              </a:p>
            </p:txBody>
          </p:sp>
          <p:sp>
            <p:nvSpPr>
              <p:cNvPr id="174280" name="Freeform 41"/>
              <p:cNvSpPr/>
              <p:nvPr/>
            </p:nvSpPr>
            <p:spPr>
              <a:xfrm>
                <a:off x="3932" y="2961"/>
                <a:ext cx="58" cy="28"/>
              </a:xfrm>
              <a:custGeom>
                <a:avLst/>
                <a:gdLst>
                  <a:gd name="txL" fmla="*/ 0 w 41"/>
                  <a:gd name="txT" fmla="*/ 0 h 32"/>
                  <a:gd name="txR" fmla="*/ 41 w 41"/>
                  <a:gd name="txB" fmla="*/ 32 h 32"/>
                </a:gdLst>
                <a:ahLst/>
                <a:cxnLst>
                  <a:cxn ang="0">
                    <a:pos x="0" y="0"/>
                  </a:cxn>
                  <a:cxn ang="0">
                    <a:pos x="1129" y="4"/>
                  </a:cxn>
                  <a:cxn ang="0">
                    <a:pos x="5257" y="4"/>
                  </a:cxn>
                  <a:cxn ang="0">
                    <a:pos x="265" y="0"/>
                  </a:cxn>
                  <a:cxn ang="0">
                    <a:pos x="265" y="0"/>
                  </a:cxn>
                  <a:cxn ang="0">
                    <a:pos x="0" y="0"/>
                  </a:cxn>
                </a:cxnLst>
                <a:rect l="txL" t="txT" r="txR" b="txB"/>
                <a:pathLst>
                  <a:path w="41" h="32">
                    <a:moveTo>
                      <a:pt x="0" y="0"/>
                    </a:moveTo>
                    <a:lnTo>
                      <a:pt x="9" y="32"/>
                    </a:lnTo>
                    <a:lnTo>
                      <a:pt x="41" y="10"/>
                    </a:lnTo>
                    <a:lnTo>
                      <a:pt x="2" y="0"/>
                    </a:lnTo>
                    <a:lnTo>
                      <a:pt x="0" y="0"/>
                    </a:lnTo>
                    <a:close/>
                  </a:path>
                </a:pathLst>
              </a:custGeom>
              <a:solidFill>
                <a:srgbClr val="000000">
                  <a:alpha val="100000"/>
                </a:srgbClr>
              </a:solidFill>
              <a:ln w="9525">
                <a:noFill/>
              </a:ln>
            </p:spPr>
            <p:txBody>
              <a:bodyPr/>
              <a:p>
                <a:endParaRPr lang="zh-CN" altLang="en-US"/>
              </a:p>
            </p:txBody>
          </p:sp>
          <p:sp>
            <p:nvSpPr>
              <p:cNvPr id="174281" name="Freeform 42"/>
              <p:cNvSpPr/>
              <p:nvPr/>
            </p:nvSpPr>
            <p:spPr>
              <a:xfrm>
                <a:off x="3932" y="3047"/>
                <a:ext cx="58" cy="28"/>
              </a:xfrm>
              <a:custGeom>
                <a:avLst/>
                <a:gdLst>
                  <a:gd name="txL" fmla="*/ 0 w 41"/>
                  <a:gd name="txT" fmla="*/ 0 h 32"/>
                  <a:gd name="txR" fmla="*/ 41 w 41"/>
                  <a:gd name="txB" fmla="*/ 32 h 32"/>
                </a:gdLst>
                <a:ahLst/>
                <a:cxnLst>
                  <a:cxn ang="0">
                    <a:pos x="0" y="0"/>
                  </a:cxn>
                  <a:cxn ang="0">
                    <a:pos x="1129" y="4"/>
                  </a:cxn>
                  <a:cxn ang="0">
                    <a:pos x="5257" y="4"/>
                  </a:cxn>
                  <a:cxn ang="0">
                    <a:pos x="265" y="0"/>
                  </a:cxn>
                  <a:cxn ang="0">
                    <a:pos x="265" y="0"/>
                  </a:cxn>
                  <a:cxn ang="0">
                    <a:pos x="0" y="0"/>
                  </a:cxn>
                </a:cxnLst>
                <a:rect l="txL" t="txT" r="txR" b="txB"/>
                <a:pathLst>
                  <a:path w="41" h="32">
                    <a:moveTo>
                      <a:pt x="0" y="0"/>
                    </a:moveTo>
                    <a:lnTo>
                      <a:pt x="9" y="32"/>
                    </a:lnTo>
                    <a:lnTo>
                      <a:pt x="41" y="10"/>
                    </a:lnTo>
                    <a:lnTo>
                      <a:pt x="2" y="0"/>
                    </a:lnTo>
                    <a:lnTo>
                      <a:pt x="0" y="0"/>
                    </a:lnTo>
                    <a:close/>
                  </a:path>
                </a:pathLst>
              </a:custGeom>
              <a:solidFill>
                <a:srgbClr val="000000">
                  <a:alpha val="100000"/>
                </a:srgbClr>
              </a:solidFill>
              <a:ln w="9525">
                <a:noFill/>
              </a:ln>
            </p:spPr>
            <p:txBody>
              <a:bodyPr/>
              <a:p>
                <a:endParaRPr lang="zh-CN" altLang="en-US"/>
              </a:p>
            </p:txBody>
          </p:sp>
          <p:sp>
            <p:nvSpPr>
              <p:cNvPr id="174282" name="Freeform 43"/>
              <p:cNvSpPr/>
              <p:nvPr/>
            </p:nvSpPr>
            <p:spPr>
              <a:xfrm>
                <a:off x="3932" y="3142"/>
                <a:ext cx="58" cy="26"/>
              </a:xfrm>
              <a:custGeom>
                <a:avLst/>
                <a:gdLst>
                  <a:gd name="txL" fmla="*/ 0 w 41"/>
                  <a:gd name="txT" fmla="*/ 0 h 30"/>
                  <a:gd name="txR" fmla="*/ 41 w 41"/>
                  <a:gd name="txB" fmla="*/ 30 h 30"/>
                </a:gdLst>
                <a:ahLst/>
                <a:cxnLst>
                  <a:cxn ang="0">
                    <a:pos x="0" y="0"/>
                  </a:cxn>
                  <a:cxn ang="0">
                    <a:pos x="2183" y="4"/>
                  </a:cxn>
                  <a:cxn ang="0">
                    <a:pos x="5257" y="0"/>
                  </a:cxn>
                  <a:cxn ang="0">
                    <a:pos x="0" y="0"/>
                  </a:cxn>
                  <a:cxn ang="0">
                    <a:pos x="0" y="0"/>
                  </a:cxn>
                </a:cxnLst>
                <a:rect l="txL" t="txT" r="txR" b="txB"/>
                <a:pathLst>
                  <a:path w="41" h="30">
                    <a:moveTo>
                      <a:pt x="0" y="0"/>
                    </a:moveTo>
                    <a:lnTo>
                      <a:pt x="17" y="30"/>
                    </a:lnTo>
                    <a:lnTo>
                      <a:pt x="41" y="0"/>
                    </a:lnTo>
                    <a:lnTo>
                      <a:pt x="0" y="0"/>
                    </a:lnTo>
                    <a:close/>
                  </a:path>
                </a:pathLst>
              </a:custGeom>
              <a:solidFill>
                <a:srgbClr val="000000">
                  <a:alpha val="100000"/>
                </a:srgbClr>
              </a:solidFill>
              <a:ln w="9525">
                <a:noFill/>
              </a:ln>
            </p:spPr>
            <p:txBody>
              <a:bodyPr/>
              <a:p>
                <a:endParaRPr lang="zh-CN" altLang="en-US"/>
              </a:p>
            </p:txBody>
          </p:sp>
          <p:sp>
            <p:nvSpPr>
              <p:cNvPr id="174283" name="Freeform 44"/>
              <p:cNvSpPr/>
              <p:nvPr/>
            </p:nvSpPr>
            <p:spPr>
              <a:xfrm>
                <a:off x="3932" y="2765"/>
                <a:ext cx="58" cy="27"/>
              </a:xfrm>
              <a:custGeom>
                <a:avLst/>
                <a:gdLst>
                  <a:gd name="txL" fmla="*/ 0 w 41"/>
                  <a:gd name="txT" fmla="*/ 0 h 32"/>
                  <a:gd name="txR" fmla="*/ 41 w 41"/>
                  <a:gd name="txB" fmla="*/ 32 h 32"/>
                </a:gdLst>
                <a:ahLst/>
                <a:cxnLst>
                  <a:cxn ang="0">
                    <a:pos x="2183" y="0"/>
                  </a:cxn>
                  <a:cxn ang="0">
                    <a:pos x="0" y="3"/>
                  </a:cxn>
                  <a:cxn ang="0">
                    <a:pos x="5257" y="3"/>
                  </a:cxn>
                  <a:cxn ang="0">
                    <a:pos x="2453" y="0"/>
                  </a:cxn>
                  <a:cxn ang="0">
                    <a:pos x="2453" y="0"/>
                  </a:cxn>
                  <a:cxn ang="0">
                    <a:pos x="2183" y="0"/>
                  </a:cxn>
                </a:cxnLst>
                <a:rect l="txL" t="txT" r="txR" b="txB"/>
                <a:pathLst>
                  <a:path w="41" h="32">
                    <a:moveTo>
                      <a:pt x="17" y="0"/>
                    </a:moveTo>
                    <a:lnTo>
                      <a:pt x="0" y="30"/>
                    </a:lnTo>
                    <a:lnTo>
                      <a:pt x="41" y="32"/>
                    </a:lnTo>
                    <a:lnTo>
                      <a:pt x="19" y="0"/>
                    </a:lnTo>
                    <a:lnTo>
                      <a:pt x="17" y="0"/>
                    </a:lnTo>
                    <a:close/>
                  </a:path>
                </a:pathLst>
              </a:custGeom>
              <a:solidFill>
                <a:srgbClr val="EB7500">
                  <a:alpha val="100000"/>
                </a:srgbClr>
              </a:solidFill>
              <a:ln w="9525">
                <a:noFill/>
              </a:ln>
            </p:spPr>
            <p:txBody>
              <a:bodyPr/>
              <a:p>
                <a:endParaRPr lang="zh-CN" altLang="en-US"/>
              </a:p>
            </p:txBody>
          </p:sp>
          <p:sp>
            <p:nvSpPr>
              <p:cNvPr id="174284" name="Freeform 45"/>
              <p:cNvSpPr/>
              <p:nvPr/>
            </p:nvSpPr>
            <p:spPr>
              <a:xfrm>
                <a:off x="3932" y="2765"/>
                <a:ext cx="58" cy="27"/>
              </a:xfrm>
              <a:custGeom>
                <a:avLst/>
                <a:gdLst>
                  <a:gd name="txL" fmla="*/ 0 w 41"/>
                  <a:gd name="txT" fmla="*/ 0 h 32"/>
                  <a:gd name="txR" fmla="*/ 41 w 41"/>
                  <a:gd name="txB" fmla="*/ 32 h 32"/>
                </a:gdLst>
                <a:ahLst/>
                <a:cxnLst>
                  <a:cxn ang="0">
                    <a:pos x="2183" y="0"/>
                  </a:cxn>
                  <a:cxn ang="0">
                    <a:pos x="0" y="3"/>
                  </a:cxn>
                  <a:cxn ang="0">
                    <a:pos x="5257" y="3"/>
                  </a:cxn>
                  <a:cxn ang="0">
                    <a:pos x="2453" y="0"/>
                  </a:cxn>
                  <a:cxn ang="0">
                    <a:pos x="2453" y="0"/>
                  </a:cxn>
                </a:cxnLst>
                <a:rect l="txL" t="txT" r="txR" b="txB"/>
                <a:pathLst>
                  <a:path w="41" h="32">
                    <a:moveTo>
                      <a:pt x="17" y="0"/>
                    </a:moveTo>
                    <a:lnTo>
                      <a:pt x="0" y="30"/>
                    </a:lnTo>
                    <a:lnTo>
                      <a:pt x="41" y="32"/>
                    </a:lnTo>
                    <a:lnTo>
                      <a:pt x="19" y="0"/>
                    </a:lnTo>
                  </a:path>
                </a:pathLst>
              </a:custGeom>
              <a:noFill/>
              <a:ln w="3175" cap="flat" cmpd="sng">
                <a:solidFill>
                  <a:srgbClr val="EB7500">
                    <a:alpha val="100000"/>
                  </a:srgbClr>
                </a:solidFill>
                <a:prstDash val="solid"/>
                <a:round/>
                <a:headEnd type="none" w="med" len="med"/>
                <a:tailEnd type="none" w="med" len="med"/>
              </a:ln>
            </p:spPr>
            <p:txBody>
              <a:bodyPr/>
              <a:p>
                <a:endParaRPr lang="zh-CN" altLang="en-US"/>
              </a:p>
            </p:txBody>
          </p:sp>
          <p:sp>
            <p:nvSpPr>
              <p:cNvPr id="174285" name="Freeform 46"/>
              <p:cNvSpPr/>
              <p:nvPr/>
            </p:nvSpPr>
            <p:spPr>
              <a:xfrm>
                <a:off x="2698" y="2360"/>
                <a:ext cx="1261" cy="425"/>
              </a:xfrm>
              <a:custGeom>
                <a:avLst/>
                <a:gdLst>
                  <a:gd name="txL" fmla="*/ 0 w 891"/>
                  <a:gd name="txT" fmla="*/ 0 h 493"/>
                  <a:gd name="txR" fmla="*/ 891 w 891"/>
                  <a:gd name="txB" fmla="*/ 493 h 493"/>
                </a:gdLst>
                <a:ahLst/>
                <a:cxnLst>
                  <a:cxn ang="0">
                    <a:pos x="0" y="3"/>
                  </a:cxn>
                  <a:cxn ang="0">
                    <a:pos x="114716" y="62"/>
                  </a:cxn>
                  <a:cxn ang="0">
                    <a:pos x="115265" y="60"/>
                  </a:cxn>
                  <a:cxn ang="0">
                    <a:pos x="927" y="0"/>
                  </a:cxn>
                  <a:cxn ang="0">
                    <a:pos x="269" y="3"/>
                  </a:cxn>
                  <a:cxn ang="0">
                    <a:pos x="269" y="3"/>
                  </a:cxn>
                  <a:cxn ang="0">
                    <a:pos x="0" y="3"/>
                  </a:cxn>
                </a:cxnLst>
                <a:rect l="txL" t="txT" r="txR" b="txB"/>
                <a:pathLst>
                  <a:path w="891" h="493">
                    <a:moveTo>
                      <a:pt x="0" y="6"/>
                    </a:moveTo>
                    <a:lnTo>
                      <a:pt x="887" y="493"/>
                    </a:lnTo>
                    <a:lnTo>
                      <a:pt x="891" y="485"/>
                    </a:lnTo>
                    <a:lnTo>
                      <a:pt x="7" y="0"/>
                    </a:lnTo>
                    <a:lnTo>
                      <a:pt x="2" y="6"/>
                    </a:lnTo>
                    <a:lnTo>
                      <a:pt x="0" y="6"/>
                    </a:lnTo>
                    <a:close/>
                  </a:path>
                </a:pathLst>
              </a:custGeom>
              <a:solidFill>
                <a:srgbClr val="EB7500">
                  <a:alpha val="100000"/>
                </a:srgbClr>
              </a:solidFill>
              <a:ln w="9525">
                <a:noFill/>
              </a:ln>
            </p:spPr>
            <p:txBody>
              <a:bodyPr/>
              <a:p>
                <a:endParaRPr lang="zh-CN" altLang="en-US"/>
              </a:p>
            </p:txBody>
          </p:sp>
          <p:sp>
            <p:nvSpPr>
              <p:cNvPr id="174286" name="Freeform 47"/>
              <p:cNvSpPr/>
              <p:nvPr/>
            </p:nvSpPr>
            <p:spPr>
              <a:xfrm>
                <a:off x="2698" y="2360"/>
                <a:ext cx="1261" cy="425"/>
              </a:xfrm>
              <a:custGeom>
                <a:avLst/>
                <a:gdLst>
                  <a:gd name="txL" fmla="*/ 0 w 891"/>
                  <a:gd name="txT" fmla="*/ 0 h 493"/>
                  <a:gd name="txR" fmla="*/ 891 w 891"/>
                  <a:gd name="txB" fmla="*/ 493 h 493"/>
                </a:gdLst>
                <a:ahLst/>
                <a:cxnLst>
                  <a:cxn ang="0">
                    <a:pos x="0" y="3"/>
                  </a:cxn>
                  <a:cxn ang="0">
                    <a:pos x="114716" y="62"/>
                  </a:cxn>
                  <a:cxn ang="0">
                    <a:pos x="115265" y="60"/>
                  </a:cxn>
                  <a:cxn ang="0">
                    <a:pos x="927" y="0"/>
                  </a:cxn>
                  <a:cxn ang="0">
                    <a:pos x="269" y="3"/>
                  </a:cxn>
                  <a:cxn ang="0">
                    <a:pos x="269" y="3"/>
                  </a:cxn>
                </a:cxnLst>
                <a:rect l="txL" t="txT" r="txR" b="txB"/>
                <a:pathLst>
                  <a:path w="891" h="493">
                    <a:moveTo>
                      <a:pt x="0" y="6"/>
                    </a:moveTo>
                    <a:lnTo>
                      <a:pt x="887" y="493"/>
                    </a:lnTo>
                    <a:lnTo>
                      <a:pt x="891" y="485"/>
                    </a:lnTo>
                    <a:lnTo>
                      <a:pt x="7" y="0"/>
                    </a:lnTo>
                    <a:lnTo>
                      <a:pt x="2" y="6"/>
                    </a:lnTo>
                  </a:path>
                </a:pathLst>
              </a:custGeom>
              <a:noFill/>
              <a:ln w="3175" cap="flat" cmpd="sng">
                <a:solidFill>
                  <a:srgbClr val="EB7500">
                    <a:alpha val="100000"/>
                  </a:srgbClr>
                </a:solidFill>
                <a:prstDash val="solid"/>
                <a:round/>
                <a:headEnd type="none" w="med" len="med"/>
                <a:tailEnd type="none" w="med" len="med"/>
              </a:ln>
            </p:spPr>
            <p:txBody>
              <a:bodyPr/>
              <a:p>
                <a:endParaRPr lang="zh-CN" altLang="en-US"/>
              </a:p>
            </p:txBody>
          </p:sp>
        </p:grpSp>
        <p:grpSp>
          <p:nvGrpSpPr>
            <p:cNvPr id="174094" name="Group 48"/>
            <p:cNvGrpSpPr/>
            <p:nvPr/>
          </p:nvGrpSpPr>
          <p:grpSpPr>
            <a:xfrm>
              <a:off x="1873" y="2474"/>
              <a:ext cx="2101" cy="1660"/>
              <a:chOff x="1873" y="2474"/>
              <a:chExt cx="2101" cy="1660"/>
            </a:xfrm>
          </p:grpSpPr>
          <p:sp>
            <p:nvSpPr>
              <p:cNvPr id="174243" name="Line 49"/>
              <p:cNvSpPr/>
              <p:nvPr/>
            </p:nvSpPr>
            <p:spPr>
              <a:xfrm flipV="1">
                <a:off x="1883" y="2474"/>
                <a:ext cx="2086" cy="1403"/>
              </a:xfrm>
              <a:prstGeom prst="line">
                <a:avLst/>
              </a:prstGeom>
              <a:ln w="14288" cap="flat" cmpd="sng">
                <a:solidFill>
                  <a:srgbClr val="000000"/>
                </a:solidFill>
                <a:prstDash val="solid"/>
                <a:headEnd type="none" w="med" len="med"/>
                <a:tailEnd type="none" w="med" len="med"/>
              </a:ln>
            </p:spPr>
          </p:sp>
          <p:sp>
            <p:nvSpPr>
              <p:cNvPr id="174244" name="Line 50"/>
              <p:cNvSpPr/>
              <p:nvPr/>
            </p:nvSpPr>
            <p:spPr>
              <a:xfrm flipV="1">
                <a:off x="1888" y="2559"/>
                <a:ext cx="2086" cy="1575"/>
              </a:xfrm>
              <a:prstGeom prst="line">
                <a:avLst/>
              </a:prstGeom>
              <a:ln w="14288" cap="flat" cmpd="sng">
                <a:solidFill>
                  <a:srgbClr val="000000"/>
                </a:solidFill>
                <a:prstDash val="solid"/>
                <a:headEnd type="none" w="med" len="med"/>
                <a:tailEnd type="none" w="med" len="med"/>
              </a:ln>
            </p:spPr>
          </p:sp>
          <p:sp>
            <p:nvSpPr>
              <p:cNvPr id="174245" name="Line 51"/>
              <p:cNvSpPr/>
              <p:nvPr/>
            </p:nvSpPr>
            <p:spPr>
              <a:xfrm flipV="1">
                <a:off x="1883" y="2635"/>
                <a:ext cx="2073" cy="552"/>
              </a:xfrm>
              <a:prstGeom prst="line">
                <a:avLst/>
              </a:prstGeom>
              <a:ln w="14288" cap="flat" cmpd="sng">
                <a:solidFill>
                  <a:srgbClr val="000000"/>
                </a:solidFill>
                <a:prstDash val="solid"/>
                <a:headEnd type="none" w="med" len="med"/>
                <a:tailEnd type="none" w="med" len="med"/>
              </a:ln>
            </p:spPr>
          </p:sp>
          <p:sp>
            <p:nvSpPr>
              <p:cNvPr id="174246" name="Line 52"/>
              <p:cNvSpPr/>
              <p:nvPr/>
            </p:nvSpPr>
            <p:spPr>
              <a:xfrm flipV="1">
                <a:off x="1883" y="2725"/>
                <a:ext cx="2076" cy="722"/>
              </a:xfrm>
              <a:prstGeom prst="line">
                <a:avLst/>
              </a:prstGeom>
              <a:ln w="14288" cap="flat" cmpd="sng">
                <a:solidFill>
                  <a:srgbClr val="000000"/>
                </a:solidFill>
                <a:prstDash val="solid"/>
                <a:headEnd type="none" w="med" len="med"/>
                <a:tailEnd type="none" w="med" len="med"/>
              </a:ln>
            </p:spPr>
          </p:sp>
          <p:sp>
            <p:nvSpPr>
              <p:cNvPr id="174247" name="Line 53"/>
              <p:cNvSpPr/>
              <p:nvPr/>
            </p:nvSpPr>
            <p:spPr>
              <a:xfrm flipV="1">
                <a:off x="1888" y="2818"/>
                <a:ext cx="2078" cy="1145"/>
              </a:xfrm>
              <a:prstGeom prst="line">
                <a:avLst/>
              </a:prstGeom>
              <a:ln w="14288" cap="flat" cmpd="sng">
                <a:solidFill>
                  <a:srgbClr val="000000"/>
                </a:solidFill>
                <a:prstDash val="solid"/>
                <a:headEnd type="none" w="med" len="med"/>
                <a:tailEnd type="none" w="med" len="med"/>
              </a:ln>
            </p:spPr>
          </p:sp>
          <p:sp>
            <p:nvSpPr>
              <p:cNvPr id="174248" name="Line 54"/>
              <p:cNvSpPr/>
              <p:nvPr/>
            </p:nvSpPr>
            <p:spPr>
              <a:xfrm flipV="1">
                <a:off x="1883" y="2897"/>
                <a:ext cx="2076" cy="721"/>
              </a:xfrm>
              <a:prstGeom prst="line">
                <a:avLst/>
              </a:prstGeom>
              <a:ln w="14288" cap="flat" cmpd="sng">
                <a:solidFill>
                  <a:srgbClr val="000000"/>
                </a:solidFill>
                <a:prstDash val="solid"/>
                <a:headEnd type="none" w="med" len="med"/>
                <a:tailEnd type="none" w="med" len="med"/>
              </a:ln>
            </p:spPr>
          </p:sp>
          <p:sp>
            <p:nvSpPr>
              <p:cNvPr id="174249" name="Line 55"/>
              <p:cNvSpPr/>
              <p:nvPr/>
            </p:nvSpPr>
            <p:spPr>
              <a:xfrm flipV="1">
                <a:off x="1883" y="2973"/>
                <a:ext cx="2070" cy="300"/>
              </a:xfrm>
              <a:prstGeom prst="line">
                <a:avLst/>
              </a:prstGeom>
              <a:ln w="14288" cap="flat" cmpd="sng">
                <a:solidFill>
                  <a:srgbClr val="000000"/>
                </a:solidFill>
                <a:prstDash val="solid"/>
                <a:headEnd type="none" w="med" len="med"/>
                <a:tailEnd type="none" w="med" len="med"/>
              </a:ln>
            </p:spPr>
          </p:sp>
          <p:sp>
            <p:nvSpPr>
              <p:cNvPr id="174250" name="Line 56"/>
              <p:cNvSpPr/>
              <p:nvPr/>
            </p:nvSpPr>
            <p:spPr>
              <a:xfrm flipV="1">
                <a:off x="1873" y="3059"/>
                <a:ext cx="2083" cy="299"/>
              </a:xfrm>
              <a:prstGeom prst="line">
                <a:avLst/>
              </a:prstGeom>
              <a:ln w="14288" cap="flat" cmpd="sng">
                <a:solidFill>
                  <a:srgbClr val="000000"/>
                </a:solidFill>
                <a:prstDash val="solid"/>
                <a:headEnd type="none" w="med" len="med"/>
                <a:tailEnd type="none" w="med" len="med"/>
              </a:ln>
            </p:spPr>
          </p:sp>
          <p:sp>
            <p:nvSpPr>
              <p:cNvPr id="174251" name="Line 57"/>
              <p:cNvSpPr/>
              <p:nvPr/>
            </p:nvSpPr>
            <p:spPr>
              <a:xfrm flipV="1">
                <a:off x="1883" y="3152"/>
                <a:ext cx="2070" cy="556"/>
              </a:xfrm>
              <a:prstGeom prst="line">
                <a:avLst/>
              </a:prstGeom>
              <a:ln w="14288" cap="flat" cmpd="sng">
                <a:solidFill>
                  <a:srgbClr val="000000"/>
                </a:solidFill>
                <a:prstDash val="solid"/>
                <a:headEnd type="none" w="med" len="med"/>
                <a:tailEnd type="none" w="med" len="med"/>
              </a:ln>
            </p:spPr>
          </p:sp>
          <p:sp>
            <p:nvSpPr>
              <p:cNvPr id="174252" name="Freeform 58"/>
              <p:cNvSpPr/>
              <p:nvPr/>
            </p:nvSpPr>
            <p:spPr>
              <a:xfrm>
                <a:off x="3782" y="3595"/>
                <a:ext cx="52" cy="30"/>
              </a:xfrm>
              <a:custGeom>
                <a:avLst/>
                <a:gdLst>
                  <a:gd name="txL" fmla="*/ 0 w 37"/>
                  <a:gd name="txT" fmla="*/ 0 h 34"/>
                  <a:gd name="txR" fmla="*/ 37 w 37"/>
                  <a:gd name="txB" fmla="*/ 34 h 34"/>
                </a:gdLst>
                <a:ahLst/>
                <a:cxnLst>
                  <a:cxn ang="0">
                    <a:pos x="594" y="0"/>
                  </a:cxn>
                  <a:cxn ang="0">
                    <a:pos x="0" y="6"/>
                  </a:cxn>
                  <a:cxn ang="0">
                    <a:pos x="4357" y="4"/>
                  </a:cxn>
                  <a:cxn ang="0">
                    <a:pos x="594" y="0"/>
                  </a:cxn>
                  <a:cxn ang="0">
                    <a:pos x="594" y="0"/>
                  </a:cxn>
                </a:cxnLst>
                <a:rect l="txL" t="txT" r="txR" b="txB"/>
                <a:pathLst>
                  <a:path w="37" h="34">
                    <a:moveTo>
                      <a:pt x="5" y="0"/>
                    </a:moveTo>
                    <a:lnTo>
                      <a:pt x="0" y="34"/>
                    </a:lnTo>
                    <a:lnTo>
                      <a:pt x="37" y="22"/>
                    </a:lnTo>
                    <a:lnTo>
                      <a:pt x="5" y="0"/>
                    </a:lnTo>
                    <a:close/>
                  </a:path>
                </a:pathLst>
              </a:custGeom>
              <a:solidFill>
                <a:srgbClr val="000000">
                  <a:alpha val="100000"/>
                </a:srgbClr>
              </a:solidFill>
              <a:ln w="9525">
                <a:noFill/>
              </a:ln>
            </p:spPr>
            <p:txBody>
              <a:bodyPr/>
              <a:p>
                <a:endParaRPr lang="zh-CN" altLang="en-US"/>
              </a:p>
            </p:txBody>
          </p:sp>
          <p:sp>
            <p:nvSpPr>
              <p:cNvPr id="174253" name="Freeform 59"/>
              <p:cNvSpPr/>
              <p:nvPr/>
            </p:nvSpPr>
            <p:spPr>
              <a:xfrm>
                <a:off x="3779" y="3839"/>
                <a:ext cx="55" cy="28"/>
              </a:xfrm>
              <a:custGeom>
                <a:avLst/>
                <a:gdLst>
                  <a:gd name="txL" fmla="*/ 0 w 39"/>
                  <a:gd name="txT" fmla="*/ 0 h 32"/>
                  <a:gd name="txR" fmla="*/ 39 w 39"/>
                  <a:gd name="txB" fmla="*/ 32 h 32"/>
                </a:gdLst>
                <a:ahLst/>
                <a:cxnLst>
                  <a:cxn ang="0">
                    <a:pos x="0" y="0"/>
                  </a:cxn>
                  <a:cxn ang="0">
                    <a:pos x="1077" y="4"/>
                  </a:cxn>
                  <a:cxn ang="0">
                    <a:pos x="4839" y="4"/>
                  </a:cxn>
                  <a:cxn ang="0">
                    <a:pos x="0" y="0"/>
                  </a:cxn>
                  <a:cxn ang="0">
                    <a:pos x="0" y="0"/>
                  </a:cxn>
                </a:cxnLst>
                <a:rect l="txL" t="txT" r="txR" b="txB"/>
                <a:pathLst>
                  <a:path w="39" h="32">
                    <a:moveTo>
                      <a:pt x="0" y="0"/>
                    </a:moveTo>
                    <a:lnTo>
                      <a:pt x="9" y="32"/>
                    </a:lnTo>
                    <a:lnTo>
                      <a:pt x="39" y="8"/>
                    </a:lnTo>
                    <a:lnTo>
                      <a:pt x="0" y="0"/>
                    </a:lnTo>
                    <a:close/>
                  </a:path>
                </a:pathLst>
              </a:custGeom>
              <a:solidFill>
                <a:srgbClr val="000000">
                  <a:alpha val="100000"/>
                </a:srgbClr>
              </a:solidFill>
              <a:ln w="9525">
                <a:noFill/>
              </a:ln>
            </p:spPr>
            <p:txBody>
              <a:bodyPr/>
              <a:p>
                <a:endParaRPr lang="zh-CN" altLang="en-US"/>
              </a:p>
            </p:txBody>
          </p:sp>
          <p:sp>
            <p:nvSpPr>
              <p:cNvPr id="174254" name="Freeform 60"/>
              <p:cNvSpPr/>
              <p:nvPr/>
            </p:nvSpPr>
            <p:spPr>
              <a:xfrm>
                <a:off x="3779" y="3717"/>
                <a:ext cx="55" cy="29"/>
              </a:xfrm>
              <a:custGeom>
                <a:avLst/>
                <a:gdLst>
                  <a:gd name="txL" fmla="*/ 0 w 39"/>
                  <a:gd name="txT" fmla="*/ 0 h 34"/>
                  <a:gd name="txR" fmla="*/ 39 w 39"/>
                  <a:gd name="txB" fmla="*/ 34 h 34"/>
                </a:gdLst>
                <a:ahLst/>
                <a:cxnLst>
                  <a:cxn ang="0">
                    <a:pos x="0" y="0"/>
                  </a:cxn>
                  <a:cxn ang="0">
                    <a:pos x="499" y="3"/>
                  </a:cxn>
                  <a:cxn ang="0">
                    <a:pos x="4839" y="3"/>
                  </a:cxn>
                  <a:cxn ang="0">
                    <a:pos x="251" y="0"/>
                  </a:cxn>
                  <a:cxn ang="0">
                    <a:pos x="251" y="0"/>
                  </a:cxn>
                  <a:cxn ang="0">
                    <a:pos x="0" y="0"/>
                  </a:cxn>
                </a:cxnLst>
                <a:rect l="txL" t="txT" r="txR" b="txB"/>
                <a:pathLst>
                  <a:path w="39" h="34">
                    <a:moveTo>
                      <a:pt x="0" y="0"/>
                    </a:moveTo>
                    <a:lnTo>
                      <a:pt x="4" y="34"/>
                    </a:lnTo>
                    <a:lnTo>
                      <a:pt x="39" y="16"/>
                    </a:lnTo>
                    <a:lnTo>
                      <a:pt x="2" y="0"/>
                    </a:lnTo>
                    <a:lnTo>
                      <a:pt x="0" y="0"/>
                    </a:lnTo>
                    <a:close/>
                  </a:path>
                </a:pathLst>
              </a:custGeom>
              <a:solidFill>
                <a:srgbClr val="000000">
                  <a:alpha val="100000"/>
                </a:srgbClr>
              </a:solidFill>
              <a:ln w="9525">
                <a:noFill/>
              </a:ln>
            </p:spPr>
            <p:txBody>
              <a:bodyPr/>
              <a:p>
                <a:endParaRPr lang="zh-CN" altLang="en-US"/>
              </a:p>
            </p:txBody>
          </p:sp>
          <p:sp>
            <p:nvSpPr>
              <p:cNvPr id="174255" name="Line 61"/>
              <p:cNvSpPr/>
              <p:nvPr/>
            </p:nvSpPr>
            <p:spPr>
              <a:xfrm>
                <a:off x="1873" y="3530"/>
                <a:ext cx="1961" cy="84"/>
              </a:xfrm>
              <a:prstGeom prst="line">
                <a:avLst/>
              </a:prstGeom>
              <a:ln w="14288" cap="flat" cmpd="sng">
                <a:solidFill>
                  <a:srgbClr val="000000"/>
                </a:solidFill>
                <a:prstDash val="solid"/>
                <a:headEnd type="none" w="med" len="med"/>
                <a:tailEnd type="none" w="med" len="med"/>
              </a:ln>
            </p:spPr>
          </p:sp>
          <p:sp>
            <p:nvSpPr>
              <p:cNvPr id="174256" name="Line 62"/>
              <p:cNvSpPr/>
              <p:nvPr/>
            </p:nvSpPr>
            <p:spPr>
              <a:xfrm flipV="1">
                <a:off x="1883" y="3851"/>
                <a:ext cx="1920" cy="197"/>
              </a:xfrm>
              <a:prstGeom prst="line">
                <a:avLst/>
              </a:prstGeom>
              <a:ln w="14288" cap="flat" cmpd="sng">
                <a:solidFill>
                  <a:srgbClr val="000000"/>
                </a:solidFill>
                <a:prstDash val="solid"/>
                <a:headEnd type="none" w="med" len="med"/>
                <a:tailEnd type="none" w="med" len="med"/>
              </a:ln>
            </p:spPr>
          </p:sp>
          <p:sp>
            <p:nvSpPr>
              <p:cNvPr id="174257" name="Line 63"/>
              <p:cNvSpPr/>
              <p:nvPr/>
            </p:nvSpPr>
            <p:spPr>
              <a:xfrm flipV="1">
                <a:off x="1873" y="3731"/>
                <a:ext cx="1961" cy="58"/>
              </a:xfrm>
              <a:prstGeom prst="line">
                <a:avLst/>
              </a:prstGeom>
              <a:ln w="14288" cap="flat" cmpd="sng">
                <a:solidFill>
                  <a:srgbClr val="000000"/>
                </a:solidFill>
                <a:prstDash val="solid"/>
                <a:headEnd type="none" w="med" len="med"/>
                <a:tailEnd type="none" w="med" len="med"/>
              </a:ln>
            </p:spPr>
          </p:sp>
        </p:grpSp>
        <p:grpSp>
          <p:nvGrpSpPr>
            <p:cNvPr id="174095" name="Group 64"/>
            <p:cNvGrpSpPr/>
            <p:nvPr/>
          </p:nvGrpSpPr>
          <p:grpSpPr>
            <a:xfrm>
              <a:off x="3996" y="2237"/>
              <a:ext cx="1280" cy="983"/>
              <a:chOff x="3996" y="2237"/>
              <a:chExt cx="1280" cy="983"/>
            </a:xfrm>
          </p:grpSpPr>
          <p:sp>
            <p:nvSpPr>
              <p:cNvPr id="174233" name="Freeform 65"/>
              <p:cNvSpPr/>
              <p:nvPr/>
            </p:nvSpPr>
            <p:spPr>
              <a:xfrm>
                <a:off x="3996" y="2448"/>
                <a:ext cx="1252" cy="86"/>
              </a:xfrm>
              <a:custGeom>
                <a:avLst/>
                <a:gdLst>
                  <a:gd name="txL" fmla="*/ 0 w 885"/>
                  <a:gd name="txT" fmla="*/ 0 h 100"/>
                  <a:gd name="txR" fmla="*/ 885 w 885"/>
                  <a:gd name="txB" fmla="*/ 100 h 100"/>
                </a:gdLst>
                <a:ahLst/>
                <a:cxnLst>
                  <a:cxn ang="0">
                    <a:pos x="113792" y="12"/>
                  </a:cxn>
                  <a:cxn ang="0">
                    <a:pos x="113792" y="0"/>
                  </a:cxn>
                  <a:cxn ang="0">
                    <a:pos x="0" y="0"/>
                  </a:cxn>
                  <a:cxn ang="0">
                    <a:pos x="0" y="12"/>
                  </a:cxn>
                  <a:cxn ang="0">
                    <a:pos x="113792" y="12"/>
                  </a:cxn>
                  <a:cxn ang="0">
                    <a:pos x="113792" y="12"/>
                  </a:cxn>
                </a:cxnLst>
                <a:rect l="txL" t="txT" r="txR" b="txB"/>
                <a:pathLst>
                  <a:path w="885" h="100">
                    <a:moveTo>
                      <a:pt x="885" y="100"/>
                    </a:moveTo>
                    <a:lnTo>
                      <a:pt x="885" y="0"/>
                    </a:lnTo>
                    <a:lnTo>
                      <a:pt x="0" y="0"/>
                    </a:lnTo>
                    <a:lnTo>
                      <a:pt x="0" y="100"/>
                    </a:lnTo>
                    <a:lnTo>
                      <a:pt x="885"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34" name="Freeform 66"/>
              <p:cNvSpPr/>
              <p:nvPr/>
            </p:nvSpPr>
            <p:spPr>
              <a:xfrm>
                <a:off x="3996" y="2534"/>
                <a:ext cx="1252" cy="87"/>
              </a:xfrm>
              <a:custGeom>
                <a:avLst/>
                <a:gdLst>
                  <a:gd name="txL" fmla="*/ 0 w 885"/>
                  <a:gd name="txT" fmla="*/ 0 h 101"/>
                  <a:gd name="txR" fmla="*/ 885 w 885"/>
                  <a:gd name="txB" fmla="*/ 101 h 101"/>
                </a:gdLst>
                <a:ahLst/>
                <a:cxnLst>
                  <a:cxn ang="0">
                    <a:pos x="113792" y="12"/>
                  </a:cxn>
                  <a:cxn ang="0">
                    <a:pos x="113792" y="0"/>
                  </a:cxn>
                  <a:cxn ang="0">
                    <a:pos x="0" y="0"/>
                  </a:cxn>
                  <a:cxn ang="0">
                    <a:pos x="0" y="12"/>
                  </a:cxn>
                  <a:cxn ang="0">
                    <a:pos x="113792" y="12"/>
                  </a:cxn>
                  <a:cxn ang="0">
                    <a:pos x="113792" y="12"/>
                  </a:cxn>
                </a:cxnLst>
                <a:rect l="txL" t="txT" r="txR" b="txB"/>
                <a:pathLst>
                  <a:path w="885" h="101">
                    <a:moveTo>
                      <a:pt x="885" y="99"/>
                    </a:moveTo>
                    <a:lnTo>
                      <a:pt x="885" y="0"/>
                    </a:lnTo>
                    <a:lnTo>
                      <a:pt x="0" y="0"/>
                    </a:lnTo>
                    <a:lnTo>
                      <a:pt x="0" y="101"/>
                    </a:lnTo>
                    <a:lnTo>
                      <a:pt x="885" y="101"/>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35" name="Freeform 67"/>
              <p:cNvSpPr/>
              <p:nvPr/>
            </p:nvSpPr>
            <p:spPr>
              <a:xfrm>
                <a:off x="3996" y="2621"/>
                <a:ext cx="1252" cy="85"/>
              </a:xfrm>
              <a:custGeom>
                <a:avLst/>
                <a:gdLst>
                  <a:gd name="txL" fmla="*/ 0 w 885"/>
                  <a:gd name="txT" fmla="*/ 0 h 98"/>
                  <a:gd name="txR" fmla="*/ 885 w 885"/>
                  <a:gd name="txB" fmla="*/ 98 h 98"/>
                </a:gdLst>
                <a:ahLst/>
                <a:cxnLst>
                  <a:cxn ang="0">
                    <a:pos x="113792" y="14"/>
                  </a:cxn>
                  <a:cxn ang="0">
                    <a:pos x="113792" y="0"/>
                  </a:cxn>
                  <a:cxn ang="0">
                    <a:pos x="0" y="0"/>
                  </a:cxn>
                  <a:cxn ang="0">
                    <a:pos x="0" y="14"/>
                  </a:cxn>
                  <a:cxn ang="0">
                    <a:pos x="113792" y="14"/>
                  </a:cxn>
                  <a:cxn ang="0">
                    <a:pos x="113792" y="14"/>
                  </a:cxn>
                </a:cxnLst>
                <a:rect l="txL" t="txT" r="txR" b="txB"/>
                <a:pathLst>
                  <a:path w="885" h="98">
                    <a:moveTo>
                      <a:pt x="885" y="98"/>
                    </a:moveTo>
                    <a:lnTo>
                      <a:pt x="885" y="0"/>
                    </a:lnTo>
                    <a:lnTo>
                      <a:pt x="0" y="0"/>
                    </a:lnTo>
                    <a:lnTo>
                      <a:pt x="0" y="98"/>
                    </a:lnTo>
                    <a:lnTo>
                      <a:pt x="885" y="98"/>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36" name="Freeform 68"/>
              <p:cNvSpPr/>
              <p:nvPr/>
            </p:nvSpPr>
            <p:spPr>
              <a:xfrm>
                <a:off x="3996" y="2706"/>
                <a:ext cx="1252" cy="86"/>
              </a:xfrm>
              <a:custGeom>
                <a:avLst/>
                <a:gdLst>
                  <a:gd name="txL" fmla="*/ 0 w 885"/>
                  <a:gd name="txT" fmla="*/ 0 h 100"/>
                  <a:gd name="txR" fmla="*/ 885 w 885"/>
                  <a:gd name="txB" fmla="*/ 100 h 100"/>
                </a:gdLst>
                <a:ahLst/>
                <a:cxnLst>
                  <a:cxn ang="0">
                    <a:pos x="113792" y="12"/>
                  </a:cxn>
                  <a:cxn ang="0">
                    <a:pos x="113792" y="0"/>
                  </a:cxn>
                  <a:cxn ang="0">
                    <a:pos x="0" y="0"/>
                  </a:cxn>
                  <a:cxn ang="0">
                    <a:pos x="0" y="12"/>
                  </a:cxn>
                  <a:cxn ang="0">
                    <a:pos x="113792" y="12"/>
                  </a:cxn>
                  <a:cxn ang="0">
                    <a:pos x="113792" y="12"/>
                  </a:cxn>
                </a:cxnLst>
                <a:rect l="txL" t="txT" r="txR" b="txB"/>
                <a:pathLst>
                  <a:path w="885" h="100">
                    <a:moveTo>
                      <a:pt x="885" y="98"/>
                    </a:moveTo>
                    <a:lnTo>
                      <a:pt x="885" y="0"/>
                    </a:lnTo>
                    <a:lnTo>
                      <a:pt x="0" y="0"/>
                    </a:lnTo>
                    <a:lnTo>
                      <a:pt x="0" y="100"/>
                    </a:lnTo>
                    <a:lnTo>
                      <a:pt x="885"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37" name="Freeform 69"/>
              <p:cNvSpPr/>
              <p:nvPr/>
            </p:nvSpPr>
            <p:spPr>
              <a:xfrm>
                <a:off x="3996" y="2792"/>
                <a:ext cx="1252" cy="85"/>
              </a:xfrm>
              <a:custGeom>
                <a:avLst/>
                <a:gdLst>
                  <a:gd name="txL" fmla="*/ 0 w 885"/>
                  <a:gd name="txT" fmla="*/ 0 h 98"/>
                  <a:gd name="txR" fmla="*/ 885 w 885"/>
                  <a:gd name="txB" fmla="*/ 98 h 98"/>
                </a:gdLst>
                <a:ahLst/>
                <a:cxnLst>
                  <a:cxn ang="0">
                    <a:pos x="113792" y="14"/>
                  </a:cxn>
                  <a:cxn ang="0">
                    <a:pos x="113792" y="0"/>
                  </a:cxn>
                  <a:cxn ang="0">
                    <a:pos x="0" y="0"/>
                  </a:cxn>
                  <a:cxn ang="0">
                    <a:pos x="0" y="14"/>
                  </a:cxn>
                  <a:cxn ang="0">
                    <a:pos x="113792" y="14"/>
                  </a:cxn>
                  <a:cxn ang="0">
                    <a:pos x="113792" y="14"/>
                  </a:cxn>
                </a:cxnLst>
                <a:rect l="txL" t="txT" r="txR" b="txB"/>
                <a:pathLst>
                  <a:path w="885" h="98">
                    <a:moveTo>
                      <a:pt x="885" y="98"/>
                    </a:moveTo>
                    <a:lnTo>
                      <a:pt x="885" y="0"/>
                    </a:lnTo>
                    <a:lnTo>
                      <a:pt x="0" y="0"/>
                    </a:lnTo>
                    <a:lnTo>
                      <a:pt x="0" y="98"/>
                    </a:lnTo>
                    <a:lnTo>
                      <a:pt x="885" y="98"/>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38" name="Freeform 70"/>
              <p:cNvSpPr/>
              <p:nvPr/>
            </p:nvSpPr>
            <p:spPr>
              <a:xfrm>
                <a:off x="3996" y="2877"/>
                <a:ext cx="1252" cy="86"/>
              </a:xfrm>
              <a:custGeom>
                <a:avLst/>
                <a:gdLst>
                  <a:gd name="txL" fmla="*/ 0 w 885"/>
                  <a:gd name="txT" fmla="*/ 0 h 100"/>
                  <a:gd name="txR" fmla="*/ 885 w 885"/>
                  <a:gd name="txB" fmla="*/ 100 h 100"/>
                </a:gdLst>
                <a:ahLst/>
                <a:cxnLst>
                  <a:cxn ang="0">
                    <a:pos x="113792" y="12"/>
                  </a:cxn>
                  <a:cxn ang="0">
                    <a:pos x="113792" y="0"/>
                  </a:cxn>
                  <a:cxn ang="0">
                    <a:pos x="0" y="0"/>
                  </a:cxn>
                  <a:cxn ang="0">
                    <a:pos x="0" y="12"/>
                  </a:cxn>
                  <a:cxn ang="0">
                    <a:pos x="113792" y="12"/>
                  </a:cxn>
                  <a:cxn ang="0">
                    <a:pos x="113792" y="12"/>
                  </a:cxn>
                </a:cxnLst>
                <a:rect l="txL" t="txT" r="txR" b="txB"/>
                <a:pathLst>
                  <a:path w="885" h="100">
                    <a:moveTo>
                      <a:pt x="885" y="98"/>
                    </a:moveTo>
                    <a:lnTo>
                      <a:pt x="885" y="0"/>
                    </a:lnTo>
                    <a:lnTo>
                      <a:pt x="0" y="0"/>
                    </a:lnTo>
                    <a:lnTo>
                      <a:pt x="0" y="100"/>
                    </a:lnTo>
                    <a:lnTo>
                      <a:pt x="885"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39" name="Freeform 71"/>
              <p:cNvSpPr/>
              <p:nvPr/>
            </p:nvSpPr>
            <p:spPr>
              <a:xfrm>
                <a:off x="3996" y="2963"/>
                <a:ext cx="1252" cy="84"/>
              </a:xfrm>
              <a:custGeom>
                <a:avLst/>
                <a:gdLst>
                  <a:gd name="txL" fmla="*/ 0 w 885"/>
                  <a:gd name="txT" fmla="*/ 0 h 98"/>
                  <a:gd name="txR" fmla="*/ 885 w 885"/>
                  <a:gd name="txB" fmla="*/ 98 h 98"/>
                </a:gdLst>
                <a:ahLst/>
                <a:cxnLst>
                  <a:cxn ang="0">
                    <a:pos x="113792" y="11"/>
                  </a:cxn>
                  <a:cxn ang="0">
                    <a:pos x="113792" y="0"/>
                  </a:cxn>
                  <a:cxn ang="0">
                    <a:pos x="0" y="0"/>
                  </a:cxn>
                  <a:cxn ang="0">
                    <a:pos x="0" y="11"/>
                  </a:cxn>
                  <a:cxn ang="0">
                    <a:pos x="113792" y="11"/>
                  </a:cxn>
                  <a:cxn ang="0">
                    <a:pos x="113792" y="11"/>
                  </a:cxn>
                </a:cxnLst>
                <a:rect l="txL" t="txT" r="txR" b="txB"/>
                <a:pathLst>
                  <a:path w="885" h="98">
                    <a:moveTo>
                      <a:pt x="885" y="98"/>
                    </a:moveTo>
                    <a:lnTo>
                      <a:pt x="885" y="0"/>
                    </a:lnTo>
                    <a:lnTo>
                      <a:pt x="0" y="0"/>
                    </a:lnTo>
                    <a:lnTo>
                      <a:pt x="0" y="98"/>
                    </a:lnTo>
                    <a:lnTo>
                      <a:pt x="885" y="98"/>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40" name="Freeform 72"/>
              <p:cNvSpPr/>
              <p:nvPr/>
            </p:nvSpPr>
            <p:spPr>
              <a:xfrm>
                <a:off x="3996" y="3047"/>
                <a:ext cx="1252" cy="86"/>
              </a:xfrm>
              <a:custGeom>
                <a:avLst/>
                <a:gdLst>
                  <a:gd name="txL" fmla="*/ 0 w 885"/>
                  <a:gd name="txT" fmla="*/ 0 h 100"/>
                  <a:gd name="txR" fmla="*/ 885 w 885"/>
                  <a:gd name="txB" fmla="*/ 100 h 100"/>
                </a:gdLst>
                <a:ahLst/>
                <a:cxnLst>
                  <a:cxn ang="0">
                    <a:pos x="113792" y="12"/>
                  </a:cxn>
                  <a:cxn ang="0">
                    <a:pos x="113792" y="0"/>
                  </a:cxn>
                  <a:cxn ang="0">
                    <a:pos x="0" y="0"/>
                  </a:cxn>
                  <a:cxn ang="0">
                    <a:pos x="0" y="12"/>
                  </a:cxn>
                  <a:cxn ang="0">
                    <a:pos x="113792" y="12"/>
                  </a:cxn>
                  <a:cxn ang="0">
                    <a:pos x="113792" y="12"/>
                  </a:cxn>
                </a:cxnLst>
                <a:rect l="txL" t="txT" r="txR" b="txB"/>
                <a:pathLst>
                  <a:path w="885" h="100">
                    <a:moveTo>
                      <a:pt x="885" y="100"/>
                    </a:moveTo>
                    <a:lnTo>
                      <a:pt x="885" y="0"/>
                    </a:lnTo>
                    <a:lnTo>
                      <a:pt x="0" y="0"/>
                    </a:lnTo>
                    <a:lnTo>
                      <a:pt x="0" y="100"/>
                    </a:lnTo>
                    <a:lnTo>
                      <a:pt x="885"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41" name="Freeform 73"/>
              <p:cNvSpPr/>
              <p:nvPr/>
            </p:nvSpPr>
            <p:spPr>
              <a:xfrm>
                <a:off x="3996" y="3133"/>
                <a:ext cx="1252" cy="87"/>
              </a:xfrm>
              <a:custGeom>
                <a:avLst/>
                <a:gdLst>
                  <a:gd name="txL" fmla="*/ 0 w 885"/>
                  <a:gd name="txT" fmla="*/ 0 h 100"/>
                  <a:gd name="txR" fmla="*/ 885 w 885"/>
                  <a:gd name="txB" fmla="*/ 100 h 100"/>
                </a:gdLst>
                <a:ahLst/>
                <a:cxnLst>
                  <a:cxn ang="0">
                    <a:pos x="113792" y="14"/>
                  </a:cxn>
                  <a:cxn ang="0">
                    <a:pos x="113792" y="0"/>
                  </a:cxn>
                  <a:cxn ang="0">
                    <a:pos x="0" y="0"/>
                  </a:cxn>
                  <a:cxn ang="0">
                    <a:pos x="0" y="15"/>
                  </a:cxn>
                  <a:cxn ang="0">
                    <a:pos x="113792" y="15"/>
                  </a:cxn>
                  <a:cxn ang="0">
                    <a:pos x="113792" y="15"/>
                  </a:cxn>
                </a:cxnLst>
                <a:rect l="txL" t="txT" r="txR" b="txB"/>
                <a:pathLst>
                  <a:path w="885" h="100">
                    <a:moveTo>
                      <a:pt x="885" y="98"/>
                    </a:moveTo>
                    <a:lnTo>
                      <a:pt x="885" y="0"/>
                    </a:lnTo>
                    <a:lnTo>
                      <a:pt x="0" y="0"/>
                    </a:lnTo>
                    <a:lnTo>
                      <a:pt x="0" y="100"/>
                    </a:lnTo>
                    <a:lnTo>
                      <a:pt x="885"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42" name="Text Box 74"/>
              <p:cNvSpPr txBox="1"/>
              <p:nvPr/>
            </p:nvSpPr>
            <p:spPr>
              <a:xfrm>
                <a:off x="4068" y="2237"/>
                <a:ext cx="1208" cy="163"/>
              </a:xfrm>
              <a:prstGeom prst="rect">
                <a:avLst/>
              </a:prstGeom>
              <a:noFill/>
              <a:ln w="9525">
                <a:noFill/>
              </a:ln>
            </p:spPr>
            <p:txBody>
              <a:bodyPr>
                <a:spAutoFit/>
              </a:bodyPr>
              <a:p>
                <a:r>
                  <a:rPr lang="en-US" altLang="zh-CN" i="0">
                    <a:solidFill>
                      <a:schemeClr val="tx1"/>
                    </a:solidFill>
                    <a:latin typeface="Times New Roman" panose="02020603050405020304" pitchFamily="18" charset="0"/>
                    <a:ea typeface="宋体" panose="02010600030101010101" pitchFamily="2" charset="-122"/>
                  </a:rPr>
                  <a:t>Physical memory</a:t>
                </a:r>
                <a:endParaRPr lang="en-US" altLang="zh-CN" i="0">
                  <a:solidFill>
                    <a:schemeClr val="tx1"/>
                  </a:solidFill>
                  <a:latin typeface="Times New Roman" panose="02020603050405020304" pitchFamily="18" charset="0"/>
                  <a:ea typeface="宋体" panose="02010600030101010101" pitchFamily="2" charset="-122"/>
                </a:endParaRPr>
              </a:p>
            </p:txBody>
          </p:sp>
        </p:grpSp>
        <p:grpSp>
          <p:nvGrpSpPr>
            <p:cNvPr id="174096" name="Group 75"/>
            <p:cNvGrpSpPr/>
            <p:nvPr/>
          </p:nvGrpSpPr>
          <p:grpSpPr>
            <a:xfrm>
              <a:off x="237" y="1953"/>
              <a:ext cx="1208" cy="280"/>
              <a:chOff x="237" y="1953"/>
              <a:chExt cx="1208" cy="280"/>
            </a:xfrm>
          </p:grpSpPr>
          <p:sp>
            <p:nvSpPr>
              <p:cNvPr id="174231" name="Freeform 76"/>
              <p:cNvSpPr/>
              <p:nvPr/>
            </p:nvSpPr>
            <p:spPr>
              <a:xfrm>
                <a:off x="377" y="2147"/>
                <a:ext cx="879" cy="86"/>
              </a:xfrm>
              <a:custGeom>
                <a:avLst/>
                <a:gdLst>
                  <a:gd name="txL" fmla="*/ 0 w 621"/>
                  <a:gd name="txT" fmla="*/ 0 h 100"/>
                  <a:gd name="txR" fmla="*/ 621 w 621"/>
                  <a:gd name="txB" fmla="*/ 100 h 100"/>
                </a:gdLst>
                <a:ahLst/>
                <a:cxnLst>
                  <a:cxn ang="0">
                    <a:pos x="80197" y="12"/>
                  </a:cxn>
                  <a:cxn ang="0">
                    <a:pos x="80480" y="0"/>
                  </a:cxn>
                  <a:cxn ang="0">
                    <a:pos x="0" y="0"/>
                  </a:cxn>
                  <a:cxn ang="0">
                    <a:pos x="0" y="12"/>
                  </a:cxn>
                  <a:cxn ang="0">
                    <a:pos x="80480" y="12"/>
                  </a:cxn>
                  <a:cxn ang="0">
                    <a:pos x="80480" y="12"/>
                  </a:cxn>
                </a:cxnLst>
                <a:rect l="txL" t="txT" r="txR" b="txB"/>
                <a:pathLst>
                  <a:path w="621" h="100">
                    <a:moveTo>
                      <a:pt x="619" y="100"/>
                    </a:moveTo>
                    <a:lnTo>
                      <a:pt x="621" y="0"/>
                    </a:lnTo>
                    <a:lnTo>
                      <a:pt x="0" y="0"/>
                    </a:lnTo>
                    <a:lnTo>
                      <a:pt x="0" y="100"/>
                    </a:lnTo>
                    <a:lnTo>
                      <a:pt x="62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32" name="Text Box 77"/>
              <p:cNvSpPr txBox="1"/>
              <p:nvPr/>
            </p:nvSpPr>
            <p:spPr>
              <a:xfrm>
                <a:off x="237" y="1953"/>
                <a:ext cx="1208" cy="163"/>
              </a:xfrm>
              <a:prstGeom prst="rect">
                <a:avLst/>
              </a:prstGeom>
              <a:noFill/>
              <a:ln w="9525">
                <a:noFill/>
              </a:ln>
            </p:spPr>
            <p:txBody>
              <a:bodyPr>
                <a:spAutoFit/>
              </a:bodyPr>
              <a:p>
                <a:r>
                  <a:rPr lang="en-US" altLang="zh-CN" i="0">
                    <a:solidFill>
                      <a:schemeClr val="tx1"/>
                    </a:solidFill>
                    <a:latin typeface="Times New Roman" panose="02020603050405020304" pitchFamily="18" charset="0"/>
                    <a:ea typeface="宋体" panose="02010600030101010101" pitchFamily="2" charset="-122"/>
                  </a:rPr>
                  <a:t>virtual page #</a:t>
                </a:r>
                <a:endParaRPr lang="en-US" altLang="zh-CN" i="0">
                  <a:solidFill>
                    <a:schemeClr val="tx1"/>
                  </a:solidFill>
                  <a:latin typeface="Times New Roman" panose="02020603050405020304" pitchFamily="18" charset="0"/>
                  <a:ea typeface="宋体" panose="02010600030101010101" pitchFamily="2" charset="-122"/>
                </a:endParaRPr>
              </a:p>
            </p:txBody>
          </p:sp>
        </p:grpSp>
        <p:grpSp>
          <p:nvGrpSpPr>
            <p:cNvPr id="174097" name="Group 78"/>
            <p:cNvGrpSpPr/>
            <p:nvPr/>
          </p:nvGrpSpPr>
          <p:grpSpPr>
            <a:xfrm>
              <a:off x="3734" y="3208"/>
              <a:ext cx="1511" cy="983"/>
              <a:chOff x="3734" y="3208"/>
              <a:chExt cx="1511" cy="983"/>
            </a:xfrm>
          </p:grpSpPr>
          <p:sp>
            <p:nvSpPr>
              <p:cNvPr id="174221" name="Freeform 79"/>
              <p:cNvSpPr/>
              <p:nvPr/>
            </p:nvSpPr>
            <p:spPr>
              <a:xfrm>
                <a:off x="3734" y="3416"/>
                <a:ext cx="1511" cy="775"/>
              </a:xfrm>
              <a:custGeom>
                <a:avLst/>
                <a:gdLst>
                  <a:gd name="txL" fmla="*/ 0 w 1068"/>
                  <a:gd name="txT" fmla="*/ 0 h 671"/>
                  <a:gd name="txR" fmla="*/ 1068 w 1068"/>
                  <a:gd name="txB" fmla="*/ 671 h 671"/>
                </a:gdLst>
                <a:ahLst/>
                <a:cxnLst>
                  <a:cxn ang="0">
                    <a:pos x="137529" y="632"/>
                  </a:cxn>
                  <a:cxn ang="0">
                    <a:pos x="136736" y="534"/>
                  </a:cxn>
                  <a:cxn ang="0">
                    <a:pos x="134100" y="433"/>
                  </a:cxn>
                  <a:cxn ang="0">
                    <a:pos x="130073" y="346"/>
                  </a:cxn>
                  <a:cxn ang="0">
                    <a:pos x="124468" y="251"/>
                  </a:cxn>
                  <a:cxn ang="0">
                    <a:pos x="117571" y="182"/>
                  </a:cxn>
                  <a:cxn ang="0">
                    <a:pos x="109464" y="119"/>
                  </a:cxn>
                  <a:cxn ang="0">
                    <a:pos x="100497" y="58"/>
                  </a:cxn>
                  <a:cxn ang="0">
                    <a:pos x="90548" y="32"/>
                  </a:cxn>
                  <a:cxn ang="0">
                    <a:pos x="80004" y="0"/>
                  </a:cxn>
                  <a:cxn ang="0">
                    <a:pos x="68858" y="0"/>
                  </a:cxn>
                  <a:cxn ang="0">
                    <a:pos x="57725" y="0"/>
                  </a:cxn>
                  <a:cxn ang="0">
                    <a:pos x="47189" y="32"/>
                  </a:cxn>
                  <a:cxn ang="0">
                    <a:pos x="37236" y="58"/>
                  </a:cxn>
                  <a:cxn ang="0">
                    <a:pos x="28292" y="119"/>
                  </a:cxn>
                  <a:cxn ang="0">
                    <a:pos x="20161" y="182"/>
                  </a:cxn>
                  <a:cxn ang="0">
                    <a:pos x="13320" y="251"/>
                  </a:cxn>
                  <a:cxn ang="0">
                    <a:pos x="7736" y="346"/>
                  </a:cxn>
                  <a:cxn ang="0">
                    <a:pos x="3715" y="433"/>
                  </a:cxn>
                  <a:cxn ang="0">
                    <a:pos x="1063" y="534"/>
                  </a:cxn>
                  <a:cxn ang="0">
                    <a:pos x="0" y="632"/>
                  </a:cxn>
                  <a:cxn ang="0">
                    <a:pos x="0" y="4406"/>
                  </a:cxn>
                  <a:cxn ang="0">
                    <a:pos x="1063" y="4501"/>
                  </a:cxn>
                  <a:cxn ang="0">
                    <a:pos x="3715" y="4612"/>
                  </a:cxn>
                  <a:cxn ang="0">
                    <a:pos x="7736" y="4699"/>
                  </a:cxn>
                  <a:cxn ang="0">
                    <a:pos x="13320" y="4792"/>
                  </a:cxn>
                  <a:cxn ang="0">
                    <a:pos x="20161" y="4868"/>
                  </a:cxn>
                  <a:cxn ang="0">
                    <a:pos x="28292" y="4923"/>
                  </a:cxn>
                  <a:cxn ang="0">
                    <a:pos x="37236" y="4964"/>
                  </a:cxn>
                  <a:cxn ang="0">
                    <a:pos x="47189" y="5009"/>
                  </a:cxn>
                  <a:cxn ang="0">
                    <a:pos x="57725" y="5029"/>
                  </a:cxn>
                  <a:cxn ang="0">
                    <a:pos x="68858" y="5043"/>
                  </a:cxn>
                  <a:cxn ang="0">
                    <a:pos x="80004" y="5029"/>
                  </a:cxn>
                  <a:cxn ang="0">
                    <a:pos x="90548" y="5009"/>
                  </a:cxn>
                  <a:cxn ang="0">
                    <a:pos x="100497" y="4964"/>
                  </a:cxn>
                  <a:cxn ang="0">
                    <a:pos x="109464" y="4923"/>
                  </a:cxn>
                  <a:cxn ang="0">
                    <a:pos x="117571" y="4868"/>
                  </a:cxn>
                  <a:cxn ang="0">
                    <a:pos x="124468" y="4792"/>
                  </a:cxn>
                  <a:cxn ang="0">
                    <a:pos x="130073" y="4699"/>
                  </a:cxn>
                  <a:cxn ang="0">
                    <a:pos x="134100" y="4612"/>
                  </a:cxn>
                  <a:cxn ang="0">
                    <a:pos x="136736" y="4501"/>
                  </a:cxn>
                  <a:cxn ang="0">
                    <a:pos x="137529" y="4406"/>
                  </a:cxn>
                  <a:cxn ang="0">
                    <a:pos x="137529" y="632"/>
                  </a:cxn>
                  <a:cxn ang="0">
                    <a:pos x="137529" y="632"/>
                  </a:cxn>
                </a:cxnLst>
                <a:rect l="txL" t="txT" r="txR" b="txB"/>
                <a:pathLst>
                  <a:path w="1068" h="671">
                    <a:moveTo>
                      <a:pt x="1068" y="84"/>
                    </a:moveTo>
                    <a:lnTo>
                      <a:pt x="1062" y="70"/>
                    </a:lnTo>
                    <a:lnTo>
                      <a:pt x="1042" y="58"/>
                    </a:lnTo>
                    <a:lnTo>
                      <a:pt x="1010" y="46"/>
                    </a:lnTo>
                    <a:lnTo>
                      <a:pt x="967" y="34"/>
                    </a:lnTo>
                    <a:lnTo>
                      <a:pt x="913" y="24"/>
                    </a:lnTo>
                    <a:lnTo>
                      <a:pt x="850" y="16"/>
                    </a:lnTo>
                    <a:lnTo>
                      <a:pt x="781" y="8"/>
                    </a:lnTo>
                    <a:lnTo>
                      <a:pt x="703" y="4"/>
                    </a:lnTo>
                    <a:lnTo>
                      <a:pt x="621" y="0"/>
                    </a:lnTo>
                    <a:lnTo>
                      <a:pt x="535" y="0"/>
                    </a:lnTo>
                    <a:lnTo>
                      <a:pt x="449" y="0"/>
                    </a:lnTo>
                    <a:lnTo>
                      <a:pt x="367" y="4"/>
                    </a:lnTo>
                    <a:lnTo>
                      <a:pt x="289" y="8"/>
                    </a:lnTo>
                    <a:lnTo>
                      <a:pt x="220" y="16"/>
                    </a:lnTo>
                    <a:lnTo>
                      <a:pt x="157" y="24"/>
                    </a:lnTo>
                    <a:lnTo>
                      <a:pt x="103" y="34"/>
                    </a:lnTo>
                    <a:lnTo>
                      <a:pt x="60" y="46"/>
                    </a:lnTo>
                    <a:lnTo>
                      <a:pt x="28" y="58"/>
                    </a:lnTo>
                    <a:lnTo>
                      <a:pt x="8" y="70"/>
                    </a:lnTo>
                    <a:lnTo>
                      <a:pt x="0" y="84"/>
                    </a:lnTo>
                    <a:lnTo>
                      <a:pt x="0" y="585"/>
                    </a:lnTo>
                    <a:lnTo>
                      <a:pt x="8" y="599"/>
                    </a:lnTo>
                    <a:lnTo>
                      <a:pt x="28" y="613"/>
                    </a:lnTo>
                    <a:lnTo>
                      <a:pt x="60" y="625"/>
                    </a:lnTo>
                    <a:lnTo>
                      <a:pt x="103" y="637"/>
                    </a:lnTo>
                    <a:lnTo>
                      <a:pt x="157" y="647"/>
                    </a:lnTo>
                    <a:lnTo>
                      <a:pt x="220" y="655"/>
                    </a:lnTo>
                    <a:lnTo>
                      <a:pt x="289" y="661"/>
                    </a:lnTo>
                    <a:lnTo>
                      <a:pt x="367" y="667"/>
                    </a:lnTo>
                    <a:lnTo>
                      <a:pt x="449" y="669"/>
                    </a:lnTo>
                    <a:lnTo>
                      <a:pt x="535" y="671"/>
                    </a:lnTo>
                    <a:lnTo>
                      <a:pt x="621" y="669"/>
                    </a:lnTo>
                    <a:lnTo>
                      <a:pt x="703" y="667"/>
                    </a:lnTo>
                    <a:lnTo>
                      <a:pt x="781" y="661"/>
                    </a:lnTo>
                    <a:lnTo>
                      <a:pt x="850" y="655"/>
                    </a:lnTo>
                    <a:lnTo>
                      <a:pt x="913" y="647"/>
                    </a:lnTo>
                    <a:lnTo>
                      <a:pt x="967" y="637"/>
                    </a:lnTo>
                    <a:lnTo>
                      <a:pt x="1010" y="625"/>
                    </a:lnTo>
                    <a:lnTo>
                      <a:pt x="1042" y="613"/>
                    </a:lnTo>
                    <a:lnTo>
                      <a:pt x="1062" y="599"/>
                    </a:lnTo>
                    <a:lnTo>
                      <a:pt x="1068" y="585"/>
                    </a:lnTo>
                    <a:lnTo>
                      <a:pt x="1068" y="84"/>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22" name="Freeform 80"/>
              <p:cNvSpPr/>
              <p:nvPr/>
            </p:nvSpPr>
            <p:spPr>
              <a:xfrm>
                <a:off x="3837" y="3616"/>
                <a:ext cx="1353" cy="87"/>
              </a:xfrm>
              <a:custGeom>
                <a:avLst/>
                <a:gdLst>
                  <a:gd name="txL" fmla="*/ 0 w 956"/>
                  <a:gd name="txT" fmla="*/ 0 h 101"/>
                  <a:gd name="txR" fmla="*/ 956 w 956"/>
                  <a:gd name="txB" fmla="*/ 101 h 101"/>
                </a:gdLst>
                <a:ahLst/>
                <a:cxnLst>
                  <a:cxn ang="0">
                    <a:pos x="123424" y="12"/>
                  </a:cxn>
                  <a:cxn ang="0">
                    <a:pos x="123651" y="0"/>
                  </a:cxn>
                  <a:cxn ang="0">
                    <a:pos x="0" y="0"/>
                  </a:cxn>
                  <a:cxn ang="0">
                    <a:pos x="0" y="12"/>
                  </a:cxn>
                  <a:cxn ang="0">
                    <a:pos x="123651" y="12"/>
                  </a:cxn>
                  <a:cxn ang="0">
                    <a:pos x="123651" y="12"/>
                  </a:cxn>
                  <a:cxn ang="0">
                    <a:pos x="123424" y="12"/>
                  </a:cxn>
                </a:cxnLst>
                <a:rect l="txL" t="txT" r="txR" b="txB"/>
                <a:pathLst>
                  <a:path w="956" h="101">
                    <a:moveTo>
                      <a:pt x="954" y="101"/>
                    </a:moveTo>
                    <a:lnTo>
                      <a:pt x="956" y="0"/>
                    </a:lnTo>
                    <a:lnTo>
                      <a:pt x="0" y="0"/>
                    </a:lnTo>
                    <a:lnTo>
                      <a:pt x="0" y="101"/>
                    </a:lnTo>
                    <a:lnTo>
                      <a:pt x="956" y="101"/>
                    </a:lnTo>
                    <a:lnTo>
                      <a:pt x="954" y="101"/>
                    </a:lnTo>
                    <a:close/>
                  </a:path>
                </a:pathLst>
              </a:custGeom>
              <a:solidFill>
                <a:srgbClr val="CCCCCC">
                  <a:alpha val="100000"/>
                </a:srgbClr>
              </a:solidFill>
              <a:ln w="9525">
                <a:noFill/>
              </a:ln>
            </p:spPr>
            <p:txBody>
              <a:bodyPr/>
              <a:p>
                <a:endParaRPr lang="zh-CN" altLang="en-US"/>
              </a:p>
            </p:txBody>
          </p:sp>
          <p:sp>
            <p:nvSpPr>
              <p:cNvPr id="174223" name="Freeform 81"/>
              <p:cNvSpPr/>
              <p:nvPr/>
            </p:nvSpPr>
            <p:spPr>
              <a:xfrm>
                <a:off x="3837" y="3616"/>
                <a:ext cx="1353" cy="87"/>
              </a:xfrm>
              <a:custGeom>
                <a:avLst/>
                <a:gdLst>
                  <a:gd name="txL" fmla="*/ 0 w 956"/>
                  <a:gd name="txT" fmla="*/ 0 h 101"/>
                  <a:gd name="txR" fmla="*/ 956 w 956"/>
                  <a:gd name="txB" fmla="*/ 101 h 101"/>
                </a:gdLst>
                <a:ahLst/>
                <a:cxnLst>
                  <a:cxn ang="0">
                    <a:pos x="123424" y="12"/>
                  </a:cxn>
                  <a:cxn ang="0">
                    <a:pos x="123651" y="0"/>
                  </a:cxn>
                  <a:cxn ang="0">
                    <a:pos x="0" y="0"/>
                  </a:cxn>
                  <a:cxn ang="0">
                    <a:pos x="0" y="12"/>
                  </a:cxn>
                  <a:cxn ang="0">
                    <a:pos x="123651" y="12"/>
                  </a:cxn>
                  <a:cxn ang="0">
                    <a:pos x="123651" y="12"/>
                  </a:cxn>
                </a:cxnLst>
                <a:rect l="txL" t="txT" r="txR" b="txB"/>
                <a:pathLst>
                  <a:path w="956" h="101">
                    <a:moveTo>
                      <a:pt x="954" y="101"/>
                    </a:moveTo>
                    <a:lnTo>
                      <a:pt x="956" y="0"/>
                    </a:lnTo>
                    <a:lnTo>
                      <a:pt x="0" y="0"/>
                    </a:lnTo>
                    <a:lnTo>
                      <a:pt x="0" y="101"/>
                    </a:lnTo>
                    <a:lnTo>
                      <a:pt x="956" y="101"/>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24" name="Freeform 82"/>
              <p:cNvSpPr/>
              <p:nvPr/>
            </p:nvSpPr>
            <p:spPr>
              <a:xfrm>
                <a:off x="3837" y="3732"/>
                <a:ext cx="1353" cy="87"/>
              </a:xfrm>
              <a:custGeom>
                <a:avLst/>
                <a:gdLst>
                  <a:gd name="txL" fmla="*/ 0 w 956"/>
                  <a:gd name="txT" fmla="*/ 0 h 100"/>
                  <a:gd name="txR" fmla="*/ 956 w 956"/>
                  <a:gd name="txB" fmla="*/ 100 h 100"/>
                </a:gdLst>
                <a:ahLst/>
                <a:cxnLst>
                  <a:cxn ang="0">
                    <a:pos x="123424" y="14"/>
                  </a:cxn>
                  <a:cxn ang="0">
                    <a:pos x="123651" y="0"/>
                  </a:cxn>
                  <a:cxn ang="0">
                    <a:pos x="0" y="0"/>
                  </a:cxn>
                  <a:cxn ang="0">
                    <a:pos x="0" y="15"/>
                  </a:cxn>
                  <a:cxn ang="0">
                    <a:pos x="123651" y="15"/>
                  </a:cxn>
                  <a:cxn ang="0">
                    <a:pos x="123651" y="15"/>
                  </a:cxn>
                  <a:cxn ang="0">
                    <a:pos x="123424" y="14"/>
                  </a:cxn>
                </a:cxnLst>
                <a:rect l="txL" t="txT" r="txR" b="txB"/>
                <a:pathLst>
                  <a:path w="956" h="100">
                    <a:moveTo>
                      <a:pt x="954" y="98"/>
                    </a:moveTo>
                    <a:lnTo>
                      <a:pt x="956" y="0"/>
                    </a:lnTo>
                    <a:lnTo>
                      <a:pt x="0" y="0"/>
                    </a:lnTo>
                    <a:lnTo>
                      <a:pt x="0" y="100"/>
                    </a:lnTo>
                    <a:lnTo>
                      <a:pt x="956" y="100"/>
                    </a:lnTo>
                    <a:lnTo>
                      <a:pt x="954" y="98"/>
                    </a:lnTo>
                    <a:close/>
                  </a:path>
                </a:pathLst>
              </a:custGeom>
              <a:solidFill>
                <a:srgbClr val="CCCCCC">
                  <a:alpha val="100000"/>
                </a:srgbClr>
              </a:solidFill>
              <a:ln w="9525">
                <a:noFill/>
              </a:ln>
            </p:spPr>
            <p:txBody>
              <a:bodyPr/>
              <a:p>
                <a:endParaRPr lang="zh-CN" altLang="en-US"/>
              </a:p>
            </p:txBody>
          </p:sp>
          <p:sp>
            <p:nvSpPr>
              <p:cNvPr id="174225" name="Freeform 83"/>
              <p:cNvSpPr/>
              <p:nvPr/>
            </p:nvSpPr>
            <p:spPr>
              <a:xfrm>
                <a:off x="3837" y="3732"/>
                <a:ext cx="1353" cy="87"/>
              </a:xfrm>
              <a:custGeom>
                <a:avLst/>
                <a:gdLst>
                  <a:gd name="txL" fmla="*/ 0 w 956"/>
                  <a:gd name="txT" fmla="*/ 0 h 100"/>
                  <a:gd name="txR" fmla="*/ 956 w 956"/>
                  <a:gd name="txB" fmla="*/ 100 h 100"/>
                </a:gdLst>
                <a:ahLst/>
                <a:cxnLst>
                  <a:cxn ang="0">
                    <a:pos x="123424" y="14"/>
                  </a:cxn>
                  <a:cxn ang="0">
                    <a:pos x="123651" y="0"/>
                  </a:cxn>
                  <a:cxn ang="0">
                    <a:pos x="0" y="0"/>
                  </a:cxn>
                  <a:cxn ang="0">
                    <a:pos x="0" y="15"/>
                  </a:cxn>
                  <a:cxn ang="0">
                    <a:pos x="123651" y="15"/>
                  </a:cxn>
                  <a:cxn ang="0">
                    <a:pos x="123651" y="15"/>
                  </a:cxn>
                </a:cxnLst>
                <a:rect l="txL" t="txT" r="txR" b="txB"/>
                <a:pathLst>
                  <a:path w="956" h="100">
                    <a:moveTo>
                      <a:pt x="954" y="98"/>
                    </a:moveTo>
                    <a:lnTo>
                      <a:pt x="956" y="0"/>
                    </a:lnTo>
                    <a:lnTo>
                      <a:pt x="0" y="0"/>
                    </a:lnTo>
                    <a:lnTo>
                      <a:pt x="0" y="100"/>
                    </a:lnTo>
                    <a:lnTo>
                      <a:pt x="956"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26" name="Freeform 84"/>
              <p:cNvSpPr/>
              <p:nvPr/>
            </p:nvSpPr>
            <p:spPr>
              <a:xfrm>
                <a:off x="3837" y="3846"/>
                <a:ext cx="1353" cy="86"/>
              </a:xfrm>
              <a:custGeom>
                <a:avLst/>
                <a:gdLst>
                  <a:gd name="txL" fmla="*/ 0 w 956"/>
                  <a:gd name="txT" fmla="*/ 0 h 100"/>
                  <a:gd name="txR" fmla="*/ 956 w 956"/>
                  <a:gd name="txB" fmla="*/ 100 h 100"/>
                </a:gdLst>
                <a:ahLst/>
                <a:cxnLst>
                  <a:cxn ang="0">
                    <a:pos x="123424" y="12"/>
                  </a:cxn>
                  <a:cxn ang="0">
                    <a:pos x="123651" y="0"/>
                  </a:cxn>
                  <a:cxn ang="0">
                    <a:pos x="0" y="0"/>
                  </a:cxn>
                  <a:cxn ang="0">
                    <a:pos x="0" y="12"/>
                  </a:cxn>
                  <a:cxn ang="0">
                    <a:pos x="123651" y="12"/>
                  </a:cxn>
                  <a:cxn ang="0">
                    <a:pos x="123651" y="12"/>
                  </a:cxn>
                  <a:cxn ang="0">
                    <a:pos x="123424" y="12"/>
                  </a:cxn>
                </a:cxnLst>
                <a:rect l="txL" t="txT" r="txR" b="txB"/>
                <a:pathLst>
                  <a:path w="956" h="100">
                    <a:moveTo>
                      <a:pt x="954" y="100"/>
                    </a:moveTo>
                    <a:lnTo>
                      <a:pt x="956" y="0"/>
                    </a:lnTo>
                    <a:lnTo>
                      <a:pt x="0" y="0"/>
                    </a:lnTo>
                    <a:lnTo>
                      <a:pt x="0" y="100"/>
                    </a:lnTo>
                    <a:lnTo>
                      <a:pt x="956" y="100"/>
                    </a:lnTo>
                    <a:lnTo>
                      <a:pt x="954" y="100"/>
                    </a:lnTo>
                    <a:close/>
                  </a:path>
                </a:pathLst>
              </a:custGeom>
              <a:solidFill>
                <a:srgbClr val="CCCCCC">
                  <a:alpha val="100000"/>
                </a:srgbClr>
              </a:solidFill>
              <a:ln w="9525">
                <a:noFill/>
              </a:ln>
            </p:spPr>
            <p:txBody>
              <a:bodyPr/>
              <a:p>
                <a:endParaRPr lang="zh-CN" altLang="en-US"/>
              </a:p>
            </p:txBody>
          </p:sp>
          <p:sp>
            <p:nvSpPr>
              <p:cNvPr id="174227" name="Freeform 85"/>
              <p:cNvSpPr/>
              <p:nvPr/>
            </p:nvSpPr>
            <p:spPr>
              <a:xfrm>
                <a:off x="3837" y="3846"/>
                <a:ext cx="1353" cy="86"/>
              </a:xfrm>
              <a:custGeom>
                <a:avLst/>
                <a:gdLst>
                  <a:gd name="txL" fmla="*/ 0 w 956"/>
                  <a:gd name="txT" fmla="*/ 0 h 100"/>
                  <a:gd name="txR" fmla="*/ 956 w 956"/>
                  <a:gd name="txB" fmla="*/ 100 h 100"/>
                </a:gdLst>
                <a:ahLst/>
                <a:cxnLst>
                  <a:cxn ang="0">
                    <a:pos x="123424" y="12"/>
                  </a:cxn>
                  <a:cxn ang="0">
                    <a:pos x="123651" y="0"/>
                  </a:cxn>
                  <a:cxn ang="0">
                    <a:pos x="0" y="0"/>
                  </a:cxn>
                  <a:cxn ang="0">
                    <a:pos x="0" y="12"/>
                  </a:cxn>
                  <a:cxn ang="0">
                    <a:pos x="123651" y="12"/>
                  </a:cxn>
                  <a:cxn ang="0">
                    <a:pos x="123651" y="12"/>
                  </a:cxn>
                </a:cxnLst>
                <a:rect l="txL" t="txT" r="txR" b="txB"/>
                <a:pathLst>
                  <a:path w="956" h="100">
                    <a:moveTo>
                      <a:pt x="954" y="100"/>
                    </a:moveTo>
                    <a:lnTo>
                      <a:pt x="956" y="0"/>
                    </a:lnTo>
                    <a:lnTo>
                      <a:pt x="0" y="0"/>
                    </a:lnTo>
                    <a:lnTo>
                      <a:pt x="0" y="100"/>
                    </a:lnTo>
                    <a:lnTo>
                      <a:pt x="956"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28" name="Freeform 86"/>
              <p:cNvSpPr/>
              <p:nvPr/>
            </p:nvSpPr>
            <p:spPr>
              <a:xfrm>
                <a:off x="3734" y="3506"/>
                <a:ext cx="1511" cy="74"/>
              </a:xfrm>
              <a:custGeom>
                <a:avLst/>
                <a:gdLst>
                  <a:gd name="txL" fmla="*/ 0 w 1068"/>
                  <a:gd name="txT" fmla="*/ 0 h 86"/>
                  <a:gd name="txR" fmla="*/ 1068 w 1068"/>
                  <a:gd name="txB" fmla="*/ 86 h 86"/>
                </a:gdLst>
                <a:ahLst/>
                <a:cxnLst>
                  <a:cxn ang="0">
                    <a:pos x="0" y="0"/>
                  </a:cxn>
                  <a:cxn ang="0">
                    <a:pos x="1063" y="3"/>
                  </a:cxn>
                  <a:cxn ang="0">
                    <a:pos x="3715" y="3"/>
                  </a:cxn>
                  <a:cxn ang="0">
                    <a:pos x="7736" y="5"/>
                  </a:cxn>
                  <a:cxn ang="0">
                    <a:pos x="13320" y="7"/>
                  </a:cxn>
                  <a:cxn ang="0">
                    <a:pos x="20161" y="8"/>
                  </a:cxn>
                  <a:cxn ang="0">
                    <a:pos x="28292" y="9"/>
                  </a:cxn>
                  <a:cxn ang="0">
                    <a:pos x="37236" y="9"/>
                  </a:cxn>
                  <a:cxn ang="0">
                    <a:pos x="47189" y="10"/>
                  </a:cxn>
                  <a:cxn ang="0">
                    <a:pos x="57725" y="10"/>
                  </a:cxn>
                  <a:cxn ang="0">
                    <a:pos x="68858" y="10"/>
                  </a:cxn>
                  <a:cxn ang="0">
                    <a:pos x="80004" y="10"/>
                  </a:cxn>
                  <a:cxn ang="0">
                    <a:pos x="90548" y="10"/>
                  </a:cxn>
                  <a:cxn ang="0">
                    <a:pos x="100497" y="9"/>
                  </a:cxn>
                  <a:cxn ang="0">
                    <a:pos x="109464" y="9"/>
                  </a:cxn>
                  <a:cxn ang="0">
                    <a:pos x="117571" y="8"/>
                  </a:cxn>
                  <a:cxn ang="0">
                    <a:pos x="124468" y="7"/>
                  </a:cxn>
                  <a:cxn ang="0">
                    <a:pos x="130073" y="5"/>
                  </a:cxn>
                  <a:cxn ang="0">
                    <a:pos x="134100" y="3"/>
                  </a:cxn>
                  <a:cxn ang="0">
                    <a:pos x="136736" y="3"/>
                  </a:cxn>
                  <a:cxn ang="0">
                    <a:pos x="137529" y="0"/>
                  </a:cxn>
                </a:cxnLst>
                <a:rect l="txL" t="txT" r="txR" b="txB"/>
                <a:pathLst>
                  <a:path w="1068" h="86">
                    <a:moveTo>
                      <a:pt x="0" y="0"/>
                    </a:moveTo>
                    <a:lnTo>
                      <a:pt x="8" y="14"/>
                    </a:lnTo>
                    <a:lnTo>
                      <a:pt x="28" y="28"/>
                    </a:lnTo>
                    <a:lnTo>
                      <a:pt x="60" y="40"/>
                    </a:lnTo>
                    <a:lnTo>
                      <a:pt x="103" y="52"/>
                    </a:lnTo>
                    <a:lnTo>
                      <a:pt x="157" y="62"/>
                    </a:lnTo>
                    <a:lnTo>
                      <a:pt x="220" y="70"/>
                    </a:lnTo>
                    <a:lnTo>
                      <a:pt x="289" y="78"/>
                    </a:lnTo>
                    <a:lnTo>
                      <a:pt x="367" y="82"/>
                    </a:lnTo>
                    <a:lnTo>
                      <a:pt x="449" y="86"/>
                    </a:lnTo>
                    <a:lnTo>
                      <a:pt x="535" y="86"/>
                    </a:lnTo>
                    <a:lnTo>
                      <a:pt x="621" y="86"/>
                    </a:lnTo>
                    <a:lnTo>
                      <a:pt x="703" y="82"/>
                    </a:lnTo>
                    <a:lnTo>
                      <a:pt x="781" y="78"/>
                    </a:lnTo>
                    <a:lnTo>
                      <a:pt x="850" y="70"/>
                    </a:lnTo>
                    <a:lnTo>
                      <a:pt x="913" y="62"/>
                    </a:lnTo>
                    <a:lnTo>
                      <a:pt x="967" y="52"/>
                    </a:lnTo>
                    <a:lnTo>
                      <a:pt x="1010" y="40"/>
                    </a:lnTo>
                    <a:lnTo>
                      <a:pt x="1042" y="28"/>
                    </a:lnTo>
                    <a:lnTo>
                      <a:pt x="1062" y="14"/>
                    </a:lnTo>
                    <a:lnTo>
                      <a:pt x="1068" y="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229" name="Line 87"/>
              <p:cNvSpPr/>
              <p:nvPr/>
            </p:nvSpPr>
            <p:spPr>
              <a:xfrm>
                <a:off x="4499" y="3994"/>
                <a:ext cx="2" cy="178"/>
              </a:xfrm>
              <a:prstGeom prst="line">
                <a:avLst/>
              </a:prstGeom>
              <a:ln w="12700" cap="flat" cmpd="sng">
                <a:solidFill>
                  <a:schemeClr val="tx1"/>
                </a:solidFill>
                <a:prstDash val="dash"/>
                <a:headEnd type="none" w="med" len="med"/>
                <a:tailEnd type="none" w="med" len="med"/>
              </a:ln>
            </p:spPr>
          </p:sp>
          <p:sp>
            <p:nvSpPr>
              <p:cNvPr id="174230" name="Text Box 88"/>
              <p:cNvSpPr txBox="1"/>
              <p:nvPr/>
            </p:nvSpPr>
            <p:spPr>
              <a:xfrm>
                <a:off x="3994" y="3208"/>
                <a:ext cx="897" cy="163"/>
              </a:xfrm>
              <a:prstGeom prst="rect">
                <a:avLst/>
              </a:prstGeom>
              <a:noFill/>
              <a:ln w="9525">
                <a:noFill/>
              </a:ln>
            </p:spPr>
            <p:txBody>
              <a:bodyPr>
                <a:spAutoFit/>
              </a:bodyPr>
              <a:p>
                <a:r>
                  <a:rPr lang="en-US" altLang="zh-CN" i="0">
                    <a:solidFill>
                      <a:schemeClr val="tx1"/>
                    </a:solidFill>
                    <a:latin typeface="Times New Roman" panose="02020603050405020304" pitchFamily="18" charset="0"/>
                    <a:ea typeface="宋体" panose="02010600030101010101" pitchFamily="2" charset="-122"/>
                  </a:rPr>
                  <a:t>Disk storage</a:t>
                </a:r>
                <a:endParaRPr lang="en-US" altLang="zh-CN" i="0">
                  <a:solidFill>
                    <a:schemeClr val="tx1"/>
                  </a:solidFill>
                  <a:latin typeface="Times New Roman" panose="02020603050405020304" pitchFamily="18" charset="0"/>
                  <a:ea typeface="宋体" panose="02010600030101010101" pitchFamily="2" charset="-122"/>
                </a:endParaRPr>
              </a:p>
            </p:txBody>
          </p:sp>
        </p:grpSp>
        <p:grpSp>
          <p:nvGrpSpPr>
            <p:cNvPr id="174098" name="Group 93"/>
            <p:cNvGrpSpPr/>
            <p:nvPr/>
          </p:nvGrpSpPr>
          <p:grpSpPr>
            <a:xfrm>
              <a:off x="1199" y="1947"/>
              <a:ext cx="2143" cy="810"/>
              <a:chOff x="1199" y="1947"/>
              <a:chExt cx="2143" cy="810"/>
            </a:xfrm>
          </p:grpSpPr>
          <p:grpSp>
            <p:nvGrpSpPr>
              <p:cNvPr id="174177" name="Group 94"/>
              <p:cNvGrpSpPr/>
              <p:nvPr/>
            </p:nvGrpSpPr>
            <p:grpSpPr>
              <a:xfrm>
                <a:off x="1199" y="1954"/>
                <a:ext cx="2143" cy="803"/>
                <a:chOff x="1199" y="1954"/>
                <a:chExt cx="2143" cy="803"/>
              </a:xfrm>
            </p:grpSpPr>
            <p:sp>
              <p:nvSpPr>
                <p:cNvPr id="174179" name="Text Box 95"/>
                <p:cNvSpPr txBox="1"/>
                <p:nvPr/>
              </p:nvSpPr>
              <p:spPr>
                <a:xfrm>
                  <a:off x="2299" y="1954"/>
                  <a:ext cx="1043" cy="163"/>
                </a:xfrm>
                <a:prstGeom prst="rect">
                  <a:avLst/>
                </a:prstGeom>
                <a:noFill/>
                <a:ln w="9525">
                  <a:noFill/>
                </a:ln>
              </p:spPr>
              <p:txBody>
                <a:bodyPr>
                  <a:spAutoFit/>
                </a:bodyPr>
                <a:p>
                  <a:r>
                    <a:rPr lang="en-US" altLang="zh-CN" i="0">
                      <a:solidFill>
                        <a:schemeClr val="tx1"/>
                      </a:solidFill>
                      <a:latin typeface="Times New Roman" panose="02020603050405020304" pitchFamily="18" charset="0"/>
                      <a:ea typeface="宋体" panose="02010600030101010101" pitchFamily="2" charset="-122"/>
                    </a:rPr>
                    <a:t>page frame #</a:t>
                  </a:r>
                  <a:endParaRPr lang="en-US" altLang="zh-CN" i="0">
                    <a:solidFill>
                      <a:schemeClr val="tx1"/>
                    </a:solidFill>
                    <a:latin typeface="Times New Roman" panose="02020603050405020304" pitchFamily="18" charset="0"/>
                    <a:ea typeface="宋体" panose="02010600030101010101" pitchFamily="2" charset="-122"/>
                  </a:endParaRPr>
                </a:p>
              </p:txBody>
            </p:sp>
            <p:grpSp>
              <p:nvGrpSpPr>
                <p:cNvPr id="174180" name="Group 96"/>
                <p:cNvGrpSpPr/>
                <p:nvPr/>
              </p:nvGrpSpPr>
              <p:grpSpPr>
                <a:xfrm>
                  <a:off x="1326" y="1954"/>
                  <a:ext cx="1815" cy="803"/>
                  <a:chOff x="1326" y="1954"/>
                  <a:chExt cx="1815" cy="803"/>
                </a:xfrm>
              </p:grpSpPr>
              <p:sp>
                <p:nvSpPr>
                  <p:cNvPr id="174182" name="Freeform 97"/>
                  <p:cNvSpPr/>
                  <p:nvPr/>
                </p:nvSpPr>
                <p:spPr>
                  <a:xfrm>
                    <a:off x="2292" y="2580"/>
                    <a:ext cx="849" cy="86"/>
                  </a:xfrm>
                  <a:custGeom>
                    <a:avLst/>
                    <a:gdLst>
                      <a:gd name="txL" fmla="*/ 0 w 600"/>
                      <a:gd name="txT" fmla="*/ 0 h 100"/>
                      <a:gd name="txR" fmla="*/ 600 w 600"/>
                      <a:gd name="txB" fmla="*/ 100 h 100"/>
                    </a:gdLst>
                    <a:ahLst/>
                    <a:cxnLst>
                      <a:cxn ang="0">
                        <a:pos x="77368" y="12"/>
                      </a:cxn>
                      <a:cxn ang="0">
                        <a:pos x="77368" y="0"/>
                      </a:cxn>
                      <a:cxn ang="0">
                        <a:pos x="0" y="0"/>
                      </a:cxn>
                      <a:cxn ang="0">
                        <a:pos x="0" y="12"/>
                      </a:cxn>
                      <a:cxn ang="0">
                        <a:pos x="77368" y="12"/>
                      </a:cxn>
                      <a:cxn ang="0">
                        <a:pos x="77368" y="12"/>
                      </a:cxn>
                    </a:cxnLst>
                    <a:rect l="txL" t="txT" r="txR" b="txB"/>
                    <a:pathLst>
                      <a:path w="600" h="100">
                        <a:moveTo>
                          <a:pt x="600" y="98"/>
                        </a:moveTo>
                        <a:lnTo>
                          <a:pt x="600" y="0"/>
                        </a:lnTo>
                        <a:lnTo>
                          <a:pt x="0" y="0"/>
                        </a:lnTo>
                        <a:lnTo>
                          <a:pt x="0" y="100"/>
                        </a:lnTo>
                        <a:lnTo>
                          <a:pt x="600"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83" name="Freeform 98"/>
                  <p:cNvSpPr/>
                  <p:nvPr/>
                </p:nvSpPr>
                <p:spPr>
                  <a:xfrm>
                    <a:off x="1326" y="2321"/>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98"/>
                        </a:moveTo>
                        <a:lnTo>
                          <a:pt x="91" y="0"/>
                        </a:lnTo>
                        <a:lnTo>
                          <a:pt x="0" y="0"/>
                        </a:lnTo>
                        <a:lnTo>
                          <a:pt x="0" y="100"/>
                        </a:lnTo>
                        <a:lnTo>
                          <a:pt x="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84" name="Freeform 99"/>
                  <p:cNvSpPr/>
                  <p:nvPr/>
                </p:nvSpPr>
                <p:spPr>
                  <a:xfrm>
                    <a:off x="1326" y="2493"/>
                    <a:ext cx="129" cy="87"/>
                  </a:xfrm>
                  <a:custGeom>
                    <a:avLst/>
                    <a:gdLst>
                      <a:gd name="txL" fmla="*/ 0 w 91"/>
                      <a:gd name="txT" fmla="*/ 0 h 101"/>
                      <a:gd name="txR" fmla="*/ 91 w 91"/>
                      <a:gd name="txB" fmla="*/ 101 h 101"/>
                    </a:gdLst>
                    <a:ahLst/>
                    <a:cxnLst>
                      <a:cxn ang="0">
                        <a:pos x="12020" y="12"/>
                      </a:cxn>
                      <a:cxn ang="0">
                        <a:pos x="12020" y="0"/>
                      </a:cxn>
                      <a:cxn ang="0">
                        <a:pos x="0" y="0"/>
                      </a:cxn>
                      <a:cxn ang="0">
                        <a:pos x="0" y="12"/>
                      </a:cxn>
                      <a:cxn ang="0">
                        <a:pos x="12020" y="12"/>
                      </a:cxn>
                      <a:cxn ang="0">
                        <a:pos x="12020" y="12"/>
                      </a:cxn>
                    </a:cxnLst>
                    <a:rect l="txL" t="txT" r="txR" b="txB"/>
                    <a:pathLst>
                      <a:path w="91" h="101">
                        <a:moveTo>
                          <a:pt x="91" y="99"/>
                        </a:moveTo>
                        <a:lnTo>
                          <a:pt x="91" y="0"/>
                        </a:lnTo>
                        <a:lnTo>
                          <a:pt x="0" y="0"/>
                        </a:lnTo>
                        <a:lnTo>
                          <a:pt x="0" y="101"/>
                        </a:lnTo>
                        <a:lnTo>
                          <a:pt x="91" y="101"/>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85" name="Freeform 100"/>
                  <p:cNvSpPr/>
                  <p:nvPr/>
                </p:nvSpPr>
                <p:spPr>
                  <a:xfrm>
                    <a:off x="1326" y="2666"/>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98"/>
                        </a:moveTo>
                        <a:lnTo>
                          <a:pt x="91" y="0"/>
                        </a:lnTo>
                        <a:lnTo>
                          <a:pt x="0" y="0"/>
                        </a:lnTo>
                        <a:lnTo>
                          <a:pt x="0" y="100"/>
                        </a:lnTo>
                        <a:lnTo>
                          <a:pt x="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86" name="Freeform 101"/>
                  <p:cNvSpPr/>
                  <p:nvPr/>
                </p:nvSpPr>
                <p:spPr>
                  <a:xfrm>
                    <a:off x="1455" y="2321"/>
                    <a:ext cx="837" cy="86"/>
                  </a:xfrm>
                  <a:custGeom>
                    <a:avLst/>
                    <a:gdLst>
                      <a:gd name="txL" fmla="*/ 0 w 591"/>
                      <a:gd name="txT" fmla="*/ 0 h 100"/>
                      <a:gd name="txR" fmla="*/ 591 w 591"/>
                      <a:gd name="txB" fmla="*/ 100 h 100"/>
                    </a:gdLst>
                    <a:ahLst/>
                    <a:cxnLst>
                      <a:cxn ang="0">
                        <a:pos x="77141" y="12"/>
                      </a:cxn>
                      <a:cxn ang="0">
                        <a:pos x="77141" y="0"/>
                      </a:cxn>
                      <a:cxn ang="0">
                        <a:pos x="0" y="0"/>
                      </a:cxn>
                      <a:cxn ang="0">
                        <a:pos x="0" y="12"/>
                      </a:cxn>
                      <a:cxn ang="0">
                        <a:pos x="77141" y="12"/>
                      </a:cxn>
                      <a:cxn ang="0">
                        <a:pos x="77141" y="12"/>
                      </a:cxn>
                    </a:cxnLst>
                    <a:rect l="txL" t="txT" r="txR" b="txB"/>
                    <a:pathLst>
                      <a:path w="591" h="100">
                        <a:moveTo>
                          <a:pt x="591" y="98"/>
                        </a:moveTo>
                        <a:lnTo>
                          <a:pt x="591" y="0"/>
                        </a:lnTo>
                        <a:lnTo>
                          <a:pt x="0" y="0"/>
                        </a:lnTo>
                        <a:lnTo>
                          <a:pt x="0" y="100"/>
                        </a:lnTo>
                        <a:lnTo>
                          <a:pt x="5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87" name="Freeform 102"/>
                  <p:cNvSpPr/>
                  <p:nvPr/>
                </p:nvSpPr>
                <p:spPr>
                  <a:xfrm>
                    <a:off x="1455" y="2493"/>
                    <a:ext cx="837" cy="87"/>
                  </a:xfrm>
                  <a:custGeom>
                    <a:avLst/>
                    <a:gdLst>
                      <a:gd name="txL" fmla="*/ 0 w 591"/>
                      <a:gd name="txT" fmla="*/ 0 h 101"/>
                      <a:gd name="txR" fmla="*/ 591 w 591"/>
                      <a:gd name="txB" fmla="*/ 101 h 101"/>
                    </a:gdLst>
                    <a:ahLst/>
                    <a:cxnLst>
                      <a:cxn ang="0">
                        <a:pos x="77141" y="12"/>
                      </a:cxn>
                      <a:cxn ang="0">
                        <a:pos x="77141" y="0"/>
                      </a:cxn>
                      <a:cxn ang="0">
                        <a:pos x="0" y="0"/>
                      </a:cxn>
                      <a:cxn ang="0">
                        <a:pos x="0" y="12"/>
                      </a:cxn>
                      <a:cxn ang="0">
                        <a:pos x="77141" y="12"/>
                      </a:cxn>
                      <a:cxn ang="0">
                        <a:pos x="77141" y="12"/>
                      </a:cxn>
                    </a:cxnLst>
                    <a:rect l="txL" t="txT" r="txR" b="txB"/>
                    <a:pathLst>
                      <a:path w="591" h="101">
                        <a:moveTo>
                          <a:pt x="591" y="99"/>
                        </a:moveTo>
                        <a:lnTo>
                          <a:pt x="591" y="0"/>
                        </a:lnTo>
                        <a:lnTo>
                          <a:pt x="0" y="0"/>
                        </a:lnTo>
                        <a:lnTo>
                          <a:pt x="0" y="101"/>
                        </a:lnTo>
                        <a:lnTo>
                          <a:pt x="591" y="101"/>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88" name="Freeform 103"/>
                  <p:cNvSpPr/>
                  <p:nvPr/>
                </p:nvSpPr>
                <p:spPr>
                  <a:xfrm>
                    <a:off x="1455" y="2666"/>
                    <a:ext cx="837" cy="86"/>
                  </a:xfrm>
                  <a:custGeom>
                    <a:avLst/>
                    <a:gdLst>
                      <a:gd name="txL" fmla="*/ 0 w 591"/>
                      <a:gd name="txT" fmla="*/ 0 h 100"/>
                      <a:gd name="txR" fmla="*/ 591 w 591"/>
                      <a:gd name="txB" fmla="*/ 100 h 100"/>
                    </a:gdLst>
                    <a:ahLst/>
                    <a:cxnLst>
                      <a:cxn ang="0">
                        <a:pos x="77141" y="12"/>
                      </a:cxn>
                      <a:cxn ang="0">
                        <a:pos x="77141" y="0"/>
                      </a:cxn>
                      <a:cxn ang="0">
                        <a:pos x="0" y="0"/>
                      </a:cxn>
                      <a:cxn ang="0">
                        <a:pos x="0" y="12"/>
                      </a:cxn>
                      <a:cxn ang="0">
                        <a:pos x="77141" y="12"/>
                      </a:cxn>
                      <a:cxn ang="0">
                        <a:pos x="77141" y="12"/>
                      </a:cxn>
                    </a:cxnLst>
                    <a:rect l="txL" t="txT" r="txR" b="txB"/>
                    <a:pathLst>
                      <a:path w="591" h="100">
                        <a:moveTo>
                          <a:pt x="591" y="98"/>
                        </a:moveTo>
                        <a:lnTo>
                          <a:pt x="591" y="0"/>
                        </a:lnTo>
                        <a:lnTo>
                          <a:pt x="0" y="0"/>
                        </a:lnTo>
                        <a:lnTo>
                          <a:pt x="0" y="100"/>
                        </a:lnTo>
                        <a:lnTo>
                          <a:pt x="5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89" name="Freeform 104"/>
                  <p:cNvSpPr/>
                  <p:nvPr/>
                </p:nvSpPr>
                <p:spPr>
                  <a:xfrm>
                    <a:off x="2292" y="2580"/>
                    <a:ext cx="849" cy="86"/>
                  </a:xfrm>
                  <a:custGeom>
                    <a:avLst/>
                    <a:gdLst>
                      <a:gd name="txL" fmla="*/ 0 w 600"/>
                      <a:gd name="txT" fmla="*/ 0 h 100"/>
                      <a:gd name="txR" fmla="*/ 600 w 600"/>
                      <a:gd name="txB" fmla="*/ 100 h 100"/>
                    </a:gdLst>
                    <a:ahLst/>
                    <a:cxnLst>
                      <a:cxn ang="0">
                        <a:pos x="77368" y="12"/>
                      </a:cxn>
                      <a:cxn ang="0">
                        <a:pos x="77368" y="0"/>
                      </a:cxn>
                      <a:cxn ang="0">
                        <a:pos x="0" y="0"/>
                      </a:cxn>
                      <a:cxn ang="0">
                        <a:pos x="0" y="12"/>
                      </a:cxn>
                      <a:cxn ang="0">
                        <a:pos x="77368" y="12"/>
                      </a:cxn>
                      <a:cxn ang="0">
                        <a:pos x="77368" y="12"/>
                      </a:cxn>
                    </a:cxnLst>
                    <a:rect l="txL" t="txT" r="txR" b="txB"/>
                    <a:pathLst>
                      <a:path w="600" h="100">
                        <a:moveTo>
                          <a:pt x="600" y="98"/>
                        </a:moveTo>
                        <a:lnTo>
                          <a:pt x="600" y="0"/>
                        </a:lnTo>
                        <a:lnTo>
                          <a:pt x="0" y="0"/>
                        </a:lnTo>
                        <a:lnTo>
                          <a:pt x="0" y="100"/>
                        </a:lnTo>
                        <a:lnTo>
                          <a:pt x="600"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90" name="Freeform 105"/>
                  <p:cNvSpPr/>
                  <p:nvPr/>
                </p:nvSpPr>
                <p:spPr>
                  <a:xfrm>
                    <a:off x="1326" y="2234"/>
                    <a:ext cx="129" cy="87"/>
                  </a:xfrm>
                  <a:custGeom>
                    <a:avLst/>
                    <a:gdLst>
                      <a:gd name="txL" fmla="*/ 0 w 91"/>
                      <a:gd name="txT" fmla="*/ 0 h 100"/>
                      <a:gd name="txR" fmla="*/ 91 w 91"/>
                      <a:gd name="txB" fmla="*/ 100 h 100"/>
                    </a:gdLst>
                    <a:ahLst/>
                    <a:cxnLst>
                      <a:cxn ang="0">
                        <a:pos x="12020" y="14"/>
                      </a:cxn>
                      <a:cxn ang="0">
                        <a:pos x="12020" y="0"/>
                      </a:cxn>
                      <a:cxn ang="0">
                        <a:pos x="0" y="0"/>
                      </a:cxn>
                      <a:cxn ang="0">
                        <a:pos x="0" y="15"/>
                      </a:cxn>
                      <a:cxn ang="0">
                        <a:pos x="12020" y="15"/>
                      </a:cxn>
                      <a:cxn ang="0">
                        <a:pos x="12020" y="15"/>
                      </a:cxn>
                    </a:cxnLst>
                    <a:rect l="txL" t="txT" r="txR" b="txB"/>
                    <a:pathLst>
                      <a:path w="91" h="100">
                        <a:moveTo>
                          <a:pt x="91" y="98"/>
                        </a:moveTo>
                        <a:lnTo>
                          <a:pt x="91" y="0"/>
                        </a:lnTo>
                        <a:lnTo>
                          <a:pt x="0" y="0"/>
                        </a:lnTo>
                        <a:lnTo>
                          <a:pt x="0" y="100"/>
                        </a:lnTo>
                        <a:lnTo>
                          <a:pt x="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91" name="Freeform 106"/>
                  <p:cNvSpPr/>
                  <p:nvPr/>
                </p:nvSpPr>
                <p:spPr>
                  <a:xfrm>
                    <a:off x="1326" y="2407"/>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98"/>
                        </a:moveTo>
                        <a:lnTo>
                          <a:pt x="91" y="0"/>
                        </a:lnTo>
                        <a:lnTo>
                          <a:pt x="0" y="0"/>
                        </a:lnTo>
                        <a:lnTo>
                          <a:pt x="0" y="100"/>
                        </a:lnTo>
                        <a:lnTo>
                          <a:pt x="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92" name="Freeform 107"/>
                  <p:cNvSpPr/>
                  <p:nvPr/>
                </p:nvSpPr>
                <p:spPr>
                  <a:xfrm>
                    <a:off x="1326" y="2580"/>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98"/>
                        </a:moveTo>
                        <a:lnTo>
                          <a:pt x="91" y="0"/>
                        </a:lnTo>
                        <a:lnTo>
                          <a:pt x="0" y="0"/>
                        </a:lnTo>
                        <a:lnTo>
                          <a:pt x="0" y="100"/>
                        </a:lnTo>
                        <a:lnTo>
                          <a:pt x="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93" name="Freeform 108"/>
                  <p:cNvSpPr/>
                  <p:nvPr/>
                </p:nvSpPr>
                <p:spPr>
                  <a:xfrm>
                    <a:off x="2292" y="2148"/>
                    <a:ext cx="849" cy="86"/>
                  </a:xfrm>
                  <a:custGeom>
                    <a:avLst/>
                    <a:gdLst>
                      <a:gd name="txL" fmla="*/ 0 w 600"/>
                      <a:gd name="txT" fmla="*/ 0 h 100"/>
                      <a:gd name="txR" fmla="*/ 600 w 600"/>
                      <a:gd name="txB" fmla="*/ 100 h 100"/>
                    </a:gdLst>
                    <a:ahLst/>
                    <a:cxnLst>
                      <a:cxn ang="0">
                        <a:pos x="77368" y="12"/>
                      </a:cxn>
                      <a:cxn ang="0">
                        <a:pos x="77368" y="0"/>
                      </a:cxn>
                      <a:cxn ang="0">
                        <a:pos x="0" y="0"/>
                      </a:cxn>
                      <a:cxn ang="0">
                        <a:pos x="0" y="12"/>
                      </a:cxn>
                      <a:cxn ang="0">
                        <a:pos x="77368" y="12"/>
                      </a:cxn>
                      <a:cxn ang="0">
                        <a:pos x="77368" y="12"/>
                      </a:cxn>
                    </a:cxnLst>
                    <a:rect l="txL" t="txT" r="txR" b="txB"/>
                    <a:pathLst>
                      <a:path w="600" h="100">
                        <a:moveTo>
                          <a:pt x="600" y="98"/>
                        </a:moveTo>
                        <a:lnTo>
                          <a:pt x="600" y="0"/>
                        </a:lnTo>
                        <a:lnTo>
                          <a:pt x="0" y="0"/>
                        </a:lnTo>
                        <a:lnTo>
                          <a:pt x="0" y="100"/>
                        </a:lnTo>
                        <a:lnTo>
                          <a:pt x="600"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94" name="Freeform 109"/>
                  <p:cNvSpPr/>
                  <p:nvPr/>
                </p:nvSpPr>
                <p:spPr>
                  <a:xfrm>
                    <a:off x="1326" y="2148"/>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98"/>
                        </a:moveTo>
                        <a:lnTo>
                          <a:pt x="91" y="0"/>
                        </a:lnTo>
                        <a:lnTo>
                          <a:pt x="0" y="0"/>
                        </a:lnTo>
                        <a:lnTo>
                          <a:pt x="0" y="100"/>
                        </a:lnTo>
                        <a:lnTo>
                          <a:pt x="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195" name="Rectangle 110"/>
                  <p:cNvSpPr/>
                  <p:nvPr/>
                </p:nvSpPr>
                <p:spPr>
                  <a:xfrm>
                    <a:off x="1360" y="2243"/>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96" name="Rectangle 111"/>
                  <p:cNvSpPr/>
                  <p:nvPr/>
                </p:nvSpPr>
                <p:spPr>
                  <a:xfrm>
                    <a:off x="1360" y="2329"/>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97" name="Rectangle 112"/>
                  <p:cNvSpPr/>
                  <p:nvPr/>
                </p:nvSpPr>
                <p:spPr>
                  <a:xfrm>
                    <a:off x="1360" y="2415"/>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98" name="Rectangle 113"/>
                  <p:cNvSpPr/>
                  <p:nvPr/>
                </p:nvSpPr>
                <p:spPr>
                  <a:xfrm>
                    <a:off x="1360" y="2503"/>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99" name="Rectangle 114"/>
                  <p:cNvSpPr/>
                  <p:nvPr/>
                </p:nvSpPr>
                <p:spPr>
                  <a:xfrm>
                    <a:off x="1360" y="2589"/>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0</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200" name="Rectangle 115"/>
                  <p:cNvSpPr/>
                  <p:nvPr/>
                </p:nvSpPr>
                <p:spPr>
                  <a:xfrm>
                    <a:off x="1360" y="2675"/>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201" name="Freeform 116"/>
                  <p:cNvSpPr/>
                  <p:nvPr/>
                </p:nvSpPr>
                <p:spPr>
                  <a:xfrm>
                    <a:off x="1455" y="2234"/>
                    <a:ext cx="837" cy="87"/>
                  </a:xfrm>
                  <a:custGeom>
                    <a:avLst/>
                    <a:gdLst>
                      <a:gd name="txL" fmla="*/ 0 w 591"/>
                      <a:gd name="txT" fmla="*/ 0 h 100"/>
                      <a:gd name="txR" fmla="*/ 591 w 591"/>
                      <a:gd name="txB" fmla="*/ 100 h 100"/>
                    </a:gdLst>
                    <a:ahLst/>
                    <a:cxnLst>
                      <a:cxn ang="0">
                        <a:pos x="77141" y="14"/>
                      </a:cxn>
                      <a:cxn ang="0">
                        <a:pos x="77141" y="0"/>
                      </a:cxn>
                      <a:cxn ang="0">
                        <a:pos x="0" y="0"/>
                      </a:cxn>
                      <a:cxn ang="0">
                        <a:pos x="0" y="15"/>
                      </a:cxn>
                      <a:cxn ang="0">
                        <a:pos x="77141" y="15"/>
                      </a:cxn>
                      <a:cxn ang="0">
                        <a:pos x="77141" y="15"/>
                      </a:cxn>
                    </a:cxnLst>
                    <a:rect l="txL" t="txT" r="txR" b="txB"/>
                    <a:pathLst>
                      <a:path w="591" h="100">
                        <a:moveTo>
                          <a:pt x="591" y="98"/>
                        </a:moveTo>
                        <a:lnTo>
                          <a:pt x="591" y="0"/>
                        </a:lnTo>
                        <a:lnTo>
                          <a:pt x="0" y="0"/>
                        </a:lnTo>
                        <a:lnTo>
                          <a:pt x="0" y="100"/>
                        </a:lnTo>
                        <a:lnTo>
                          <a:pt x="5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202" name="Freeform 117"/>
                  <p:cNvSpPr/>
                  <p:nvPr/>
                </p:nvSpPr>
                <p:spPr>
                  <a:xfrm>
                    <a:off x="1455" y="2407"/>
                    <a:ext cx="837" cy="86"/>
                  </a:xfrm>
                  <a:custGeom>
                    <a:avLst/>
                    <a:gdLst>
                      <a:gd name="txL" fmla="*/ 0 w 591"/>
                      <a:gd name="txT" fmla="*/ 0 h 100"/>
                      <a:gd name="txR" fmla="*/ 591 w 591"/>
                      <a:gd name="txB" fmla="*/ 100 h 100"/>
                    </a:gdLst>
                    <a:ahLst/>
                    <a:cxnLst>
                      <a:cxn ang="0">
                        <a:pos x="77141" y="12"/>
                      </a:cxn>
                      <a:cxn ang="0">
                        <a:pos x="77141" y="0"/>
                      </a:cxn>
                      <a:cxn ang="0">
                        <a:pos x="0" y="0"/>
                      </a:cxn>
                      <a:cxn ang="0">
                        <a:pos x="0" y="12"/>
                      </a:cxn>
                      <a:cxn ang="0">
                        <a:pos x="77141" y="12"/>
                      </a:cxn>
                      <a:cxn ang="0">
                        <a:pos x="77141" y="12"/>
                      </a:cxn>
                    </a:cxnLst>
                    <a:rect l="txL" t="txT" r="txR" b="txB"/>
                    <a:pathLst>
                      <a:path w="591" h="100">
                        <a:moveTo>
                          <a:pt x="591" y="98"/>
                        </a:moveTo>
                        <a:lnTo>
                          <a:pt x="591" y="0"/>
                        </a:lnTo>
                        <a:lnTo>
                          <a:pt x="0" y="0"/>
                        </a:lnTo>
                        <a:lnTo>
                          <a:pt x="0" y="100"/>
                        </a:lnTo>
                        <a:lnTo>
                          <a:pt x="5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203" name="Freeform 118"/>
                  <p:cNvSpPr/>
                  <p:nvPr/>
                </p:nvSpPr>
                <p:spPr>
                  <a:xfrm>
                    <a:off x="1455" y="2580"/>
                    <a:ext cx="837" cy="86"/>
                  </a:xfrm>
                  <a:custGeom>
                    <a:avLst/>
                    <a:gdLst>
                      <a:gd name="txL" fmla="*/ 0 w 591"/>
                      <a:gd name="txT" fmla="*/ 0 h 100"/>
                      <a:gd name="txR" fmla="*/ 591 w 591"/>
                      <a:gd name="txB" fmla="*/ 100 h 100"/>
                    </a:gdLst>
                    <a:ahLst/>
                    <a:cxnLst>
                      <a:cxn ang="0">
                        <a:pos x="77141" y="12"/>
                      </a:cxn>
                      <a:cxn ang="0">
                        <a:pos x="77141" y="0"/>
                      </a:cxn>
                      <a:cxn ang="0">
                        <a:pos x="0" y="0"/>
                      </a:cxn>
                      <a:cxn ang="0">
                        <a:pos x="0" y="12"/>
                      </a:cxn>
                      <a:cxn ang="0">
                        <a:pos x="77141" y="12"/>
                      </a:cxn>
                      <a:cxn ang="0">
                        <a:pos x="77141" y="12"/>
                      </a:cxn>
                    </a:cxnLst>
                    <a:rect l="txL" t="txT" r="txR" b="txB"/>
                    <a:pathLst>
                      <a:path w="591" h="100">
                        <a:moveTo>
                          <a:pt x="591" y="98"/>
                        </a:moveTo>
                        <a:lnTo>
                          <a:pt x="591" y="0"/>
                        </a:lnTo>
                        <a:lnTo>
                          <a:pt x="0" y="0"/>
                        </a:lnTo>
                        <a:lnTo>
                          <a:pt x="0" y="100"/>
                        </a:lnTo>
                        <a:lnTo>
                          <a:pt x="5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204" name="Freeform 119"/>
                  <p:cNvSpPr/>
                  <p:nvPr/>
                </p:nvSpPr>
                <p:spPr>
                  <a:xfrm>
                    <a:off x="1455" y="2148"/>
                    <a:ext cx="837" cy="86"/>
                  </a:xfrm>
                  <a:custGeom>
                    <a:avLst/>
                    <a:gdLst>
                      <a:gd name="txL" fmla="*/ 0 w 591"/>
                      <a:gd name="txT" fmla="*/ 0 h 100"/>
                      <a:gd name="txR" fmla="*/ 591 w 591"/>
                      <a:gd name="txB" fmla="*/ 100 h 100"/>
                    </a:gdLst>
                    <a:ahLst/>
                    <a:cxnLst>
                      <a:cxn ang="0">
                        <a:pos x="77141" y="12"/>
                      </a:cxn>
                      <a:cxn ang="0">
                        <a:pos x="77141" y="0"/>
                      </a:cxn>
                      <a:cxn ang="0">
                        <a:pos x="0" y="0"/>
                      </a:cxn>
                      <a:cxn ang="0">
                        <a:pos x="0" y="12"/>
                      </a:cxn>
                      <a:cxn ang="0">
                        <a:pos x="77141" y="12"/>
                      </a:cxn>
                      <a:cxn ang="0">
                        <a:pos x="77141" y="12"/>
                      </a:cxn>
                    </a:cxnLst>
                    <a:rect l="txL" t="txT" r="txR" b="txB"/>
                    <a:pathLst>
                      <a:path w="591" h="100">
                        <a:moveTo>
                          <a:pt x="591" y="98"/>
                        </a:moveTo>
                        <a:lnTo>
                          <a:pt x="591" y="0"/>
                        </a:lnTo>
                        <a:lnTo>
                          <a:pt x="0" y="0"/>
                        </a:lnTo>
                        <a:lnTo>
                          <a:pt x="0" y="100"/>
                        </a:lnTo>
                        <a:lnTo>
                          <a:pt x="591"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205" name="Freeform 120"/>
                  <p:cNvSpPr/>
                  <p:nvPr/>
                </p:nvSpPr>
                <p:spPr>
                  <a:xfrm>
                    <a:off x="2685" y="2264"/>
                    <a:ext cx="52" cy="27"/>
                  </a:xfrm>
                  <a:custGeom>
                    <a:avLst/>
                    <a:gdLst>
                      <a:gd name="txL" fmla="*/ 0 w 37"/>
                      <a:gd name="txT" fmla="*/ 0 h 32"/>
                      <a:gd name="txR" fmla="*/ 37 w 37"/>
                      <a:gd name="txB" fmla="*/ 32 h 32"/>
                    </a:gdLst>
                    <a:ahLst/>
                    <a:cxnLst>
                      <a:cxn ang="0">
                        <a:pos x="2067" y="3"/>
                      </a:cxn>
                      <a:cxn ang="0">
                        <a:pos x="2597" y="3"/>
                      </a:cxn>
                      <a:cxn ang="0">
                        <a:pos x="2829" y="3"/>
                      </a:cxn>
                      <a:cxn ang="0">
                        <a:pos x="3259" y="3"/>
                      </a:cxn>
                      <a:cxn ang="0">
                        <a:pos x="3650" y="3"/>
                      </a:cxn>
                      <a:cxn ang="0">
                        <a:pos x="3855" y="3"/>
                      </a:cxn>
                      <a:cxn ang="0">
                        <a:pos x="3855" y="3"/>
                      </a:cxn>
                      <a:cxn ang="0">
                        <a:pos x="4083" y="3"/>
                      </a:cxn>
                      <a:cxn ang="0">
                        <a:pos x="4357" y="3"/>
                      </a:cxn>
                      <a:cxn ang="0">
                        <a:pos x="4357" y="3"/>
                      </a:cxn>
                      <a:cxn ang="0">
                        <a:pos x="4357" y="3"/>
                      </a:cxn>
                      <a:cxn ang="0">
                        <a:pos x="4357" y="3"/>
                      </a:cxn>
                      <a:cxn ang="0">
                        <a:pos x="4357" y="3"/>
                      </a:cxn>
                      <a:cxn ang="0">
                        <a:pos x="4083" y="3"/>
                      </a:cxn>
                      <a:cxn ang="0">
                        <a:pos x="3855" y="3"/>
                      </a:cxn>
                      <a:cxn ang="0">
                        <a:pos x="3855" y="3"/>
                      </a:cxn>
                      <a:cxn ang="0">
                        <a:pos x="3650" y="2"/>
                      </a:cxn>
                      <a:cxn ang="0">
                        <a:pos x="3259" y="0"/>
                      </a:cxn>
                      <a:cxn ang="0">
                        <a:pos x="2829" y="0"/>
                      </a:cxn>
                      <a:cxn ang="0">
                        <a:pos x="2597" y="0"/>
                      </a:cxn>
                      <a:cxn ang="0">
                        <a:pos x="2319" y="0"/>
                      </a:cxn>
                      <a:cxn ang="0">
                        <a:pos x="1848" y="0"/>
                      </a:cxn>
                      <a:cxn ang="0">
                        <a:pos x="1471" y="0"/>
                      </a:cxn>
                      <a:cxn ang="0">
                        <a:pos x="1261" y="0"/>
                      </a:cxn>
                      <a:cxn ang="0">
                        <a:pos x="1047" y="2"/>
                      </a:cxn>
                      <a:cxn ang="0">
                        <a:pos x="835" y="3"/>
                      </a:cxn>
                      <a:cxn ang="0">
                        <a:pos x="594" y="3"/>
                      </a:cxn>
                      <a:cxn ang="0">
                        <a:pos x="323" y="3"/>
                      </a:cxn>
                      <a:cxn ang="0">
                        <a:pos x="323" y="3"/>
                      </a:cxn>
                      <a:cxn ang="0">
                        <a:pos x="0" y="3"/>
                      </a:cxn>
                      <a:cxn ang="0">
                        <a:pos x="0" y="3"/>
                      </a:cxn>
                      <a:cxn ang="0">
                        <a:pos x="0" y="3"/>
                      </a:cxn>
                      <a:cxn ang="0">
                        <a:pos x="323" y="3"/>
                      </a:cxn>
                      <a:cxn ang="0">
                        <a:pos x="323" y="3"/>
                      </a:cxn>
                      <a:cxn ang="0">
                        <a:pos x="594" y="3"/>
                      </a:cxn>
                      <a:cxn ang="0">
                        <a:pos x="835" y="3"/>
                      </a:cxn>
                      <a:cxn ang="0">
                        <a:pos x="1047" y="3"/>
                      </a:cxn>
                      <a:cxn ang="0">
                        <a:pos x="1261" y="3"/>
                      </a:cxn>
                      <a:cxn ang="0">
                        <a:pos x="1471" y="3"/>
                      </a:cxn>
                      <a:cxn ang="0">
                        <a:pos x="1848" y="3"/>
                      </a:cxn>
                      <a:cxn ang="0">
                        <a:pos x="2319" y="3"/>
                      </a:cxn>
                      <a:cxn ang="0">
                        <a:pos x="2319" y="3"/>
                      </a:cxn>
                      <a:cxn ang="0">
                        <a:pos x="2067" y="3"/>
                      </a:cxn>
                    </a:cxnLst>
                    <a:rect l="txL" t="txT" r="txR" b="txB"/>
                    <a:pathLst>
                      <a:path w="37" h="32">
                        <a:moveTo>
                          <a:pt x="18" y="32"/>
                        </a:moveTo>
                        <a:lnTo>
                          <a:pt x="22" y="32"/>
                        </a:lnTo>
                        <a:lnTo>
                          <a:pt x="24" y="32"/>
                        </a:lnTo>
                        <a:lnTo>
                          <a:pt x="28" y="30"/>
                        </a:lnTo>
                        <a:lnTo>
                          <a:pt x="31" y="30"/>
                        </a:lnTo>
                        <a:lnTo>
                          <a:pt x="33" y="28"/>
                        </a:lnTo>
                        <a:lnTo>
                          <a:pt x="33" y="26"/>
                        </a:lnTo>
                        <a:lnTo>
                          <a:pt x="35" y="24"/>
                        </a:lnTo>
                        <a:lnTo>
                          <a:pt x="37" y="20"/>
                        </a:lnTo>
                        <a:lnTo>
                          <a:pt x="37" y="18"/>
                        </a:lnTo>
                        <a:lnTo>
                          <a:pt x="37" y="16"/>
                        </a:lnTo>
                        <a:lnTo>
                          <a:pt x="37" y="12"/>
                        </a:lnTo>
                        <a:lnTo>
                          <a:pt x="37" y="10"/>
                        </a:lnTo>
                        <a:lnTo>
                          <a:pt x="35" y="8"/>
                        </a:lnTo>
                        <a:lnTo>
                          <a:pt x="33" y="6"/>
                        </a:lnTo>
                        <a:lnTo>
                          <a:pt x="33" y="4"/>
                        </a:lnTo>
                        <a:lnTo>
                          <a:pt x="31" y="2"/>
                        </a:lnTo>
                        <a:lnTo>
                          <a:pt x="28" y="0"/>
                        </a:lnTo>
                        <a:lnTo>
                          <a:pt x="24" y="0"/>
                        </a:lnTo>
                        <a:lnTo>
                          <a:pt x="22" y="0"/>
                        </a:lnTo>
                        <a:lnTo>
                          <a:pt x="20" y="0"/>
                        </a:lnTo>
                        <a:lnTo>
                          <a:pt x="16" y="0"/>
                        </a:lnTo>
                        <a:lnTo>
                          <a:pt x="13" y="0"/>
                        </a:lnTo>
                        <a:lnTo>
                          <a:pt x="11" y="0"/>
                        </a:lnTo>
                        <a:lnTo>
                          <a:pt x="9" y="2"/>
                        </a:lnTo>
                        <a:lnTo>
                          <a:pt x="7" y="4"/>
                        </a:lnTo>
                        <a:lnTo>
                          <a:pt x="5" y="6"/>
                        </a:lnTo>
                        <a:lnTo>
                          <a:pt x="3" y="8"/>
                        </a:lnTo>
                        <a:lnTo>
                          <a:pt x="3" y="10"/>
                        </a:lnTo>
                        <a:lnTo>
                          <a:pt x="0" y="12"/>
                        </a:lnTo>
                        <a:lnTo>
                          <a:pt x="0" y="16"/>
                        </a:lnTo>
                        <a:lnTo>
                          <a:pt x="0" y="18"/>
                        </a:lnTo>
                        <a:lnTo>
                          <a:pt x="3" y="20"/>
                        </a:lnTo>
                        <a:lnTo>
                          <a:pt x="3" y="24"/>
                        </a:lnTo>
                        <a:lnTo>
                          <a:pt x="5" y="26"/>
                        </a:lnTo>
                        <a:lnTo>
                          <a:pt x="7" y="28"/>
                        </a:lnTo>
                        <a:lnTo>
                          <a:pt x="9" y="30"/>
                        </a:lnTo>
                        <a:lnTo>
                          <a:pt x="11" y="30"/>
                        </a:lnTo>
                        <a:lnTo>
                          <a:pt x="13" y="32"/>
                        </a:lnTo>
                        <a:lnTo>
                          <a:pt x="16" y="32"/>
                        </a:lnTo>
                        <a:lnTo>
                          <a:pt x="20" y="32"/>
                        </a:lnTo>
                        <a:lnTo>
                          <a:pt x="18" y="32"/>
                        </a:lnTo>
                        <a:close/>
                      </a:path>
                    </a:pathLst>
                  </a:custGeom>
                  <a:solidFill>
                    <a:srgbClr val="EB7500">
                      <a:alpha val="100000"/>
                    </a:srgbClr>
                  </a:solidFill>
                  <a:ln w="9525" cap="flat" cmpd="sng">
                    <a:solidFill>
                      <a:srgbClr val="FF6600">
                        <a:alpha val="100000"/>
                      </a:srgbClr>
                    </a:solidFill>
                    <a:prstDash val="solid"/>
                    <a:round/>
                    <a:headEnd type="none" w="med" len="med"/>
                    <a:tailEnd type="none" w="med" len="med"/>
                  </a:ln>
                </p:spPr>
                <p:txBody>
                  <a:bodyPr/>
                  <a:p>
                    <a:endParaRPr lang="zh-CN" altLang="en-US"/>
                  </a:p>
                </p:txBody>
              </p:sp>
              <p:sp>
                <p:nvSpPr>
                  <p:cNvPr id="174206" name="Freeform 121"/>
                  <p:cNvSpPr/>
                  <p:nvPr/>
                </p:nvSpPr>
                <p:spPr>
                  <a:xfrm>
                    <a:off x="2685" y="2264"/>
                    <a:ext cx="52" cy="27"/>
                  </a:xfrm>
                  <a:custGeom>
                    <a:avLst/>
                    <a:gdLst>
                      <a:gd name="txL" fmla="*/ 0 w 37"/>
                      <a:gd name="txT" fmla="*/ 0 h 32"/>
                      <a:gd name="txR" fmla="*/ 37 w 37"/>
                      <a:gd name="txB" fmla="*/ 32 h 32"/>
                    </a:gdLst>
                    <a:ahLst/>
                    <a:cxnLst>
                      <a:cxn ang="0">
                        <a:pos x="2067" y="3"/>
                      </a:cxn>
                      <a:cxn ang="0">
                        <a:pos x="2597" y="3"/>
                      </a:cxn>
                      <a:cxn ang="0">
                        <a:pos x="2829" y="3"/>
                      </a:cxn>
                      <a:cxn ang="0">
                        <a:pos x="3259" y="3"/>
                      </a:cxn>
                      <a:cxn ang="0">
                        <a:pos x="3650" y="3"/>
                      </a:cxn>
                      <a:cxn ang="0">
                        <a:pos x="3855" y="3"/>
                      </a:cxn>
                      <a:cxn ang="0">
                        <a:pos x="3855" y="3"/>
                      </a:cxn>
                      <a:cxn ang="0">
                        <a:pos x="4083" y="3"/>
                      </a:cxn>
                      <a:cxn ang="0">
                        <a:pos x="4357" y="3"/>
                      </a:cxn>
                      <a:cxn ang="0">
                        <a:pos x="4357" y="3"/>
                      </a:cxn>
                      <a:cxn ang="0">
                        <a:pos x="4357" y="3"/>
                      </a:cxn>
                      <a:cxn ang="0">
                        <a:pos x="4357" y="3"/>
                      </a:cxn>
                      <a:cxn ang="0">
                        <a:pos x="4357" y="3"/>
                      </a:cxn>
                      <a:cxn ang="0">
                        <a:pos x="4083" y="3"/>
                      </a:cxn>
                      <a:cxn ang="0">
                        <a:pos x="3855" y="3"/>
                      </a:cxn>
                      <a:cxn ang="0">
                        <a:pos x="3855" y="3"/>
                      </a:cxn>
                      <a:cxn ang="0">
                        <a:pos x="3650" y="2"/>
                      </a:cxn>
                      <a:cxn ang="0">
                        <a:pos x="3259" y="0"/>
                      </a:cxn>
                      <a:cxn ang="0">
                        <a:pos x="2829" y="0"/>
                      </a:cxn>
                      <a:cxn ang="0">
                        <a:pos x="2597" y="0"/>
                      </a:cxn>
                      <a:cxn ang="0">
                        <a:pos x="2319" y="0"/>
                      </a:cxn>
                      <a:cxn ang="0">
                        <a:pos x="1848" y="0"/>
                      </a:cxn>
                      <a:cxn ang="0">
                        <a:pos x="1471" y="0"/>
                      </a:cxn>
                      <a:cxn ang="0">
                        <a:pos x="1261" y="0"/>
                      </a:cxn>
                      <a:cxn ang="0">
                        <a:pos x="1047" y="2"/>
                      </a:cxn>
                      <a:cxn ang="0">
                        <a:pos x="835" y="3"/>
                      </a:cxn>
                      <a:cxn ang="0">
                        <a:pos x="594" y="3"/>
                      </a:cxn>
                      <a:cxn ang="0">
                        <a:pos x="323" y="3"/>
                      </a:cxn>
                      <a:cxn ang="0">
                        <a:pos x="323" y="3"/>
                      </a:cxn>
                      <a:cxn ang="0">
                        <a:pos x="0" y="3"/>
                      </a:cxn>
                      <a:cxn ang="0">
                        <a:pos x="0" y="3"/>
                      </a:cxn>
                      <a:cxn ang="0">
                        <a:pos x="0" y="3"/>
                      </a:cxn>
                      <a:cxn ang="0">
                        <a:pos x="323" y="3"/>
                      </a:cxn>
                      <a:cxn ang="0">
                        <a:pos x="323" y="3"/>
                      </a:cxn>
                      <a:cxn ang="0">
                        <a:pos x="594" y="3"/>
                      </a:cxn>
                      <a:cxn ang="0">
                        <a:pos x="835" y="3"/>
                      </a:cxn>
                      <a:cxn ang="0">
                        <a:pos x="1047" y="3"/>
                      </a:cxn>
                      <a:cxn ang="0">
                        <a:pos x="1261" y="3"/>
                      </a:cxn>
                      <a:cxn ang="0">
                        <a:pos x="1471" y="3"/>
                      </a:cxn>
                      <a:cxn ang="0">
                        <a:pos x="1848" y="3"/>
                      </a:cxn>
                      <a:cxn ang="0">
                        <a:pos x="2319" y="3"/>
                      </a:cxn>
                      <a:cxn ang="0">
                        <a:pos x="2319" y="3"/>
                      </a:cxn>
                    </a:cxnLst>
                    <a:rect l="txL" t="txT" r="txR" b="txB"/>
                    <a:pathLst>
                      <a:path w="37" h="32">
                        <a:moveTo>
                          <a:pt x="18" y="32"/>
                        </a:moveTo>
                        <a:lnTo>
                          <a:pt x="22" y="32"/>
                        </a:lnTo>
                        <a:lnTo>
                          <a:pt x="24" y="32"/>
                        </a:lnTo>
                        <a:lnTo>
                          <a:pt x="28" y="30"/>
                        </a:lnTo>
                        <a:lnTo>
                          <a:pt x="31" y="30"/>
                        </a:lnTo>
                        <a:lnTo>
                          <a:pt x="33" y="28"/>
                        </a:lnTo>
                        <a:lnTo>
                          <a:pt x="33" y="26"/>
                        </a:lnTo>
                        <a:lnTo>
                          <a:pt x="35" y="24"/>
                        </a:lnTo>
                        <a:lnTo>
                          <a:pt x="37" y="20"/>
                        </a:lnTo>
                        <a:lnTo>
                          <a:pt x="37" y="18"/>
                        </a:lnTo>
                        <a:lnTo>
                          <a:pt x="37" y="16"/>
                        </a:lnTo>
                        <a:lnTo>
                          <a:pt x="37" y="12"/>
                        </a:lnTo>
                        <a:lnTo>
                          <a:pt x="37" y="10"/>
                        </a:lnTo>
                        <a:lnTo>
                          <a:pt x="35" y="8"/>
                        </a:lnTo>
                        <a:lnTo>
                          <a:pt x="33" y="6"/>
                        </a:lnTo>
                        <a:lnTo>
                          <a:pt x="33" y="4"/>
                        </a:lnTo>
                        <a:lnTo>
                          <a:pt x="31" y="2"/>
                        </a:lnTo>
                        <a:lnTo>
                          <a:pt x="28" y="0"/>
                        </a:lnTo>
                        <a:lnTo>
                          <a:pt x="24" y="0"/>
                        </a:lnTo>
                        <a:lnTo>
                          <a:pt x="22" y="0"/>
                        </a:lnTo>
                        <a:lnTo>
                          <a:pt x="20" y="0"/>
                        </a:lnTo>
                        <a:lnTo>
                          <a:pt x="16" y="0"/>
                        </a:lnTo>
                        <a:lnTo>
                          <a:pt x="13" y="0"/>
                        </a:lnTo>
                        <a:lnTo>
                          <a:pt x="11" y="0"/>
                        </a:lnTo>
                        <a:lnTo>
                          <a:pt x="9" y="2"/>
                        </a:lnTo>
                        <a:lnTo>
                          <a:pt x="7" y="4"/>
                        </a:lnTo>
                        <a:lnTo>
                          <a:pt x="5" y="6"/>
                        </a:lnTo>
                        <a:lnTo>
                          <a:pt x="3" y="8"/>
                        </a:lnTo>
                        <a:lnTo>
                          <a:pt x="3" y="10"/>
                        </a:lnTo>
                        <a:lnTo>
                          <a:pt x="0" y="12"/>
                        </a:lnTo>
                        <a:lnTo>
                          <a:pt x="0" y="16"/>
                        </a:lnTo>
                        <a:lnTo>
                          <a:pt x="0" y="18"/>
                        </a:lnTo>
                        <a:lnTo>
                          <a:pt x="3" y="20"/>
                        </a:lnTo>
                        <a:lnTo>
                          <a:pt x="3" y="24"/>
                        </a:lnTo>
                        <a:lnTo>
                          <a:pt x="5" y="26"/>
                        </a:lnTo>
                        <a:lnTo>
                          <a:pt x="7" y="28"/>
                        </a:lnTo>
                        <a:lnTo>
                          <a:pt x="9" y="30"/>
                        </a:lnTo>
                        <a:lnTo>
                          <a:pt x="11" y="30"/>
                        </a:lnTo>
                        <a:lnTo>
                          <a:pt x="13" y="32"/>
                        </a:lnTo>
                        <a:lnTo>
                          <a:pt x="16" y="32"/>
                        </a:lnTo>
                        <a:lnTo>
                          <a:pt x="20" y="32"/>
                        </a:lnTo>
                      </a:path>
                    </a:pathLst>
                  </a:custGeom>
                  <a:noFill/>
                  <a:ln w="3175" cap="flat" cmpd="sng">
                    <a:solidFill>
                      <a:srgbClr val="FF6600">
                        <a:alpha val="100000"/>
                      </a:srgbClr>
                    </a:solidFill>
                    <a:prstDash val="solid"/>
                    <a:round/>
                    <a:headEnd type="none" w="med" len="med"/>
                    <a:tailEnd type="none" w="med" len="med"/>
                  </a:ln>
                </p:spPr>
                <p:txBody>
                  <a:bodyPr/>
                  <a:p>
                    <a:endParaRPr lang="zh-CN" altLang="en-US"/>
                  </a:p>
                </p:txBody>
              </p:sp>
              <p:sp>
                <p:nvSpPr>
                  <p:cNvPr id="174207" name="Freeform 122"/>
                  <p:cNvSpPr/>
                  <p:nvPr/>
                </p:nvSpPr>
                <p:spPr>
                  <a:xfrm>
                    <a:off x="2685" y="2436"/>
                    <a:ext cx="52" cy="28"/>
                  </a:xfrm>
                  <a:custGeom>
                    <a:avLst/>
                    <a:gdLst>
                      <a:gd name="txL" fmla="*/ 0 w 37"/>
                      <a:gd name="txT" fmla="*/ 0 h 32"/>
                      <a:gd name="txR" fmla="*/ 37 w 37"/>
                      <a:gd name="txB" fmla="*/ 32 h 32"/>
                    </a:gdLst>
                    <a:ahLst/>
                    <a:cxnLst>
                      <a:cxn ang="0">
                        <a:pos x="2067" y="4"/>
                      </a:cxn>
                      <a:cxn ang="0">
                        <a:pos x="2597" y="4"/>
                      </a:cxn>
                      <a:cxn ang="0">
                        <a:pos x="2829" y="4"/>
                      </a:cxn>
                      <a:cxn ang="0">
                        <a:pos x="3259" y="4"/>
                      </a:cxn>
                      <a:cxn ang="0">
                        <a:pos x="3650" y="4"/>
                      </a:cxn>
                      <a:cxn ang="0">
                        <a:pos x="3855" y="4"/>
                      </a:cxn>
                      <a:cxn ang="0">
                        <a:pos x="3855" y="4"/>
                      </a:cxn>
                      <a:cxn ang="0">
                        <a:pos x="4083" y="4"/>
                      </a:cxn>
                      <a:cxn ang="0">
                        <a:pos x="4357" y="4"/>
                      </a:cxn>
                      <a:cxn ang="0">
                        <a:pos x="4357" y="4"/>
                      </a:cxn>
                      <a:cxn ang="0">
                        <a:pos x="4357" y="4"/>
                      </a:cxn>
                      <a:cxn ang="0">
                        <a:pos x="4357" y="4"/>
                      </a:cxn>
                      <a:cxn ang="0">
                        <a:pos x="4357" y="4"/>
                      </a:cxn>
                      <a:cxn ang="0">
                        <a:pos x="4083" y="4"/>
                      </a:cxn>
                      <a:cxn ang="0">
                        <a:pos x="3855" y="4"/>
                      </a:cxn>
                      <a:cxn ang="0">
                        <a:pos x="3855" y="4"/>
                      </a:cxn>
                      <a:cxn ang="0">
                        <a:pos x="3650" y="2"/>
                      </a:cxn>
                      <a:cxn ang="0">
                        <a:pos x="3259" y="0"/>
                      </a:cxn>
                      <a:cxn ang="0">
                        <a:pos x="2829" y="0"/>
                      </a:cxn>
                      <a:cxn ang="0">
                        <a:pos x="2597" y="0"/>
                      </a:cxn>
                      <a:cxn ang="0">
                        <a:pos x="2319" y="0"/>
                      </a:cxn>
                      <a:cxn ang="0">
                        <a:pos x="1848" y="0"/>
                      </a:cxn>
                      <a:cxn ang="0">
                        <a:pos x="1471" y="0"/>
                      </a:cxn>
                      <a:cxn ang="0">
                        <a:pos x="1261" y="0"/>
                      </a:cxn>
                      <a:cxn ang="0">
                        <a:pos x="1047" y="2"/>
                      </a:cxn>
                      <a:cxn ang="0">
                        <a:pos x="835" y="4"/>
                      </a:cxn>
                      <a:cxn ang="0">
                        <a:pos x="594" y="4"/>
                      </a:cxn>
                      <a:cxn ang="0">
                        <a:pos x="323" y="4"/>
                      </a:cxn>
                      <a:cxn ang="0">
                        <a:pos x="323" y="4"/>
                      </a:cxn>
                      <a:cxn ang="0">
                        <a:pos x="0" y="4"/>
                      </a:cxn>
                      <a:cxn ang="0">
                        <a:pos x="0" y="4"/>
                      </a:cxn>
                      <a:cxn ang="0">
                        <a:pos x="0" y="4"/>
                      </a:cxn>
                      <a:cxn ang="0">
                        <a:pos x="323" y="4"/>
                      </a:cxn>
                      <a:cxn ang="0">
                        <a:pos x="323" y="4"/>
                      </a:cxn>
                      <a:cxn ang="0">
                        <a:pos x="594" y="4"/>
                      </a:cxn>
                      <a:cxn ang="0">
                        <a:pos x="835" y="4"/>
                      </a:cxn>
                      <a:cxn ang="0">
                        <a:pos x="1047" y="4"/>
                      </a:cxn>
                      <a:cxn ang="0">
                        <a:pos x="1261" y="4"/>
                      </a:cxn>
                      <a:cxn ang="0">
                        <a:pos x="1471" y="4"/>
                      </a:cxn>
                      <a:cxn ang="0">
                        <a:pos x="1848" y="4"/>
                      </a:cxn>
                      <a:cxn ang="0">
                        <a:pos x="2319" y="4"/>
                      </a:cxn>
                      <a:cxn ang="0">
                        <a:pos x="2319" y="4"/>
                      </a:cxn>
                      <a:cxn ang="0">
                        <a:pos x="2067" y="4"/>
                      </a:cxn>
                    </a:cxnLst>
                    <a:rect l="txL" t="txT" r="txR" b="txB"/>
                    <a:pathLst>
                      <a:path w="37" h="32">
                        <a:moveTo>
                          <a:pt x="18" y="32"/>
                        </a:moveTo>
                        <a:lnTo>
                          <a:pt x="22" y="32"/>
                        </a:lnTo>
                        <a:lnTo>
                          <a:pt x="24" y="32"/>
                        </a:lnTo>
                        <a:lnTo>
                          <a:pt x="28" y="30"/>
                        </a:lnTo>
                        <a:lnTo>
                          <a:pt x="31" y="30"/>
                        </a:lnTo>
                        <a:lnTo>
                          <a:pt x="33" y="28"/>
                        </a:lnTo>
                        <a:lnTo>
                          <a:pt x="33" y="26"/>
                        </a:lnTo>
                        <a:lnTo>
                          <a:pt x="35" y="24"/>
                        </a:lnTo>
                        <a:lnTo>
                          <a:pt x="37" y="20"/>
                        </a:lnTo>
                        <a:lnTo>
                          <a:pt x="37" y="18"/>
                        </a:lnTo>
                        <a:lnTo>
                          <a:pt x="37" y="16"/>
                        </a:lnTo>
                        <a:lnTo>
                          <a:pt x="37" y="12"/>
                        </a:lnTo>
                        <a:lnTo>
                          <a:pt x="37" y="10"/>
                        </a:lnTo>
                        <a:lnTo>
                          <a:pt x="35" y="8"/>
                        </a:lnTo>
                        <a:lnTo>
                          <a:pt x="33" y="6"/>
                        </a:lnTo>
                        <a:lnTo>
                          <a:pt x="33" y="4"/>
                        </a:lnTo>
                        <a:lnTo>
                          <a:pt x="31" y="2"/>
                        </a:lnTo>
                        <a:lnTo>
                          <a:pt x="28" y="0"/>
                        </a:lnTo>
                        <a:lnTo>
                          <a:pt x="24" y="0"/>
                        </a:lnTo>
                        <a:lnTo>
                          <a:pt x="22" y="0"/>
                        </a:lnTo>
                        <a:lnTo>
                          <a:pt x="20" y="0"/>
                        </a:lnTo>
                        <a:lnTo>
                          <a:pt x="16" y="0"/>
                        </a:lnTo>
                        <a:lnTo>
                          <a:pt x="13" y="0"/>
                        </a:lnTo>
                        <a:lnTo>
                          <a:pt x="11" y="0"/>
                        </a:lnTo>
                        <a:lnTo>
                          <a:pt x="9" y="2"/>
                        </a:lnTo>
                        <a:lnTo>
                          <a:pt x="7" y="4"/>
                        </a:lnTo>
                        <a:lnTo>
                          <a:pt x="5" y="6"/>
                        </a:lnTo>
                        <a:lnTo>
                          <a:pt x="3" y="8"/>
                        </a:lnTo>
                        <a:lnTo>
                          <a:pt x="3" y="10"/>
                        </a:lnTo>
                        <a:lnTo>
                          <a:pt x="0" y="12"/>
                        </a:lnTo>
                        <a:lnTo>
                          <a:pt x="0" y="16"/>
                        </a:lnTo>
                        <a:lnTo>
                          <a:pt x="0" y="18"/>
                        </a:lnTo>
                        <a:lnTo>
                          <a:pt x="3" y="20"/>
                        </a:lnTo>
                        <a:lnTo>
                          <a:pt x="3" y="24"/>
                        </a:lnTo>
                        <a:lnTo>
                          <a:pt x="5" y="26"/>
                        </a:lnTo>
                        <a:lnTo>
                          <a:pt x="7" y="28"/>
                        </a:lnTo>
                        <a:lnTo>
                          <a:pt x="9" y="30"/>
                        </a:lnTo>
                        <a:lnTo>
                          <a:pt x="11" y="30"/>
                        </a:lnTo>
                        <a:lnTo>
                          <a:pt x="13" y="32"/>
                        </a:lnTo>
                        <a:lnTo>
                          <a:pt x="16" y="32"/>
                        </a:lnTo>
                        <a:lnTo>
                          <a:pt x="20" y="32"/>
                        </a:lnTo>
                        <a:lnTo>
                          <a:pt x="18" y="32"/>
                        </a:lnTo>
                        <a:close/>
                      </a:path>
                    </a:pathLst>
                  </a:custGeom>
                  <a:solidFill>
                    <a:srgbClr val="EB7500">
                      <a:alpha val="100000"/>
                    </a:srgbClr>
                  </a:solidFill>
                  <a:ln w="9525" cap="flat" cmpd="sng">
                    <a:solidFill>
                      <a:srgbClr val="FF6600">
                        <a:alpha val="100000"/>
                      </a:srgbClr>
                    </a:solidFill>
                    <a:prstDash val="solid"/>
                    <a:round/>
                    <a:headEnd type="none" w="med" len="med"/>
                    <a:tailEnd type="none" w="med" len="med"/>
                  </a:ln>
                </p:spPr>
                <p:txBody>
                  <a:bodyPr/>
                  <a:p>
                    <a:endParaRPr lang="zh-CN" altLang="en-US"/>
                  </a:p>
                </p:txBody>
              </p:sp>
              <p:sp>
                <p:nvSpPr>
                  <p:cNvPr id="174208" name="Freeform 123"/>
                  <p:cNvSpPr/>
                  <p:nvPr/>
                </p:nvSpPr>
                <p:spPr>
                  <a:xfrm>
                    <a:off x="2685" y="2436"/>
                    <a:ext cx="52" cy="28"/>
                  </a:xfrm>
                  <a:custGeom>
                    <a:avLst/>
                    <a:gdLst>
                      <a:gd name="txL" fmla="*/ 0 w 37"/>
                      <a:gd name="txT" fmla="*/ 0 h 32"/>
                      <a:gd name="txR" fmla="*/ 37 w 37"/>
                      <a:gd name="txB" fmla="*/ 32 h 32"/>
                    </a:gdLst>
                    <a:ahLst/>
                    <a:cxnLst>
                      <a:cxn ang="0">
                        <a:pos x="2067" y="4"/>
                      </a:cxn>
                      <a:cxn ang="0">
                        <a:pos x="2597" y="4"/>
                      </a:cxn>
                      <a:cxn ang="0">
                        <a:pos x="2829" y="4"/>
                      </a:cxn>
                      <a:cxn ang="0">
                        <a:pos x="3259" y="4"/>
                      </a:cxn>
                      <a:cxn ang="0">
                        <a:pos x="3650" y="4"/>
                      </a:cxn>
                      <a:cxn ang="0">
                        <a:pos x="3855" y="4"/>
                      </a:cxn>
                      <a:cxn ang="0">
                        <a:pos x="3855" y="4"/>
                      </a:cxn>
                      <a:cxn ang="0">
                        <a:pos x="4083" y="4"/>
                      </a:cxn>
                      <a:cxn ang="0">
                        <a:pos x="4357" y="4"/>
                      </a:cxn>
                      <a:cxn ang="0">
                        <a:pos x="4357" y="4"/>
                      </a:cxn>
                      <a:cxn ang="0">
                        <a:pos x="4357" y="4"/>
                      </a:cxn>
                      <a:cxn ang="0">
                        <a:pos x="4357" y="4"/>
                      </a:cxn>
                      <a:cxn ang="0">
                        <a:pos x="4357" y="4"/>
                      </a:cxn>
                      <a:cxn ang="0">
                        <a:pos x="4083" y="4"/>
                      </a:cxn>
                      <a:cxn ang="0">
                        <a:pos x="3855" y="4"/>
                      </a:cxn>
                      <a:cxn ang="0">
                        <a:pos x="3855" y="4"/>
                      </a:cxn>
                      <a:cxn ang="0">
                        <a:pos x="3650" y="2"/>
                      </a:cxn>
                      <a:cxn ang="0">
                        <a:pos x="3259" y="0"/>
                      </a:cxn>
                      <a:cxn ang="0">
                        <a:pos x="2829" y="0"/>
                      </a:cxn>
                      <a:cxn ang="0">
                        <a:pos x="2597" y="0"/>
                      </a:cxn>
                      <a:cxn ang="0">
                        <a:pos x="2319" y="0"/>
                      </a:cxn>
                      <a:cxn ang="0">
                        <a:pos x="1848" y="0"/>
                      </a:cxn>
                      <a:cxn ang="0">
                        <a:pos x="1471" y="0"/>
                      </a:cxn>
                      <a:cxn ang="0">
                        <a:pos x="1261" y="0"/>
                      </a:cxn>
                      <a:cxn ang="0">
                        <a:pos x="1047" y="2"/>
                      </a:cxn>
                      <a:cxn ang="0">
                        <a:pos x="835" y="4"/>
                      </a:cxn>
                      <a:cxn ang="0">
                        <a:pos x="594" y="4"/>
                      </a:cxn>
                      <a:cxn ang="0">
                        <a:pos x="323" y="4"/>
                      </a:cxn>
                      <a:cxn ang="0">
                        <a:pos x="323" y="4"/>
                      </a:cxn>
                      <a:cxn ang="0">
                        <a:pos x="0" y="4"/>
                      </a:cxn>
                      <a:cxn ang="0">
                        <a:pos x="0" y="4"/>
                      </a:cxn>
                      <a:cxn ang="0">
                        <a:pos x="0" y="4"/>
                      </a:cxn>
                      <a:cxn ang="0">
                        <a:pos x="323" y="4"/>
                      </a:cxn>
                      <a:cxn ang="0">
                        <a:pos x="323" y="4"/>
                      </a:cxn>
                      <a:cxn ang="0">
                        <a:pos x="594" y="4"/>
                      </a:cxn>
                      <a:cxn ang="0">
                        <a:pos x="835" y="4"/>
                      </a:cxn>
                      <a:cxn ang="0">
                        <a:pos x="1047" y="4"/>
                      </a:cxn>
                      <a:cxn ang="0">
                        <a:pos x="1261" y="4"/>
                      </a:cxn>
                      <a:cxn ang="0">
                        <a:pos x="1471" y="4"/>
                      </a:cxn>
                      <a:cxn ang="0">
                        <a:pos x="1848" y="4"/>
                      </a:cxn>
                      <a:cxn ang="0">
                        <a:pos x="2319" y="4"/>
                      </a:cxn>
                      <a:cxn ang="0">
                        <a:pos x="2319" y="4"/>
                      </a:cxn>
                    </a:cxnLst>
                    <a:rect l="txL" t="txT" r="txR" b="txB"/>
                    <a:pathLst>
                      <a:path w="37" h="32">
                        <a:moveTo>
                          <a:pt x="18" y="32"/>
                        </a:moveTo>
                        <a:lnTo>
                          <a:pt x="22" y="32"/>
                        </a:lnTo>
                        <a:lnTo>
                          <a:pt x="24" y="32"/>
                        </a:lnTo>
                        <a:lnTo>
                          <a:pt x="28" y="30"/>
                        </a:lnTo>
                        <a:lnTo>
                          <a:pt x="31" y="30"/>
                        </a:lnTo>
                        <a:lnTo>
                          <a:pt x="33" y="28"/>
                        </a:lnTo>
                        <a:lnTo>
                          <a:pt x="33" y="26"/>
                        </a:lnTo>
                        <a:lnTo>
                          <a:pt x="35" y="24"/>
                        </a:lnTo>
                        <a:lnTo>
                          <a:pt x="37" y="20"/>
                        </a:lnTo>
                        <a:lnTo>
                          <a:pt x="37" y="18"/>
                        </a:lnTo>
                        <a:lnTo>
                          <a:pt x="37" y="16"/>
                        </a:lnTo>
                        <a:lnTo>
                          <a:pt x="37" y="12"/>
                        </a:lnTo>
                        <a:lnTo>
                          <a:pt x="37" y="10"/>
                        </a:lnTo>
                        <a:lnTo>
                          <a:pt x="35" y="8"/>
                        </a:lnTo>
                        <a:lnTo>
                          <a:pt x="33" y="6"/>
                        </a:lnTo>
                        <a:lnTo>
                          <a:pt x="33" y="4"/>
                        </a:lnTo>
                        <a:lnTo>
                          <a:pt x="31" y="2"/>
                        </a:lnTo>
                        <a:lnTo>
                          <a:pt x="28" y="0"/>
                        </a:lnTo>
                        <a:lnTo>
                          <a:pt x="24" y="0"/>
                        </a:lnTo>
                        <a:lnTo>
                          <a:pt x="22" y="0"/>
                        </a:lnTo>
                        <a:lnTo>
                          <a:pt x="20" y="0"/>
                        </a:lnTo>
                        <a:lnTo>
                          <a:pt x="16" y="0"/>
                        </a:lnTo>
                        <a:lnTo>
                          <a:pt x="13" y="0"/>
                        </a:lnTo>
                        <a:lnTo>
                          <a:pt x="11" y="0"/>
                        </a:lnTo>
                        <a:lnTo>
                          <a:pt x="9" y="2"/>
                        </a:lnTo>
                        <a:lnTo>
                          <a:pt x="7" y="4"/>
                        </a:lnTo>
                        <a:lnTo>
                          <a:pt x="5" y="6"/>
                        </a:lnTo>
                        <a:lnTo>
                          <a:pt x="3" y="8"/>
                        </a:lnTo>
                        <a:lnTo>
                          <a:pt x="3" y="10"/>
                        </a:lnTo>
                        <a:lnTo>
                          <a:pt x="0" y="12"/>
                        </a:lnTo>
                        <a:lnTo>
                          <a:pt x="0" y="16"/>
                        </a:lnTo>
                        <a:lnTo>
                          <a:pt x="0" y="18"/>
                        </a:lnTo>
                        <a:lnTo>
                          <a:pt x="3" y="20"/>
                        </a:lnTo>
                        <a:lnTo>
                          <a:pt x="3" y="24"/>
                        </a:lnTo>
                        <a:lnTo>
                          <a:pt x="5" y="26"/>
                        </a:lnTo>
                        <a:lnTo>
                          <a:pt x="7" y="28"/>
                        </a:lnTo>
                        <a:lnTo>
                          <a:pt x="9" y="30"/>
                        </a:lnTo>
                        <a:lnTo>
                          <a:pt x="11" y="30"/>
                        </a:lnTo>
                        <a:lnTo>
                          <a:pt x="13" y="32"/>
                        </a:lnTo>
                        <a:lnTo>
                          <a:pt x="16" y="32"/>
                        </a:lnTo>
                        <a:lnTo>
                          <a:pt x="20" y="32"/>
                        </a:lnTo>
                      </a:path>
                    </a:pathLst>
                  </a:custGeom>
                  <a:noFill/>
                  <a:ln w="3175" cap="flat" cmpd="sng">
                    <a:solidFill>
                      <a:srgbClr val="FF6600">
                        <a:alpha val="100000"/>
                      </a:srgbClr>
                    </a:solidFill>
                    <a:prstDash val="solid"/>
                    <a:round/>
                    <a:headEnd type="none" w="med" len="med"/>
                    <a:tailEnd type="none" w="med" len="med"/>
                  </a:ln>
                </p:spPr>
                <p:txBody>
                  <a:bodyPr/>
                  <a:p>
                    <a:endParaRPr lang="zh-CN" altLang="en-US"/>
                  </a:p>
                </p:txBody>
              </p:sp>
              <p:sp>
                <p:nvSpPr>
                  <p:cNvPr id="174209" name="Freeform 124"/>
                  <p:cNvSpPr/>
                  <p:nvPr/>
                </p:nvSpPr>
                <p:spPr>
                  <a:xfrm>
                    <a:off x="2685" y="2522"/>
                    <a:ext cx="52" cy="29"/>
                  </a:xfrm>
                  <a:custGeom>
                    <a:avLst/>
                    <a:gdLst>
                      <a:gd name="txL" fmla="*/ 0 w 37"/>
                      <a:gd name="txT" fmla="*/ 0 h 33"/>
                      <a:gd name="txR" fmla="*/ 37 w 37"/>
                      <a:gd name="txB" fmla="*/ 33 h 33"/>
                    </a:gdLst>
                    <a:ahLst/>
                    <a:cxnLst>
                      <a:cxn ang="0">
                        <a:pos x="2067" y="5"/>
                      </a:cxn>
                      <a:cxn ang="0">
                        <a:pos x="2597" y="5"/>
                      </a:cxn>
                      <a:cxn ang="0">
                        <a:pos x="2829" y="5"/>
                      </a:cxn>
                      <a:cxn ang="0">
                        <a:pos x="3259" y="5"/>
                      </a:cxn>
                      <a:cxn ang="0">
                        <a:pos x="3650" y="5"/>
                      </a:cxn>
                      <a:cxn ang="0">
                        <a:pos x="3855" y="4"/>
                      </a:cxn>
                      <a:cxn ang="0">
                        <a:pos x="3855" y="4"/>
                      </a:cxn>
                      <a:cxn ang="0">
                        <a:pos x="4083" y="4"/>
                      </a:cxn>
                      <a:cxn ang="0">
                        <a:pos x="4357" y="4"/>
                      </a:cxn>
                      <a:cxn ang="0">
                        <a:pos x="4357" y="4"/>
                      </a:cxn>
                      <a:cxn ang="0">
                        <a:pos x="4357" y="4"/>
                      </a:cxn>
                      <a:cxn ang="0">
                        <a:pos x="4357" y="4"/>
                      </a:cxn>
                      <a:cxn ang="0">
                        <a:pos x="4357" y="4"/>
                      </a:cxn>
                      <a:cxn ang="0">
                        <a:pos x="4083" y="4"/>
                      </a:cxn>
                      <a:cxn ang="0">
                        <a:pos x="3855" y="4"/>
                      </a:cxn>
                      <a:cxn ang="0">
                        <a:pos x="3855" y="4"/>
                      </a:cxn>
                      <a:cxn ang="0">
                        <a:pos x="3650" y="2"/>
                      </a:cxn>
                      <a:cxn ang="0">
                        <a:pos x="3259" y="0"/>
                      </a:cxn>
                      <a:cxn ang="0">
                        <a:pos x="2829" y="0"/>
                      </a:cxn>
                      <a:cxn ang="0">
                        <a:pos x="2597" y="0"/>
                      </a:cxn>
                      <a:cxn ang="0">
                        <a:pos x="2319" y="0"/>
                      </a:cxn>
                      <a:cxn ang="0">
                        <a:pos x="1848" y="0"/>
                      </a:cxn>
                      <a:cxn ang="0">
                        <a:pos x="1471" y="0"/>
                      </a:cxn>
                      <a:cxn ang="0">
                        <a:pos x="1261" y="0"/>
                      </a:cxn>
                      <a:cxn ang="0">
                        <a:pos x="1047" y="2"/>
                      </a:cxn>
                      <a:cxn ang="0">
                        <a:pos x="835" y="4"/>
                      </a:cxn>
                      <a:cxn ang="0">
                        <a:pos x="594" y="4"/>
                      </a:cxn>
                      <a:cxn ang="0">
                        <a:pos x="323" y="4"/>
                      </a:cxn>
                      <a:cxn ang="0">
                        <a:pos x="323" y="4"/>
                      </a:cxn>
                      <a:cxn ang="0">
                        <a:pos x="0" y="4"/>
                      </a:cxn>
                      <a:cxn ang="0">
                        <a:pos x="0" y="4"/>
                      </a:cxn>
                      <a:cxn ang="0">
                        <a:pos x="0" y="4"/>
                      </a:cxn>
                      <a:cxn ang="0">
                        <a:pos x="323" y="4"/>
                      </a:cxn>
                      <a:cxn ang="0">
                        <a:pos x="323" y="4"/>
                      </a:cxn>
                      <a:cxn ang="0">
                        <a:pos x="594" y="4"/>
                      </a:cxn>
                      <a:cxn ang="0">
                        <a:pos x="835" y="4"/>
                      </a:cxn>
                      <a:cxn ang="0">
                        <a:pos x="1047" y="5"/>
                      </a:cxn>
                      <a:cxn ang="0">
                        <a:pos x="1261" y="5"/>
                      </a:cxn>
                      <a:cxn ang="0">
                        <a:pos x="1471" y="5"/>
                      </a:cxn>
                      <a:cxn ang="0">
                        <a:pos x="1848" y="5"/>
                      </a:cxn>
                      <a:cxn ang="0">
                        <a:pos x="2319" y="5"/>
                      </a:cxn>
                      <a:cxn ang="0">
                        <a:pos x="2319" y="5"/>
                      </a:cxn>
                      <a:cxn ang="0">
                        <a:pos x="2067" y="5"/>
                      </a:cxn>
                    </a:cxnLst>
                    <a:rect l="txL" t="txT" r="txR" b="txB"/>
                    <a:pathLst>
                      <a:path w="37" h="33">
                        <a:moveTo>
                          <a:pt x="18" y="33"/>
                        </a:moveTo>
                        <a:lnTo>
                          <a:pt x="22" y="33"/>
                        </a:lnTo>
                        <a:lnTo>
                          <a:pt x="24" y="33"/>
                        </a:lnTo>
                        <a:lnTo>
                          <a:pt x="28" y="31"/>
                        </a:lnTo>
                        <a:lnTo>
                          <a:pt x="31" y="31"/>
                        </a:lnTo>
                        <a:lnTo>
                          <a:pt x="33" y="29"/>
                        </a:lnTo>
                        <a:lnTo>
                          <a:pt x="33" y="26"/>
                        </a:lnTo>
                        <a:lnTo>
                          <a:pt x="35" y="24"/>
                        </a:lnTo>
                        <a:lnTo>
                          <a:pt x="37" y="20"/>
                        </a:lnTo>
                        <a:lnTo>
                          <a:pt x="37" y="18"/>
                        </a:lnTo>
                        <a:lnTo>
                          <a:pt x="37" y="16"/>
                        </a:lnTo>
                        <a:lnTo>
                          <a:pt x="37" y="12"/>
                        </a:lnTo>
                        <a:lnTo>
                          <a:pt x="37" y="10"/>
                        </a:lnTo>
                        <a:lnTo>
                          <a:pt x="35" y="8"/>
                        </a:lnTo>
                        <a:lnTo>
                          <a:pt x="33" y="6"/>
                        </a:lnTo>
                        <a:lnTo>
                          <a:pt x="33" y="4"/>
                        </a:lnTo>
                        <a:lnTo>
                          <a:pt x="31" y="2"/>
                        </a:lnTo>
                        <a:lnTo>
                          <a:pt x="28" y="0"/>
                        </a:lnTo>
                        <a:lnTo>
                          <a:pt x="24" y="0"/>
                        </a:lnTo>
                        <a:lnTo>
                          <a:pt x="22" y="0"/>
                        </a:lnTo>
                        <a:lnTo>
                          <a:pt x="20" y="0"/>
                        </a:lnTo>
                        <a:lnTo>
                          <a:pt x="16" y="0"/>
                        </a:lnTo>
                        <a:lnTo>
                          <a:pt x="13" y="0"/>
                        </a:lnTo>
                        <a:lnTo>
                          <a:pt x="11" y="0"/>
                        </a:lnTo>
                        <a:lnTo>
                          <a:pt x="9" y="2"/>
                        </a:lnTo>
                        <a:lnTo>
                          <a:pt x="7" y="4"/>
                        </a:lnTo>
                        <a:lnTo>
                          <a:pt x="5" y="6"/>
                        </a:lnTo>
                        <a:lnTo>
                          <a:pt x="3" y="8"/>
                        </a:lnTo>
                        <a:lnTo>
                          <a:pt x="3" y="10"/>
                        </a:lnTo>
                        <a:lnTo>
                          <a:pt x="0" y="12"/>
                        </a:lnTo>
                        <a:lnTo>
                          <a:pt x="0" y="16"/>
                        </a:lnTo>
                        <a:lnTo>
                          <a:pt x="0" y="18"/>
                        </a:lnTo>
                        <a:lnTo>
                          <a:pt x="3" y="20"/>
                        </a:lnTo>
                        <a:lnTo>
                          <a:pt x="3" y="24"/>
                        </a:lnTo>
                        <a:lnTo>
                          <a:pt x="5" y="26"/>
                        </a:lnTo>
                        <a:lnTo>
                          <a:pt x="7" y="29"/>
                        </a:lnTo>
                        <a:lnTo>
                          <a:pt x="9" y="31"/>
                        </a:lnTo>
                        <a:lnTo>
                          <a:pt x="11" y="31"/>
                        </a:lnTo>
                        <a:lnTo>
                          <a:pt x="13" y="33"/>
                        </a:lnTo>
                        <a:lnTo>
                          <a:pt x="16" y="33"/>
                        </a:lnTo>
                        <a:lnTo>
                          <a:pt x="20" y="33"/>
                        </a:lnTo>
                        <a:lnTo>
                          <a:pt x="18" y="33"/>
                        </a:lnTo>
                        <a:close/>
                      </a:path>
                    </a:pathLst>
                  </a:custGeom>
                  <a:solidFill>
                    <a:srgbClr val="EB7500">
                      <a:alpha val="100000"/>
                    </a:srgbClr>
                  </a:solidFill>
                  <a:ln w="9525" cap="flat" cmpd="sng">
                    <a:solidFill>
                      <a:srgbClr val="FF6600">
                        <a:alpha val="100000"/>
                      </a:srgbClr>
                    </a:solidFill>
                    <a:prstDash val="solid"/>
                    <a:round/>
                    <a:headEnd type="none" w="med" len="med"/>
                    <a:tailEnd type="none" w="med" len="med"/>
                  </a:ln>
                </p:spPr>
                <p:txBody>
                  <a:bodyPr/>
                  <a:p>
                    <a:endParaRPr lang="zh-CN" altLang="en-US"/>
                  </a:p>
                </p:txBody>
              </p:sp>
              <p:sp>
                <p:nvSpPr>
                  <p:cNvPr id="174210" name="Freeform 125"/>
                  <p:cNvSpPr/>
                  <p:nvPr/>
                </p:nvSpPr>
                <p:spPr>
                  <a:xfrm>
                    <a:off x="2685" y="2522"/>
                    <a:ext cx="52" cy="29"/>
                  </a:xfrm>
                  <a:custGeom>
                    <a:avLst/>
                    <a:gdLst>
                      <a:gd name="txL" fmla="*/ 0 w 37"/>
                      <a:gd name="txT" fmla="*/ 0 h 33"/>
                      <a:gd name="txR" fmla="*/ 37 w 37"/>
                      <a:gd name="txB" fmla="*/ 33 h 33"/>
                    </a:gdLst>
                    <a:ahLst/>
                    <a:cxnLst>
                      <a:cxn ang="0">
                        <a:pos x="2067" y="5"/>
                      </a:cxn>
                      <a:cxn ang="0">
                        <a:pos x="2597" y="5"/>
                      </a:cxn>
                      <a:cxn ang="0">
                        <a:pos x="2829" y="5"/>
                      </a:cxn>
                      <a:cxn ang="0">
                        <a:pos x="3259" y="5"/>
                      </a:cxn>
                      <a:cxn ang="0">
                        <a:pos x="3650" y="5"/>
                      </a:cxn>
                      <a:cxn ang="0">
                        <a:pos x="3855" y="4"/>
                      </a:cxn>
                      <a:cxn ang="0">
                        <a:pos x="3855" y="4"/>
                      </a:cxn>
                      <a:cxn ang="0">
                        <a:pos x="4083" y="4"/>
                      </a:cxn>
                      <a:cxn ang="0">
                        <a:pos x="4357" y="4"/>
                      </a:cxn>
                      <a:cxn ang="0">
                        <a:pos x="4357" y="4"/>
                      </a:cxn>
                      <a:cxn ang="0">
                        <a:pos x="4357" y="4"/>
                      </a:cxn>
                      <a:cxn ang="0">
                        <a:pos x="4357" y="4"/>
                      </a:cxn>
                      <a:cxn ang="0">
                        <a:pos x="4357" y="4"/>
                      </a:cxn>
                      <a:cxn ang="0">
                        <a:pos x="4083" y="4"/>
                      </a:cxn>
                      <a:cxn ang="0">
                        <a:pos x="3855" y="4"/>
                      </a:cxn>
                      <a:cxn ang="0">
                        <a:pos x="3855" y="4"/>
                      </a:cxn>
                      <a:cxn ang="0">
                        <a:pos x="3650" y="2"/>
                      </a:cxn>
                      <a:cxn ang="0">
                        <a:pos x="3259" y="0"/>
                      </a:cxn>
                      <a:cxn ang="0">
                        <a:pos x="2829" y="0"/>
                      </a:cxn>
                      <a:cxn ang="0">
                        <a:pos x="2597" y="0"/>
                      </a:cxn>
                      <a:cxn ang="0">
                        <a:pos x="2319" y="0"/>
                      </a:cxn>
                      <a:cxn ang="0">
                        <a:pos x="1848" y="0"/>
                      </a:cxn>
                      <a:cxn ang="0">
                        <a:pos x="1471" y="0"/>
                      </a:cxn>
                      <a:cxn ang="0">
                        <a:pos x="1261" y="0"/>
                      </a:cxn>
                      <a:cxn ang="0">
                        <a:pos x="1047" y="2"/>
                      </a:cxn>
                      <a:cxn ang="0">
                        <a:pos x="835" y="4"/>
                      </a:cxn>
                      <a:cxn ang="0">
                        <a:pos x="594" y="4"/>
                      </a:cxn>
                      <a:cxn ang="0">
                        <a:pos x="323" y="4"/>
                      </a:cxn>
                      <a:cxn ang="0">
                        <a:pos x="323" y="4"/>
                      </a:cxn>
                      <a:cxn ang="0">
                        <a:pos x="0" y="4"/>
                      </a:cxn>
                      <a:cxn ang="0">
                        <a:pos x="0" y="4"/>
                      </a:cxn>
                      <a:cxn ang="0">
                        <a:pos x="0" y="4"/>
                      </a:cxn>
                      <a:cxn ang="0">
                        <a:pos x="323" y="4"/>
                      </a:cxn>
                      <a:cxn ang="0">
                        <a:pos x="323" y="4"/>
                      </a:cxn>
                      <a:cxn ang="0">
                        <a:pos x="594" y="4"/>
                      </a:cxn>
                      <a:cxn ang="0">
                        <a:pos x="835" y="4"/>
                      </a:cxn>
                      <a:cxn ang="0">
                        <a:pos x="1047" y="5"/>
                      </a:cxn>
                      <a:cxn ang="0">
                        <a:pos x="1261" y="5"/>
                      </a:cxn>
                      <a:cxn ang="0">
                        <a:pos x="1471" y="5"/>
                      </a:cxn>
                      <a:cxn ang="0">
                        <a:pos x="1848" y="5"/>
                      </a:cxn>
                      <a:cxn ang="0">
                        <a:pos x="2319" y="5"/>
                      </a:cxn>
                      <a:cxn ang="0">
                        <a:pos x="2319" y="5"/>
                      </a:cxn>
                    </a:cxnLst>
                    <a:rect l="txL" t="txT" r="txR" b="txB"/>
                    <a:pathLst>
                      <a:path w="37" h="33">
                        <a:moveTo>
                          <a:pt x="18" y="33"/>
                        </a:moveTo>
                        <a:lnTo>
                          <a:pt x="22" y="33"/>
                        </a:lnTo>
                        <a:lnTo>
                          <a:pt x="24" y="33"/>
                        </a:lnTo>
                        <a:lnTo>
                          <a:pt x="28" y="31"/>
                        </a:lnTo>
                        <a:lnTo>
                          <a:pt x="31" y="31"/>
                        </a:lnTo>
                        <a:lnTo>
                          <a:pt x="33" y="29"/>
                        </a:lnTo>
                        <a:lnTo>
                          <a:pt x="33" y="26"/>
                        </a:lnTo>
                        <a:lnTo>
                          <a:pt x="35" y="24"/>
                        </a:lnTo>
                        <a:lnTo>
                          <a:pt x="37" y="20"/>
                        </a:lnTo>
                        <a:lnTo>
                          <a:pt x="37" y="18"/>
                        </a:lnTo>
                        <a:lnTo>
                          <a:pt x="37" y="16"/>
                        </a:lnTo>
                        <a:lnTo>
                          <a:pt x="37" y="12"/>
                        </a:lnTo>
                        <a:lnTo>
                          <a:pt x="37" y="10"/>
                        </a:lnTo>
                        <a:lnTo>
                          <a:pt x="35" y="8"/>
                        </a:lnTo>
                        <a:lnTo>
                          <a:pt x="33" y="6"/>
                        </a:lnTo>
                        <a:lnTo>
                          <a:pt x="33" y="4"/>
                        </a:lnTo>
                        <a:lnTo>
                          <a:pt x="31" y="2"/>
                        </a:lnTo>
                        <a:lnTo>
                          <a:pt x="28" y="0"/>
                        </a:lnTo>
                        <a:lnTo>
                          <a:pt x="24" y="0"/>
                        </a:lnTo>
                        <a:lnTo>
                          <a:pt x="22" y="0"/>
                        </a:lnTo>
                        <a:lnTo>
                          <a:pt x="20" y="0"/>
                        </a:lnTo>
                        <a:lnTo>
                          <a:pt x="16" y="0"/>
                        </a:lnTo>
                        <a:lnTo>
                          <a:pt x="13" y="0"/>
                        </a:lnTo>
                        <a:lnTo>
                          <a:pt x="11" y="0"/>
                        </a:lnTo>
                        <a:lnTo>
                          <a:pt x="9" y="2"/>
                        </a:lnTo>
                        <a:lnTo>
                          <a:pt x="7" y="4"/>
                        </a:lnTo>
                        <a:lnTo>
                          <a:pt x="5" y="6"/>
                        </a:lnTo>
                        <a:lnTo>
                          <a:pt x="3" y="8"/>
                        </a:lnTo>
                        <a:lnTo>
                          <a:pt x="3" y="10"/>
                        </a:lnTo>
                        <a:lnTo>
                          <a:pt x="0" y="12"/>
                        </a:lnTo>
                        <a:lnTo>
                          <a:pt x="0" y="16"/>
                        </a:lnTo>
                        <a:lnTo>
                          <a:pt x="0" y="18"/>
                        </a:lnTo>
                        <a:lnTo>
                          <a:pt x="3" y="20"/>
                        </a:lnTo>
                        <a:lnTo>
                          <a:pt x="3" y="24"/>
                        </a:lnTo>
                        <a:lnTo>
                          <a:pt x="5" y="26"/>
                        </a:lnTo>
                        <a:lnTo>
                          <a:pt x="7" y="29"/>
                        </a:lnTo>
                        <a:lnTo>
                          <a:pt x="9" y="31"/>
                        </a:lnTo>
                        <a:lnTo>
                          <a:pt x="11" y="31"/>
                        </a:lnTo>
                        <a:lnTo>
                          <a:pt x="13" y="33"/>
                        </a:lnTo>
                        <a:lnTo>
                          <a:pt x="16" y="33"/>
                        </a:lnTo>
                        <a:lnTo>
                          <a:pt x="20" y="33"/>
                        </a:lnTo>
                      </a:path>
                    </a:pathLst>
                  </a:custGeom>
                  <a:noFill/>
                  <a:ln w="3175" cap="flat" cmpd="sng">
                    <a:solidFill>
                      <a:srgbClr val="FF6600">
                        <a:alpha val="100000"/>
                      </a:srgbClr>
                    </a:solidFill>
                    <a:prstDash val="solid"/>
                    <a:round/>
                    <a:headEnd type="none" w="med" len="med"/>
                    <a:tailEnd type="none" w="med" len="med"/>
                  </a:ln>
                </p:spPr>
                <p:txBody>
                  <a:bodyPr/>
                  <a:p>
                    <a:endParaRPr lang="zh-CN" altLang="en-US"/>
                  </a:p>
                </p:txBody>
              </p:sp>
              <p:sp>
                <p:nvSpPr>
                  <p:cNvPr id="174211" name="Freeform 126"/>
                  <p:cNvSpPr/>
                  <p:nvPr/>
                </p:nvSpPr>
                <p:spPr>
                  <a:xfrm>
                    <a:off x="2685" y="2696"/>
                    <a:ext cx="52" cy="27"/>
                  </a:xfrm>
                  <a:custGeom>
                    <a:avLst/>
                    <a:gdLst>
                      <a:gd name="txL" fmla="*/ 0 w 37"/>
                      <a:gd name="txT" fmla="*/ 0 h 32"/>
                      <a:gd name="txR" fmla="*/ 37 w 37"/>
                      <a:gd name="txB" fmla="*/ 32 h 32"/>
                    </a:gdLst>
                    <a:ahLst/>
                    <a:cxnLst>
                      <a:cxn ang="0">
                        <a:pos x="2067" y="3"/>
                      </a:cxn>
                      <a:cxn ang="0">
                        <a:pos x="2597" y="3"/>
                      </a:cxn>
                      <a:cxn ang="0">
                        <a:pos x="2829" y="3"/>
                      </a:cxn>
                      <a:cxn ang="0">
                        <a:pos x="3259" y="3"/>
                      </a:cxn>
                      <a:cxn ang="0">
                        <a:pos x="3650" y="3"/>
                      </a:cxn>
                      <a:cxn ang="0">
                        <a:pos x="3855" y="3"/>
                      </a:cxn>
                      <a:cxn ang="0">
                        <a:pos x="3855" y="3"/>
                      </a:cxn>
                      <a:cxn ang="0">
                        <a:pos x="4083" y="3"/>
                      </a:cxn>
                      <a:cxn ang="0">
                        <a:pos x="4357" y="3"/>
                      </a:cxn>
                      <a:cxn ang="0">
                        <a:pos x="4357" y="3"/>
                      </a:cxn>
                      <a:cxn ang="0">
                        <a:pos x="4357" y="3"/>
                      </a:cxn>
                      <a:cxn ang="0">
                        <a:pos x="4357" y="3"/>
                      </a:cxn>
                      <a:cxn ang="0">
                        <a:pos x="4357" y="3"/>
                      </a:cxn>
                      <a:cxn ang="0">
                        <a:pos x="4083" y="3"/>
                      </a:cxn>
                      <a:cxn ang="0">
                        <a:pos x="3855" y="3"/>
                      </a:cxn>
                      <a:cxn ang="0">
                        <a:pos x="3855" y="3"/>
                      </a:cxn>
                      <a:cxn ang="0">
                        <a:pos x="3650" y="2"/>
                      </a:cxn>
                      <a:cxn ang="0">
                        <a:pos x="3259" y="0"/>
                      </a:cxn>
                      <a:cxn ang="0">
                        <a:pos x="2829" y="0"/>
                      </a:cxn>
                      <a:cxn ang="0">
                        <a:pos x="2597" y="0"/>
                      </a:cxn>
                      <a:cxn ang="0">
                        <a:pos x="2319" y="0"/>
                      </a:cxn>
                      <a:cxn ang="0">
                        <a:pos x="1848" y="0"/>
                      </a:cxn>
                      <a:cxn ang="0">
                        <a:pos x="1471" y="0"/>
                      </a:cxn>
                      <a:cxn ang="0">
                        <a:pos x="1261" y="0"/>
                      </a:cxn>
                      <a:cxn ang="0">
                        <a:pos x="1047" y="2"/>
                      </a:cxn>
                      <a:cxn ang="0">
                        <a:pos x="835" y="3"/>
                      </a:cxn>
                      <a:cxn ang="0">
                        <a:pos x="594" y="3"/>
                      </a:cxn>
                      <a:cxn ang="0">
                        <a:pos x="323" y="3"/>
                      </a:cxn>
                      <a:cxn ang="0">
                        <a:pos x="323" y="3"/>
                      </a:cxn>
                      <a:cxn ang="0">
                        <a:pos x="0" y="3"/>
                      </a:cxn>
                      <a:cxn ang="0">
                        <a:pos x="0" y="3"/>
                      </a:cxn>
                      <a:cxn ang="0">
                        <a:pos x="0" y="3"/>
                      </a:cxn>
                      <a:cxn ang="0">
                        <a:pos x="323" y="3"/>
                      </a:cxn>
                      <a:cxn ang="0">
                        <a:pos x="323" y="3"/>
                      </a:cxn>
                      <a:cxn ang="0">
                        <a:pos x="594" y="3"/>
                      </a:cxn>
                      <a:cxn ang="0">
                        <a:pos x="835" y="3"/>
                      </a:cxn>
                      <a:cxn ang="0">
                        <a:pos x="1047" y="3"/>
                      </a:cxn>
                      <a:cxn ang="0">
                        <a:pos x="1261" y="3"/>
                      </a:cxn>
                      <a:cxn ang="0">
                        <a:pos x="1471" y="3"/>
                      </a:cxn>
                      <a:cxn ang="0">
                        <a:pos x="1848" y="3"/>
                      </a:cxn>
                      <a:cxn ang="0">
                        <a:pos x="2319" y="3"/>
                      </a:cxn>
                      <a:cxn ang="0">
                        <a:pos x="2319" y="3"/>
                      </a:cxn>
                      <a:cxn ang="0">
                        <a:pos x="2067" y="3"/>
                      </a:cxn>
                    </a:cxnLst>
                    <a:rect l="txL" t="txT" r="txR" b="txB"/>
                    <a:pathLst>
                      <a:path w="37" h="32">
                        <a:moveTo>
                          <a:pt x="18" y="32"/>
                        </a:moveTo>
                        <a:lnTo>
                          <a:pt x="22" y="32"/>
                        </a:lnTo>
                        <a:lnTo>
                          <a:pt x="24" y="32"/>
                        </a:lnTo>
                        <a:lnTo>
                          <a:pt x="28" y="30"/>
                        </a:lnTo>
                        <a:lnTo>
                          <a:pt x="31" y="30"/>
                        </a:lnTo>
                        <a:lnTo>
                          <a:pt x="33" y="28"/>
                        </a:lnTo>
                        <a:lnTo>
                          <a:pt x="33" y="26"/>
                        </a:lnTo>
                        <a:lnTo>
                          <a:pt x="35" y="24"/>
                        </a:lnTo>
                        <a:lnTo>
                          <a:pt x="37" y="20"/>
                        </a:lnTo>
                        <a:lnTo>
                          <a:pt x="37" y="18"/>
                        </a:lnTo>
                        <a:lnTo>
                          <a:pt x="37" y="16"/>
                        </a:lnTo>
                        <a:lnTo>
                          <a:pt x="37" y="12"/>
                        </a:lnTo>
                        <a:lnTo>
                          <a:pt x="37" y="10"/>
                        </a:lnTo>
                        <a:lnTo>
                          <a:pt x="35" y="8"/>
                        </a:lnTo>
                        <a:lnTo>
                          <a:pt x="33" y="6"/>
                        </a:lnTo>
                        <a:lnTo>
                          <a:pt x="33" y="4"/>
                        </a:lnTo>
                        <a:lnTo>
                          <a:pt x="31" y="2"/>
                        </a:lnTo>
                        <a:lnTo>
                          <a:pt x="28" y="0"/>
                        </a:lnTo>
                        <a:lnTo>
                          <a:pt x="24" y="0"/>
                        </a:lnTo>
                        <a:lnTo>
                          <a:pt x="22" y="0"/>
                        </a:lnTo>
                        <a:lnTo>
                          <a:pt x="20" y="0"/>
                        </a:lnTo>
                        <a:lnTo>
                          <a:pt x="16" y="0"/>
                        </a:lnTo>
                        <a:lnTo>
                          <a:pt x="13" y="0"/>
                        </a:lnTo>
                        <a:lnTo>
                          <a:pt x="11" y="0"/>
                        </a:lnTo>
                        <a:lnTo>
                          <a:pt x="9" y="2"/>
                        </a:lnTo>
                        <a:lnTo>
                          <a:pt x="7" y="4"/>
                        </a:lnTo>
                        <a:lnTo>
                          <a:pt x="5" y="6"/>
                        </a:lnTo>
                        <a:lnTo>
                          <a:pt x="3" y="8"/>
                        </a:lnTo>
                        <a:lnTo>
                          <a:pt x="3" y="10"/>
                        </a:lnTo>
                        <a:lnTo>
                          <a:pt x="0" y="12"/>
                        </a:lnTo>
                        <a:lnTo>
                          <a:pt x="0" y="16"/>
                        </a:lnTo>
                        <a:lnTo>
                          <a:pt x="0" y="18"/>
                        </a:lnTo>
                        <a:lnTo>
                          <a:pt x="3" y="20"/>
                        </a:lnTo>
                        <a:lnTo>
                          <a:pt x="3" y="24"/>
                        </a:lnTo>
                        <a:lnTo>
                          <a:pt x="5" y="26"/>
                        </a:lnTo>
                        <a:lnTo>
                          <a:pt x="7" y="28"/>
                        </a:lnTo>
                        <a:lnTo>
                          <a:pt x="9" y="30"/>
                        </a:lnTo>
                        <a:lnTo>
                          <a:pt x="11" y="30"/>
                        </a:lnTo>
                        <a:lnTo>
                          <a:pt x="13" y="32"/>
                        </a:lnTo>
                        <a:lnTo>
                          <a:pt x="16" y="32"/>
                        </a:lnTo>
                        <a:lnTo>
                          <a:pt x="20" y="32"/>
                        </a:lnTo>
                        <a:lnTo>
                          <a:pt x="18" y="32"/>
                        </a:lnTo>
                        <a:close/>
                      </a:path>
                    </a:pathLst>
                  </a:custGeom>
                  <a:solidFill>
                    <a:srgbClr val="EB7500">
                      <a:alpha val="100000"/>
                    </a:srgbClr>
                  </a:solidFill>
                  <a:ln w="9525" cap="flat" cmpd="sng">
                    <a:solidFill>
                      <a:srgbClr val="FF6600">
                        <a:alpha val="100000"/>
                      </a:srgbClr>
                    </a:solidFill>
                    <a:prstDash val="solid"/>
                    <a:round/>
                    <a:headEnd type="none" w="med" len="med"/>
                    <a:tailEnd type="none" w="med" len="med"/>
                  </a:ln>
                </p:spPr>
                <p:txBody>
                  <a:bodyPr/>
                  <a:p>
                    <a:endParaRPr lang="zh-CN" altLang="en-US"/>
                  </a:p>
                </p:txBody>
              </p:sp>
              <p:sp>
                <p:nvSpPr>
                  <p:cNvPr id="174212" name="Freeform 127"/>
                  <p:cNvSpPr/>
                  <p:nvPr/>
                </p:nvSpPr>
                <p:spPr>
                  <a:xfrm>
                    <a:off x="2685" y="2696"/>
                    <a:ext cx="52" cy="27"/>
                  </a:xfrm>
                  <a:custGeom>
                    <a:avLst/>
                    <a:gdLst>
                      <a:gd name="txL" fmla="*/ 0 w 37"/>
                      <a:gd name="txT" fmla="*/ 0 h 32"/>
                      <a:gd name="txR" fmla="*/ 37 w 37"/>
                      <a:gd name="txB" fmla="*/ 32 h 32"/>
                    </a:gdLst>
                    <a:ahLst/>
                    <a:cxnLst>
                      <a:cxn ang="0">
                        <a:pos x="2067" y="3"/>
                      </a:cxn>
                      <a:cxn ang="0">
                        <a:pos x="2597" y="3"/>
                      </a:cxn>
                      <a:cxn ang="0">
                        <a:pos x="2829" y="3"/>
                      </a:cxn>
                      <a:cxn ang="0">
                        <a:pos x="3259" y="3"/>
                      </a:cxn>
                      <a:cxn ang="0">
                        <a:pos x="3650" y="3"/>
                      </a:cxn>
                      <a:cxn ang="0">
                        <a:pos x="3855" y="3"/>
                      </a:cxn>
                      <a:cxn ang="0">
                        <a:pos x="3855" y="3"/>
                      </a:cxn>
                      <a:cxn ang="0">
                        <a:pos x="4083" y="3"/>
                      </a:cxn>
                      <a:cxn ang="0">
                        <a:pos x="4357" y="3"/>
                      </a:cxn>
                      <a:cxn ang="0">
                        <a:pos x="4357" y="3"/>
                      </a:cxn>
                      <a:cxn ang="0">
                        <a:pos x="4357" y="3"/>
                      </a:cxn>
                      <a:cxn ang="0">
                        <a:pos x="4357" y="3"/>
                      </a:cxn>
                      <a:cxn ang="0">
                        <a:pos x="4357" y="3"/>
                      </a:cxn>
                      <a:cxn ang="0">
                        <a:pos x="4083" y="3"/>
                      </a:cxn>
                      <a:cxn ang="0">
                        <a:pos x="3855" y="3"/>
                      </a:cxn>
                      <a:cxn ang="0">
                        <a:pos x="3855" y="3"/>
                      </a:cxn>
                      <a:cxn ang="0">
                        <a:pos x="3650" y="2"/>
                      </a:cxn>
                      <a:cxn ang="0">
                        <a:pos x="3259" y="0"/>
                      </a:cxn>
                      <a:cxn ang="0">
                        <a:pos x="2829" y="0"/>
                      </a:cxn>
                      <a:cxn ang="0">
                        <a:pos x="2597" y="0"/>
                      </a:cxn>
                      <a:cxn ang="0">
                        <a:pos x="2319" y="0"/>
                      </a:cxn>
                      <a:cxn ang="0">
                        <a:pos x="1848" y="0"/>
                      </a:cxn>
                      <a:cxn ang="0">
                        <a:pos x="1471" y="0"/>
                      </a:cxn>
                      <a:cxn ang="0">
                        <a:pos x="1261" y="0"/>
                      </a:cxn>
                      <a:cxn ang="0">
                        <a:pos x="1047" y="2"/>
                      </a:cxn>
                      <a:cxn ang="0">
                        <a:pos x="835" y="3"/>
                      </a:cxn>
                      <a:cxn ang="0">
                        <a:pos x="594" y="3"/>
                      </a:cxn>
                      <a:cxn ang="0">
                        <a:pos x="323" y="3"/>
                      </a:cxn>
                      <a:cxn ang="0">
                        <a:pos x="323" y="3"/>
                      </a:cxn>
                      <a:cxn ang="0">
                        <a:pos x="0" y="3"/>
                      </a:cxn>
                      <a:cxn ang="0">
                        <a:pos x="0" y="3"/>
                      </a:cxn>
                      <a:cxn ang="0">
                        <a:pos x="0" y="3"/>
                      </a:cxn>
                      <a:cxn ang="0">
                        <a:pos x="323" y="3"/>
                      </a:cxn>
                      <a:cxn ang="0">
                        <a:pos x="323" y="3"/>
                      </a:cxn>
                      <a:cxn ang="0">
                        <a:pos x="594" y="3"/>
                      </a:cxn>
                      <a:cxn ang="0">
                        <a:pos x="835" y="3"/>
                      </a:cxn>
                      <a:cxn ang="0">
                        <a:pos x="1047" y="3"/>
                      </a:cxn>
                      <a:cxn ang="0">
                        <a:pos x="1261" y="3"/>
                      </a:cxn>
                      <a:cxn ang="0">
                        <a:pos x="1471" y="3"/>
                      </a:cxn>
                      <a:cxn ang="0">
                        <a:pos x="1848" y="3"/>
                      </a:cxn>
                      <a:cxn ang="0">
                        <a:pos x="2319" y="3"/>
                      </a:cxn>
                      <a:cxn ang="0">
                        <a:pos x="2319" y="3"/>
                      </a:cxn>
                    </a:cxnLst>
                    <a:rect l="txL" t="txT" r="txR" b="txB"/>
                    <a:pathLst>
                      <a:path w="37" h="32">
                        <a:moveTo>
                          <a:pt x="18" y="32"/>
                        </a:moveTo>
                        <a:lnTo>
                          <a:pt x="22" y="32"/>
                        </a:lnTo>
                        <a:lnTo>
                          <a:pt x="24" y="32"/>
                        </a:lnTo>
                        <a:lnTo>
                          <a:pt x="28" y="30"/>
                        </a:lnTo>
                        <a:lnTo>
                          <a:pt x="31" y="30"/>
                        </a:lnTo>
                        <a:lnTo>
                          <a:pt x="33" y="28"/>
                        </a:lnTo>
                        <a:lnTo>
                          <a:pt x="33" y="26"/>
                        </a:lnTo>
                        <a:lnTo>
                          <a:pt x="35" y="24"/>
                        </a:lnTo>
                        <a:lnTo>
                          <a:pt x="37" y="20"/>
                        </a:lnTo>
                        <a:lnTo>
                          <a:pt x="37" y="18"/>
                        </a:lnTo>
                        <a:lnTo>
                          <a:pt x="37" y="16"/>
                        </a:lnTo>
                        <a:lnTo>
                          <a:pt x="37" y="12"/>
                        </a:lnTo>
                        <a:lnTo>
                          <a:pt x="37" y="10"/>
                        </a:lnTo>
                        <a:lnTo>
                          <a:pt x="35" y="8"/>
                        </a:lnTo>
                        <a:lnTo>
                          <a:pt x="33" y="6"/>
                        </a:lnTo>
                        <a:lnTo>
                          <a:pt x="33" y="4"/>
                        </a:lnTo>
                        <a:lnTo>
                          <a:pt x="31" y="2"/>
                        </a:lnTo>
                        <a:lnTo>
                          <a:pt x="28" y="0"/>
                        </a:lnTo>
                        <a:lnTo>
                          <a:pt x="24" y="0"/>
                        </a:lnTo>
                        <a:lnTo>
                          <a:pt x="22" y="0"/>
                        </a:lnTo>
                        <a:lnTo>
                          <a:pt x="20" y="0"/>
                        </a:lnTo>
                        <a:lnTo>
                          <a:pt x="16" y="0"/>
                        </a:lnTo>
                        <a:lnTo>
                          <a:pt x="13" y="0"/>
                        </a:lnTo>
                        <a:lnTo>
                          <a:pt x="11" y="0"/>
                        </a:lnTo>
                        <a:lnTo>
                          <a:pt x="9" y="2"/>
                        </a:lnTo>
                        <a:lnTo>
                          <a:pt x="7" y="4"/>
                        </a:lnTo>
                        <a:lnTo>
                          <a:pt x="5" y="6"/>
                        </a:lnTo>
                        <a:lnTo>
                          <a:pt x="3" y="8"/>
                        </a:lnTo>
                        <a:lnTo>
                          <a:pt x="3" y="10"/>
                        </a:lnTo>
                        <a:lnTo>
                          <a:pt x="0" y="12"/>
                        </a:lnTo>
                        <a:lnTo>
                          <a:pt x="0" y="16"/>
                        </a:lnTo>
                        <a:lnTo>
                          <a:pt x="0" y="18"/>
                        </a:lnTo>
                        <a:lnTo>
                          <a:pt x="3" y="20"/>
                        </a:lnTo>
                        <a:lnTo>
                          <a:pt x="3" y="24"/>
                        </a:lnTo>
                        <a:lnTo>
                          <a:pt x="5" y="26"/>
                        </a:lnTo>
                        <a:lnTo>
                          <a:pt x="7" y="28"/>
                        </a:lnTo>
                        <a:lnTo>
                          <a:pt x="9" y="30"/>
                        </a:lnTo>
                        <a:lnTo>
                          <a:pt x="11" y="30"/>
                        </a:lnTo>
                        <a:lnTo>
                          <a:pt x="13" y="32"/>
                        </a:lnTo>
                        <a:lnTo>
                          <a:pt x="16" y="32"/>
                        </a:lnTo>
                        <a:lnTo>
                          <a:pt x="20" y="32"/>
                        </a:lnTo>
                      </a:path>
                    </a:pathLst>
                  </a:custGeom>
                  <a:noFill/>
                  <a:ln w="3175" cap="flat" cmpd="sng">
                    <a:solidFill>
                      <a:srgbClr val="FF6600">
                        <a:alpha val="100000"/>
                      </a:srgbClr>
                    </a:solidFill>
                    <a:prstDash val="solid"/>
                    <a:round/>
                    <a:headEnd type="none" w="med" len="med"/>
                    <a:tailEnd type="none" w="med" len="med"/>
                  </a:ln>
                </p:spPr>
                <p:txBody>
                  <a:bodyPr/>
                  <a:p>
                    <a:endParaRPr lang="zh-CN" altLang="en-US"/>
                  </a:p>
                </p:txBody>
              </p:sp>
              <p:sp>
                <p:nvSpPr>
                  <p:cNvPr id="174213" name="Freeform 128"/>
                  <p:cNvSpPr/>
                  <p:nvPr/>
                </p:nvSpPr>
                <p:spPr>
                  <a:xfrm>
                    <a:off x="2685" y="2350"/>
                    <a:ext cx="52" cy="28"/>
                  </a:xfrm>
                  <a:custGeom>
                    <a:avLst/>
                    <a:gdLst>
                      <a:gd name="txL" fmla="*/ 0 w 37"/>
                      <a:gd name="txT" fmla="*/ 0 h 32"/>
                      <a:gd name="txR" fmla="*/ 37 w 37"/>
                      <a:gd name="txB" fmla="*/ 32 h 32"/>
                    </a:gdLst>
                    <a:ahLst/>
                    <a:cxnLst>
                      <a:cxn ang="0">
                        <a:pos x="2067" y="4"/>
                      </a:cxn>
                      <a:cxn ang="0">
                        <a:pos x="2597" y="4"/>
                      </a:cxn>
                      <a:cxn ang="0">
                        <a:pos x="2829" y="4"/>
                      </a:cxn>
                      <a:cxn ang="0">
                        <a:pos x="3259" y="4"/>
                      </a:cxn>
                      <a:cxn ang="0">
                        <a:pos x="3650" y="4"/>
                      </a:cxn>
                      <a:cxn ang="0">
                        <a:pos x="3855" y="4"/>
                      </a:cxn>
                      <a:cxn ang="0">
                        <a:pos x="3855" y="4"/>
                      </a:cxn>
                      <a:cxn ang="0">
                        <a:pos x="4083" y="4"/>
                      </a:cxn>
                      <a:cxn ang="0">
                        <a:pos x="4357" y="4"/>
                      </a:cxn>
                      <a:cxn ang="0">
                        <a:pos x="4357" y="4"/>
                      </a:cxn>
                      <a:cxn ang="0">
                        <a:pos x="4357" y="4"/>
                      </a:cxn>
                      <a:cxn ang="0">
                        <a:pos x="4357" y="4"/>
                      </a:cxn>
                      <a:cxn ang="0">
                        <a:pos x="4357" y="4"/>
                      </a:cxn>
                      <a:cxn ang="0">
                        <a:pos x="4083" y="4"/>
                      </a:cxn>
                      <a:cxn ang="0">
                        <a:pos x="3855" y="4"/>
                      </a:cxn>
                      <a:cxn ang="0">
                        <a:pos x="3855" y="4"/>
                      </a:cxn>
                      <a:cxn ang="0">
                        <a:pos x="3650" y="2"/>
                      </a:cxn>
                      <a:cxn ang="0">
                        <a:pos x="3259" y="0"/>
                      </a:cxn>
                      <a:cxn ang="0">
                        <a:pos x="2829" y="0"/>
                      </a:cxn>
                      <a:cxn ang="0">
                        <a:pos x="2597" y="0"/>
                      </a:cxn>
                      <a:cxn ang="0">
                        <a:pos x="2319" y="0"/>
                      </a:cxn>
                      <a:cxn ang="0">
                        <a:pos x="1848" y="0"/>
                      </a:cxn>
                      <a:cxn ang="0">
                        <a:pos x="1471" y="0"/>
                      </a:cxn>
                      <a:cxn ang="0">
                        <a:pos x="1261" y="0"/>
                      </a:cxn>
                      <a:cxn ang="0">
                        <a:pos x="1047" y="2"/>
                      </a:cxn>
                      <a:cxn ang="0">
                        <a:pos x="835" y="4"/>
                      </a:cxn>
                      <a:cxn ang="0">
                        <a:pos x="594" y="4"/>
                      </a:cxn>
                      <a:cxn ang="0">
                        <a:pos x="323" y="4"/>
                      </a:cxn>
                      <a:cxn ang="0">
                        <a:pos x="323" y="4"/>
                      </a:cxn>
                      <a:cxn ang="0">
                        <a:pos x="0" y="4"/>
                      </a:cxn>
                      <a:cxn ang="0">
                        <a:pos x="0" y="4"/>
                      </a:cxn>
                      <a:cxn ang="0">
                        <a:pos x="0" y="4"/>
                      </a:cxn>
                      <a:cxn ang="0">
                        <a:pos x="323" y="4"/>
                      </a:cxn>
                      <a:cxn ang="0">
                        <a:pos x="323" y="4"/>
                      </a:cxn>
                      <a:cxn ang="0">
                        <a:pos x="594" y="4"/>
                      </a:cxn>
                      <a:cxn ang="0">
                        <a:pos x="835" y="4"/>
                      </a:cxn>
                      <a:cxn ang="0">
                        <a:pos x="1047" y="4"/>
                      </a:cxn>
                      <a:cxn ang="0">
                        <a:pos x="1261" y="4"/>
                      </a:cxn>
                      <a:cxn ang="0">
                        <a:pos x="1471" y="4"/>
                      </a:cxn>
                      <a:cxn ang="0">
                        <a:pos x="1848" y="4"/>
                      </a:cxn>
                      <a:cxn ang="0">
                        <a:pos x="2319" y="4"/>
                      </a:cxn>
                      <a:cxn ang="0">
                        <a:pos x="2319" y="4"/>
                      </a:cxn>
                      <a:cxn ang="0">
                        <a:pos x="2067" y="4"/>
                      </a:cxn>
                    </a:cxnLst>
                    <a:rect l="txL" t="txT" r="txR" b="txB"/>
                    <a:pathLst>
                      <a:path w="37" h="32">
                        <a:moveTo>
                          <a:pt x="18" y="32"/>
                        </a:moveTo>
                        <a:lnTo>
                          <a:pt x="22" y="32"/>
                        </a:lnTo>
                        <a:lnTo>
                          <a:pt x="24" y="32"/>
                        </a:lnTo>
                        <a:lnTo>
                          <a:pt x="28" y="30"/>
                        </a:lnTo>
                        <a:lnTo>
                          <a:pt x="31" y="30"/>
                        </a:lnTo>
                        <a:lnTo>
                          <a:pt x="33" y="28"/>
                        </a:lnTo>
                        <a:lnTo>
                          <a:pt x="33" y="26"/>
                        </a:lnTo>
                        <a:lnTo>
                          <a:pt x="35" y="24"/>
                        </a:lnTo>
                        <a:lnTo>
                          <a:pt x="37" y="20"/>
                        </a:lnTo>
                        <a:lnTo>
                          <a:pt x="37" y="18"/>
                        </a:lnTo>
                        <a:lnTo>
                          <a:pt x="37" y="16"/>
                        </a:lnTo>
                        <a:lnTo>
                          <a:pt x="37" y="12"/>
                        </a:lnTo>
                        <a:lnTo>
                          <a:pt x="37" y="10"/>
                        </a:lnTo>
                        <a:lnTo>
                          <a:pt x="35" y="8"/>
                        </a:lnTo>
                        <a:lnTo>
                          <a:pt x="33" y="6"/>
                        </a:lnTo>
                        <a:lnTo>
                          <a:pt x="33" y="4"/>
                        </a:lnTo>
                        <a:lnTo>
                          <a:pt x="31" y="2"/>
                        </a:lnTo>
                        <a:lnTo>
                          <a:pt x="28" y="0"/>
                        </a:lnTo>
                        <a:lnTo>
                          <a:pt x="24" y="0"/>
                        </a:lnTo>
                        <a:lnTo>
                          <a:pt x="22" y="0"/>
                        </a:lnTo>
                        <a:lnTo>
                          <a:pt x="20" y="0"/>
                        </a:lnTo>
                        <a:lnTo>
                          <a:pt x="16" y="0"/>
                        </a:lnTo>
                        <a:lnTo>
                          <a:pt x="13" y="0"/>
                        </a:lnTo>
                        <a:lnTo>
                          <a:pt x="11" y="0"/>
                        </a:lnTo>
                        <a:lnTo>
                          <a:pt x="9" y="2"/>
                        </a:lnTo>
                        <a:lnTo>
                          <a:pt x="7" y="4"/>
                        </a:lnTo>
                        <a:lnTo>
                          <a:pt x="5" y="6"/>
                        </a:lnTo>
                        <a:lnTo>
                          <a:pt x="3" y="8"/>
                        </a:lnTo>
                        <a:lnTo>
                          <a:pt x="3" y="10"/>
                        </a:lnTo>
                        <a:lnTo>
                          <a:pt x="0" y="12"/>
                        </a:lnTo>
                        <a:lnTo>
                          <a:pt x="0" y="16"/>
                        </a:lnTo>
                        <a:lnTo>
                          <a:pt x="0" y="18"/>
                        </a:lnTo>
                        <a:lnTo>
                          <a:pt x="3" y="20"/>
                        </a:lnTo>
                        <a:lnTo>
                          <a:pt x="3" y="24"/>
                        </a:lnTo>
                        <a:lnTo>
                          <a:pt x="5" y="26"/>
                        </a:lnTo>
                        <a:lnTo>
                          <a:pt x="7" y="28"/>
                        </a:lnTo>
                        <a:lnTo>
                          <a:pt x="9" y="30"/>
                        </a:lnTo>
                        <a:lnTo>
                          <a:pt x="11" y="30"/>
                        </a:lnTo>
                        <a:lnTo>
                          <a:pt x="13" y="32"/>
                        </a:lnTo>
                        <a:lnTo>
                          <a:pt x="16" y="32"/>
                        </a:lnTo>
                        <a:lnTo>
                          <a:pt x="20" y="32"/>
                        </a:lnTo>
                        <a:lnTo>
                          <a:pt x="18" y="32"/>
                        </a:lnTo>
                        <a:close/>
                      </a:path>
                    </a:pathLst>
                  </a:custGeom>
                  <a:solidFill>
                    <a:srgbClr val="EB7500">
                      <a:alpha val="100000"/>
                    </a:srgbClr>
                  </a:solidFill>
                  <a:ln w="9525" cap="flat" cmpd="sng">
                    <a:solidFill>
                      <a:srgbClr val="FF6600">
                        <a:alpha val="100000"/>
                      </a:srgbClr>
                    </a:solidFill>
                    <a:prstDash val="solid"/>
                    <a:round/>
                    <a:headEnd type="none" w="med" len="med"/>
                    <a:tailEnd type="none" w="med" len="med"/>
                  </a:ln>
                </p:spPr>
                <p:txBody>
                  <a:bodyPr/>
                  <a:p>
                    <a:endParaRPr lang="zh-CN" altLang="en-US"/>
                  </a:p>
                </p:txBody>
              </p:sp>
              <p:sp>
                <p:nvSpPr>
                  <p:cNvPr id="174214" name="Freeform 129"/>
                  <p:cNvSpPr/>
                  <p:nvPr/>
                </p:nvSpPr>
                <p:spPr>
                  <a:xfrm>
                    <a:off x="2685" y="2350"/>
                    <a:ext cx="52" cy="28"/>
                  </a:xfrm>
                  <a:custGeom>
                    <a:avLst/>
                    <a:gdLst>
                      <a:gd name="txL" fmla="*/ 0 w 37"/>
                      <a:gd name="txT" fmla="*/ 0 h 32"/>
                      <a:gd name="txR" fmla="*/ 37 w 37"/>
                      <a:gd name="txB" fmla="*/ 32 h 32"/>
                    </a:gdLst>
                    <a:ahLst/>
                    <a:cxnLst>
                      <a:cxn ang="0">
                        <a:pos x="2067" y="4"/>
                      </a:cxn>
                      <a:cxn ang="0">
                        <a:pos x="2597" y="4"/>
                      </a:cxn>
                      <a:cxn ang="0">
                        <a:pos x="2829" y="4"/>
                      </a:cxn>
                      <a:cxn ang="0">
                        <a:pos x="3259" y="4"/>
                      </a:cxn>
                      <a:cxn ang="0">
                        <a:pos x="3650" y="4"/>
                      </a:cxn>
                      <a:cxn ang="0">
                        <a:pos x="3855" y="4"/>
                      </a:cxn>
                      <a:cxn ang="0">
                        <a:pos x="3855" y="4"/>
                      </a:cxn>
                      <a:cxn ang="0">
                        <a:pos x="4083" y="4"/>
                      </a:cxn>
                      <a:cxn ang="0">
                        <a:pos x="4357" y="4"/>
                      </a:cxn>
                      <a:cxn ang="0">
                        <a:pos x="4357" y="4"/>
                      </a:cxn>
                      <a:cxn ang="0">
                        <a:pos x="4357" y="4"/>
                      </a:cxn>
                      <a:cxn ang="0">
                        <a:pos x="4357" y="4"/>
                      </a:cxn>
                      <a:cxn ang="0">
                        <a:pos x="4357" y="4"/>
                      </a:cxn>
                      <a:cxn ang="0">
                        <a:pos x="4083" y="4"/>
                      </a:cxn>
                      <a:cxn ang="0">
                        <a:pos x="3855" y="4"/>
                      </a:cxn>
                      <a:cxn ang="0">
                        <a:pos x="3855" y="4"/>
                      </a:cxn>
                      <a:cxn ang="0">
                        <a:pos x="3650" y="2"/>
                      </a:cxn>
                      <a:cxn ang="0">
                        <a:pos x="3259" y="0"/>
                      </a:cxn>
                      <a:cxn ang="0">
                        <a:pos x="2829" y="0"/>
                      </a:cxn>
                      <a:cxn ang="0">
                        <a:pos x="2597" y="0"/>
                      </a:cxn>
                      <a:cxn ang="0">
                        <a:pos x="2319" y="0"/>
                      </a:cxn>
                      <a:cxn ang="0">
                        <a:pos x="1848" y="0"/>
                      </a:cxn>
                      <a:cxn ang="0">
                        <a:pos x="1471" y="0"/>
                      </a:cxn>
                      <a:cxn ang="0">
                        <a:pos x="1261" y="0"/>
                      </a:cxn>
                      <a:cxn ang="0">
                        <a:pos x="1047" y="2"/>
                      </a:cxn>
                      <a:cxn ang="0">
                        <a:pos x="835" y="4"/>
                      </a:cxn>
                      <a:cxn ang="0">
                        <a:pos x="594" y="4"/>
                      </a:cxn>
                      <a:cxn ang="0">
                        <a:pos x="323" y="4"/>
                      </a:cxn>
                      <a:cxn ang="0">
                        <a:pos x="323" y="4"/>
                      </a:cxn>
                      <a:cxn ang="0">
                        <a:pos x="0" y="4"/>
                      </a:cxn>
                      <a:cxn ang="0">
                        <a:pos x="0" y="4"/>
                      </a:cxn>
                      <a:cxn ang="0">
                        <a:pos x="0" y="4"/>
                      </a:cxn>
                      <a:cxn ang="0">
                        <a:pos x="323" y="4"/>
                      </a:cxn>
                      <a:cxn ang="0">
                        <a:pos x="323" y="4"/>
                      </a:cxn>
                      <a:cxn ang="0">
                        <a:pos x="594" y="4"/>
                      </a:cxn>
                      <a:cxn ang="0">
                        <a:pos x="835" y="4"/>
                      </a:cxn>
                      <a:cxn ang="0">
                        <a:pos x="1047" y="4"/>
                      </a:cxn>
                      <a:cxn ang="0">
                        <a:pos x="1261" y="4"/>
                      </a:cxn>
                      <a:cxn ang="0">
                        <a:pos x="1471" y="4"/>
                      </a:cxn>
                      <a:cxn ang="0">
                        <a:pos x="1848" y="4"/>
                      </a:cxn>
                      <a:cxn ang="0">
                        <a:pos x="2319" y="4"/>
                      </a:cxn>
                      <a:cxn ang="0">
                        <a:pos x="2319" y="4"/>
                      </a:cxn>
                    </a:cxnLst>
                    <a:rect l="txL" t="txT" r="txR" b="txB"/>
                    <a:pathLst>
                      <a:path w="37" h="32">
                        <a:moveTo>
                          <a:pt x="18" y="32"/>
                        </a:moveTo>
                        <a:lnTo>
                          <a:pt x="22" y="32"/>
                        </a:lnTo>
                        <a:lnTo>
                          <a:pt x="24" y="32"/>
                        </a:lnTo>
                        <a:lnTo>
                          <a:pt x="28" y="30"/>
                        </a:lnTo>
                        <a:lnTo>
                          <a:pt x="31" y="30"/>
                        </a:lnTo>
                        <a:lnTo>
                          <a:pt x="33" y="28"/>
                        </a:lnTo>
                        <a:lnTo>
                          <a:pt x="33" y="26"/>
                        </a:lnTo>
                        <a:lnTo>
                          <a:pt x="35" y="24"/>
                        </a:lnTo>
                        <a:lnTo>
                          <a:pt x="37" y="20"/>
                        </a:lnTo>
                        <a:lnTo>
                          <a:pt x="37" y="18"/>
                        </a:lnTo>
                        <a:lnTo>
                          <a:pt x="37" y="16"/>
                        </a:lnTo>
                        <a:lnTo>
                          <a:pt x="37" y="12"/>
                        </a:lnTo>
                        <a:lnTo>
                          <a:pt x="37" y="10"/>
                        </a:lnTo>
                        <a:lnTo>
                          <a:pt x="35" y="8"/>
                        </a:lnTo>
                        <a:lnTo>
                          <a:pt x="33" y="6"/>
                        </a:lnTo>
                        <a:lnTo>
                          <a:pt x="33" y="4"/>
                        </a:lnTo>
                        <a:lnTo>
                          <a:pt x="31" y="2"/>
                        </a:lnTo>
                        <a:lnTo>
                          <a:pt x="28" y="0"/>
                        </a:lnTo>
                        <a:lnTo>
                          <a:pt x="24" y="0"/>
                        </a:lnTo>
                        <a:lnTo>
                          <a:pt x="22" y="0"/>
                        </a:lnTo>
                        <a:lnTo>
                          <a:pt x="20" y="0"/>
                        </a:lnTo>
                        <a:lnTo>
                          <a:pt x="16" y="0"/>
                        </a:lnTo>
                        <a:lnTo>
                          <a:pt x="13" y="0"/>
                        </a:lnTo>
                        <a:lnTo>
                          <a:pt x="11" y="0"/>
                        </a:lnTo>
                        <a:lnTo>
                          <a:pt x="9" y="2"/>
                        </a:lnTo>
                        <a:lnTo>
                          <a:pt x="7" y="4"/>
                        </a:lnTo>
                        <a:lnTo>
                          <a:pt x="5" y="6"/>
                        </a:lnTo>
                        <a:lnTo>
                          <a:pt x="3" y="8"/>
                        </a:lnTo>
                        <a:lnTo>
                          <a:pt x="3" y="10"/>
                        </a:lnTo>
                        <a:lnTo>
                          <a:pt x="0" y="12"/>
                        </a:lnTo>
                        <a:lnTo>
                          <a:pt x="0" y="16"/>
                        </a:lnTo>
                        <a:lnTo>
                          <a:pt x="0" y="18"/>
                        </a:lnTo>
                        <a:lnTo>
                          <a:pt x="3" y="20"/>
                        </a:lnTo>
                        <a:lnTo>
                          <a:pt x="3" y="24"/>
                        </a:lnTo>
                        <a:lnTo>
                          <a:pt x="5" y="26"/>
                        </a:lnTo>
                        <a:lnTo>
                          <a:pt x="7" y="28"/>
                        </a:lnTo>
                        <a:lnTo>
                          <a:pt x="9" y="30"/>
                        </a:lnTo>
                        <a:lnTo>
                          <a:pt x="11" y="30"/>
                        </a:lnTo>
                        <a:lnTo>
                          <a:pt x="13" y="32"/>
                        </a:lnTo>
                        <a:lnTo>
                          <a:pt x="16" y="32"/>
                        </a:lnTo>
                        <a:lnTo>
                          <a:pt x="20" y="32"/>
                        </a:lnTo>
                      </a:path>
                    </a:pathLst>
                  </a:custGeom>
                  <a:noFill/>
                  <a:ln w="3175" cap="flat" cmpd="sng">
                    <a:solidFill>
                      <a:srgbClr val="FF6600">
                        <a:alpha val="100000"/>
                      </a:srgbClr>
                    </a:solidFill>
                    <a:prstDash val="solid"/>
                    <a:round/>
                    <a:headEnd type="none" w="med" len="med"/>
                    <a:tailEnd type="none" w="med" len="med"/>
                  </a:ln>
                </p:spPr>
                <p:txBody>
                  <a:bodyPr/>
                  <a:p>
                    <a:endParaRPr lang="zh-CN" altLang="en-US"/>
                  </a:p>
                </p:txBody>
              </p:sp>
              <p:sp>
                <p:nvSpPr>
                  <p:cNvPr id="174215" name="Freeform 130"/>
                  <p:cNvSpPr/>
                  <p:nvPr/>
                </p:nvSpPr>
                <p:spPr>
                  <a:xfrm>
                    <a:off x="2292" y="2234"/>
                    <a:ext cx="849" cy="87"/>
                  </a:xfrm>
                  <a:custGeom>
                    <a:avLst/>
                    <a:gdLst>
                      <a:gd name="txL" fmla="*/ 0 w 600"/>
                      <a:gd name="txT" fmla="*/ 0 h 100"/>
                      <a:gd name="txR" fmla="*/ 600 w 600"/>
                      <a:gd name="txB" fmla="*/ 100 h 100"/>
                    </a:gdLst>
                    <a:ahLst/>
                    <a:cxnLst>
                      <a:cxn ang="0">
                        <a:pos x="77368" y="14"/>
                      </a:cxn>
                      <a:cxn ang="0">
                        <a:pos x="77368" y="0"/>
                      </a:cxn>
                      <a:cxn ang="0">
                        <a:pos x="0" y="0"/>
                      </a:cxn>
                      <a:cxn ang="0">
                        <a:pos x="0" y="15"/>
                      </a:cxn>
                      <a:cxn ang="0">
                        <a:pos x="77368" y="15"/>
                      </a:cxn>
                      <a:cxn ang="0">
                        <a:pos x="77368" y="15"/>
                      </a:cxn>
                    </a:cxnLst>
                    <a:rect l="txL" t="txT" r="txR" b="txB"/>
                    <a:pathLst>
                      <a:path w="600" h="100">
                        <a:moveTo>
                          <a:pt x="600" y="98"/>
                        </a:moveTo>
                        <a:lnTo>
                          <a:pt x="600" y="0"/>
                        </a:lnTo>
                        <a:lnTo>
                          <a:pt x="0" y="0"/>
                        </a:lnTo>
                        <a:lnTo>
                          <a:pt x="0" y="100"/>
                        </a:lnTo>
                        <a:lnTo>
                          <a:pt x="600"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216" name="Freeform 131"/>
                  <p:cNvSpPr/>
                  <p:nvPr/>
                </p:nvSpPr>
                <p:spPr>
                  <a:xfrm>
                    <a:off x="2292" y="2321"/>
                    <a:ext cx="849" cy="86"/>
                  </a:xfrm>
                  <a:custGeom>
                    <a:avLst/>
                    <a:gdLst>
                      <a:gd name="txL" fmla="*/ 0 w 600"/>
                      <a:gd name="txT" fmla="*/ 0 h 100"/>
                      <a:gd name="txR" fmla="*/ 600 w 600"/>
                      <a:gd name="txB" fmla="*/ 100 h 100"/>
                    </a:gdLst>
                    <a:ahLst/>
                    <a:cxnLst>
                      <a:cxn ang="0">
                        <a:pos x="77368" y="12"/>
                      </a:cxn>
                      <a:cxn ang="0">
                        <a:pos x="77368" y="0"/>
                      </a:cxn>
                      <a:cxn ang="0">
                        <a:pos x="0" y="0"/>
                      </a:cxn>
                      <a:cxn ang="0">
                        <a:pos x="0" y="12"/>
                      </a:cxn>
                      <a:cxn ang="0">
                        <a:pos x="77368" y="12"/>
                      </a:cxn>
                      <a:cxn ang="0">
                        <a:pos x="77368" y="12"/>
                      </a:cxn>
                    </a:cxnLst>
                    <a:rect l="txL" t="txT" r="txR" b="txB"/>
                    <a:pathLst>
                      <a:path w="600" h="100">
                        <a:moveTo>
                          <a:pt x="600" y="98"/>
                        </a:moveTo>
                        <a:lnTo>
                          <a:pt x="600" y="0"/>
                        </a:lnTo>
                        <a:lnTo>
                          <a:pt x="0" y="0"/>
                        </a:lnTo>
                        <a:lnTo>
                          <a:pt x="0" y="100"/>
                        </a:lnTo>
                        <a:lnTo>
                          <a:pt x="600"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217" name="Freeform 132"/>
                  <p:cNvSpPr/>
                  <p:nvPr/>
                </p:nvSpPr>
                <p:spPr>
                  <a:xfrm>
                    <a:off x="2292" y="2493"/>
                    <a:ext cx="849" cy="87"/>
                  </a:xfrm>
                  <a:custGeom>
                    <a:avLst/>
                    <a:gdLst>
                      <a:gd name="txL" fmla="*/ 0 w 600"/>
                      <a:gd name="txT" fmla="*/ 0 h 101"/>
                      <a:gd name="txR" fmla="*/ 600 w 600"/>
                      <a:gd name="txB" fmla="*/ 101 h 101"/>
                    </a:gdLst>
                    <a:ahLst/>
                    <a:cxnLst>
                      <a:cxn ang="0">
                        <a:pos x="77368" y="12"/>
                      </a:cxn>
                      <a:cxn ang="0">
                        <a:pos x="77368" y="0"/>
                      </a:cxn>
                      <a:cxn ang="0">
                        <a:pos x="0" y="0"/>
                      </a:cxn>
                      <a:cxn ang="0">
                        <a:pos x="0" y="12"/>
                      </a:cxn>
                      <a:cxn ang="0">
                        <a:pos x="77368" y="12"/>
                      </a:cxn>
                      <a:cxn ang="0">
                        <a:pos x="77368" y="12"/>
                      </a:cxn>
                    </a:cxnLst>
                    <a:rect l="txL" t="txT" r="txR" b="txB"/>
                    <a:pathLst>
                      <a:path w="600" h="101">
                        <a:moveTo>
                          <a:pt x="600" y="99"/>
                        </a:moveTo>
                        <a:lnTo>
                          <a:pt x="600" y="0"/>
                        </a:lnTo>
                        <a:lnTo>
                          <a:pt x="0" y="0"/>
                        </a:lnTo>
                        <a:lnTo>
                          <a:pt x="0" y="101"/>
                        </a:lnTo>
                        <a:lnTo>
                          <a:pt x="600" y="101"/>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218" name="Freeform 133"/>
                  <p:cNvSpPr/>
                  <p:nvPr/>
                </p:nvSpPr>
                <p:spPr>
                  <a:xfrm>
                    <a:off x="2292" y="2666"/>
                    <a:ext cx="849" cy="86"/>
                  </a:xfrm>
                  <a:custGeom>
                    <a:avLst/>
                    <a:gdLst>
                      <a:gd name="txL" fmla="*/ 0 w 600"/>
                      <a:gd name="txT" fmla="*/ 0 h 100"/>
                      <a:gd name="txR" fmla="*/ 600 w 600"/>
                      <a:gd name="txB" fmla="*/ 100 h 100"/>
                    </a:gdLst>
                    <a:ahLst/>
                    <a:cxnLst>
                      <a:cxn ang="0">
                        <a:pos x="77368" y="12"/>
                      </a:cxn>
                      <a:cxn ang="0">
                        <a:pos x="77368" y="0"/>
                      </a:cxn>
                      <a:cxn ang="0">
                        <a:pos x="0" y="0"/>
                      </a:cxn>
                      <a:cxn ang="0">
                        <a:pos x="0" y="12"/>
                      </a:cxn>
                      <a:cxn ang="0">
                        <a:pos x="77368" y="12"/>
                      </a:cxn>
                      <a:cxn ang="0">
                        <a:pos x="77368" y="12"/>
                      </a:cxn>
                    </a:cxnLst>
                    <a:rect l="txL" t="txT" r="txR" b="txB"/>
                    <a:pathLst>
                      <a:path w="600" h="100">
                        <a:moveTo>
                          <a:pt x="600" y="98"/>
                        </a:moveTo>
                        <a:lnTo>
                          <a:pt x="600" y="0"/>
                        </a:lnTo>
                        <a:lnTo>
                          <a:pt x="0" y="0"/>
                        </a:lnTo>
                        <a:lnTo>
                          <a:pt x="0" y="100"/>
                        </a:lnTo>
                        <a:lnTo>
                          <a:pt x="600"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219" name="Freeform 134"/>
                  <p:cNvSpPr/>
                  <p:nvPr/>
                </p:nvSpPr>
                <p:spPr>
                  <a:xfrm>
                    <a:off x="2292" y="2407"/>
                    <a:ext cx="849" cy="86"/>
                  </a:xfrm>
                  <a:custGeom>
                    <a:avLst/>
                    <a:gdLst>
                      <a:gd name="txL" fmla="*/ 0 w 600"/>
                      <a:gd name="txT" fmla="*/ 0 h 100"/>
                      <a:gd name="txR" fmla="*/ 600 w 600"/>
                      <a:gd name="txB" fmla="*/ 100 h 100"/>
                    </a:gdLst>
                    <a:ahLst/>
                    <a:cxnLst>
                      <a:cxn ang="0">
                        <a:pos x="77368" y="12"/>
                      </a:cxn>
                      <a:cxn ang="0">
                        <a:pos x="77368" y="0"/>
                      </a:cxn>
                      <a:cxn ang="0">
                        <a:pos x="0" y="0"/>
                      </a:cxn>
                      <a:cxn ang="0">
                        <a:pos x="0" y="12"/>
                      </a:cxn>
                      <a:cxn ang="0">
                        <a:pos x="77368" y="12"/>
                      </a:cxn>
                      <a:cxn ang="0">
                        <a:pos x="77368" y="12"/>
                      </a:cxn>
                    </a:cxnLst>
                    <a:rect l="txL" t="txT" r="txR" b="txB"/>
                    <a:pathLst>
                      <a:path w="600" h="100">
                        <a:moveTo>
                          <a:pt x="600" y="98"/>
                        </a:moveTo>
                        <a:lnTo>
                          <a:pt x="600" y="0"/>
                        </a:lnTo>
                        <a:lnTo>
                          <a:pt x="0" y="0"/>
                        </a:lnTo>
                        <a:lnTo>
                          <a:pt x="0" y="100"/>
                        </a:lnTo>
                        <a:lnTo>
                          <a:pt x="600" y="100"/>
                        </a:lnTo>
                      </a:path>
                    </a:pathLst>
                  </a:custGeom>
                  <a:noFill/>
                  <a:ln w="14288" cap="flat" cmpd="sng">
                    <a:solidFill>
                      <a:srgbClr val="FF6600">
                        <a:alpha val="100000"/>
                      </a:srgbClr>
                    </a:solidFill>
                    <a:prstDash val="solid"/>
                    <a:round/>
                    <a:headEnd type="none" w="med" len="med"/>
                    <a:tailEnd type="none" w="med" len="med"/>
                  </a:ln>
                </p:spPr>
                <p:txBody>
                  <a:bodyPr/>
                  <a:p>
                    <a:endParaRPr lang="zh-CN" altLang="en-US"/>
                  </a:p>
                </p:txBody>
              </p:sp>
              <p:sp>
                <p:nvSpPr>
                  <p:cNvPr id="174220" name="Text Box 135"/>
                  <p:cNvSpPr txBox="1"/>
                  <p:nvPr/>
                </p:nvSpPr>
                <p:spPr>
                  <a:xfrm>
                    <a:off x="1609" y="1954"/>
                    <a:ext cx="484" cy="163"/>
                  </a:xfrm>
                  <a:prstGeom prst="rect">
                    <a:avLst/>
                  </a:prstGeom>
                  <a:noFill/>
                  <a:ln w="9525">
                    <a:noFill/>
                  </a:ln>
                </p:spPr>
                <p:txBody>
                  <a:bodyPr>
                    <a:spAutoFit/>
                  </a:bodyPr>
                  <a:p>
                    <a:r>
                      <a:rPr lang="en-US" altLang="zh-CN" i="0">
                        <a:solidFill>
                          <a:schemeClr val="tx1"/>
                        </a:solidFill>
                        <a:latin typeface="Times New Roman" panose="02020603050405020304" pitchFamily="18" charset="0"/>
                        <a:ea typeface="宋体" panose="02010600030101010101" pitchFamily="2" charset="-122"/>
                      </a:rPr>
                      <a:t>tag</a:t>
                    </a:r>
                    <a:endParaRPr lang="en-US" altLang="zh-CN" i="0">
                      <a:solidFill>
                        <a:schemeClr val="tx1"/>
                      </a:solidFill>
                      <a:latin typeface="Times New Roman" panose="02020603050405020304" pitchFamily="18" charset="0"/>
                      <a:ea typeface="宋体" panose="02010600030101010101" pitchFamily="2" charset="-122"/>
                    </a:endParaRPr>
                  </a:p>
                </p:txBody>
              </p:sp>
            </p:grpSp>
            <p:sp>
              <p:nvSpPr>
                <p:cNvPr id="174181" name="Text Box 136"/>
                <p:cNvSpPr txBox="1"/>
                <p:nvPr/>
              </p:nvSpPr>
              <p:spPr>
                <a:xfrm flipH="1">
                  <a:off x="1199" y="1961"/>
                  <a:ext cx="476" cy="163"/>
                </a:xfrm>
                <a:prstGeom prst="rect">
                  <a:avLst/>
                </a:prstGeom>
                <a:noFill/>
                <a:ln w="9525">
                  <a:noFill/>
                </a:ln>
              </p:spPr>
              <p:txBody>
                <a:bodyPr>
                  <a:spAutoFit/>
                </a:bodyPr>
                <a:p>
                  <a:r>
                    <a:rPr lang="en-US" altLang="zh-CN" i="0">
                      <a:solidFill>
                        <a:schemeClr val="tx1"/>
                      </a:solidFill>
                      <a:latin typeface="Times New Roman" panose="02020603050405020304" pitchFamily="18" charset="0"/>
                      <a:ea typeface="宋体" panose="02010600030101010101" pitchFamily="2" charset="-122"/>
                    </a:rPr>
                    <a:t>valid</a:t>
                  </a:r>
                  <a:endParaRPr lang="en-US" altLang="zh-CN" i="0">
                    <a:solidFill>
                      <a:schemeClr val="tx1"/>
                    </a:solidFill>
                    <a:latin typeface="Times New Roman" panose="02020603050405020304" pitchFamily="18" charset="0"/>
                    <a:ea typeface="宋体" panose="02010600030101010101" pitchFamily="2" charset="-122"/>
                  </a:endParaRPr>
                </a:p>
              </p:txBody>
            </p:sp>
          </p:grpSp>
          <p:sp>
            <p:nvSpPr>
              <p:cNvPr id="174178" name="Text Box 137"/>
              <p:cNvSpPr txBox="1"/>
              <p:nvPr/>
            </p:nvSpPr>
            <p:spPr>
              <a:xfrm>
                <a:off x="1966" y="1947"/>
                <a:ext cx="292" cy="123"/>
              </a:xfrm>
              <a:prstGeom prst="rect">
                <a:avLst/>
              </a:prstGeom>
              <a:noFill/>
              <a:ln w="9525">
                <a:noFill/>
              </a:ln>
            </p:spPr>
            <p:txBody>
              <a:bodyPr lIns="0" tIns="0" rIns="0" bIns="0">
                <a:spAutoFit/>
              </a:bodyPr>
              <a:p>
                <a:r>
                  <a:rPr lang="en-US" altLang="zh-CN" i="0">
                    <a:solidFill>
                      <a:srgbClr val="006600"/>
                    </a:solidFill>
                    <a:latin typeface="Arial" panose="020B0604020202020204" pitchFamily="34" charset="0"/>
                  </a:rPr>
                  <a:t>TLB</a:t>
                </a:r>
                <a:endParaRPr lang="en-US" altLang="zh-CN" i="0">
                  <a:solidFill>
                    <a:srgbClr val="006600"/>
                  </a:solidFill>
                  <a:latin typeface="Arial" panose="020B0604020202020204" pitchFamily="34" charset="0"/>
                </a:endParaRPr>
              </a:p>
            </p:txBody>
          </p:sp>
        </p:grpSp>
        <p:grpSp>
          <p:nvGrpSpPr>
            <p:cNvPr id="174099" name="Group 138"/>
            <p:cNvGrpSpPr/>
            <p:nvPr/>
          </p:nvGrpSpPr>
          <p:grpSpPr>
            <a:xfrm>
              <a:off x="1326" y="2948"/>
              <a:ext cx="978" cy="1234"/>
              <a:chOff x="1326" y="2948"/>
              <a:chExt cx="978" cy="1234"/>
            </a:xfrm>
          </p:grpSpPr>
          <p:grpSp>
            <p:nvGrpSpPr>
              <p:cNvPr id="174103" name="Group 139"/>
              <p:cNvGrpSpPr/>
              <p:nvPr/>
            </p:nvGrpSpPr>
            <p:grpSpPr>
              <a:xfrm>
                <a:off x="1326" y="3142"/>
                <a:ext cx="978" cy="1040"/>
                <a:chOff x="1326" y="3142"/>
                <a:chExt cx="978" cy="1040"/>
              </a:xfrm>
            </p:grpSpPr>
            <p:sp>
              <p:nvSpPr>
                <p:cNvPr id="174105" name="Freeform 140"/>
                <p:cNvSpPr/>
                <p:nvPr/>
              </p:nvSpPr>
              <p:spPr>
                <a:xfrm>
                  <a:off x="1458" y="3230"/>
                  <a:ext cx="846" cy="88"/>
                </a:xfrm>
                <a:custGeom>
                  <a:avLst/>
                  <a:gdLst>
                    <a:gd name="txL" fmla="*/ 0 w 598"/>
                    <a:gd name="txT" fmla="*/ 0 h 102"/>
                    <a:gd name="txR" fmla="*/ 598 w 598"/>
                    <a:gd name="txB" fmla="*/ 102 h 102"/>
                  </a:gdLst>
                  <a:ahLst/>
                  <a:cxnLst>
                    <a:cxn ang="0">
                      <a:pos x="76904" y="12"/>
                    </a:cxn>
                    <a:cxn ang="0">
                      <a:pos x="76904" y="0"/>
                    </a:cxn>
                    <a:cxn ang="0">
                      <a:pos x="0" y="0"/>
                    </a:cxn>
                    <a:cxn ang="0">
                      <a:pos x="0" y="13"/>
                    </a:cxn>
                    <a:cxn ang="0">
                      <a:pos x="76904" y="13"/>
                    </a:cxn>
                    <a:cxn ang="0">
                      <a:pos x="76904" y="13"/>
                    </a:cxn>
                    <a:cxn ang="0">
                      <a:pos x="76904" y="12"/>
                    </a:cxn>
                  </a:cxnLst>
                  <a:rect l="txL" t="txT" r="txR" b="txB"/>
                  <a:pathLst>
                    <a:path w="598" h="102">
                      <a:moveTo>
                        <a:pt x="598" y="100"/>
                      </a:moveTo>
                      <a:lnTo>
                        <a:pt x="598" y="0"/>
                      </a:lnTo>
                      <a:lnTo>
                        <a:pt x="0" y="0"/>
                      </a:lnTo>
                      <a:lnTo>
                        <a:pt x="0" y="102"/>
                      </a:lnTo>
                      <a:lnTo>
                        <a:pt x="598" y="102"/>
                      </a:lnTo>
                      <a:lnTo>
                        <a:pt x="598" y="100"/>
                      </a:lnTo>
                      <a:close/>
                    </a:path>
                  </a:pathLst>
                </a:custGeom>
                <a:solidFill>
                  <a:srgbClr val="FFFFFF">
                    <a:alpha val="100000"/>
                  </a:srgbClr>
                </a:solidFill>
                <a:ln w="9525">
                  <a:noFill/>
                </a:ln>
              </p:spPr>
              <p:txBody>
                <a:bodyPr/>
                <a:p>
                  <a:endParaRPr lang="zh-CN" altLang="en-US"/>
                </a:p>
              </p:txBody>
            </p:sp>
            <p:sp>
              <p:nvSpPr>
                <p:cNvPr id="174106" name="Freeform 141"/>
                <p:cNvSpPr/>
                <p:nvPr/>
              </p:nvSpPr>
              <p:spPr>
                <a:xfrm>
                  <a:off x="1458" y="3230"/>
                  <a:ext cx="846" cy="88"/>
                </a:xfrm>
                <a:custGeom>
                  <a:avLst/>
                  <a:gdLst>
                    <a:gd name="txL" fmla="*/ 0 w 598"/>
                    <a:gd name="txT" fmla="*/ 0 h 102"/>
                    <a:gd name="txR" fmla="*/ 598 w 598"/>
                    <a:gd name="txB" fmla="*/ 102 h 102"/>
                  </a:gdLst>
                  <a:ahLst/>
                  <a:cxnLst>
                    <a:cxn ang="0">
                      <a:pos x="76904" y="12"/>
                    </a:cxn>
                    <a:cxn ang="0">
                      <a:pos x="76904" y="0"/>
                    </a:cxn>
                    <a:cxn ang="0">
                      <a:pos x="0" y="0"/>
                    </a:cxn>
                    <a:cxn ang="0">
                      <a:pos x="0" y="13"/>
                    </a:cxn>
                    <a:cxn ang="0">
                      <a:pos x="76904" y="13"/>
                    </a:cxn>
                    <a:cxn ang="0">
                      <a:pos x="76904" y="13"/>
                    </a:cxn>
                  </a:cxnLst>
                  <a:rect l="txL" t="txT" r="txR" b="txB"/>
                  <a:pathLst>
                    <a:path w="598" h="102">
                      <a:moveTo>
                        <a:pt x="598" y="100"/>
                      </a:moveTo>
                      <a:lnTo>
                        <a:pt x="598" y="0"/>
                      </a:lnTo>
                      <a:lnTo>
                        <a:pt x="0" y="0"/>
                      </a:lnTo>
                      <a:lnTo>
                        <a:pt x="0" y="102"/>
                      </a:lnTo>
                      <a:lnTo>
                        <a:pt x="598" y="102"/>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07" name="Freeform 142"/>
                <p:cNvSpPr/>
                <p:nvPr/>
              </p:nvSpPr>
              <p:spPr>
                <a:xfrm>
                  <a:off x="1326" y="3228"/>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close/>
                    </a:path>
                  </a:pathLst>
                </a:custGeom>
                <a:solidFill>
                  <a:srgbClr val="FFFFFF">
                    <a:alpha val="100000"/>
                  </a:srgbClr>
                </a:solidFill>
                <a:ln w="9525">
                  <a:noFill/>
                </a:ln>
              </p:spPr>
              <p:txBody>
                <a:bodyPr/>
                <a:p>
                  <a:endParaRPr lang="zh-CN" altLang="en-US"/>
                </a:p>
              </p:txBody>
            </p:sp>
            <p:sp>
              <p:nvSpPr>
                <p:cNvPr id="174108" name="Freeform 143"/>
                <p:cNvSpPr/>
                <p:nvPr/>
              </p:nvSpPr>
              <p:spPr>
                <a:xfrm>
                  <a:off x="1326" y="3228"/>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09" name="Freeform 144"/>
                <p:cNvSpPr/>
                <p:nvPr/>
              </p:nvSpPr>
              <p:spPr>
                <a:xfrm>
                  <a:off x="1458" y="3402"/>
                  <a:ext cx="846" cy="87"/>
                </a:xfrm>
                <a:custGeom>
                  <a:avLst/>
                  <a:gdLst>
                    <a:gd name="txL" fmla="*/ 0 w 598"/>
                    <a:gd name="txT" fmla="*/ 0 h 100"/>
                    <a:gd name="txR" fmla="*/ 598 w 598"/>
                    <a:gd name="txB" fmla="*/ 100 h 100"/>
                  </a:gdLst>
                  <a:ahLst/>
                  <a:cxnLst>
                    <a:cxn ang="0">
                      <a:pos x="76904" y="15"/>
                    </a:cxn>
                    <a:cxn ang="0">
                      <a:pos x="76904" y="0"/>
                    </a:cxn>
                    <a:cxn ang="0">
                      <a:pos x="0" y="0"/>
                    </a:cxn>
                    <a:cxn ang="0">
                      <a:pos x="0" y="15"/>
                    </a:cxn>
                    <a:cxn ang="0">
                      <a:pos x="76904" y="15"/>
                    </a:cxn>
                    <a:cxn ang="0">
                      <a:pos x="76904" y="15"/>
                    </a:cxn>
                  </a:cxnLst>
                  <a:rect l="txL" t="txT" r="txR" b="txB"/>
                  <a:pathLst>
                    <a:path w="598" h="100">
                      <a:moveTo>
                        <a:pt x="598" y="100"/>
                      </a:moveTo>
                      <a:lnTo>
                        <a:pt x="598" y="0"/>
                      </a:lnTo>
                      <a:lnTo>
                        <a:pt x="0" y="0"/>
                      </a:lnTo>
                      <a:lnTo>
                        <a:pt x="0" y="100"/>
                      </a:lnTo>
                      <a:lnTo>
                        <a:pt x="598" y="100"/>
                      </a:lnTo>
                      <a:close/>
                    </a:path>
                  </a:pathLst>
                </a:custGeom>
                <a:solidFill>
                  <a:srgbClr val="FFFFFF">
                    <a:alpha val="100000"/>
                  </a:srgbClr>
                </a:solidFill>
                <a:ln w="9525">
                  <a:noFill/>
                </a:ln>
              </p:spPr>
              <p:txBody>
                <a:bodyPr/>
                <a:p>
                  <a:endParaRPr lang="zh-CN" altLang="en-US"/>
                </a:p>
              </p:txBody>
            </p:sp>
            <p:sp>
              <p:nvSpPr>
                <p:cNvPr id="174110" name="Freeform 145"/>
                <p:cNvSpPr/>
                <p:nvPr/>
              </p:nvSpPr>
              <p:spPr>
                <a:xfrm>
                  <a:off x="1458" y="3402"/>
                  <a:ext cx="846" cy="87"/>
                </a:xfrm>
                <a:custGeom>
                  <a:avLst/>
                  <a:gdLst>
                    <a:gd name="txL" fmla="*/ 0 w 598"/>
                    <a:gd name="txT" fmla="*/ 0 h 100"/>
                    <a:gd name="txR" fmla="*/ 598 w 598"/>
                    <a:gd name="txB" fmla="*/ 100 h 100"/>
                  </a:gdLst>
                  <a:ahLst/>
                  <a:cxnLst>
                    <a:cxn ang="0">
                      <a:pos x="76904" y="15"/>
                    </a:cxn>
                    <a:cxn ang="0">
                      <a:pos x="76904" y="0"/>
                    </a:cxn>
                    <a:cxn ang="0">
                      <a:pos x="0" y="0"/>
                    </a:cxn>
                    <a:cxn ang="0">
                      <a:pos x="0" y="15"/>
                    </a:cxn>
                    <a:cxn ang="0">
                      <a:pos x="76904" y="15"/>
                    </a:cxn>
                    <a:cxn ang="0">
                      <a:pos x="76904" y="15"/>
                    </a:cxn>
                  </a:cxnLst>
                  <a:rect l="txL" t="txT" r="txR" b="txB"/>
                  <a:pathLst>
                    <a:path w="598" h="100">
                      <a:moveTo>
                        <a:pt x="598" y="100"/>
                      </a:moveTo>
                      <a:lnTo>
                        <a:pt x="598" y="0"/>
                      </a:lnTo>
                      <a:lnTo>
                        <a:pt x="0" y="0"/>
                      </a:lnTo>
                      <a:lnTo>
                        <a:pt x="0" y="100"/>
                      </a:lnTo>
                      <a:lnTo>
                        <a:pt x="598"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11" name="Freeform 146"/>
                <p:cNvSpPr/>
                <p:nvPr/>
              </p:nvSpPr>
              <p:spPr>
                <a:xfrm>
                  <a:off x="1326" y="3401"/>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close/>
                    </a:path>
                  </a:pathLst>
                </a:custGeom>
                <a:solidFill>
                  <a:srgbClr val="FFFFFF">
                    <a:alpha val="100000"/>
                  </a:srgbClr>
                </a:solidFill>
                <a:ln w="9525">
                  <a:noFill/>
                </a:ln>
              </p:spPr>
              <p:txBody>
                <a:bodyPr/>
                <a:p>
                  <a:endParaRPr lang="zh-CN" altLang="en-US"/>
                </a:p>
              </p:txBody>
            </p:sp>
            <p:sp>
              <p:nvSpPr>
                <p:cNvPr id="174112" name="Freeform 147"/>
                <p:cNvSpPr/>
                <p:nvPr/>
              </p:nvSpPr>
              <p:spPr>
                <a:xfrm>
                  <a:off x="1326" y="3401"/>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13" name="Freeform 148"/>
                <p:cNvSpPr/>
                <p:nvPr/>
              </p:nvSpPr>
              <p:spPr>
                <a:xfrm>
                  <a:off x="1458" y="3573"/>
                  <a:ext cx="846" cy="87"/>
                </a:xfrm>
                <a:custGeom>
                  <a:avLst/>
                  <a:gdLst>
                    <a:gd name="txL" fmla="*/ 0 w 598"/>
                    <a:gd name="txT" fmla="*/ 0 h 101"/>
                    <a:gd name="txR" fmla="*/ 598 w 598"/>
                    <a:gd name="txB" fmla="*/ 101 h 101"/>
                  </a:gdLst>
                  <a:ahLst/>
                  <a:cxnLst>
                    <a:cxn ang="0">
                      <a:pos x="76904" y="12"/>
                    </a:cxn>
                    <a:cxn ang="0">
                      <a:pos x="76904" y="0"/>
                    </a:cxn>
                    <a:cxn ang="0">
                      <a:pos x="0" y="0"/>
                    </a:cxn>
                    <a:cxn ang="0">
                      <a:pos x="0" y="12"/>
                    </a:cxn>
                    <a:cxn ang="0">
                      <a:pos x="76904" y="12"/>
                    </a:cxn>
                    <a:cxn ang="0">
                      <a:pos x="76904" y="12"/>
                    </a:cxn>
                  </a:cxnLst>
                  <a:rect l="txL" t="txT" r="txR" b="txB"/>
                  <a:pathLst>
                    <a:path w="598" h="101">
                      <a:moveTo>
                        <a:pt x="598" y="101"/>
                      </a:moveTo>
                      <a:lnTo>
                        <a:pt x="598" y="0"/>
                      </a:lnTo>
                      <a:lnTo>
                        <a:pt x="0" y="0"/>
                      </a:lnTo>
                      <a:lnTo>
                        <a:pt x="0" y="101"/>
                      </a:lnTo>
                      <a:lnTo>
                        <a:pt x="598" y="101"/>
                      </a:lnTo>
                      <a:close/>
                    </a:path>
                  </a:pathLst>
                </a:custGeom>
                <a:solidFill>
                  <a:srgbClr val="FFFFFF">
                    <a:alpha val="100000"/>
                  </a:srgbClr>
                </a:solidFill>
                <a:ln w="9525">
                  <a:noFill/>
                </a:ln>
              </p:spPr>
              <p:txBody>
                <a:bodyPr/>
                <a:p>
                  <a:endParaRPr lang="zh-CN" altLang="en-US"/>
                </a:p>
              </p:txBody>
            </p:sp>
            <p:sp>
              <p:nvSpPr>
                <p:cNvPr id="174114" name="Freeform 149"/>
                <p:cNvSpPr/>
                <p:nvPr/>
              </p:nvSpPr>
              <p:spPr>
                <a:xfrm>
                  <a:off x="1458" y="3573"/>
                  <a:ext cx="846" cy="87"/>
                </a:xfrm>
                <a:custGeom>
                  <a:avLst/>
                  <a:gdLst>
                    <a:gd name="txL" fmla="*/ 0 w 598"/>
                    <a:gd name="txT" fmla="*/ 0 h 101"/>
                    <a:gd name="txR" fmla="*/ 598 w 598"/>
                    <a:gd name="txB" fmla="*/ 101 h 101"/>
                  </a:gdLst>
                  <a:ahLst/>
                  <a:cxnLst>
                    <a:cxn ang="0">
                      <a:pos x="76904" y="12"/>
                    </a:cxn>
                    <a:cxn ang="0">
                      <a:pos x="76904" y="0"/>
                    </a:cxn>
                    <a:cxn ang="0">
                      <a:pos x="0" y="0"/>
                    </a:cxn>
                    <a:cxn ang="0">
                      <a:pos x="0" y="12"/>
                    </a:cxn>
                    <a:cxn ang="0">
                      <a:pos x="76904" y="12"/>
                    </a:cxn>
                    <a:cxn ang="0">
                      <a:pos x="76904" y="12"/>
                    </a:cxn>
                  </a:cxnLst>
                  <a:rect l="txL" t="txT" r="txR" b="txB"/>
                  <a:pathLst>
                    <a:path w="598" h="101">
                      <a:moveTo>
                        <a:pt x="598" y="101"/>
                      </a:moveTo>
                      <a:lnTo>
                        <a:pt x="598" y="0"/>
                      </a:lnTo>
                      <a:lnTo>
                        <a:pt x="0" y="0"/>
                      </a:lnTo>
                      <a:lnTo>
                        <a:pt x="0" y="101"/>
                      </a:lnTo>
                      <a:lnTo>
                        <a:pt x="598" y="101"/>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15" name="Freeform 150"/>
                <p:cNvSpPr/>
                <p:nvPr/>
              </p:nvSpPr>
              <p:spPr>
                <a:xfrm>
                  <a:off x="1326" y="3573"/>
                  <a:ext cx="129" cy="87"/>
                </a:xfrm>
                <a:custGeom>
                  <a:avLst/>
                  <a:gdLst>
                    <a:gd name="txL" fmla="*/ 0 w 91"/>
                    <a:gd name="txT" fmla="*/ 0 h 101"/>
                    <a:gd name="txR" fmla="*/ 91 w 91"/>
                    <a:gd name="txB" fmla="*/ 101 h 101"/>
                  </a:gdLst>
                  <a:ahLst/>
                  <a:cxnLst>
                    <a:cxn ang="0">
                      <a:pos x="12020" y="12"/>
                    </a:cxn>
                    <a:cxn ang="0">
                      <a:pos x="12020" y="0"/>
                    </a:cxn>
                    <a:cxn ang="0">
                      <a:pos x="0" y="0"/>
                    </a:cxn>
                    <a:cxn ang="0">
                      <a:pos x="0" y="12"/>
                    </a:cxn>
                    <a:cxn ang="0">
                      <a:pos x="12020" y="12"/>
                    </a:cxn>
                    <a:cxn ang="0">
                      <a:pos x="12020" y="12"/>
                    </a:cxn>
                  </a:cxnLst>
                  <a:rect l="txL" t="txT" r="txR" b="txB"/>
                  <a:pathLst>
                    <a:path w="91" h="101">
                      <a:moveTo>
                        <a:pt x="91" y="101"/>
                      </a:moveTo>
                      <a:lnTo>
                        <a:pt x="91" y="0"/>
                      </a:lnTo>
                      <a:lnTo>
                        <a:pt x="0" y="0"/>
                      </a:lnTo>
                      <a:lnTo>
                        <a:pt x="0" y="101"/>
                      </a:lnTo>
                      <a:lnTo>
                        <a:pt x="91" y="101"/>
                      </a:lnTo>
                      <a:close/>
                    </a:path>
                  </a:pathLst>
                </a:custGeom>
                <a:solidFill>
                  <a:srgbClr val="FFFFFF">
                    <a:alpha val="100000"/>
                  </a:srgbClr>
                </a:solidFill>
                <a:ln w="9525">
                  <a:noFill/>
                </a:ln>
              </p:spPr>
              <p:txBody>
                <a:bodyPr/>
                <a:p>
                  <a:endParaRPr lang="zh-CN" altLang="en-US"/>
                </a:p>
              </p:txBody>
            </p:sp>
            <p:sp>
              <p:nvSpPr>
                <p:cNvPr id="174116" name="Freeform 151"/>
                <p:cNvSpPr/>
                <p:nvPr/>
              </p:nvSpPr>
              <p:spPr>
                <a:xfrm>
                  <a:off x="1326" y="3573"/>
                  <a:ext cx="129" cy="87"/>
                </a:xfrm>
                <a:custGeom>
                  <a:avLst/>
                  <a:gdLst>
                    <a:gd name="txL" fmla="*/ 0 w 91"/>
                    <a:gd name="txT" fmla="*/ 0 h 101"/>
                    <a:gd name="txR" fmla="*/ 91 w 91"/>
                    <a:gd name="txB" fmla="*/ 101 h 101"/>
                  </a:gdLst>
                  <a:ahLst/>
                  <a:cxnLst>
                    <a:cxn ang="0">
                      <a:pos x="12020" y="12"/>
                    </a:cxn>
                    <a:cxn ang="0">
                      <a:pos x="12020" y="0"/>
                    </a:cxn>
                    <a:cxn ang="0">
                      <a:pos x="0" y="0"/>
                    </a:cxn>
                    <a:cxn ang="0">
                      <a:pos x="0" y="12"/>
                    </a:cxn>
                    <a:cxn ang="0">
                      <a:pos x="12020" y="12"/>
                    </a:cxn>
                    <a:cxn ang="0">
                      <a:pos x="12020" y="12"/>
                    </a:cxn>
                  </a:cxnLst>
                  <a:rect l="txL" t="txT" r="txR" b="txB"/>
                  <a:pathLst>
                    <a:path w="91" h="101">
                      <a:moveTo>
                        <a:pt x="91" y="101"/>
                      </a:moveTo>
                      <a:lnTo>
                        <a:pt x="91" y="0"/>
                      </a:lnTo>
                      <a:lnTo>
                        <a:pt x="0" y="0"/>
                      </a:lnTo>
                      <a:lnTo>
                        <a:pt x="0" y="101"/>
                      </a:lnTo>
                      <a:lnTo>
                        <a:pt x="91" y="101"/>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17" name="Freeform 152"/>
                <p:cNvSpPr/>
                <p:nvPr/>
              </p:nvSpPr>
              <p:spPr>
                <a:xfrm>
                  <a:off x="1458" y="3748"/>
                  <a:ext cx="846" cy="86"/>
                </a:xfrm>
                <a:custGeom>
                  <a:avLst/>
                  <a:gdLst>
                    <a:gd name="txL" fmla="*/ 0 w 598"/>
                    <a:gd name="txT" fmla="*/ 0 h 100"/>
                    <a:gd name="txR" fmla="*/ 598 w 598"/>
                    <a:gd name="txB" fmla="*/ 100 h 100"/>
                  </a:gdLst>
                  <a:ahLst/>
                  <a:cxnLst>
                    <a:cxn ang="0">
                      <a:pos x="76904" y="12"/>
                    </a:cxn>
                    <a:cxn ang="0">
                      <a:pos x="76904" y="0"/>
                    </a:cxn>
                    <a:cxn ang="0">
                      <a:pos x="0" y="0"/>
                    </a:cxn>
                    <a:cxn ang="0">
                      <a:pos x="0" y="12"/>
                    </a:cxn>
                    <a:cxn ang="0">
                      <a:pos x="76904" y="12"/>
                    </a:cxn>
                    <a:cxn ang="0">
                      <a:pos x="76904" y="12"/>
                    </a:cxn>
                  </a:cxnLst>
                  <a:rect l="txL" t="txT" r="txR" b="txB"/>
                  <a:pathLst>
                    <a:path w="598" h="100">
                      <a:moveTo>
                        <a:pt x="598" y="100"/>
                      </a:moveTo>
                      <a:lnTo>
                        <a:pt x="598" y="0"/>
                      </a:lnTo>
                      <a:lnTo>
                        <a:pt x="0" y="0"/>
                      </a:lnTo>
                      <a:lnTo>
                        <a:pt x="0" y="100"/>
                      </a:lnTo>
                      <a:lnTo>
                        <a:pt x="598" y="100"/>
                      </a:lnTo>
                      <a:close/>
                    </a:path>
                  </a:pathLst>
                </a:custGeom>
                <a:solidFill>
                  <a:srgbClr val="CCCCCC">
                    <a:alpha val="100000"/>
                  </a:srgbClr>
                </a:solidFill>
                <a:ln w="9525">
                  <a:noFill/>
                </a:ln>
              </p:spPr>
              <p:txBody>
                <a:bodyPr/>
                <a:p>
                  <a:endParaRPr lang="zh-CN" altLang="en-US"/>
                </a:p>
              </p:txBody>
            </p:sp>
            <p:sp>
              <p:nvSpPr>
                <p:cNvPr id="174118" name="Freeform 153"/>
                <p:cNvSpPr/>
                <p:nvPr/>
              </p:nvSpPr>
              <p:spPr>
                <a:xfrm>
                  <a:off x="1458" y="3748"/>
                  <a:ext cx="846" cy="86"/>
                </a:xfrm>
                <a:custGeom>
                  <a:avLst/>
                  <a:gdLst>
                    <a:gd name="txL" fmla="*/ 0 w 598"/>
                    <a:gd name="txT" fmla="*/ 0 h 100"/>
                    <a:gd name="txR" fmla="*/ 598 w 598"/>
                    <a:gd name="txB" fmla="*/ 100 h 100"/>
                  </a:gdLst>
                  <a:ahLst/>
                  <a:cxnLst>
                    <a:cxn ang="0">
                      <a:pos x="76904" y="12"/>
                    </a:cxn>
                    <a:cxn ang="0">
                      <a:pos x="76904" y="0"/>
                    </a:cxn>
                    <a:cxn ang="0">
                      <a:pos x="0" y="0"/>
                    </a:cxn>
                    <a:cxn ang="0">
                      <a:pos x="0" y="12"/>
                    </a:cxn>
                    <a:cxn ang="0">
                      <a:pos x="76904" y="12"/>
                    </a:cxn>
                    <a:cxn ang="0">
                      <a:pos x="76904" y="12"/>
                    </a:cxn>
                  </a:cxnLst>
                  <a:rect l="txL" t="txT" r="txR" b="txB"/>
                  <a:pathLst>
                    <a:path w="598" h="100">
                      <a:moveTo>
                        <a:pt x="598" y="100"/>
                      </a:moveTo>
                      <a:lnTo>
                        <a:pt x="598" y="0"/>
                      </a:lnTo>
                      <a:lnTo>
                        <a:pt x="0" y="0"/>
                      </a:lnTo>
                      <a:lnTo>
                        <a:pt x="0" y="100"/>
                      </a:lnTo>
                      <a:lnTo>
                        <a:pt x="598"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19" name="Freeform 154"/>
                <p:cNvSpPr/>
                <p:nvPr/>
              </p:nvSpPr>
              <p:spPr>
                <a:xfrm>
                  <a:off x="1326" y="3746"/>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close/>
                    </a:path>
                  </a:pathLst>
                </a:custGeom>
                <a:solidFill>
                  <a:srgbClr val="CCCCCC">
                    <a:alpha val="100000"/>
                  </a:srgbClr>
                </a:solidFill>
                <a:ln w="9525">
                  <a:noFill/>
                </a:ln>
              </p:spPr>
              <p:txBody>
                <a:bodyPr/>
                <a:p>
                  <a:endParaRPr lang="zh-CN" altLang="en-US"/>
                </a:p>
              </p:txBody>
            </p:sp>
            <p:sp>
              <p:nvSpPr>
                <p:cNvPr id="174120" name="Freeform 155"/>
                <p:cNvSpPr/>
                <p:nvPr/>
              </p:nvSpPr>
              <p:spPr>
                <a:xfrm>
                  <a:off x="1326" y="3746"/>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21" name="Freeform 156"/>
                <p:cNvSpPr/>
                <p:nvPr/>
              </p:nvSpPr>
              <p:spPr>
                <a:xfrm>
                  <a:off x="1458" y="3920"/>
                  <a:ext cx="846" cy="87"/>
                </a:xfrm>
                <a:custGeom>
                  <a:avLst/>
                  <a:gdLst>
                    <a:gd name="txL" fmla="*/ 0 w 598"/>
                    <a:gd name="txT" fmla="*/ 0 h 100"/>
                    <a:gd name="txR" fmla="*/ 598 w 598"/>
                    <a:gd name="txB" fmla="*/ 100 h 100"/>
                  </a:gdLst>
                  <a:ahLst/>
                  <a:cxnLst>
                    <a:cxn ang="0">
                      <a:pos x="76904" y="15"/>
                    </a:cxn>
                    <a:cxn ang="0">
                      <a:pos x="76904" y="0"/>
                    </a:cxn>
                    <a:cxn ang="0">
                      <a:pos x="0" y="0"/>
                    </a:cxn>
                    <a:cxn ang="0">
                      <a:pos x="0" y="15"/>
                    </a:cxn>
                    <a:cxn ang="0">
                      <a:pos x="76904" y="15"/>
                    </a:cxn>
                    <a:cxn ang="0">
                      <a:pos x="76904" y="15"/>
                    </a:cxn>
                  </a:cxnLst>
                  <a:rect l="txL" t="txT" r="txR" b="txB"/>
                  <a:pathLst>
                    <a:path w="598" h="100">
                      <a:moveTo>
                        <a:pt x="598" y="100"/>
                      </a:moveTo>
                      <a:lnTo>
                        <a:pt x="598" y="0"/>
                      </a:lnTo>
                      <a:lnTo>
                        <a:pt x="0" y="0"/>
                      </a:lnTo>
                      <a:lnTo>
                        <a:pt x="0" y="100"/>
                      </a:lnTo>
                      <a:lnTo>
                        <a:pt x="598" y="100"/>
                      </a:lnTo>
                      <a:close/>
                    </a:path>
                  </a:pathLst>
                </a:custGeom>
                <a:solidFill>
                  <a:srgbClr val="FFFFFF">
                    <a:alpha val="100000"/>
                  </a:srgbClr>
                </a:solidFill>
                <a:ln w="9525">
                  <a:noFill/>
                </a:ln>
              </p:spPr>
              <p:txBody>
                <a:bodyPr/>
                <a:p>
                  <a:endParaRPr lang="zh-CN" altLang="en-US"/>
                </a:p>
              </p:txBody>
            </p:sp>
            <p:sp>
              <p:nvSpPr>
                <p:cNvPr id="174122" name="Freeform 157"/>
                <p:cNvSpPr/>
                <p:nvPr/>
              </p:nvSpPr>
              <p:spPr>
                <a:xfrm>
                  <a:off x="1458" y="3920"/>
                  <a:ext cx="846" cy="87"/>
                </a:xfrm>
                <a:custGeom>
                  <a:avLst/>
                  <a:gdLst>
                    <a:gd name="txL" fmla="*/ 0 w 598"/>
                    <a:gd name="txT" fmla="*/ 0 h 100"/>
                    <a:gd name="txR" fmla="*/ 598 w 598"/>
                    <a:gd name="txB" fmla="*/ 100 h 100"/>
                  </a:gdLst>
                  <a:ahLst/>
                  <a:cxnLst>
                    <a:cxn ang="0">
                      <a:pos x="76904" y="15"/>
                    </a:cxn>
                    <a:cxn ang="0">
                      <a:pos x="76904" y="0"/>
                    </a:cxn>
                    <a:cxn ang="0">
                      <a:pos x="0" y="0"/>
                    </a:cxn>
                    <a:cxn ang="0">
                      <a:pos x="0" y="15"/>
                    </a:cxn>
                    <a:cxn ang="0">
                      <a:pos x="76904" y="15"/>
                    </a:cxn>
                    <a:cxn ang="0">
                      <a:pos x="76904" y="15"/>
                    </a:cxn>
                  </a:cxnLst>
                  <a:rect l="txL" t="txT" r="txR" b="txB"/>
                  <a:pathLst>
                    <a:path w="598" h="100">
                      <a:moveTo>
                        <a:pt x="598" y="100"/>
                      </a:moveTo>
                      <a:lnTo>
                        <a:pt x="598" y="0"/>
                      </a:lnTo>
                      <a:lnTo>
                        <a:pt x="0" y="0"/>
                      </a:lnTo>
                      <a:lnTo>
                        <a:pt x="0" y="100"/>
                      </a:lnTo>
                      <a:lnTo>
                        <a:pt x="598"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23" name="Freeform 158"/>
                <p:cNvSpPr/>
                <p:nvPr/>
              </p:nvSpPr>
              <p:spPr>
                <a:xfrm>
                  <a:off x="1326" y="3919"/>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close/>
                    </a:path>
                  </a:pathLst>
                </a:custGeom>
                <a:solidFill>
                  <a:srgbClr val="FFFFFF">
                    <a:alpha val="100000"/>
                  </a:srgbClr>
                </a:solidFill>
                <a:ln w="9525">
                  <a:noFill/>
                </a:ln>
              </p:spPr>
              <p:txBody>
                <a:bodyPr/>
                <a:p>
                  <a:endParaRPr lang="zh-CN" altLang="en-US"/>
                </a:p>
              </p:txBody>
            </p:sp>
            <p:sp>
              <p:nvSpPr>
                <p:cNvPr id="174124" name="Freeform 159"/>
                <p:cNvSpPr/>
                <p:nvPr/>
              </p:nvSpPr>
              <p:spPr>
                <a:xfrm>
                  <a:off x="1326" y="3919"/>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25" name="Freeform 160"/>
                <p:cNvSpPr/>
                <p:nvPr/>
              </p:nvSpPr>
              <p:spPr>
                <a:xfrm>
                  <a:off x="1458" y="4093"/>
                  <a:ext cx="846" cy="86"/>
                </a:xfrm>
                <a:custGeom>
                  <a:avLst/>
                  <a:gdLst>
                    <a:gd name="txL" fmla="*/ 0 w 598"/>
                    <a:gd name="txT" fmla="*/ 0 h 100"/>
                    <a:gd name="txR" fmla="*/ 598 w 598"/>
                    <a:gd name="txB" fmla="*/ 100 h 100"/>
                  </a:gdLst>
                  <a:ahLst/>
                  <a:cxnLst>
                    <a:cxn ang="0">
                      <a:pos x="76904" y="12"/>
                    </a:cxn>
                    <a:cxn ang="0">
                      <a:pos x="76904" y="0"/>
                    </a:cxn>
                    <a:cxn ang="0">
                      <a:pos x="0" y="0"/>
                    </a:cxn>
                    <a:cxn ang="0">
                      <a:pos x="0" y="12"/>
                    </a:cxn>
                    <a:cxn ang="0">
                      <a:pos x="76904" y="12"/>
                    </a:cxn>
                    <a:cxn ang="0">
                      <a:pos x="76904" y="12"/>
                    </a:cxn>
                    <a:cxn ang="0">
                      <a:pos x="76904" y="12"/>
                    </a:cxn>
                  </a:cxnLst>
                  <a:rect l="txL" t="txT" r="txR" b="txB"/>
                  <a:pathLst>
                    <a:path w="598" h="100">
                      <a:moveTo>
                        <a:pt x="598" y="98"/>
                      </a:moveTo>
                      <a:lnTo>
                        <a:pt x="598" y="0"/>
                      </a:lnTo>
                      <a:lnTo>
                        <a:pt x="0" y="0"/>
                      </a:lnTo>
                      <a:lnTo>
                        <a:pt x="0" y="100"/>
                      </a:lnTo>
                      <a:lnTo>
                        <a:pt x="598" y="100"/>
                      </a:lnTo>
                      <a:lnTo>
                        <a:pt x="598" y="98"/>
                      </a:lnTo>
                      <a:close/>
                    </a:path>
                  </a:pathLst>
                </a:custGeom>
                <a:solidFill>
                  <a:srgbClr val="FFFFFF">
                    <a:alpha val="100000"/>
                  </a:srgbClr>
                </a:solidFill>
                <a:ln w="9525">
                  <a:noFill/>
                </a:ln>
              </p:spPr>
              <p:txBody>
                <a:bodyPr/>
                <a:p>
                  <a:endParaRPr lang="zh-CN" altLang="en-US"/>
                </a:p>
              </p:txBody>
            </p:sp>
            <p:sp>
              <p:nvSpPr>
                <p:cNvPr id="174126" name="Freeform 161"/>
                <p:cNvSpPr/>
                <p:nvPr/>
              </p:nvSpPr>
              <p:spPr>
                <a:xfrm>
                  <a:off x="1458" y="4093"/>
                  <a:ext cx="846" cy="86"/>
                </a:xfrm>
                <a:custGeom>
                  <a:avLst/>
                  <a:gdLst>
                    <a:gd name="txL" fmla="*/ 0 w 598"/>
                    <a:gd name="txT" fmla="*/ 0 h 100"/>
                    <a:gd name="txR" fmla="*/ 598 w 598"/>
                    <a:gd name="txB" fmla="*/ 100 h 100"/>
                  </a:gdLst>
                  <a:ahLst/>
                  <a:cxnLst>
                    <a:cxn ang="0">
                      <a:pos x="76904" y="12"/>
                    </a:cxn>
                    <a:cxn ang="0">
                      <a:pos x="76904" y="0"/>
                    </a:cxn>
                    <a:cxn ang="0">
                      <a:pos x="0" y="0"/>
                    </a:cxn>
                    <a:cxn ang="0">
                      <a:pos x="0" y="12"/>
                    </a:cxn>
                    <a:cxn ang="0">
                      <a:pos x="76904" y="12"/>
                    </a:cxn>
                    <a:cxn ang="0">
                      <a:pos x="76904" y="12"/>
                    </a:cxn>
                  </a:cxnLst>
                  <a:rect l="txL" t="txT" r="txR" b="txB"/>
                  <a:pathLst>
                    <a:path w="598" h="100">
                      <a:moveTo>
                        <a:pt x="598" y="98"/>
                      </a:moveTo>
                      <a:lnTo>
                        <a:pt x="598" y="0"/>
                      </a:lnTo>
                      <a:lnTo>
                        <a:pt x="0" y="0"/>
                      </a:lnTo>
                      <a:lnTo>
                        <a:pt x="0" y="100"/>
                      </a:lnTo>
                      <a:lnTo>
                        <a:pt x="598"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27" name="Freeform 162"/>
                <p:cNvSpPr/>
                <p:nvPr/>
              </p:nvSpPr>
              <p:spPr>
                <a:xfrm>
                  <a:off x="1326" y="4091"/>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close/>
                    </a:path>
                  </a:pathLst>
                </a:custGeom>
                <a:solidFill>
                  <a:srgbClr val="FFFFFF">
                    <a:alpha val="100000"/>
                  </a:srgbClr>
                </a:solidFill>
                <a:ln w="9525">
                  <a:noFill/>
                </a:ln>
              </p:spPr>
              <p:txBody>
                <a:bodyPr/>
                <a:p>
                  <a:endParaRPr lang="zh-CN" altLang="en-US"/>
                </a:p>
              </p:txBody>
            </p:sp>
            <p:sp>
              <p:nvSpPr>
                <p:cNvPr id="174128" name="Freeform 163"/>
                <p:cNvSpPr/>
                <p:nvPr/>
              </p:nvSpPr>
              <p:spPr>
                <a:xfrm>
                  <a:off x="1326" y="4091"/>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29" name="Freeform 164"/>
                <p:cNvSpPr/>
                <p:nvPr/>
              </p:nvSpPr>
              <p:spPr>
                <a:xfrm>
                  <a:off x="1458" y="3144"/>
                  <a:ext cx="846" cy="86"/>
                </a:xfrm>
                <a:custGeom>
                  <a:avLst/>
                  <a:gdLst>
                    <a:gd name="txL" fmla="*/ 0 w 598"/>
                    <a:gd name="txT" fmla="*/ 0 h 100"/>
                    <a:gd name="txR" fmla="*/ 598 w 598"/>
                    <a:gd name="txB" fmla="*/ 100 h 100"/>
                  </a:gdLst>
                  <a:ahLst/>
                  <a:cxnLst>
                    <a:cxn ang="0">
                      <a:pos x="76904" y="12"/>
                    </a:cxn>
                    <a:cxn ang="0">
                      <a:pos x="76904" y="0"/>
                    </a:cxn>
                    <a:cxn ang="0">
                      <a:pos x="0" y="0"/>
                    </a:cxn>
                    <a:cxn ang="0">
                      <a:pos x="0" y="12"/>
                    </a:cxn>
                    <a:cxn ang="0">
                      <a:pos x="76904" y="12"/>
                    </a:cxn>
                    <a:cxn ang="0">
                      <a:pos x="76904" y="12"/>
                    </a:cxn>
                  </a:cxnLst>
                  <a:rect l="txL" t="txT" r="txR" b="txB"/>
                  <a:pathLst>
                    <a:path w="598" h="100">
                      <a:moveTo>
                        <a:pt x="598" y="100"/>
                      </a:moveTo>
                      <a:lnTo>
                        <a:pt x="598" y="0"/>
                      </a:lnTo>
                      <a:lnTo>
                        <a:pt x="0" y="0"/>
                      </a:lnTo>
                      <a:lnTo>
                        <a:pt x="0" y="100"/>
                      </a:lnTo>
                      <a:lnTo>
                        <a:pt x="598" y="100"/>
                      </a:lnTo>
                      <a:close/>
                    </a:path>
                  </a:pathLst>
                </a:custGeom>
                <a:solidFill>
                  <a:srgbClr val="FFFFFF">
                    <a:alpha val="100000"/>
                  </a:srgbClr>
                </a:solidFill>
                <a:ln w="9525">
                  <a:noFill/>
                </a:ln>
              </p:spPr>
              <p:txBody>
                <a:bodyPr/>
                <a:p>
                  <a:endParaRPr lang="zh-CN" altLang="en-US"/>
                </a:p>
              </p:txBody>
            </p:sp>
            <p:sp>
              <p:nvSpPr>
                <p:cNvPr id="174130" name="Freeform 165"/>
                <p:cNvSpPr/>
                <p:nvPr/>
              </p:nvSpPr>
              <p:spPr>
                <a:xfrm>
                  <a:off x="1458" y="3144"/>
                  <a:ext cx="846" cy="86"/>
                </a:xfrm>
                <a:custGeom>
                  <a:avLst/>
                  <a:gdLst>
                    <a:gd name="txL" fmla="*/ 0 w 598"/>
                    <a:gd name="txT" fmla="*/ 0 h 100"/>
                    <a:gd name="txR" fmla="*/ 598 w 598"/>
                    <a:gd name="txB" fmla="*/ 100 h 100"/>
                  </a:gdLst>
                  <a:ahLst/>
                  <a:cxnLst>
                    <a:cxn ang="0">
                      <a:pos x="76904" y="12"/>
                    </a:cxn>
                    <a:cxn ang="0">
                      <a:pos x="76904" y="0"/>
                    </a:cxn>
                    <a:cxn ang="0">
                      <a:pos x="0" y="0"/>
                    </a:cxn>
                    <a:cxn ang="0">
                      <a:pos x="0" y="12"/>
                    </a:cxn>
                    <a:cxn ang="0">
                      <a:pos x="76904" y="12"/>
                    </a:cxn>
                    <a:cxn ang="0">
                      <a:pos x="76904" y="12"/>
                    </a:cxn>
                  </a:cxnLst>
                  <a:rect l="txL" t="txT" r="txR" b="txB"/>
                  <a:pathLst>
                    <a:path w="598" h="100">
                      <a:moveTo>
                        <a:pt x="598" y="100"/>
                      </a:moveTo>
                      <a:lnTo>
                        <a:pt x="598" y="0"/>
                      </a:lnTo>
                      <a:lnTo>
                        <a:pt x="0" y="0"/>
                      </a:lnTo>
                      <a:lnTo>
                        <a:pt x="0" y="100"/>
                      </a:lnTo>
                      <a:lnTo>
                        <a:pt x="598"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31" name="Freeform 166"/>
                <p:cNvSpPr/>
                <p:nvPr/>
              </p:nvSpPr>
              <p:spPr>
                <a:xfrm>
                  <a:off x="1326" y="3142"/>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close/>
                    </a:path>
                  </a:pathLst>
                </a:custGeom>
                <a:solidFill>
                  <a:srgbClr val="FFFFFF">
                    <a:alpha val="100000"/>
                  </a:srgbClr>
                </a:solidFill>
                <a:ln w="9525">
                  <a:noFill/>
                </a:ln>
              </p:spPr>
              <p:txBody>
                <a:bodyPr/>
                <a:p>
                  <a:endParaRPr lang="zh-CN" altLang="en-US"/>
                </a:p>
              </p:txBody>
            </p:sp>
            <p:sp>
              <p:nvSpPr>
                <p:cNvPr id="174132" name="Freeform 167"/>
                <p:cNvSpPr/>
                <p:nvPr/>
              </p:nvSpPr>
              <p:spPr>
                <a:xfrm>
                  <a:off x="1326" y="3142"/>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33" name="Freeform 168"/>
                <p:cNvSpPr/>
                <p:nvPr/>
              </p:nvSpPr>
              <p:spPr>
                <a:xfrm>
                  <a:off x="1458" y="3314"/>
                  <a:ext cx="846" cy="88"/>
                </a:xfrm>
                <a:custGeom>
                  <a:avLst/>
                  <a:gdLst>
                    <a:gd name="txL" fmla="*/ 0 w 598"/>
                    <a:gd name="txT" fmla="*/ 0 h 102"/>
                    <a:gd name="txR" fmla="*/ 598 w 598"/>
                    <a:gd name="txB" fmla="*/ 102 h 102"/>
                  </a:gdLst>
                  <a:ahLst/>
                  <a:cxnLst>
                    <a:cxn ang="0">
                      <a:pos x="76904" y="12"/>
                    </a:cxn>
                    <a:cxn ang="0">
                      <a:pos x="76904" y="0"/>
                    </a:cxn>
                    <a:cxn ang="0">
                      <a:pos x="0" y="0"/>
                    </a:cxn>
                    <a:cxn ang="0">
                      <a:pos x="0" y="13"/>
                    </a:cxn>
                    <a:cxn ang="0">
                      <a:pos x="76904" y="13"/>
                    </a:cxn>
                    <a:cxn ang="0">
                      <a:pos x="76904" y="13"/>
                    </a:cxn>
                    <a:cxn ang="0">
                      <a:pos x="76904" y="12"/>
                    </a:cxn>
                  </a:cxnLst>
                  <a:rect l="txL" t="txT" r="txR" b="txB"/>
                  <a:pathLst>
                    <a:path w="598" h="102">
                      <a:moveTo>
                        <a:pt x="598" y="100"/>
                      </a:moveTo>
                      <a:lnTo>
                        <a:pt x="598" y="0"/>
                      </a:lnTo>
                      <a:lnTo>
                        <a:pt x="0" y="0"/>
                      </a:lnTo>
                      <a:lnTo>
                        <a:pt x="0" y="102"/>
                      </a:lnTo>
                      <a:lnTo>
                        <a:pt x="598" y="102"/>
                      </a:lnTo>
                      <a:lnTo>
                        <a:pt x="598" y="100"/>
                      </a:lnTo>
                      <a:close/>
                    </a:path>
                  </a:pathLst>
                </a:custGeom>
                <a:solidFill>
                  <a:srgbClr val="FFFFFF">
                    <a:alpha val="100000"/>
                  </a:srgbClr>
                </a:solidFill>
                <a:ln w="9525">
                  <a:noFill/>
                </a:ln>
              </p:spPr>
              <p:txBody>
                <a:bodyPr/>
                <a:p>
                  <a:endParaRPr lang="zh-CN" altLang="en-US"/>
                </a:p>
              </p:txBody>
            </p:sp>
            <p:sp>
              <p:nvSpPr>
                <p:cNvPr id="174134" name="Freeform 169"/>
                <p:cNvSpPr/>
                <p:nvPr/>
              </p:nvSpPr>
              <p:spPr>
                <a:xfrm>
                  <a:off x="1458" y="3314"/>
                  <a:ext cx="846" cy="88"/>
                </a:xfrm>
                <a:custGeom>
                  <a:avLst/>
                  <a:gdLst>
                    <a:gd name="txL" fmla="*/ 0 w 598"/>
                    <a:gd name="txT" fmla="*/ 0 h 102"/>
                    <a:gd name="txR" fmla="*/ 598 w 598"/>
                    <a:gd name="txB" fmla="*/ 102 h 102"/>
                  </a:gdLst>
                  <a:ahLst/>
                  <a:cxnLst>
                    <a:cxn ang="0">
                      <a:pos x="76904" y="12"/>
                    </a:cxn>
                    <a:cxn ang="0">
                      <a:pos x="76904" y="0"/>
                    </a:cxn>
                    <a:cxn ang="0">
                      <a:pos x="0" y="0"/>
                    </a:cxn>
                    <a:cxn ang="0">
                      <a:pos x="0" y="13"/>
                    </a:cxn>
                    <a:cxn ang="0">
                      <a:pos x="76904" y="13"/>
                    </a:cxn>
                    <a:cxn ang="0">
                      <a:pos x="76904" y="13"/>
                    </a:cxn>
                  </a:cxnLst>
                  <a:rect l="txL" t="txT" r="txR" b="txB"/>
                  <a:pathLst>
                    <a:path w="598" h="102">
                      <a:moveTo>
                        <a:pt x="598" y="100"/>
                      </a:moveTo>
                      <a:lnTo>
                        <a:pt x="598" y="0"/>
                      </a:lnTo>
                      <a:lnTo>
                        <a:pt x="0" y="0"/>
                      </a:lnTo>
                      <a:lnTo>
                        <a:pt x="0" y="102"/>
                      </a:lnTo>
                      <a:lnTo>
                        <a:pt x="598" y="102"/>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35" name="Freeform 170"/>
                <p:cNvSpPr/>
                <p:nvPr/>
              </p:nvSpPr>
              <p:spPr>
                <a:xfrm>
                  <a:off x="1326" y="3314"/>
                  <a:ext cx="129" cy="87"/>
                </a:xfrm>
                <a:custGeom>
                  <a:avLst/>
                  <a:gdLst>
                    <a:gd name="txL" fmla="*/ 0 w 91"/>
                    <a:gd name="txT" fmla="*/ 0 h 100"/>
                    <a:gd name="txR" fmla="*/ 91 w 91"/>
                    <a:gd name="txB" fmla="*/ 100 h 100"/>
                  </a:gdLst>
                  <a:ahLst/>
                  <a:cxnLst>
                    <a:cxn ang="0">
                      <a:pos x="12020" y="15"/>
                    </a:cxn>
                    <a:cxn ang="0">
                      <a:pos x="12020" y="0"/>
                    </a:cxn>
                    <a:cxn ang="0">
                      <a:pos x="0" y="0"/>
                    </a:cxn>
                    <a:cxn ang="0">
                      <a:pos x="0" y="15"/>
                    </a:cxn>
                    <a:cxn ang="0">
                      <a:pos x="12020" y="15"/>
                    </a:cxn>
                    <a:cxn ang="0">
                      <a:pos x="12020" y="15"/>
                    </a:cxn>
                  </a:cxnLst>
                  <a:rect l="txL" t="txT" r="txR" b="txB"/>
                  <a:pathLst>
                    <a:path w="91" h="100">
                      <a:moveTo>
                        <a:pt x="91" y="100"/>
                      </a:moveTo>
                      <a:lnTo>
                        <a:pt x="91" y="0"/>
                      </a:lnTo>
                      <a:lnTo>
                        <a:pt x="0" y="0"/>
                      </a:lnTo>
                      <a:lnTo>
                        <a:pt x="0" y="100"/>
                      </a:lnTo>
                      <a:lnTo>
                        <a:pt x="91" y="100"/>
                      </a:lnTo>
                      <a:close/>
                    </a:path>
                  </a:pathLst>
                </a:custGeom>
                <a:solidFill>
                  <a:srgbClr val="FFFFFF">
                    <a:alpha val="100000"/>
                  </a:srgbClr>
                </a:solidFill>
                <a:ln w="9525">
                  <a:noFill/>
                </a:ln>
              </p:spPr>
              <p:txBody>
                <a:bodyPr/>
                <a:p>
                  <a:endParaRPr lang="zh-CN" altLang="en-US"/>
                </a:p>
              </p:txBody>
            </p:sp>
            <p:sp>
              <p:nvSpPr>
                <p:cNvPr id="174136" name="Freeform 171"/>
                <p:cNvSpPr/>
                <p:nvPr/>
              </p:nvSpPr>
              <p:spPr>
                <a:xfrm>
                  <a:off x="1326" y="3314"/>
                  <a:ext cx="129" cy="87"/>
                </a:xfrm>
                <a:custGeom>
                  <a:avLst/>
                  <a:gdLst>
                    <a:gd name="txL" fmla="*/ 0 w 91"/>
                    <a:gd name="txT" fmla="*/ 0 h 100"/>
                    <a:gd name="txR" fmla="*/ 91 w 91"/>
                    <a:gd name="txB" fmla="*/ 100 h 100"/>
                  </a:gdLst>
                  <a:ahLst/>
                  <a:cxnLst>
                    <a:cxn ang="0">
                      <a:pos x="12020" y="15"/>
                    </a:cxn>
                    <a:cxn ang="0">
                      <a:pos x="12020" y="0"/>
                    </a:cxn>
                    <a:cxn ang="0">
                      <a:pos x="0" y="0"/>
                    </a:cxn>
                    <a:cxn ang="0">
                      <a:pos x="0" y="15"/>
                    </a:cxn>
                    <a:cxn ang="0">
                      <a:pos x="12020" y="15"/>
                    </a:cxn>
                    <a:cxn ang="0">
                      <a:pos x="12020" y="15"/>
                    </a:cxn>
                  </a:cxnLst>
                  <a:rect l="txL" t="txT" r="txR" b="txB"/>
                  <a:pathLst>
                    <a:path w="91" h="100">
                      <a:moveTo>
                        <a:pt x="91" y="100"/>
                      </a:moveTo>
                      <a:lnTo>
                        <a:pt x="91" y="0"/>
                      </a:lnTo>
                      <a:lnTo>
                        <a:pt x="0" y="0"/>
                      </a:lnTo>
                      <a:lnTo>
                        <a:pt x="0" y="100"/>
                      </a:lnTo>
                      <a:lnTo>
                        <a:pt x="9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37" name="Freeform 172"/>
                <p:cNvSpPr/>
                <p:nvPr/>
              </p:nvSpPr>
              <p:spPr>
                <a:xfrm>
                  <a:off x="1458" y="3489"/>
                  <a:ext cx="846" cy="86"/>
                </a:xfrm>
                <a:custGeom>
                  <a:avLst/>
                  <a:gdLst>
                    <a:gd name="txL" fmla="*/ 0 w 598"/>
                    <a:gd name="txT" fmla="*/ 0 h 100"/>
                    <a:gd name="txR" fmla="*/ 598 w 598"/>
                    <a:gd name="txB" fmla="*/ 100 h 100"/>
                  </a:gdLst>
                  <a:ahLst/>
                  <a:cxnLst>
                    <a:cxn ang="0">
                      <a:pos x="76904" y="12"/>
                    </a:cxn>
                    <a:cxn ang="0">
                      <a:pos x="76904" y="0"/>
                    </a:cxn>
                    <a:cxn ang="0">
                      <a:pos x="0" y="0"/>
                    </a:cxn>
                    <a:cxn ang="0">
                      <a:pos x="0" y="12"/>
                    </a:cxn>
                    <a:cxn ang="0">
                      <a:pos x="76904" y="12"/>
                    </a:cxn>
                    <a:cxn ang="0">
                      <a:pos x="76904" y="12"/>
                    </a:cxn>
                    <a:cxn ang="0">
                      <a:pos x="76904" y="12"/>
                    </a:cxn>
                  </a:cxnLst>
                  <a:rect l="txL" t="txT" r="txR" b="txB"/>
                  <a:pathLst>
                    <a:path w="598" h="100">
                      <a:moveTo>
                        <a:pt x="598" y="98"/>
                      </a:moveTo>
                      <a:lnTo>
                        <a:pt x="598" y="0"/>
                      </a:lnTo>
                      <a:lnTo>
                        <a:pt x="0" y="0"/>
                      </a:lnTo>
                      <a:lnTo>
                        <a:pt x="0" y="100"/>
                      </a:lnTo>
                      <a:lnTo>
                        <a:pt x="598" y="100"/>
                      </a:lnTo>
                      <a:lnTo>
                        <a:pt x="598" y="98"/>
                      </a:lnTo>
                      <a:close/>
                    </a:path>
                  </a:pathLst>
                </a:custGeom>
                <a:solidFill>
                  <a:srgbClr val="CCCCCC">
                    <a:alpha val="100000"/>
                  </a:srgbClr>
                </a:solidFill>
                <a:ln w="9525">
                  <a:noFill/>
                </a:ln>
              </p:spPr>
              <p:txBody>
                <a:bodyPr/>
                <a:p>
                  <a:endParaRPr lang="zh-CN" altLang="en-US"/>
                </a:p>
              </p:txBody>
            </p:sp>
            <p:sp>
              <p:nvSpPr>
                <p:cNvPr id="174138" name="Freeform 173"/>
                <p:cNvSpPr/>
                <p:nvPr/>
              </p:nvSpPr>
              <p:spPr>
                <a:xfrm>
                  <a:off x="1458" y="3489"/>
                  <a:ext cx="846" cy="86"/>
                </a:xfrm>
                <a:custGeom>
                  <a:avLst/>
                  <a:gdLst>
                    <a:gd name="txL" fmla="*/ 0 w 598"/>
                    <a:gd name="txT" fmla="*/ 0 h 100"/>
                    <a:gd name="txR" fmla="*/ 598 w 598"/>
                    <a:gd name="txB" fmla="*/ 100 h 100"/>
                  </a:gdLst>
                  <a:ahLst/>
                  <a:cxnLst>
                    <a:cxn ang="0">
                      <a:pos x="76904" y="12"/>
                    </a:cxn>
                    <a:cxn ang="0">
                      <a:pos x="76904" y="0"/>
                    </a:cxn>
                    <a:cxn ang="0">
                      <a:pos x="0" y="0"/>
                    </a:cxn>
                    <a:cxn ang="0">
                      <a:pos x="0" y="12"/>
                    </a:cxn>
                    <a:cxn ang="0">
                      <a:pos x="76904" y="12"/>
                    </a:cxn>
                    <a:cxn ang="0">
                      <a:pos x="76904" y="12"/>
                    </a:cxn>
                  </a:cxnLst>
                  <a:rect l="txL" t="txT" r="txR" b="txB"/>
                  <a:pathLst>
                    <a:path w="598" h="100">
                      <a:moveTo>
                        <a:pt x="598" y="98"/>
                      </a:moveTo>
                      <a:lnTo>
                        <a:pt x="598" y="0"/>
                      </a:lnTo>
                      <a:lnTo>
                        <a:pt x="0" y="0"/>
                      </a:lnTo>
                      <a:lnTo>
                        <a:pt x="0" y="100"/>
                      </a:lnTo>
                      <a:lnTo>
                        <a:pt x="598"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39" name="Freeform 174"/>
                <p:cNvSpPr/>
                <p:nvPr/>
              </p:nvSpPr>
              <p:spPr>
                <a:xfrm>
                  <a:off x="1326" y="3487"/>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close/>
                    </a:path>
                  </a:pathLst>
                </a:custGeom>
                <a:solidFill>
                  <a:srgbClr val="CCCCCC">
                    <a:alpha val="100000"/>
                  </a:srgbClr>
                </a:solidFill>
                <a:ln w="9525">
                  <a:noFill/>
                </a:ln>
              </p:spPr>
              <p:txBody>
                <a:bodyPr/>
                <a:p>
                  <a:endParaRPr lang="zh-CN" altLang="en-US"/>
                </a:p>
              </p:txBody>
            </p:sp>
            <p:sp>
              <p:nvSpPr>
                <p:cNvPr id="174140" name="Freeform 175"/>
                <p:cNvSpPr/>
                <p:nvPr/>
              </p:nvSpPr>
              <p:spPr>
                <a:xfrm>
                  <a:off x="1326" y="3487"/>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41" name="Freeform 176"/>
                <p:cNvSpPr/>
                <p:nvPr/>
              </p:nvSpPr>
              <p:spPr>
                <a:xfrm>
                  <a:off x="1458" y="3660"/>
                  <a:ext cx="846" cy="88"/>
                </a:xfrm>
                <a:custGeom>
                  <a:avLst/>
                  <a:gdLst>
                    <a:gd name="txL" fmla="*/ 0 w 598"/>
                    <a:gd name="txT" fmla="*/ 0 h 102"/>
                    <a:gd name="txR" fmla="*/ 598 w 598"/>
                    <a:gd name="txB" fmla="*/ 102 h 102"/>
                  </a:gdLst>
                  <a:ahLst/>
                  <a:cxnLst>
                    <a:cxn ang="0">
                      <a:pos x="76904" y="12"/>
                    </a:cxn>
                    <a:cxn ang="0">
                      <a:pos x="76904" y="0"/>
                    </a:cxn>
                    <a:cxn ang="0">
                      <a:pos x="0" y="0"/>
                    </a:cxn>
                    <a:cxn ang="0">
                      <a:pos x="0" y="13"/>
                    </a:cxn>
                    <a:cxn ang="0">
                      <a:pos x="76904" y="13"/>
                    </a:cxn>
                    <a:cxn ang="0">
                      <a:pos x="76904" y="13"/>
                    </a:cxn>
                    <a:cxn ang="0">
                      <a:pos x="76904" y="12"/>
                    </a:cxn>
                  </a:cxnLst>
                  <a:rect l="txL" t="txT" r="txR" b="txB"/>
                  <a:pathLst>
                    <a:path w="598" h="102">
                      <a:moveTo>
                        <a:pt x="598" y="100"/>
                      </a:moveTo>
                      <a:lnTo>
                        <a:pt x="598" y="0"/>
                      </a:lnTo>
                      <a:lnTo>
                        <a:pt x="0" y="0"/>
                      </a:lnTo>
                      <a:lnTo>
                        <a:pt x="0" y="102"/>
                      </a:lnTo>
                      <a:lnTo>
                        <a:pt x="598" y="102"/>
                      </a:lnTo>
                      <a:lnTo>
                        <a:pt x="598" y="100"/>
                      </a:lnTo>
                      <a:close/>
                    </a:path>
                  </a:pathLst>
                </a:custGeom>
                <a:solidFill>
                  <a:srgbClr val="FFFFFF">
                    <a:alpha val="100000"/>
                  </a:srgbClr>
                </a:solidFill>
                <a:ln w="9525">
                  <a:noFill/>
                </a:ln>
              </p:spPr>
              <p:txBody>
                <a:bodyPr/>
                <a:p>
                  <a:endParaRPr lang="zh-CN" altLang="en-US"/>
                </a:p>
              </p:txBody>
            </p:sp>
            <p:sp>
              <p:nvSpPr>
                <p:cNvPr id="174142" name="Freeform 177"/>
                <p:cNvSpPr/>
                <p:nvPr/>
              </p:nvSpPr>
              <p:spPr>
                <a:xfrm>
                  <a:off x="1458" y="3660"/>
                  <a:ext cx="846" cy="88"/>
                </a:xfrm>
                <a:custGeom>
                  <a:avLst/>
                  <a:gdLst>
                    <a:gd name="txL" fmla="*/ 0 w 598"/>
                    <a:gd name="txT" fmla="*/ 0 h 102"/>
                    <a:gd name="txR" fmla="*/ 598 w 598"/>
                    <a:gd name="txB" fmla="*/ 102 h 102"/>
                  </a:gdLst>
                  <a:ahLst/>
                  <a:cxnLst>
                    <a:cxn ang="0">
                      <a:pos x="76904" y="12"/>
                    </a:cxn>
                    <a:cxn ang="0">
                      <a:pos x="76904" y="0"/>
                    </a:cxn>
                    <a:cxn ang="0">
                      <a:pos x="0" y="0"/>
                    </a:cxn>
                    <a:cxn ang="0">
                      <a:pos x="0" y="13"/>
                    </a:cxn>
                    <a:cxn ang="0">
                      <a:pos x="76904" y="13"/>
                    </a:cxn>
                    <a:cxn ang="0">
                      <a:pos x="76904" y="13"/>
                    </a:cxn>
                  </a:cxnLst>
                  <a:rect l="txL" t="txT" r="txR" b="txB"/>
                  <a:pathLst>
                    <a:path w="598" h="102">
                      <a:moveTo>
                        <a:pt x="598" y="100"/>
                      </a:moveTo>
                      <a:lnTo>
                        <a:pt x="598" y="0"/>
                      </a:lnTo>
                      <a:lnTo>
                        <a:pt x="0" y="0"/>
                      </a:lnTo>
                      <a:lnTo>
                        <a:pt x="0" y="102"/>
                      </a:lnTo>
                      <a:lnTo>
                        <a:pt x="598" y="102"/>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43" name="Freeform 178"/>
                <p:cNvSpPr/>
                <p:nvPr/>
              </p:nvSpPr>
              <p:spPr>
                <a:xfrm>
                  <a:off x="1326" y="3660"/>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close/>
                    </a:path>
                  </a:pathLst>
                </a:custGeom>
                <a:solidFill>
                  <a:srgbClr val="FFFFFF">
                    <a:alpha val="100000"/>
                  </a:srgbClr>
                </a:solidFill>
                <a:ln w="9525">
                  <a:noFill/>
                </a:ln>
              </p:spPr>
              <p:txBody>
                <a:bodyPr/>
                <a:p>
                  <a:endParaRPr lang="zh-CN" altLang="en-US"/>
                </a:p>
              </p:txBody>
            </p:sp>
            <p:sp>
              <p:nvSpPr>
                <p:cNvPr id="174144" name="Freeform 179"/>
                <p:cNvSpPr/>
                <p:nvPr/>
              </p:nvSpPr>
              <p:spPr>
                <a:xfrm>
                  <a:off x="1326" y="3660"/>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45" name="Freeform 180"/>
                <p:cNvSpPr/>
                <p:nvPr/>
              </p:nvSpPr>
              <p:spPr>
                <a:xfrm>
                  <a:off x="1458" y="3834"/>
                  <a:ext cx="846" cy="86"/>
                </a:xfrm>
                <a:custGeom>
                  <a:avLst/>
                  <a:gdLst>
                    <a:gd name="txL" fmla="*/ 0 w 598"/>
                    <a:gd name="txT" fmla="*/ 0 h 100"/>
                    <a:gd name="txR" fmla="*/ 598 w 598"/>
                    <a:gd name="txB" fmla="*/ 100 h 100"/>
                  </a:gdLst>
                  <a:ahLst/>
                  <a:cxnLst>
                    <a:cxn ang="0">
                      <a:pos x="76904" y="12"/>
                    </a:cxn>
                    <a:cxn ang="0">
                      <a:pos x="76904" y="0"/>
                    </a:cxn>
                    <a:cxn ang="0">
                      <a:pos x="0" y="0"/>
                    </a:cxn>
                    <a:cxn ang="0">
                      <a:pos x="0" y="12"/>
                    </a:cxn>
                    <a:cxn ang="0">
                      <a:pos x="76904" y="12"/>
                    </a:cxn>
                    <a:cxn ang="0">
                      <a:pos x="76904" y="12"/>
                    </a:cxn>
                  </a:cxnLst>
                  <a:rect l="txL" t="txT" r="txR" b="txB"/>
                  <a:pathLst>
                    <a:path w="598" h="100">
                      <a:moveTo>
                        <a:pt x="598" y="100"/>
                      </a:moveTo>
                      <a:lnTo>
                        <a:pt x="598" y="0"/>
                      </a:lnTo>
                      <a:lnTo>
                        <a:pt x="0" y="0"/>
                      </a:lnTo>
                      <a:lnTo>
                        <a:pt x="0" y="100"/>
                      </a:lnTo>
                      <a:lnTo>
                        <a:pt x="598" y="100"/>
                      </a:lnTo>
                      <a:close/>
                    </a:path>
                  </a:pathLst>
                </a:custGeom>
                <a:solidFill>
                  <a:srgbClr val="FFFFFF">
                    <a:alpha val="100000"/>
                  </a:srgbClr>
                </a:solidFill>
                <a:ln w="9525">
                  <a:noFill/>
                </a:ln>
              </p:spPr>
              <p:txBody>
                <a:bodyPr/>
                <a:p>
                  <a:endParaRPr lang="zh-CN" altLang="en-US"/>
                </a:p>
              </p:txBody>
            </p:sp>
            <p:sp>
              <p:nvSpPr>
                <p:cNvPr id="174146" name="Freeform 181"/>
                <p:cNvSpPr/>
                <p:nvPr/>
              </p:nvSpPr>
              <p:spPr>
                <a:xfrm>
                  <a:off x="1458" y="3834"/>
                  <a:ext cx="846" cy="86"/>
                </a:xfrm>
                <a:custGeom>
                  <a:avLst/>
                  <a:gdLst>
                    <a:gd name="txL" fmla="*/ 0 w 598"/>
                    <a:gd name="txT" fmla="*/ 0 h 100"/>
                    <a:gd name="txR" fmla="*/ 598 w 598"/>
                    <a:gd name="txB" fmla="*/ 100 h 100"/>
                  </a:gdLst>
                  <a:ahLst/>
                  <a:cxnLst>
                    <a:cxn ang="0">
                      <a:pos x="76904" y="12"/>
                    </a:cxn>
                    <a:cxn ang="0">
                      <a:pos x="76904" y="0"/>
                    </a:cxn>
                    <a:cxn ang="0">
                      <a:pos x="0" y="0"/>
                    </a:cxn>
                    <a:cxn ang="0">
                      <a:pos x="0" y="12"/>
                    </a:cxn>
                    <a:cxn ang="0">
                      <a:pos x="76904" y="12"/>
                    </a:cxn>
                    <a:cxn ang="0">
                      <a:pos x="76904" y="12"/>
                    </a:cxn>
                  </a:cxnLst>
                  <a:rect l="txL" t="txT" r="txR" b="txB"/>
                  <a:pathLst>
                    <a:path w="598" h="100">
                      <a:moveTo>
                        <a:pt x="598" y="100"/>
                      </a:moveTo>
                      <a:lnTo>
                        <a:pt x="598" y="0"/>
                      </a:lnTo>
                      <a:lnTo>
                        <a:pt x="0" y="0"/>
                      </a:lnTo>
                      <a:lnTo>
                        <a:pt x="0" y="100"/>
                      </a:lnTo>
                      <a:lnTo>
                        <a:pt x="598"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47" name="Freeform 182"/>
                <p:cNvSpPr/>
                <p:nvPr/>
              </p:nvSpPr>
              <p:spPr>
                <a:xfrm>
                  <a:off x="1326" y="3832"/>
                  <a:ext cx="129" cy="87"/>
                </a:xfrm>
                <a:custGeom>
                  <a:avLst/>
                  <a:gdLst>
                    <a:gd name="txL" fmla="*/ 0 w 91"/>
                    <a:gd name="txT" fmla="*/ 0 h 100"/>
                    <a:gd name="txR" fmla="*/ 91 w 91"/>
                    <a:gd name="txB" fmla="*/ 100 h 100"/>
                  </a:gdLst>
                  <a:ahLst/>
                  <a:cxnLst>
                    <a:cxn ang="0">
                      <a:pos x="12020" y="15"/>
                    </a:cxn>
                    <a:cxn ang="0">
                      <a:pos x="12020" y="0"/>
                    </a:cxn>
                    <a:cxn ang="0">
                      <a:pos x="0" y="0"/>
                    </a:cxn>
                    <a:cxn ang="0">
                      <a:pos x="0" y="15"/>
                    </a:cxn>
                    <a:cxn ang="0">
                      <a:pos x="12020" y="15"/>
                    </a:cxn>
                    <a:cxn ang="0">
                      <a:pos x="12020" y="15"/>
                    </a:cxn>
                  </a:cxnLst>
                  <a:rect l="txL" t="txT" r="txR" b="txB"/>
                  <a:pathLst>
                    <a:path w="91" h="100">
                      <a:moveTo>
                        <a:pt x="91" y="100"/>
                      </a:moveTo>
                      <a:lnTo>
                        <a:pt x="91" y="0"/>
                      </a:lnTo>
                      <a:lnTo>
                        <a:pt x="0" y="0"/>
                      </a:lnTo>
                      <a:lnTo>
                        <a:pt x="0" y="100"/>
                      </a:lnTo>
                      <a:lnTo>
                        <a:pt x="91" y="100"/>
                      </a:lnTo>
                      <a:close/>
                    </a:path>
                  </a:pathLst>
                </a:custGeom>
                <a:solidFill>
                  <a:srgbClr val="FFFFFF">
                    <a:alpha val="100000"/>
                  </a:srgbClr>
                </a:solidFill>
                <a:ln w="9525">
                  <a:noFill/>
                </a:ln>
              </p:spPr>
              <p:txBody>
                <a:bodyPr/>
                <a:p>
                  <a:endParaRPr lang="zh-CN" altLang="en-US"/>
                </a:p>
              </p:txBody>
            </p:sp>
            <p:sp>
              <p:nvSpPr>
                <p:cNvPr id="174148" name="Freeform 183"/>
                <p:cNvSpPr/>
                <p:nvPr/>
              </p:nvSpPr>
              <p:spPr>
                <a:xfrm>
                  <a:off x="1326" y="3832"/>
                  <a:ext cx="129" cy="87"/>
                </a:xfrm>
                <a:custGeom>
                  <a:avLst/>
                  <a:gdLst>
                    <a:gd name="txL" fmla="*/ 0 w 91"/>
                    <a:gd name="txT" fmla="*/ 0 h 100"/>
                    <a:gd name="txR" fmla="*/ 91 w 91"/>
                    <a:gd name="txB" fmla="*/ 100 h 100"/>
                  </a:gdLst>
                  <a:ahLst/>
                  <a:cxnLst>
                    <a:cxn ang="0">
                      <a:pos x="12020" y="15"/>
                    </a:cxn>
                    <a:cxn ang="0">
                      <a:pos x="12020" y="0"/>
                    </a:cxn>
                    <a:cxn ang="0">
                      <a:pos x="0" y="0"/>
                    </a:cxn>
                    <a:cxn ang="0">
                      <a:pos x="0" y="15"/>
                    </a:cxn>
                    <a:cxn ang="0">
                      <a:pos x="12020" y="15"/>
                    </a:cxn>
                    <a:cxn ang="0">
                      <a:pos x="12020" y="15"/>
                    </a:cxn>
                  </a:cxnLst>
                  <a:rect l="txL" t="txT" r="txR" b="txB"/>
                  <a:pathLst>
                    <a:path w="91" h="100">
                      <a:moveTo>
                        <a:pt x="91" y="100"/>
                      </a:moveTo>
                      <a:lnTo>
                        <a:pt x="91" y="0"/>
                      </a:lnTo>
                      <a:lnTo>
                        <a:pt x="0" y="0"/>
                      </a:lnTo>
                      <a:lnTo>
                        <a:pt x="0" y="100"/>
                      </a:lnTo>
                      <a:lnTo>
                        <a:pt x="9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49" name="Freeform 184"/>
                <p:cNvSpPr/>
                <p:nvPr/>
              </p:nvSpPr>
              <p:spPr>
                <a:xfrm>
                  <a:off x="1458" y="4005"/>
                  <a:ext cx="846" cy="88"/>
                </a:xfrm>
                <a:custGeom>
                  <a:avLst/>
                  <a:gdLst>
                    <a:gd name="txL" fmla="*/ 0 w 598"/>
                    <a:gd name="txT" fmla="*/ 0 h 102"/>
                    <a:gd name="txR" fmla="*/ 598 w 598"/>
                    <a:gd name="txB" fmla="*/ 102 h 102"/>
                  </a:gdLst>
                  <a:ahLst/>
                  <a:cxnLst>
                    <a:cxn ang="0">
                      <a:pos x="76904" y="12"/>
                    </a:cxn>
                    <a:cxn ang="0">
                      <a:pos x="76904" y="0"/>
                    </a:cxn>
                    <a:cxn ang="0">
                      <a:pos x="0" y="0"/>
                    </a:cxn>
                    <a:cxn ang="0">
                      <a:pos x="0" y="13"/>
                    </a:cxn>
                    <a:cxn ang="0">
                      <a:pos x="76904" y="13"/>
                    </a:cxn>
                    <a:cxn ang="0">
                      <a:pos x="76904" y="13"/>
                    </a:cxn>
                    <a:cxn ang="0">
                      <a:pos x="76904" y="12"/>
                    </a:cxn>
                  </a:cxnLst>
                  <a:rect l="txL" t="txT" r="txR" b="txB"/>
                  <a:pathLst>
                    <a:path w="598" h="102">
                      <a:moveTo>
                        <a:pt x="598" y="100"/>
                      </a:moveTo>
                      <a:lnTo>
                        <a:pt x="598" y="0"/>
                      </a:lnTo>
                      <a:lnTo>
                        <a:pt x="0" y="0"/>
                      </a:lnTo>
                      <a:lnTo>
                        <a:pt x="0" y="102"/>
                      </a:lnTo>
                      <a:lnTo>
                        <a:pt x="598" y="102"/>
                      </a:lnTo>
                      <a:lnTo>
                        <a:pt x="598" y="100"/>
                      </a:lnTo>
                      <a:close/>
                    </a:path>
                  </a:pathLst>
                </a:custGeom>
                <a:solidFill>
                  <a:srgbClr val="CCCCCC">
                    <a:alpha val="100000"/>
                  </a:srgbClr>
                </a:solidFill>
                <a:ln w="9525">
                  <a:noFill/>
                </a:ln>
              </p:spPr>
              <p:txBody>
                <a:bodyPr/>
                <a:p>
                  <a:endParaRPr lang="zh-CN" altLang="en-US"/>
                </a:p>
              </p:txBody>
            </p:sp>
            <p:sp>
              <p:nvSpPr>
                <p:cNvPr id="174150" name="Freeform 185"/>
                <p:cNvSpPr/>
                <p:nvPr/>
              </p:nvSpPr>
              <p:spPr>
                <a:xfrm>
                  <a:off x="1458" y="4005"/>
                  <a:ext cx="846" cy="88"/>
                </a:xfrm>
                <a:custGeom>
                  <a:avLst/>
                  <a:gdLst>
                    <a:gd name="txL" fmla="*/ 0 w 598"/>
                    <a:gd name="txT" fmla="*/ 0 h 102"/>
                    <a:gd name="txR" fmla="*/ 598 w 598"/>
                    <a:gd name="txB" fmla="*/ 102 h 102"/>
                  </a:gdLst>
                  <a:ahLst/>
                  <a:cxnLst>
                    <a:cxn ang="0">
                      <a:pos x="76904" y="12"/>
                    </a:cxn>
                    <a:cxn ang="0">
                      <a:pos x="76904" y="0"/>
                    </a:cxn>
                    <a:cxn ang="0">
                      <a:pos x="0" y="0"/>
                    </a:cxn>
                    <a:cxn ang="0">
                      <a:pos x="0" y="13"/>
                    </a:cxn>
                    <a:cxn ang="0">
                      <a:pos x="76904" y="13"/>
                    </a:cxn>
                    <a:cxn ang="0">
                      <a:pos x="76904" y="13"/>
                    </a:cxn>
                  </a:cxnLst>
                  <a:rect l="txL" t="txT" r="txR" b="txB"/>
                  <a:pathLst>
                    <a:path w="598" h="102">
                      <a:moveTo>
                        <a:pt x="598" y="100"/>
                      </a:moveTo>
                      <a:lnTo>
                        <a:pt x="598" y="0"/>
                      </a:lnTo>
                      <a:lnTo>
                        <a:pt x="0" y="0"/>
                      </a:lnTo>
                      <a:lnTo>
                        <a:pt x="0" y="102"/>
                      </a:lnTo>
                      <a:lnTo>
                        <a:pt x="598" y="102"/>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51" name="Freeform 186"/>
                <p:cNvSpPr/>
                <p:nvPr/>
              </p:nvSpPr>
              <p:spPr>
                <a:xfrm>
                  <a:off x="1326" y="4005"/>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close/>
                    </a:path>
                  </a:pathLst>
                </a:custGeom>
                <a:solidFill>
                  <a:srgbClr val="CCCCCC">
                    <a:alpha val="100000"/>
                  </a:srgbClr>
                </a:solidFill>
                <a:ln w="9525">
                  <a:noFill/>
                </a:ln>
              </p:spPr>
              <p:txBody>
                <a:bodyPr/>
                <a:p>
                  <a:endParaRPr lang="zh-CN" altLang="en-US"/>
                </a:p>
              </p:txBody>
            </p:sp>
            <p:sp>
              <p:nvSpPr>
                <p:cNvPr id="174152" name="Freeform 187"/>
                <p:cNvSpPr/>
                <p:nvPr/>
              </p:nvSpPr>
              <p:spPr>
                <a:xfrm>
                  <a:off x="1326" y="4005"/>
                  <a:ext cx="129" cy="86"/>
                </a:xfrm>
                <a:custGeom>
                  <a:avLst/>
                  <a:gdLst>
                    <a:gd name="txL" fmla="*/ 0 w 91"/>
                    <a:gd name="txT" fmla="*/ 0 h 100"/>
                    <a:gd name="txR" fmla="*/ 91 w 91"/>
                    <a:gd name="txB" fmla="*/ 100 h 100"/>
                  </a:gdLst>
                  <a:ahLst/>
                  <a:cxnLst>
                    <a:cxn ang="0">
                      <a:pos x="12020" y="12"/>
                    </a:cxn>
                    <a:cxn ang="0">
                      <a:pos x="12020" y="0"/>
                    </a:cxn>
                    <a:cxn ang="0">
                      <a:pos x="0" y="0"/>
                    </a:cxn>
                    <a:cxn ang="0">
                      <a:pos x="0" y="12"/>
                    </a:cxn>
                    <a:cxn ang="0">
                      <a:pos x="12020" y="12"/>
                    </a:cxn>
                    <a:cxn ang="0">
                      <a:pos x="12020" y="12"/>
                    </a:cxn>
                  </a:cxnLst>
                  <a:rect l="txL" t="txT" r="txR" b="txB"/>
                  <a:pathLst>
                    <a:path w="91" h="100">
                      <a:moveTo>
                        <a:pt x="91" y="100"/>
                      </a:moveTo>
                      <a:lnTo>
                        <a:pt x="91" y="0"/>
                      </a:lnTo>
                      <a:lnTo>
                        <a:pt x="0" y="0"/>
                      </a:lnTo>
                      <a:lnTo>
                        <a:pt x="0" y="100"/>
                      </a:lnTo>
                      <a:lnTo>
                        <a:pt x="91" y="100"/>
                      </a:lnTo>
                    </a:path>
                  </a:pathLst>
                </a:custGeom>
                <a:noFill/>
                <a:ln w="14288" cap="flat" cmpd="sng">
                  <a:solidFill>
                    <a:srgbClr val="000000">
                      <a:alpha val="100000"/>
                    </a:srgbClr>
                  </a:solidFill>
                  <a:prstDash val="solid"/>
                  <a:round/>
                  <a:headEnd type="none" w="med" len="med"/>
                  <a:tailEnd type="none" w="med" len="med"/>
                </a:ln>
              </p:spPr>
              <p:txBody>
                <a:bodyPr/>
                <a:p>
                  <a:endParaRPr lang="zh-CN" altLang="en-US"/>
                </a:p>
              </p:txBody>
            </p:sp>
            <p:sp>
              <p:nvSpPr>
                <p:cNvPr id="174153" name="Rectangle 188"/>
                <p:cNvSpPr/>
                <p:nvPr/>
              </p:nvSpPr>
              <p:spPr>
                <a:xfrm>
                  <a:off x="1360" y="3151"/>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54" name="Rectangle 189"/>
                <p:cNvSpPr/>
                <p:nvPr/>
              </p:nvSpPr>
              <p:spPr>
                <a:xfrm>
                  <a:off x="1360" y="3237"/>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55" name="Rectangle 190"/>
                <p:cNvSpPr/>
                <p:nvPr/>
              </p:nvSpPr>
              <p:spPr>
                <a:xfrm>
                  <a:off x="1360" y="3323"/>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56" name="Rectangle 191"/>
                <p:cNvSpPr/>
                <p:nvPr/>
              </p:nvSpPr>
              <p:spPr>
                <a:xfrm>
                  <a:off x="1360" y="3409"/>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57" name="Rectangle 192"/>
                <p:cNvSpPr/>
                <p:nvPr/>
              </p:nvSpPr>
              <p:spPr>
                <a:xfrm>
                  <a:off x="1360" y="3495"/>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0</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58" name="Rectangle 193"/>
                <p:cNvSpPr/>
                <p:nvPr/>
              </p:nvSpPr>
              <p:spPr>
                <a:xfrm>
                  <a:off x="1360" y="3582"/>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59" name="Rectangle 194"/>
                <p:cNvSpPr/>
                <p:nvPr/>
              </p:nvSpPr>
              <p:spPr>
                <a:xfrm>
                  <a:off x="1360" y="3669"/>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60" name="Rectangle 195"/>
                <p:cNvSpPr/>
                <p:nvPr/>
              </p:nvSpPr>
              <p:spPr>
                <a:xfrm>
                  <a:off x="1360" y="3755"/>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0</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61" name="Rectangle 196"/>
                <p:cNvSpPr/>
                <p:nvPr/>
              </p:nvSpPr>
              <p:spPr>
                <a:xfrm>
                  <a:off x="1360" y="3841"/>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62" name="Rectangle 197"/>
                <p:cNvSpPr/>
                <p:nvPr/>
              </p:nvSpPr>
              <p:spPr>
                <a:xfrm>
                  <a:off x="1360" y="3927"/>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63" name="Rectangle 198"/>
                <p:cNvSpPr/>
                <p:nvPr/>
              </p:nvSpPr>
              <p:spPr>
                <a:xfrm>
                  <a:off x="1360" y="4013"/>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0</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64" name="Rectangle 199"/>
                <p:cNvSpPr/>
                <p:nvPr/>
              </p:nvSpPr>
              <p:spPr>
                <a:xfrm>
                  <a:off x="1360" y="4100"/>
                  <a:ext cx="52" cy="82"/>
                </a:xfrm>
                <a:prstGeom prst="rect">
                  <a:avLst/>
                </a:prstGeom>
                <a:noFill/>
                <a:ln w="9525">
                  <a:noFill/>
                </a:ln>
              </p:spPr>
              <p:txBody>
                <a:bodyPr wrap="none" lIns="0" tIns="0" rIns="0" bIns="0">
                  <a:spAutoFit/>
                </a:bodyPr>
                <a:p>
                  <a:pPr eaLnBrk="0" hangingPunct="0">
                    <a:spcBef>
                      <a:spcPct val="0"/>
                    </a:spcBef>
                  </a:pPr>
                  <a:r>
                    <a:rPr lang="en-US" altLang="zh-CN" sz="1200" i="0">
                      <a:solidFill>
                        <a:srgbClr val="000000"/>
                      </a:solidFill>
                      <a:latin typeface="Arial" panose="020B0604020202020204" pitchFamily="34" charset="0"/>
                      <a:ea typeface="宋体" panose="02010600030101010101" pitchFamily="2" charset="-122"/>
                    </a:rPr>
                    <a:t>1</a:t>
                  </a:r>
                  <a:endParaRPr lang="en-US" altLang="zh-CN" sz="1200" i="0">
                    <a:solidFill>
                      <a:srgbClr val="000000"/>
                    </a:solidFill>
                    <a:latin typeface="Arial" panose="020B0604020202020204" pitchFamily="34" charset="0"/>
                    <a:ea typeface="宋体" panose="02010600030101010101" pitchFamily="2" charset="-122"/>
                  </a:endParaRPr>
                </a:p>
              </p:txBody>
            </p:sp>
            <p:sp>
              <p:nvSpPr>
                <p:cNvPr id="174165" name="Freeform 200"/>
                <p:cNvSpPr/>
                <p:nvPr/>
              </p:nvSpPr>
              <p:spPr>
                <a:xfrm>
                  <a:off x="1849" y="3171"/>
                  <a:ext cx="52" cy="30"/>
                </a:xfrm>
                <a:custGeom>
                  <a:avLst/>
                  <a:gdLst>
                    <a:gd name="txL" fmla="*/ 0 w 37"/>
                    <a:gd name="txT" fmla="*/ 0 h 34"/>
                    <a:gd name="txR" fmla="*/ 37 w 37"/>
                    <a:gd name="txB" fmla="*/ 34 h 34"/>
                  </a:gdLst>
                  <a:ahLst/>
                  <a:cxnLst>
                    <a:cxn ang="0">
                      <a:pos x="2013" y="5"/>
                    </a:cxn>
                    <a:cxn ang="0">
                      <a:pos x="2597" y="6"/>
                    </a:cxn>
                    <a:cxn ang="0">
                      <a:pos x="2829" y="5"/>
                    </a:cxn>
                    <a:cxn ang="0">
                      <a:pos x="3100" y="5"/>
                    </a:cxn>
                    <a:cxn ang="0">
                      <a:pos x="3259" y="5"/>
                    </a:cxn>
                    <a:cxn ang="0">
                      <a:pos x="3499" y="4"/>
                    </a:cxn>
                    <a:cxn ang="0">
                      <a:pos x="3761" y="4"/>
                    </a:cxn>
                    <a:cxn ang="0">
                      <a:pos x="4083" y="4"/>
                    </a:cxn>
                    <a:cxn ang="0">
                      <a:pos x="4083" y="4"/>
                    </a:cxn>
                    <a:cxn ang="0">
                      <a:pos x="4357" y="4"/>
                    </a:cxn>
                    <a:cxn ang="0">
                      <a:pos x="4357" y="4"/>
                    </a:cxn>
                    <a:cxn ang="0">
                      <a:pos x="4357" y="4"/>
                    </a:cxn>
                    <a:cxn ang="0">
                      <a:pos x="4083" y="4"/>
                    </a:cxn>
                    <a:cxn ang="0">
                      <a:pos x="4083" y="4"/>
                    </a:cxn>
                    <a:cxn ang="0">
                      <a:pos x="3761" y="4"/>
                    </a:cxn>
                    <a:cxn ang="0">
                      <a:pos x="3499" y="4"/>
                    </a:cxn>
                    <a:cxn ang="0">
                      <a:pos x="3259" y="4"/>
                    </a:cxn>
                    <a:cxn ang="0">
                      <a:pos x="3100" y="2"/>
                    </a:cxn>
                    <a:cxn ang="0">
                      <a:pos x="2829" y="0"/>
                    </a:cxn>
                    <a:cxn ang="0">
                      <a:pos x="2597" y="0"/>
                    </a:cxn>
                    <a:cxn ang="0">
                      <a:pos x="2013" y="0"/>
                    </a:cxn>
                    <a:cxn ang="0">
                      <a:pos x="1772" y="0"/>
                    </a:cxn>
                    <a:cxn ang="0">
                      <a:pos x="1471" y="0"/>
                    </a:cxn>
                    <a:cxn ang="0">
                      <a:pos x="1261" y="2"/>
                    </a:cxn>
                    <a:cxn ang="0">
                      <a:pos x="1047" y="4"/>
                    </a:cxn>
                    <a:cxn ang="0">
                      <a:pos x="835" y="4"/>
                    </a:cxn>
                    <a:cxn ang="0">
                      <a:pos x="454" y="4"/>
                    </a:cxn>
                    <a:cxn ang="0">
                      <a:pos x="230" y="4"/>
                    </a:cxn>
                    <a:cxn ang="0">
                      <a:pos x="230" y="4"/>
                    </a:cxn>
                    <a:cxn ang="0">
                      <a:pos x="0" y="4"/>
                    </a:cxn>
                    <a:cxn ang="0">
                      <a:pos x="0" y="4"/>
                    </a:cxn>
                    <a:cxn ang="0">
                      <a:pos x="0" y="4"/>
                    </a:cxn>
                    <a:cxn ang="0">
                      <a:pos x="230" y="4"/>
                    </a:cxn>
                    <a:cxn ang="0">
                      <a:pos x="230" y="4"/>
                    </a:cxn>
                    <a:cxn ang="0">
                      <a:pos x="454" y="4"/>
                    </a:cxn>
                    <a:cxn ang="0">
                      <a:pos x="835" y="4"/>
                    </a:cxn>
                    <a:cxn ang="0">
                      <a:pos x="1047" y="5"/>
                    </a:cxn>
                    <a:cxn ang="0">
                      <a:pos x="1261" y="5"/>
                    </a:cxn>
                    <a:cxn ang="0">
                      <a:pos x="1471" y="5"/>
                    </a:cxn>
                    <a:cxn ang="0">
                      <a:pos x="1772" y="6"/>
                    </a:cxn>
                    <a:cxn ang="0">
                      <a:pos x="2013" y="6"/>
                    </a:cxn>
                    <a:cxn ang="0">
                      <a:pos x="2013" y="6"/>
                    </a:cxn>
                    <a:cxn ang="0">
                      <a:pos x="2013" y="5"/>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sp>
              <p:nvSpPr>
                <p:cNvPr id="174166" name="Freeform 201"/>
                <p:cNvSpPr/>
                <p:nvPr/>
              </p:nvSpPr>
              <p:spPr>
                <a:xfrm>
                  <a:off x="1849" y="3258"/>
                  <a:ext cx="52" cy="29"/>
                </a:xfrm>
                <a:custGeom>
                  <a:avLst/>
                  <a:gdLst>
                    <a:gd name="txL" fmla="*/ 0 w 37"/>
                    <a:gd name="txT" fmla="*/ 0 h 34"/>
                    <a:gd name="txR" fmla="*/ 37 w 37"/>
                    <a:gd name="txB" fmla="*/ 34 h 34"/>
                  </a:gdLst>
                  <a:ahLst/>
                  <a:cxnLst>
                    <a:cxn ang="0">
                      <a:pos x="2013" y="3"/>
                    </a:cxn>
                    <a:cxn ang="0">
                      <a:pos x="2597" y="3"/>
                    </a:cxn>
                    <a:cxn ang="0">
                      <a:pos x="2829" y="3"/>
                    </a:cxn>
                    <a:cxn ang="0">
                      <a:pos x="3100" y="3"/>
                    </a:cxn>
                    <a:cxn ang="0">
                      <a:pos x="3259" y="3"/>
                    </a:cxn>
                    <a:cxn ang="0">
                      <a:pos x="3499" y="3"/>
                    </a:cxn>
                    <a:cxn ang="0">
                      <a:pos x="3761" y="3"/>
                    </a:cxn>
                    <a:cxn ang="0">
                      <a:pos x="4083" y="3"/>
                    </a:cxn>
                    <a:cxn ang="0">
                      <a:pos x="4083" y="3"/>
                    </a:cxn>
                    <a:cxn ang="0">
                      <a:pos x="4357" y="3"/>
                    </a:cxn>
                    <a:cxn ang="0">
                      <a:pos x="4357" y="3"/>
                    </a:cxn>
                    <a:cxn ang="0">
                      <a:pos x="4357" y="3"/>
                    </a:cxn>
                    <a:cxn ang="0">
                      <a:pos x="4083" y="3"/>
                    </a:cxn>
                    <a:cxn ang="0">
                      <a:pos x="4083" y="3"/>
                    </a:cxn>
                    <a:cxn ang="0">
                      <a:pos x="3761" y="3"/>
                    </a:cxn>
                    <a:cxn ang="0">
                      <a:pos x="3499" y="3"/>
                    </a:cxn>
                    <a:cxn ang="0">
                      <a:pos x="3259" y="3"/>
                    </a:cxn>
                    <a:cxn ang="0">
                      <a:pos x="3100" y="2"/>
                    </a:cxn>
                    <a:cxn ang="0">
                      <a:pos x="2829" y="0"/>
                    </a:cxn>
                    <a:cxn ang="0">
                      <a:pos x="2597" y="0"/>
                    </a:cxn>
                    <a:cxn ang="0">
                      <a:pos x="2013" y="0"/>
                    </a:cxn>
                    <a:cxn ang="0">
                      <a:pos x="1772" y="0"/>
                    </a:cxn>
                    <a:cxn ang="0">
                      <a:pos x="1471" y="0"/>
                    </a:cxn>
                    <a:cxn ang="0">
                      <a:pos x="1261" y="2"/>
                    </a:cxn>
                    <a:cxn ang="0">
                      <a:pos x="1047" y="3"/>
                    </a:cxn>
                    <a:cxn ang="0">
                      <a:pos x="835" y="3"/>
                    </a:cxn>
                    <a:cxn ang="0">
                      <a:pos x="454" y="3"/>
                    </a:cxn>
                    <a:cxn ang="0">
                      <a:pos x="230" y="3"/>
                    </a:cxn>
                    <a:cxn ang="0">
                      <a:pos x="230" y="3"/>
                    </a:cxn>
                    <a:cxn ang="0">
                      <a:pos x="0" y="3"/>
                    </a:cxn>
                    <a:cxn ang="0">
                      <a:pos x="0" y="3"/>
                    </a:cxn>
                    <a:cxn ang="0">
                      <a:pos x="0" y="3"/>
                    </a:cxn>
                    <a:cxn ang="0">
                      <a:pos x="230" y="3"/>
                    </a:cxn>
                    <a:cxn ang="0">
                      <a:pos x="230" y="3"/>
                    </a:cxn>
                    <a:cxn ang="0">
                      <a:pos x="454" y="3"/>
                    </a:cxn>
                    <a:cxn ang="0">
                      <a:pos x="835" y="3"/>
                    </a:cxn>
                    <a:cxn ang="0">
                      <a:pos x="1047" y="3"/>
                    </a:cxn>
                    <a:cxn ang="0">
                      <a:pos x="1261" y="3"/>
                    </a:cxn>
                    <a:cxn ang="0">
                      <a:pos x="1471" y="3"/>
                    </a:cxn>
                    <a:cxn ang="0">
                      <a:pos x="1772" y="3"/>
                    </a:cxn>
                    <a:cxn ang="0">
                      <a:pos x="2013" y="3"/>
                    </a:cxn>
                    <a:cxn ang="0">
                      <a:pos x="2013" y="3"/>
                    </a:cxn>
                    <a:cxn ang="0">
                      <a:pos x="2013" y="3"/>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sp>
              <p:nvSpPr>
                <p:cNvPr id="174167" name="Freeform 202"/>
                <p:cNvSpPr/>
                <p:nvPr/>
              </p:nvSpPr>
              <p:spPr>
                <a:xfrm>
                  <a:off x="1849" y="3344"/>
                  <a:ext cx="52" cy="29"/>
                </a:xfrm>
                <a:custGeom>
                  <a:avLst/>
                  <a:gdLst>
                    <a:gd name="txL" fmla="*/ 0 w 37"/>
                    <a:gd name="txT" fmla="*/ 0 h 34"/>
                    <a:gd name="txR" fmla="*/ 37 w 37"/>
                    <a:gd name="txB" fmla="*/ 34 h 34"/>
                  </a:gdLst>
                  <a:ahLst/>
                  <a:cxnLst>
                    <a:cxn ang="0">
                      <a:pos x="2013" y="3"/>
                    </a:cxn>
                    <a:cxn ang="0">
                      <a:pos x="2597" y="3"/>
                    </a:cxn>
                    <a:cxn ang="0">
                      <a:pos x="2829" y="3"/>
                    </a:cxn>
                    <a:cxn ang="0">
                      <a:pos x="3100" y="3"/>
                    </a:cxn>
                    <a:cxn ang="0">
                      <a:pos x="3259" y="3"/>
                    </a:cxn>
                    <a:cxn ang="0">
                      <a:pos x="3499" y="3"/>
                    </a:cxn>
                    <a:cxn ang="0">
                      <a:pos x="3761" y="3"/>
                    </a:cxn>
                    <a:cxn ang="0">
                      <a:pos x="4083" y="3"/>
                    </a:cxn>
                    <a:cxn ang="0">
                      <a:pos x="4083" y="3"/>
                    </a:cxn>
                    <a:cxn ang="0">
                      <a:pos x="4357" y="3"/>
                    </a:cxn>
                    <a:cxn ang="0">
                      <a:pos x="4357" y="3"/>
                    </a:cxn>
                    <a:cxn ang="0">
                      <a:pos x="4357" y="3"/>
                    </a:cxn>
                    <a:cxn ang="0">
                      <a:pos x="4083" y="3"/>
                    </a:cxn>
                    <a:cxn ang="0">
                      <a:pos x="4083" y="3"/>
                    </a:cxn>
                    <a:cxn ang="0">
                      <a:pos x="3761" y="3"/>
                    </a:cxn>
                    <a:cxn ang="0">
                      <a:pos x="3499" y="3"/>
                    </a:cxn>
                    <a:cxn ang="0">
                      <a:pos x="3259" y="3"/>
                    </a:cxn>
                    <a:cxn ang="0">
                      <a:pos x="3100" y="2"/>
                    </a:cxn>
                    <a:cxn ang="0">
                      <a:pos x="2829" y="0"/>
                    </a:cxn>
                    <a:cxn ang="0">
                      <a:pos x="2597" y="0"/>
                    </a:cxn>
                    <a:cxn ang="0">
                      <a:pos x="2013" y="0"/>
                    </a:cxn>
                    <a:cxn ang="0">
                      <a:pos x="1772" y="0"/>
                    </a:cxn>
                    <a:cxn ang="0">
                      <a:pos x="1471" y="0"/>
                    </a:cxn>
                    <a:cxn ang="0">
                      <a:pos x="1261" y="2"/>
                    </a:cxn>
                    <a:cxn ang="0">
                      <a:pos x="1047" y="3"/>
                    </a:cxn>
                    <a:cxn ang="0">
                      <a:pos x="835" y="3"/>
                    </a:cxn>
                    <a:cxn ang="0">
                      <a:pos x="454" y="3"/>
                    </a:cxn>
                    <a:cxn ang="0">
                      <a:pos x="230" y="3"/>
                    </a:cxn>
                    <a:cxn ang="0">
                      <a:pos x="230" y="3"/>
                    </a:cxn>
                    <a:cxn ang="0">
                      <a:pos x="0" y="3"/>
                    </a:cxn>
                    <a:cxn ang="0">
                      <a:pos x="0" y="3"/>
                    </a:cxn>
                    <a:cxn ang="0">
                      <a:pos x="0" y="3"/>
                    </a:cxn>
                    <a:cxn ang="0">
                      <a:pos x="230" y="3"/>
                    </a:cxn>
                    <a:cxn ang="0">
                      <a:pos x="230" y="3"/>
                    </a:cxn>
                    <a:cxn ang="0">
                      <a:pos x="454" y="3"/>
                    </a:cxn>
                    <a:cxn ang="0">
                      <a:pos x="835" y="3"/>
                    </a:cxn>
                    <a:cxn ang="0">
                      <a:pos x="1047" y="3"/>
                    </a:cxn>
                    <a:cxn ang="0">
                      <a:pos x="1261" y="3"/>
                    </a:cxn>
                    <a:cxn ang="0">
                      <a:pos x="1471" y="3"/>
                    </a:cxn>
                    <a:cxn ang="0">
                      <a:pos x="1772" y="3"/>
                    </a:cxn>
                    <a:cxn ang="0">
                      <a:pos x="2013" y="3"/>
                    </a:cxn>
                    <a:cxn ang="0">
                      <a:pos x="2013" y="3"/>
                    </a:cxn>
                    <a:cxn ang="0">
                      <a:pos x="2013" y="3"/>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sp>
              <p:nvSpPr>
                <p:cNvPr id="174168" name="Freeform 203"/>
                <p:cNvSpPr/>
                <p:nvPr/>
              </p:nvSpPr>
              <p:spPr>
                <a:xfrm>
                  <a:off x="1849" y="3430"/>
                  <a:ext cx="52" cy="29"/>
                </a:xfrm>
                <a:custGeom>
                  <a:avLst/>
                  <a:gdLst>
                    <a:gd name="txL" fmla="*/ 0 w 37"/>
                    <a:gd name="txT" fmla="*/ 0 h 34"/>
                    <a:gd name="txR" fmla="*/ 37 w 37"/>
                    <a:gd name="txB" fmla="*/ 34 h 34"/>
                  </a:gdLst>
                  <a:ahLst/>
                  <a:cxnLst>
                    <a:cxn ang="0">
                      <a:pos x="2013" y="3"/>
                    </a:cxn>
                    <a:cxn ang="0">
                      <a:pos x="2597" y="3"/>
                    </a:cxn>
                    <a:cxn ang="0">
                      <a:pos x="2829" y="3"/>
                    </a:cxn>
                    <a:cxn ang="0">
                      <a:pos x="3100" y="3"/>
                    </a:cxn>
                    <a:cxn ang="0">
                      <a:pos x="3259" y="3"/>
                    </a:cxn>
                    <a:cxn ang="0">
                      <a:pos x="3499" y="3"/>
                    </a:cxn>
                    <a:cxn ang="0">
                      <a:pos x="3761" y="3"/>
                    </a:cxn>
                    <a:cxn ang="0">
                      <a:pos x="4083" y="3"/>
                    </a:cxn>
                    <a:cxn ang="0">
                      <a:pos x="4083" y="3"/>
                    </a:cxn>
                    <a:cxn ang="0">
                      <a:pos x="4357" y="3"/>
                    </a:cxn>
                    <a:cxn ang="0">
                      <a:pos x="4357" y="3"/>
                    </a:cxn>
                    <a:cxn ang="0">
                      <a:pos x="4357" y="3"/>
                    </a:cxn>
                    <a:cxn ang="0">
                      <a:pos x="4083" y="3"/>
                    </a:cxn>
                    <a:cxn ang="0">
                      <a:pos x="4083" y="3"/>
                    </a:cxn>
                    <a:cxn ang="0">
                      <a:pos x="3761" y="3"/>
                    </a:cxn>
                    <a:cxn ang="0">
                      <a:pos x="3499" y="3"/>
                    </a:cxn>
                    <a:cxn ang="0">
                      <a:pos x="3259" y="3"/>
                    </a:cxn>
                    <a:cxn ang="0">
                      <a:pos x="3100" y="2"/>
                    </a:cxn>
                    <a:cxn ang="0">
                      <a:pos x="2829" y="0"/>
                    </a:cxn>
                    <a:cxn ang="0">
                      <a:pos x="2597" y="0"/>
                    </a:cxn>
                    <a:cxn ang="0">
                      <a:pos x="2013" y="0"/>
                    </a:cxn>
                    <a:cxn ang="0">
                      <a:pos x="1772" y="0"/>
                    </a:cxn>
                    <a:cxn ang="0">
                      <a:pos x="1471" y="0"/>
                    </a:cxn>
                    <a:cxn ang="0">
                      <a:pos x="1261" y="2"/>
                    </a:cxn>
                    <a:cxn ang="0">
                      <a:pos x="1047" y="3"/>
                    </a:cxn>
                    <a:cxn ang="0">
                      <a:pos x="835" y="3"/>
                    </a:cxn>
                    <a:cxn ang="0">
                      <a:pos x="454" y="3"/>
                    </a:cxn>
                    <a:cxn ang="0">
                      <a:pos x="230" y="3"/>
                    </a:cxn>
                    <a:cxn ang="0">
                      <a:pos x="230" y="3"/>
                    </a:cxn>
                    <a:cxn ang="0">
                      <a:pos x="0" y="3"/>
                    </a:cxn>
                    <a:cxn ang="0">
                      <a:pos x="0" y="3"/>
                    </a:cxn>
                    <a:cxn ang="0">
                      <a:pos x="0" y="3"/>
                    </a:cxn>
                    <a:cxn ang="0">
                      <a:pos x="230" y="3"/>
                    </a:cxn>
                    <a:cxn ang="0">
                      <a:pos x="230" y="3"/>
                    </a:cxn>
                    <a:cxn ang="0">
                      <a:pos x="454" y="3"/>
                    </a:cxn>
                    <a:cxn ang="0">
                      <a:pos x="835" y="3"/>
                    </a:cxn>
                    <a:cxn ang="0">
                      <a:pos x="1047" y="3"/>
                    </a:cxn>
                    <a:cxn ang="0">
                      <a:pos x="1261" y="3"/>
                    </a:cxn>
                    <a:cxn ang="0">
                      <a:pos x="1471" y="3"/>
                    </a:cxn>
                    <a:cxn ang="0">
                      <a:pos x="1772" y="3"/>
                    </a:cxn>
                    <a:cxn ang="0">
                      <a:pos x="2013" y="3"/>
                    </a:cxn>
                    <a:cxn ang="0">
                      <a:pos x="2013" y="3"/>
                    </a:cxn>
                    <a:cxn ang="0">
                      <a:pos x="2013" y="3"/>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sp>
              <p:nvSpPr>
                <p:cNvPr id="174169" name="Freeform 204"/>
                <p:cNvSpPr/>
                <p:nvPr/>
              </p:nvSpPr>
              <p:spPr>
                <a:xfrm>
                  <a:off x="1849" y="3516"/>
                  <a:ext cx="52" cy="29"/>
                </a:xfrm>
                <a:custGeom>
                  <a:avLst/>
                  <a:gdLst>
                    <a:gd name="txL" fmla="*/ 0 w 37"/>
                    <a:gd name="txT" fmla="*/ 0 h 34"/>
                    <a:gd name="txR" fmla="*/ 37 w 37"/>
                    <a:gd name="txB" fmla="*/ 34 h 34"/>
                  </a:gdLst>
                  <a:ahLst/>
                  <a:cxnLst>
                    <a:cxn ang="0">
                      <a:pos x="2013" y="3"/>
                    </a:cxn>
                    <a:cxn ang="0">
                      <a:pos x="2597" y="3"/>
                    </a:cxn>
                    <a:cxn ang="0">
                      <a:pos x="2829" y="3"/>
                    </a:cxn>
                    <a:cxn ang="0">
                      <a:pos x="3100" y="3"/>
                    </a:cxn>
                    <a:cxn ang="0">
                      <a:pos x="3259" y="3"/>
                    </a:cxn>
                    <a:cxn ang="0">
                      <a:pos x="3499" y="3"/>
                    </a:cxn>
                    <a:cxn ang="0">
                      <a:pos x="3761" y="3"/>
                    </a:cxn>
                    <a:cxn ang="0">
                      <a:pos x="4083" y="3"/>
                    </a:cxn>
                    <a:cxn ang="0">
                      <a:pos x="4083" y="3"/>
                    </a:cxn>
                    <a:cxn ang="0">
                      <a:pos x="4357" y="3"/>
                    </a:cxn>
                    <a:cxn ang="0">
                      <a:pos x="4357" y="3"/>
                    </a:cxn>
                    <a:cxn ang="0">
                      <a:pos x="4357" y="3"/>
                    </a:cxn>
                    <a:cxn ang="0">
                      <a:pos x="4083" y="3"/>
                    </a:cxn>
                    <a:cxn ang="0">
                      <a:pos x="4083" y="3"/>
                    </a:cxn>
                    <a:cxn ang="0">
                      <a:pos x="3761" y="3"/>
                    </a:cxn>
                    <a:cxn ang="0">
                      <a:pos x="3499" y="3"/>
                    </a:cxn>
                    <a:cxn ang="0">
                      <a:pos x="3259" y="3"/>
                    </a:cxn>
                    <a:cxn ang="0">
                      <a:pos x="3100" y="2"/>
                    </a:cxn>
                    <a:cxn ang="0">
                      <a:pos x="2829" y="0"/>
                    </a:cxn>
                    <a:cxn ang="0">
                      <a:pos x="2597" y="0"/>
                    </a:cxn>
                    <a:cxn ang="0">
                      <a:pos x="2013" y="0"/>
                    </a:cxn>
                    <a:cxn ang="0">
                      <a:pos x="1772" y="0"/>
                    </a:cxn>
                    <a:cxn ang="0">
                      <a:pos x="1471" y="0"/>
                    </a:cxn>
                    <a:cxn ang="0">
                      <a:pos x="1261" y="2"/>
                    </a:cxn>
                    <a:cxn ang="0">
                      <a:pos x="1047" y="3"/>
                    </a:cxn>
                    <a:cxn ang="0">
                      <a:pos x="835" y="3"/>
                    </a:cxn>
                    <a:cxn ang="0">
                      <a:pos x="454" y="3"/>
                    </a:cxn>
                    <a:cxn ang="0">
                      <a:pos x="230" y="3"/>
                    </a:cxn>
                    <a:cxn ang="0">
                      <a:pos x="230" y="3"/>
                    </a:cxn>
                    <a:cxn ang="0">
                      <a:pos x="0" y="3"/>
                    </a:cxn>
                    <a:cxn ang="0">
                      <a:pos x="0" y="3"/>
                    </a:cxn>
                    <a:cxn ang="0">
                      <a:pos x="0" y="3"/>
                    </a:cxn>
                    <a:cxn ang="0">
                      <a:pos x="230" y="3"/>
                    </a:cxn>
                    <a:cxn ang="0">
                      <a:pos x="230" y="3"/>
                    </a:cxn>
                    <a:cxn ang="0">
                      <a:pos x="454" y="3"/>
                    </a:cxn>
                    <a:cxn ang="0">
                      <a:pos x="835" y="3"/>
                    </a:cxn>
                    <a:cxn ang="0">
                      <a:pos x="1047" y="3"/>
                    </a:cxn>
                    <a:cxn ang="0">
                      <a:pos x="1261" y="3"/>
                    </a:cxn>
                    <a:cxn ang="0">
                      <a:pos x="1471" y="3"/>
                    </a:cxn>
                    <a:cxn ang="0">
                      <a:pos x="1772" y="3"/>
                    </a:cxn>
                    <a:cxn ang="0">
                      <a:pos x="2013" y="3"/>
                    </a:cxn>
                    <a:cxn ang="0">
                      <a:pos x="2013" y="3"/>
                    </a:cxn>
                    <a:cxn ang="0">
                      <a:pos x="2013" y="3"/>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sp>
              <p:nvSpPr>
                <p:cNvPr id="174170" name="Freeform 205"/>
                <p:cNvSpPr/>
                <p:nvPr/>
              </p:nvSpPr>
              <p:spPr>
                <a:xfrm>
                  <a:off x="1849" y="3602"/>
                  <a:ext cx="52" cy="30"/>
                </a:xfrm>
                <a:custGeom>
                  <a:avLst/>
                  <a:gdLst>
                    <a:gd name="txL" fmla="*/ 0 w 37"/>
                    <a:gd name="txT" fmla="*/ 0 h 34"/>
                    <a:gd name="txR" fmla="*/ 37 w 37"/>
                    <a:gd name="txB" fmla="*/ 34 h 34"/>
                  </a:gdLst>
                  <a:ahLst/>
                  <a:cxnLst>
                    <a:cxn ang="0">
                      <a:pos x="2013" y="5"/>
                    </a:cxn>
                    <a:cxn ang="0">
                      <a:pos x="2597" y="6"/>
                    </a:cxn>
                    <a:cxn ang="0">
                      <a:pos x="2829" y="5"/>
                    </a:cxn>
                    <a:cxn ang="0">
                      <a:pos x="3100" y="5"/>
                    </a:cxn>
                    <a:cxn ang="0">
                      <a:pos x="3259" y="5"/>
                    </a:cxn>
                    <a:cxn ang="0">
                      <a:pos x="3499" y="4"/>
                    </a:cxn>
                    <a:cxn ang="0">
                      <a:pos x="3761" y="4"/>
                    </a:cxn>
                    <a:cxn ang="0">
                      <a:pos x="4083" y="4"/>
                    </a:cxn>
                    <a:cxn ang="0">
                      <a:pos x="4083" y="4"/>
                    </a:cxn>
                    <a:cxn ang="0">
                      <a:pos x="4357" y="4"/>
                    </a:cxn>
                    <a:cxn ang="0">
                      <a:pos x="4357" y="4"/>
                    </a:cxn>
                    <a:cxn ang="0">
                      <a:pos x="4357" y="4"/>
                    </a:cxn>
                    <a:cxn ang="0">
                      <a:pos x="4083" y="4"/>
                    </a:cxn>
                    <a:cxn ang="0">
                      <a:pos x="4083" y="4"/>
                    </a:cxn>
                    <a:cxn ang="0">
                      <a:pos x="3761" y="4"/>
                    </a:cxn>
                    <a:cxn ang="0">
                      <a:pos x="3499" y="4"/>
                    </a:cxn>
                    <a:cxn ang="0">
                      <a:pos x="3259" y="4"/>
                    </a:cxn>
                    <a:cxn ang="0">
                      <a:pos x="3100" y="2"/>
                    </a:cxn>
                    <a:cxn ang="0">
                      <a:pos x="2829" y="0"/>
                    </a:cxn>
                    <a:cxn ang="0">
                      <a:pos x="2597" y="0"/>
                    </a:cxn>
                    <a:cxn ang="0">
                      <a:pos x="2013" y="0"/>
                    </a:cxn>
                    <a:cxn ang="0">
                      <a:pos x="1772" y="0"/>
                    </a:cxn>
                    <a:cxn ang="0">
                      <a:pos x="1471" y="0"/>
                    </a:cxn>
                    <a:cxn ang="0">
                      <a:pos x="1261" y="2"/>
                    </a:cxn>
                    <a:cxn ang="0">
                      <a:pos x="1047" y="4"/>
                    </a:cxn>
                    <a:cxn ang="0">
                      <a:pos x="835" y="4"/>
                    </a:cxn>
                    <a:cxn ang="0">
                      <a:pos x="454" y="4"/>
                    </a:cxn>
                    <a:cxn ang="0">
                      <a:pos x="230" y="4"/>
                    </a:cxn>
                    <a:cxn ang="0">
                      <a:pos x="230" y="4"/>
                    </a:cxn>
                    <a:cxn ang="0">
                      <a:pos x="0" y="4"/>
                    </a:cxn>
                    <a:cxn ang="0">
                      <a:pos x="0" y="4"/>
                    </a:cxn>
                    <a:cxn ang="0">
                      <a:pos x="0" y="4"/>
                    </a:cxn>
                    <a:cxn ang="0">
                      <a:pos x="230" y="4"/>
                    </a:cxn>
                    <a:cxn ang="0">
                      <a:pos x="230" y="4"/>
                    </a:cxn>
                    <a:cxn ang="0">
                      <a:pos x="454" y="4"/>
                    </a:cxn>
                    <a:cxn ang="0">
                      <a:pos x="835" y="4"/>
                    </a:cxn>
                    <a:cxn ang="0">
                      <a:pos x="1047" y="5"/>
                    </a:cxn>
                    <a:cxn ang="0">
                      <a:pos x="1261" y="5"/>
                    </a:cxn>
                    <a:cxn ang="0">
                      <a:pos x="1471" y="5"/>
                    </a:cxn>
                    <a:cxn ang="0">
                      <a:pos x="1772" y="6"/>
                    </a:cxn>
                    <a:cxn ang="0">
                      <a:pos x="2013" y="6"/>
                    </a:cxn>
                    <a:cxn ang="0">
                      <a:pos x="2013" y="6"/>
                    </a:cxn>
                    <a:cxn ang="0">
                      <a:pos x="2013" y="5"/>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sp>
              <p:nvSpPr>
                <p:cNvPr id="174171" name="Freeform 206"/>
                <p:cNvSpPr/>
                <p:nvPr/>
              </p:nvSpPr>
              <p:spPr>
                <a:xfrm>
                  <a:off x="1849" y="3689"/>
                  <a:ext cx="52" cy="30"/>
                </a:xfrm>
                <a:custGeom>
                  <a:avLst/>
                  <a:gdLst>
                    <a:gd name="txL" fmla="*/ 0 w 37"/>
                    <a:gd name="txT" fmla="*/ 0 h 34"/>
                    <a:gd name="txR" fmla="*/ 37 w 37"/>
                    <a:gd name="txB" fmla="*/ 34 h 34"/>
                  </a:gdLst>
                  <a:ahLst/>
                  <a:cxnLst>
                    <a:cxn ang="0">
                      <a:pos x="2013" y="5"/>
                    </a:cxn>
                    <a:cxn ang="0">
                      <a:pos x="2597" y="6"/>
                    </a:cxn>
                    <a:cxn ang="0">
                      <a:pos x="2829" y="5"/>
                    </a:cxn>
                    <a:cxn ang="0">
                      <a:pos x="3100" y="5"/>
                    </a:cxn>
                    <a:cxn ang="0">
                      <a:pos x="3259" y="5"/>
                    </a:cxn>
                    <a:cxn ang="0">
                      <a:pos x="3499" y="4"/>
                    </a:cxn>
                    <a:cxn ang="0">
                      <a:pos x="3761" y="4"/>
                    </a:cxn>
                    <a:cxn ang="0">
                      <a:pos x="4083" y="4"/>
                    </a:cxn>
                    <a:cxn ang="0">
                      <a:pos x="4083" y="4"/>
                    </a:cxn>
                    <a:cxn ang="0">
                      <a:pos x="4357" y="4"/>
                    </a:cxn>
                    <a:cxn ang="0">
                      <a:pos x="4357" y="4"/>
                    </a:cxn>
                    <a:cxn ang="0">
                      <a:pos x="4357" y="4"/>
                    </a:cxn>
                    <a:cxn ang="0">
                      <a:pos x="4083" y="4"/>
                    </a:cxn>
                    <a:cxn ang="0">
                      <a:pos x="4083" y="4"/>
                    </a:cxn>
                    <a:cxn ang="0">
                      <a:pos x="3761" y="4"/>
                    </a:cxn>
                    <a:cxn ang="0">
                      <a:pos x="3499" y="4"/>
                    </a:cxn>
                    <a:cxn ang="0">
                      <a:pos x="3259" y="4"/>
                    </a:cxn>
                    <a:cxn ang="0">
                      <a:pos x="3100" y="2"/>
                    </a:cxn>
                    <a:cxn ang="0">
                      <a:pos x="2829" y="0"/>
                    </a:cxn>
                    <a:cxn ang="0">
                      <a:pos x="2597" y="0"/>
                    </a:cxn>
                    <a:cxn ang="0">
                      <a:pos x="2013" y="0"/>
                    </a:cxn>
                    <a:cxn ang="0">
                      <a:pos x="1772" y="0"/>
                    </a:cxn>
                    <a:cxn ang="0">
                      <a:pos x="1471" y="0"/>
                    </a:cxn>
                    <a:cxn ang="0">
                      <a:pos x="1261" y="2"/>
                    </a:cxn>
                    <a:cxn ang="0">
                      <a:pos x="1047" y="4"/>
                    </a:cxn>
                    <a:cxn ang="0">
                      <a:pos x="835" y="4"/>
                    </a:cxn>
                    <a:cxn ang="0">
                      <a:pos x="454" y="4"/>
                    </a:cxn>
                    <a:cxn ang="0">
                      <a:pos x="230" y="4"/>
                    </a:cxn>
                    <a:cxn ang="0">
                      <a:pos x="230" y="4"/>
                    </a:cxn>
                    <a:cxn ang="0">
                      <a:pos x="0" y="4"/>
                    </a:cxn>
                    <a:cxn ang="0">
                      <a:pos x="0" y="4"/>
                    </a:cxn>
                    <a:cxn ang="0">
                      <a:pos x="0" y="4"/>
                    </a:cxn>
                    <a:cxn ang="0">
                      <a:pos x="230" y="4"/>
                    </a:cxn>
                    <a:cxn ang="0">
                      <a:pos x="230" y="4"/>
                    </a:cxn>
                    <a:cxn ang="0">
                      <a:pos x="454" y="4"/>
                    </a:cxn>
                    <a:cxn ang="0">
                      <a:pos x="835" y="4"/>
                    </a:cxn>
                    <a:cxn ang="0">
                      <a:pos x="1047" y="5"/>
                    </a:cxn>
                    <a:cxn ang="0">
                      <a:pos x="1261" y="5"/>
                    </a:cxn>
                    <a:cxn ang="0">
                      <a:pos x="1471" y="5"/>
                    </a:cxn>
                    <a:cxn ang="0">
                      <a:pos x="1772" y="6"/>
                    </a:cxn>
                    <a:cxn ang="0">
                      <a:pos x="2013" y="6"/>
                    </a:cxn>
                    <a:cxn ang="0">
                      <a:pos x="2013" y="6"/>
                    </a:cxn>
                    <a:cxn ang="0">
                      <a:pos x="2013" y="5"/>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sp>
              <p:nvSpPr>
                <p:cNvPr id="174172" name="Freeform 207"/>
                <p:cNvSpPr/>
                <p:nvPr/>
              </p:nvSpPr>
              <p:spPr>
                <a:xfrm>
                  <a:off x="1849" y="3776"/>
                  <a:ext cx="52" cy="29"/>
                </a:xfrm>
                <a:custGeom>
                  <a:avLst/>
                  <a:gdLst>
                    <a:gd name="txL" fmla="*/ 0 w 37"/>
                    <a:gd name="txT" fmla="*/ 0 h 34"/>
                    <a:gd name="txR" fmla="*/ 37 w 37"/>
                    <a:gd name="txB" fmla="*/ 34 h 34"/>
                  </a:gdLst>
                  <a:ahLst/>
                  <a:cxnLst>
                    <a:cxn ang="0">
                      <a:pos x="2013" y="3"/>
                    </a:cxn>
                    <a:cxn ang="0">
                      <a:pos x="2597" y="3"/>
                    </a:cxn>
                    <a:cxn ang="0">
                      <a:pos x="2829" y="3"/>
                    </a:cxn>
                    <a:cxn ang="0">
                      <a:pos x="3100" y="3"/>
                    </a:cxn>
                    <a:cxn ang="0">
                      <a:pos x="3259" y="3"/>
                    </a:cxn>
                    <a:cxn ang="0">
                      <a:pos x="3499" y="3"/>
                    </a:cxn>
                    <a:cxn ang="0">
                      <a:pos x="3761" y="3"/>
                    </a:cxn>
                    <a:cxn ang="0">
                      <a:pos x="4083" y="3"/>
                    </a:cxn>
                    <a:cxn ang="0">
                      <a:pos x="4083" y="3"/>
                    </a:cxn>
                    <a:cxn ang="0">
                      <a:pos x="4357" y="3"/>
                    </a:cxn>
                    <a:cxn ang="0">
                      <a:pos x="4357" y="3"/>
                    </a:cxn>
                    <a:cxn ang="0">
                      <a:pos x="4357" y="3"/>
                    </a:cxn>
                    <a:cxn ang="0">
                      <a:pos x="4083" y="3"/>
                    </a:cxn>
                    <a:cxn ang="0">
                      <a:pos x="4083" y="3"/>
                    </a:cxn>
                    <a:cxn ang="0">
                      <a:pos x="3761" y="3"/>
                    </a:cxn>
                    <a:cxn ang="0">
                      <a:pos x="3499" y="3"/>
                    </a:cxn>
                    <a:cxn ang="0">
                      <a:pos x="3259" y="3"/>
                    </a:cxn>
                    <a:cxn ang="0">
                      <a:pos x="3100" y="2"/>
                    </a:cxn>
                    <a:cxn ang="0">
                      <a:pos x="2829" y="0"/>
                    </a:cxn>
                    <a:cxn ang="0">
                      <a:pos x="2597" y="0"/>
                    </a:cxn>
                    <a:cxn ang="0">
                      <a:pos x="2013" y="0"/>
                    </a:cxn>
                    <a:cxn ang="0">
                      <a:pos x="1772" y="0"/>
                    </a:cxn>
                    <a:cxn ang="0">
                      <a:pos x="1471" y="0"/>
                    </a:cxn>
                    <a:cxn ang="0">
                      <a:pos x="1261" y="2"/>
                    </a:cxn>
                    <a:cxn ang="0">
                      <a:pos x="1047" y="3"/>
                    </a:cxn>
                    <a:cxn ang="0">
                      <a:pos x="835" y="3"/>
                    </a:cxn>
                    <a:cxn ang="0">
                      <a:pos x="454" y="3"/>
                    </a:cxn>
                    <a:cxn ang="0">
                      <a:pos x="230" y="3"/>
                    </a:cxn>
                    <a:cxn ang="0">
                      <a:pos x="230" y="3"/>
                    </a:cxn>
                    <a:cxn ang="0">
                      <a:pos x="0" y="3"/>
                    </a:cxn>
                    <a:cxn ang="0">
                      <a:pos x="0" y="3"/>
                    </a:cxn>
                    <a:cxn ang="0">
                      <a:pos x="0" y="3"/>
                    </a:cxn>
                    <a:cxn ang="0">
                      <a:pos x="230" y="3"/>
                    </a:cxn>
                    <a:cxn ang="0">
                      <a:pos x="230" y="3"/>
                    </a:cxn>
                    <a:cxn ang="0">
                      <a:pos x="454" y="3"/>
                    </a:cxn>
                    <a:cxn ang="0">
                      <a:pos x="835" y="3"/>
                    </a:cxn>
                    <a:cxn ang="0">
                      <a:pos x="1047" y="3"/>
                    </a:cxn>
                    <a:cxn ang="0">
                      <a:pos x="1261" y="3"/>
                    </a:cxn>
                    <a:cxn ang="0">
                      <a:pos x="1471" y="3"/>
                    </a:cxn>
                    <a:cxn ang="0">
                      <a:pos x="1772" y="3"/>
                    </a:cxn>
                    <a:cxn ang="0">
                      <a:pos x="2013" y="3"/>
                    </a:cxn>
                    <a:cxn ang="0">
                      <a:pos x="2013" y="3"/>
                    </a:cxn>
                    <a:cxn ang="0">
                      <a:pos x="2013" y="3"/>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sp>
              <p:nvSpPr>
                <p:cNvPr id="174173" name="Freeform 208"/>
                <p:cNvSpPr/>
                <p:nvPr/>
              </p:nvSpPr>
              <p:spPr>
                <a:xfrm>
                  <a:off x="1849" y="3862"/>
                  <a:ext cx="52" cy="29"/>
                </a:xfrm>
                <a:custGeom>
                  <a:avLst/>
                  <a:gdLst>
                    <a:gd name="txL" fmla="*/ 0 w 37"/>
                    <a:gd name="txT" fmla="*/ 0 h 34"/>
                    <a:gd name="txR" fmla="*/ 37 w 37"/>
                    <a:gd name="txB" fmla="*/ 34 h 34"/>
                  </a:gdLst>
                  <a:ahLst/>
                  <a:cxnLst>
                    <a:cxn ang="0">
                      <a:pos x="2013" y="3"/>
                    </a:cxn>
                    <a:cxn ang="0">
                      <a:pos x="2597" y="3"/>
                    </a:cxn>
                    <a:cxn ang="0">
                      <a:pos x="2829" y="3"/>
                    </a:cxn>
                    <a:cxn ang="0">
                      <a:pos x="3100" y="3"/>
                    </a:cxn>
                    <a:cxn ang="0">
                      <a:pos x="3259" y="3"/>
                    </a:cxn>
                    <a:cxn ang="0">
                      <a:pos x="3499" y="3"/>
                    </a:cxn>
                    <a:cxn ang="0">
                      <a:pos x="3761" y="3"/>
                    </a:cxn>
                    <a:cxn ang="0">
                      <a:pos x="4083" y="3"/>
                    </a:cxn>
                    <a:cxn ang="0">
                      <a:pos x="4083" y="3"/>
                    </a:cxn>
                    <a:cxn ang="0">
                      <a:pos x="4357" y="3"/>
                    </a:cxn>
                    <a:cxn ang="0">
                      <a:pos x="4357" y="3"/>
                    </a:cxn>
                    <a:cxn ang="0">
                      <a:pos x="4357" y="3"/>
                    </a:cxn>
                    <a:cxn ang="0">
                      <a:pos x="4083" y="3"/>
                    </a:cxn>
                    <a:cxn ang="0">
                      <a:pos x="4083" y="3"/>
                    </a:cxn>
                    <a:cxn ang="0">
                      <a:pos x="3761" y="3"/>
                    </a:cxn>
                    <a:cxn ang="0">
                      <a:pos x="3499" y="3"/>
                    </a:cxn>
                    <a:cxn ang="0">
                      <a:pos x="3259" y="3"/>
                    </a:cxn>
                    <a:cxn ang="0">
                      <a:pos x="3100" y="2"/>
                    </a:cxn>
                    <a:cxn ang="0">
                      <a:pos x="2829" y="0"/>
                    </a:cxn>
                    <a:cxn ang="0">
                      <a:pos x="2597" y="0"/>
                    </a:cxn>
                    <a:cxn ang="0">
                      <a:pos x="2013" y="0"/>
                    </a:cxn>
                    <a:cxn ang="0">
                      <a:pos x="1772" y="0"/>
                    </a:cxn>
                    <a:cxn ang="0">
                      <a:pos x="1471" y="0"/>
                    </a:cxn>
                    <a:cxn ang="0">
                      <a:pos x="1261" y="2"/>
                    </a:cxn>
                    <a:cxn ang="0">
                      <a:pos x="1047" y="3"/>
                    </a:cxn>
                    <a:cxn ang="0">
                      <a:pos x="835" y="3"/>
                    </a:cxn>
                    <a:cxn ang="0">
                      <a:pos x="454" y="3"/>
                    </a:cxn>
                    <a:cxn ang="0">
                      <a:pos x="230" y="3"/>
                    </a:cxn>
                    <a:cxn ang="0">
                      <a:pos x="230" y="3"/>
                    </a:cxn>
                    <a:cxn ang="0">
                      <a:pos x="0" y="3"/>
                    </a:cxn>
                    <a:cxn ang="0">
                      <a:pos x="0" y="3"/>
                    </a:cxn>
                    <a:cxn ang="0">
                      <a:pos x="0" y="3"/>
                    </a:cxn>
                    <a:cxn ang="0">
                      <a:pos x="230" y="3"/>
                    </a:cxn>
                    <a:cxn ang="0">
                      <a:pos x="230" y="3"/>
                    </a:cxn>
                    <a:cxn ang="0">
                      <a:pos x="454" y="3"/>
                    </a:cxn>
                    <a:cxn ang="0">
                      <a:pos x="835" y="3"/>
                    </a:cxn>
                    <a:cxn ang="0">
                      <a:pos x="1047" y="3"/>
                    </a:cxn>
                    <a:cxn ang="0">
                      <a:pos x="1261" y="3"/>
                    </a:cxn>
                    <a:cxn ang="0">
                      <a:pos x="1471" y="3"/>
                    </a:cxn>
                    <a:cxn ang="0">
                      <a:pos x="1772" y="3"/>
                    </a:cxn>
                    <a:cxn ang="0">
                      <a:pos x="2013" y="3"/>
                    </a:cxn>
                    <a:cxn ang="0">
                      <a:pos x="2013" y="3"/>
                    </a:cxn>
                    <a:cxn ang="0">
                      <a:pos x="2013" y="3"/>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sp>
              <p:nvSpPr>
                <p:cNvPr id="174174" name="Freeform 209"/>
                <p:cNvSpPr/>
                <p:nvPr/>
              </p:nvSpPr>
              <p:spPr>
                <a:xfrm>
                  <a:off x="1849" y="3948"/>
                  <a:ext cx="52" cy="29"/>
                </a:xfrm>
                <a:custGeom>
                  <a:avLst/>
                  <a:gdLst>
                    <a:gd name="txL" fmla="*/ 0 w 37"/>
                    <a:gd name="txT" fmla="*/ 0 h 34"/>
                    <a:gd name="txR" fmla="*/ 37 w 37"/>
                    <a:gd name="txB" fmla="*/ 34 h 34"/>
                  </a:gdLst>
                  <a:ahLst/>
                  <a:cxnLst>
                    <a:cxn ang="0">
                      <a:pos x="2013" y="3"/>
                    </a:cxn>
                    <a:cxn ang="0">
                      <a:pos x="2597" y="3"/>
                    </a:cxn>
                    <a:cxn ang="0">
                      <a:pos x="2829" y="3"/>
                    </a:cxn>
                    <a:cxn ang="0">
                      <a:pos x="3100" y="3"/>
                    </a:cxn>
                    <a:cxn ang="0">
                      <a:pos x="3259" y="3"/>
                    </a:cxn>
                    <a:cxn ang="0">
                      <a:pos x="3499" y="3"/>
                    </a:cxn>
                    <a:cxn ang="0">
                      <a:pos x="3761" y="3"/>
                    </a:cxn>
                    <a:cxn ang="0">
                      <a:pos x="4083" y="3"/>
                    </a:cxn>
                    <a:cxn ang="0">
                      <a:pos x="4083" y="3"/>
                    </a:cxn>
                    <a:cxn ang="0">
                      <a:pos x="4357" y="3"/>
                    </a:cxn>
                    <a:cxn ang="0">
                      <a:pos x="4357" y="3"/>
                    </a:cxn>
                    <a:cxn ang="0">
                      <a:pos x="4357" y="3"/>
                    </a:cxn>
                    <a:cxn ang="0">
                      <a:pos x="4083" y="3"/>
                    </a:cxn>
                    <a:cxn ang="0">
                      <a:pos x="4083" y="3"/>
                    </a:cxn>
                    <a:cxn ang="0">
                      <a:pos x="3761" y="3"/>
                    </a:cxn>
                    <a:cxn ang="0">
                      <a:pos x="3499" y="3"/>
                    </a:cxn>
                    <a:cxn ang="0">
                      <a:pos x="3259" y="3"/>
                    </a:cxn>
                    <a:cxn ang="0">
                      <a:pos x="3100" y="2"/>
                    </a:cxn>
                    <a:cxn ang="0">
                      <a:pos x="2829" y="0"/>
                    </a:cxn>
                    <a:cxn ang="0">
                      <a:pos x="2597" y="0"/>
                    </a:cxn>
                    <a:cxn ang="0">
                      <a:pos x="2013" y="0"/>
                    </a:cxn>
                    <a:cxn ang="0">
                      <a:pos x="1772" y="0"/>
                    </a:cxn>
                    <a:cxn ang="0">
                      <a:pos x="1471" y="0"/>
                    </a:cxn>
                    <a:cxn ang="0">
                      <a:pos x="1261" y="2"/>
                    </a:cxn>
                    <a:cxn ang="0">
                      <a:pos x="1047" y="3"/>
                    </a:cxn>
                    <a:cxn ang="0">
                      <a:pos x="835" y="3"/>
                    </a:cxn>
                    <a:cxn ang="0">
                      <a:pos x="454" y="3"/>
                    </a:cxn>
                    <a:cxn ang="0">
                      <a:pos x="230" y="3"/>
                    </a:cxn>
                    <a:cxn ang="0">
                      <a:pos x="230" y="3"/>
                    </a:cxn>
                    <a:cxn ang="0">
                      <a:pos x="0" y="3"/>
                    </a:cxn>
                    <a:cxn ang="0">
                      <a:pos x="0" y="3"/>
                    </a:cxn>
                    <a:cxn ang="0">
                      <a:pos x="0" y="3"/>
                    </a:cxn>
                    <a:cxn ang="0">
                      <a:pos x="230" y="3"/>
                    </a:cxn>
                    <a:cxn ang="0">
                      <a:pos x="230" y="3"/>
                    </a:cxn>
                    <a:cxn ang="0">
                      <a:pos x="454" y="3"/>
                    </a:cxn>
                    <a:cxn ang="0">
                      <a:pos x="835" y="3"/>
                    </a:cxn>
                    <a:cxn ang="0">
                      <a:pos x="1047" y="3"/>
                    </a:cxn>
                    <a:cxn ang="0">
                      <a:pos x="1261" y="3"/>
                    </a:cxn>
                    <a:cxn ang="0">
                      <a:pos x="1471" y="3"/>
                    </a:cxn>
                    <a:cxn ang="0">
                      <a:pos x="1772" y="3"/>
                    </a:cxn>
                    <a:cxn ang="0">
                      <a:pos x="2013" y="3"/>
                    </a:cxn>
                    <a:cxn ang="0">
                      <a:pos x="2013" y="3"/>
                    </a:cxn>
                    <a:cxn ang="0">
                      <a:pos x="2013" y="3"/>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sp>
              <p:nvSpPr>
                <p:cNvPr id="174175" name="Freeform 210"/>
                <p:cNvSpPr/>
                <p:nvPr/>
              </p:nvSpPr>
              <p:spPr>
                <a:xfrm>
                  <a:off x="1849" y="4034"/>
                  <a:ext cx="52" cy="29"/>
                </a:xfrm>
                <a:custGeom>
                  <a:avLst/>
                  <a:gdLst>
                    <a:gd name="txL" fmla="*/ 0 w 37"/>
                    <a:gd name="txT" fmla="*/ 0 h 34"/>
                    <a:gd name="txR" fmla="*/ 37 w 37"/>
                    <a:gd name="txB" fmla="*/ 34 h 34"/>
                  </a:gdLst>
                  <a:ahLst/>
                  <a:cxnLst>
                    <a:cxn ang="0">
                      <a:pos x="2013" y="3"/>
                    </a:cxn>
                    <a:cxn ang="0">
                      <a:pos x="2597" y="3"/>
                    </a:cxn>
                    <a:cxn ang="0">
                      <a:pos x="2829" y="3"/>
                    </a:cxn>
                    <a:cxn ang="0">
                      <a:pos x="3100" y="3"/>
                    </a:cxn>
                    <a:cxn ang="0">
                      <a:pos x="3259" y="3"/>
                    </a:cxn>
                    <a:cxn ang="0">
                      <a:pos x="3499" y="3"/>
                    </a:cxn>
                    <a:cxn ang="0">
                      <a:pos x="3761" y="3"/>
                    </a:cxn>
                    <a:cxn ang="0">
                      <a:pos x="4083" y="3"/>
                    </a:cxn>
                    <a:cxn ang="0">
                      <a:pos x="4083" y="3"/>
                    </a:cxn>
                    <a:cxn ang="0">
                      <a:pos x="4357" y="3"/>
                    </a:cxn>
                    <a:cxn ang="0">
                      <a:pos x="4357" y="3"/>
                    </a:cxn>
                    <a:cxn ang="0">
                      <a:pos x="4357" y="3"/>
                    </a:cxn>
                    <a:cxn ang="0">
                      <a:pos x="4083" y="3"/>
                    </a:cxn>
                    <a:cxn ang="0">
                      <a:pos x="4083" y="3"/>
                    </a:cxn>
                    <a:cxn ang="0">
                      <a:pos x="3761" y="3"/>
                    </a:cxn>
                    <a:cxn ang="0">
                      <a:pos x="3499" y="3"/>
                    </a:cxn>
                    <a:cxn ang="0">
                      <a:pos x="3259" y="3"/>
                    </a:cxn>
                    <a:cxn ang="0">
                      <a:pos x="3100" y="2"/>
                    </a:cxn>
                    <a:cxn ang="0">
                      <a:pos x="2829" y="0"/>
                    </a:cxn>
                    <a:cxn ang="0">
                      <a:pos x="2597" y="0"/>
                    </a:cxn>
                    <a:cxn ang="0">
                      <a:pos x="2013" y="0"/>
                    </a:cxn>
                    <a:cxn ang="0">
                      <a:pos x="1772" y="0"/>
                    </a:cxn>
                    <a:cxn ang="0">
                      <a:pos x="1471" y="0"/>
                    </a:cxn>
                    <a:cxn ang="0">
                      <a:pos x="1261" y="2"/>
                    </a:cxn>
                    <a:cxn ang="0">
                      <a:pos x="1047" y="3"/>
                    </a:cxn>
                    <a:cxn ang="0">
                      <a:pos x="835" y="3"/>
                    </a:cxn>
                    <a:cxn ang="0">
                      <a:pos x="454" y="3"/>
                    </a:cxn>
                    <a:cxn ang="0">
                      <a:pos x="230" y="3"/>
                    </a:cxn>
                    <a:cxn ang="0">
                      <a:pos x="230" y="3"/>
                    </a:cxn>
                    <a:cxn ang="0">
                      <a:pos x="0" y="3"/>
                    </a:cxn>
                    <a:cxn ang="0">
                      <a:pos x="0" y="3"/>
                    </a:cxn>
                    <a:cxn ang="0">
                      <a:pos x="0" y="3"/>
                    </a:cxn>
                    <a:cxn ang="0">
                      <a:pos x="230" y="3"/>
                    </a:cxn>
                    <a:cxn ang="0">
                      <a:pos x="230" y="3"/>
                    </a:cxn>
                    <a:cxn ang="0">
                      <a:pos x="454" y="3"/>
                    </a:cxn>
                    <a:cxn ang="0">
                      <a:pos x="835" y="3"/>
                    </a:cxn>
                    <a:cxn ang="0">
                      <a:pos x="1047" y="3"/>
                    </a:cxn>
                    <a:cxn ang="0">
                      <a:pos x="1261" y="3"/>
                    </a:cxn>
                    <a:cxn ang="0">
                      <a:pos x="1471" y="3"/>
                    </a:cxn>
                    <a:cxn ang="0">
                      <a:pos x="1772" y="3"/>
                    </a:cxn>
                    <a:cxn ang="0">
                      <a:pos x="2013" y="3"/>
                    </a:cxn>
                    <a:cxn ang="0">
                      <a:pos x="2013" y="3"/>
                    </a:cxn>
                    <a:cxn ang="0">
                      <a:pos x="2013" y="3"/>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sp>
              <p:nvSpPr>
                <p:cNvPr id="174176" name="Freeform 211"/>
                <p:cNvSpPr/>
                <p:nvPr/>
              </p:nvSpPr>
              <p:spPr>
                <a:xfrm>
                  <a:off x="1849" y="4120"/>
                  <a:ext cx="52" cy="30"/>
                </a:xfrm>
                <a:custGeom>
                  <a:avLst/>
                  <a:gdLst>
                    <a:gd name="txL" fmla="*/ 0 w 37"/>
                    <a:gd name="txT" fmla="*/ 0 h 34"/>
                    <a:gd name="txR" fmla="*/ 37 w 37"/>
                    <a:gd name="txB" fmla="*/ 34 h 34"/>
                  </a:gdLst>
                  <a:ahLst/>
                  <a:cxnLst>
                    <a:cxn ang="0">
                      <a:pos x="2013" y="5"/>
                    </a:cxn>
                    <a:cxn ang="0">
                      <a:pos x="2597" y="6"/>
                    </a:cxn>
                    <a:cxn ang="0">
                      <a:pos x="2829" y="5"/>
                    </a:cxn>
                    <a:cxn ang="0">
                      <a:pos x="3100" y="5"/>
                    </a:cxn>
                    <a:cxn ang="0">
                      <a:pos x="3259" y="5"/>
                    </a:cxn>
                    <a:cxn ang="0">
                      <a:pos x="3499" y="4"/>
                    </a:cxn>
                    <a:cxn ang="0">
                      <a:pos x="3761" y="4"/>
                    </a:cxn>
                    <a:cxn ang="0">
                      <a:pos x="4083" y="4"/>
                    </a:cxn>
                    <a:cxn ang="0">
                      <a:pos x="4083" y="4"/>
                    </a:cxn>
                    <a:cxn ang="0">
                      <a:pos x="4357" y="4"/>
                    </a:cxn>
                    <a:cxn ang="0">
                      <a:pos x="4357" y="4"/>
                    </a:cxn>
                    <a:cxn ang="0">
                      <a:pos x="4357" y="4"/>
                    </a:cxn>
                    <a:cxn ang="0">
                      <a:pos x="4083" y="4"/>
                    </a:cxn>
                    <a:cxn ang="0">
                      <a:pos x="4083" y="4"/>
                    </a:cxn>
                    <a:cxn ang="0">
                      <a:pos x="3761" y="4"/>
                    </a:cxn>
                    <a:cxn ang="0">
                      <a:pos x="3499" y="4"/>
                    </a:cxn>
                    <a:cxn ang="0">
                      <a:pos x="3259" y="4"/>
                    </a:cxn>
                    <a:cxn ang="0">
                      <a:pos x="3100" y="2"/>
                    </a:cxn>
                    <a:cxn ang="0">
                      <a:pos x="2829" y="0"/>
                    </a:cxn>
                    <a:cxn ang="0">
                      <a:pos x="2597" y="0"/>
                    </a:cxn>
                    <a:cxn ang="0">
                      <a:pos x="2013" y="0"/>
                    </a:cxn>
                    <a:cxn ang="0">
                      <a:pos x="1772" y="0"/>
                    </a:cxn>
                    <a:cxn ang="0">
                      <a:pos x="1471" y="0"/>
                    </a:cxn>
                    <a:cxn ang="0">
                      <a:pos x="1261" y="2"/>
                    </a:cxn>
                    <a:cxn ang="0">
                      <a:pos x="1047" y="4"/>
                    </a:cxn>
                    <a:cxn ang="0">
                      <a:pos x="835" y="4"/>
                    </a:cxn>
                    <a:cxn ang="0">
                      <a:pos x="454" y="4"/>
                    </a:cxn>
                    <a:cxn ang="0">
                      <a:pos x="230" y="4"/>
                    </a:cxn>
                    <a:cxn ang="0">
                      <a:pos x="230" y="4"/>
                    </a:cxn>
                    <a:cxn ang="0">
                      <a:pos x="0" y="4"/>
                    </a:cxn>
                    <a:cxn ang="0">
                      <a:pos x="0" y="4"/>
                    </a:cxn>
                    <a:cxn ang="0">
                      <a:pos x="0" y="4"/>
                    </a:cxn>
                    <a:cxn ang="0">
                      <a:pos x="230" y="4"/>
                    </a:cxn>
                    <a:cxn ang="0">
                      <a:pos x="230" y="4"/>
                    </a:cxn>
                    <a:cxn ang="0">
                      <a:pos x="454" y="4"/>
                    </a:cxn>
                    <a:cxn ang="0">
                      <a:pos x="835" y="4"/>
                    </a:cxn>
                    <a:cxn ang="0">
                      <a:pos x="1047" y="5"/>
                    </a:cxn>
                    <a:cxn ang="0">
                      <a:pos x="1261" y="5"/>
                    </a:cxn>
                    <a:cxn ang="0">
                      <a:pos x="1471" y="5"/>
                    </a:cxn>
                    <a:cxn ang="0">
                      <a:pos x="1772" y="6"/>
                    </a:cxn>
                    <a:cxn ang="0">
                      <a:pos x="2013" y="6"/>
                    </a:cxn>
                    <a:cxn ang="0">
                      <a:pos x="2013" y="6"/>
                    </a:cxn>
                    <a:cxn ang="0">
                      <a:pos x="2013" y="5"/>
                    </a:cxn>
                  </a:cxnLst>
                  <a:rect l="txL" t="txT" r="txR" b="txB"/>
                  <a:pathLst>
                    <a:path w="37" h="34">
                      <a:moveTo>
                        <a:pt x="17" y="32"/>
                      </a:moveTo>
                      <a:lnTo>
                        <a:pt x="22" y="34"/>
                      </a:lnTo>
                      <a:lnTo>
                        <a:pt x="24" y="32"/>
                      </a:lnTo>
                      <a:lnTo>
                        <a:pt x="26" y="32"/>
                      </a:lnTo>
                      <a:lnTo>
                        <a:pt x="28" y="30"/>
                      </a:lnTo>
                      <a:lnTo>
                        <a:pt x="30" y="28"/>
                      </a:lnTo>
                      <a:lnTo>
                        <a:pt x="32" y="26"/>
                      </a:lnTo>
                      <a:lnTo>
                        <a:pt x="35" y="24"/>
                      </a:lnTo>
                      <a:lnTo>
                        <a:pt x="35" y="22"/>
                      </a:lnTo>
                      <a:lnTo>
                        <a:pt x="37" y="20"/>
                      </a:lnTo>
                      <a:lnTo>
                        <a:pt x="37" y="16"/>
                      </a:lnTo>
                      <a:lnTo>
                        <a:pt x="37" y="14"/>
                      </a:lnTo>
                      <a:lnTo>
                        <a:pt x="35" y="12"/>
                      </a:lnTo>
                      <a:lnTo>
                        <a:pt x="35" y="10"/>
                      </a:lnTo>
                      <a:lnTo>
                        <a:pt x="32" y="6"/>
                      </a:lnTo>
                      <a:lnTo>
                        <a:pt x="30" y="6"/>
                      </a:lnTo>
                      <a:lnTo>
                        <a:pt x="28" y="4"/>
                      </a:lnTo>
                      <a:lnTo>
                        <a:pt x="26" y="2"/>
                      </a:lnTo>
                      <a:lnTo>
                        <a:pt x="24" y="0"/>
                      </a:lnTo>
                      <a:lnTo>
                        <a:pt x="22" y="0"/>
                      </a:lnTo>
                      <a:lnTo>
                        <a:pt x="17" y="0"/>
                      </a:lnTo>
                      <a:lnTo>
                        <a:pt x="15" y="0"/>
                      </a:lnTo>
                      <a:lnTo>
                        <a:pt x="13" y="0"/>
                      </a:lnTo>
                      <a:lnTo>
                        <a:pt x="11" y="2"/>
                      </a:lnTo>
                      <a:lnTo>
                        <a:pt x="9" y="4"/>
                      </a:lnTo>
                      <a:lnTo>
                        <a:pt x="7" y="6"/>
                      </a:lnTo>
                      <a:lnTo>
                        <a:pt x="4" y="6"/>
                      </a:lnTo>
                      <a:lnTo>
                        <a:pt x="2" y="10"/>
                      </a:lnTo>
                      <a:lnTo>
                        <a:pt x="2" y="12"/>
                      </a:lnTo>
                      <a:lnTo>
                        <a:pt x="0" y="14"/>
                      </a:lnTo>
                      <a:lnTo>
                        <a:pt x="0" y="16"/>
                      </a:lnTo>
                      <a:lnTo>
                        <a:pt x="0" y="20"/>
                      </a:lnTo>
                      <a:lnTo>
                        <a:pt x="2" y="22"/>
                      </a:lnTo>
                      <a:lnTo>
                        <a:pt x="2" y="24"/>
                      </a:lnTo>
                      <a:lnTo>
                        <a:pt x="4" y="26"/>
                      </a:lnTo>
                      <a:lnTo>
                        <a:pt x="7" y="28"/>
                      </a:lnTo>
                      <a:lnTo>
                        <a:pt x="9" y="30"/>
                      </a:lnTo>
                      <a:lnTo>
                        <a:pt x="11" y="32"/>
                      </a:lnTo>
                      <a:lnTo>
                        <a:pt x="13" y="32"/>
                      </a:lnTo>
                      <a:lnTo>
                        <a:pt x="15" y="34"/>
                      </a:lnTo>
                      <a:lnTo>
                        <a:pt x="17" y="34"/>
                      </a:lnTo>
                      <a:lnTo>
                        <a:pt x="17" y="32"/>
                      </a:lnTo>
                      <a:close/>
                    </a:path>
                  </a:pathLst>
                </a:custGeom>
                <a:solidFill>
                  <a:srgbClr val="000000">
                    <a:alpha val="100000"/>
                  </a:srgbClr>
                </a:solidFill>
                <a:ln w="9525">
                  <a:noFill/>
                </a:ln>
              </p:spPr>
              <p:txBody>
                <a:bodyPr/>
                <a:p>
                  <a:endParaRPr lang="zh-CN" altLang="en-US"/>
                </a:p>
              </p:txBody>
            </p:sp>
          </p:grpSp>
          <p:sp>
            <p:nvSpPr>
              <p:cNvPr id="174104" name="Text Box 212"/>
              <p:cNvSpPr txBox="1"/>
              <p:nvPr/>
            </p:nvSpPr>
            <p:spPr>
              <a:xfrm>
                <a:off x="1576" y="2948"/>
                <a:ext cx="292" cy="123"/>
              </a:xfrm>
              <a:prstGeom prst="rect">
                <a:avLst/>
              </a:prstGeom>
              <a:noFill/>
              <a:ln w="9525">
                <a:noFill/>
              </a:ln>
            </p:spPr>
            <p:txBody>
              <a:bodyPr lIns="0" tIns="0" rIns="0" bIns="0">
                <a:spAutoFit/>
              </a:bodyPr>
              <a:p>
                <a:r>
                  <a:rPr lang="zh-CN" altLang="en-US" i="0" dirty="0">
                    <a:solidFill>
                      <a:srgbClr val="006600"/>
                    </a:solidFill>
                    <a:latin typeface="Arial" panose="020B0604020202020204" pitchFamily="34" charset="0"/>
                    <a:ea typeface="宋体" panose="02010600030101010101" pitchFamily="2" charset="-122"/>
                  </a:rPr>
                  <a:t>页表</a:t>
                </a:r>
                <a:endParaRPr lang="zh-CN" altLang="en-US" i="0" dirty="0">
                  <a:solidFill>
                    <a:srgbClr val="006600"/>
                  </a:solidFill>
                  <a:latin typeface="Arial" panose="020B0604020202020204" pitchFamily="34" charset="0"/>
                  <a:ea typeface="宋体" panose="02010600030101010101" pitchFamily="2" charset="-122"/>
                </a:endParaRPr>
              </a:p>
            </p:txBody>
          </p:sp>
        </p:grpSp>
        <p:grpSp>
          <p:nvGrpSpPr>
            <p:cNvPr id="174100" name="Group 214"/>
            <p:cNvGrpSpPr/>
            <p:nvPr/>
          </p:nvGrpSpPr>
          <p:grpSpPr>
            <a:xfrm>
              <a:off x="881" y="2240"/>
              <a:ext cx="445" cy="219"/>
              <a:chOff x="881" y="2240"/>
              <a:chExt cx="445" cy="219"/>
            </a:xfrm>
          </p:grpSpPr>
          <p:sp>
            <p:nvSpPr>
              <p:cNvPr id="174101" name="Line 215"/>
              <p:cNvSpPr/>
              <p:nvPr/>
            </p:nvSpPr>
            <p:spPr>
              <a:xfrm>
                <a:off x="881" y="2448"/>
                <a:ext cx="445" cy="1"/>
              </a:xfrm>
              <a:prstGeom prst="line">
                <a:avLst/>
              </a:prstGeom>
              <a:ln w="28575" cap="flat" cmpd="sng">
                <a:solidFill>
                  <a:srgbClr val="FF6600"/>
                </a:solidFill>
                <a:prstDash val="solid"/>
                <a:headEnd type="none" w="med" len="med"/>
                <a:tailEnd type="triangle" w="med" len="med"/>
              </a:ln>
            </p:spPr>
          </p:sp>
          <p:sp>
            <p:nvSpPr>
              <p:cNvPr id="174102" name="Line 216"/>
              <p:cNvSpPr/>
              <p:nvPr/>
            </p:nvSpPr>
            <p:spPr>
              <a:xfrm>
                <a:off x="887" y="2240"/>
                <a:ext cx="0" cy="219"/>
              </a:xfrm>
              <a:prstGeom prst="line">
                <a:avLst/>
              </a:prstGeom>
              <a:ln w="28575" cap="flat" cmpd="sng">
                <a:solidFill>
                  <a:srgbClr val="FF6600"/>
                </a:solidFill>
                <a:prstDash val="solid"/>
                <a:headEnd type="none" w="med" len="med"/>
                <a:tailEnd type="none" w="med" len="med"/>
              </a:ln>
            </p:spPr>
          </p:sp>
        </p:grpSp>
      </p:grpSp>
      <p:sp>
        <p:nvSpPr>
          <p:cNvPr id="785625" name="Text Box 217"/>
          <p:cNvSpPr txBox="1"/>
          <p:nvPr/>
        </p:nvSpPr>
        <p:spPr>
          <a:xfrm>
            <a:off x="1774825" y="2889250"/>
            <a:ext cx="1260475" cy="1538605"/>
          </a:xfrm>
          <a:prstGeom prst="rect">
            <a:avLst/>
          </a:prstGeom>
          <a:noFill/>
          <a:ln w="9525">
            <a:noFill/>
          </a:ln>
        </p:spPr>
        <p:txBody>
          <a:bodyPr lIns="0" tIns="0" rIns="0" bIns="0">
            <a:spAutoFit/>
          </a:bodyPr>
          <a:p>
            <a:r>
              <a:rPr lang="zh-CN" altLang="en-US" sz="2000" i="0" dirty="0">
                <a:solidFill>
                  <a:srgbClr val="0000FF"/>
                </a:solidFill>
                <a:latin typeface="Arial" panose="020B0604020202020204" pitchFamily="34" charset="0"/>
                <a:ea typeface="黑体" panose="02010609060101010101" pitchFamily="49" charset="-122"/>
              </a:rPr>
              <a:t>若</a:t>
            </a:r>
            <a:r>
              <a:rPr lang="en-US" altLang="zh-CN" sz="2000" i="0">
                <a:solidFill>
                  <a:srgbClr val="0000FF"/>
                </a:solidFill>
                <a:latin typeface="Arial" panose="020B0604020202020204" pitchFamily="34" charset="0"/>
                <a:ea typeface="黑体" panose="02010609060101010101" pitchFamily="49" charset="-122"/>
              </a:rPr>
              <a:t>TLB</a:t>
            </a:r>
            <a:r>
              <a:rPr lang="zh-CN" altLang="en-US" sz="2000" i="0" dirty="0">
                <a:solidFill>
                  <a:srgbClr val="0000FF"/>
                </a:solidFill>
                <a:latin typeface="Arial" panose="020B0604020202020204" pitchFamily="34" charset="0"/>
                <a:ea typeface="黑体" panose="02010609060101010101" pitchFamily="49" charset="-122"/>
              </a:rPr>
              <a:t>中的</a:t>
            </a:r>
            <a:r>
              <a:rPr lang="en-US" altLang="zh-CN" sz="2000" i="0">
                <a:solidFill>
                  <a:srgbClr val="0000FF"/>
                </a:solidFill>
                <a:latin typeface="Arial" panose="020B0604020202020204" pitchFamily="34" charset="0"/>
                <a:ea typeface="黑体" panose="02010609060101010101" pitchFamily="49" charset="-122"/>
              </a:rPr>
              <a:t>V=0 </a:t>
            </a:r>
            <a:r>
              <a:rPr lang="zh-CN" altLang="en-US" sz="2000" i="0" dirty="0">
                <a:solidFill>
                  <a:srgbClr val="0000FF"/>
                </a:solidFill>
                <a:latin typeface="Arial" panose="020B0604020202020204" pitchFamily="34" charset="0"/>
                <a:ea typeface="黑体" panose="02010609060101010101" pitchFamily="49" charset="-122"/>
              </a:rPr>
              <a:t>或</a:t>
            </a:r>
            <a:r>
              <a:rPr lang="en-US" altLang="zh-CN" sz="2000" i="0" err="1">
                <a:solidFill>
                  <a:srgbClr val="0000FF"/>
                </a:solidFill>
                <a:latin typeface="Arial" panose="020B0604020202020204" pitchFamily="34" charset="0"/>
                <a:ea typeface="黑体" panose="02010609060101010101" pitchFamily="49" charset="-122"/>
              </a:rPr>
              <a:t>Tag≠VPN</a:t>
            </a:r>
            <a:r>
              <a:rPr lang="en-US" altLang="zh-CN" sz="2000" i="0">
                <a:solidFill>
                  <a:srgbClr val="0000FF"/>
                </a:solidFill>
                <a:latin typeface="Arial" panose="020B0604020202020204" pitchFamily="34" charset="0"/>
                <a:ea typeface="黑体" panose="02010609060101010101" pitchFamily="49" charset="-122"/>
              </a:rPr>
              <a:t>,</a:t>
            </a:r>
            <a:r>
              <a:rPr lang="zh-CN" altLang="en-US" sz="2000" i="0" dirty="0">
                <a:solidFill>
                  <a:srgbClr val="0000FF"/>
                </a:solidFill>
                <a:latin typeface="Arial" panose="020B0604020202020204" pitchFamily="34" charset="0"/>
                <a:ea typeface="黑体" panose="02010609060101010101" pitchFamily="49" charset="-122"/>
              </a:rPr>
              <a:t>则到页表中找</a:t>
            </a:r>
            <a:endParaRPr lang="zh-CN" altLang="en-US" sz="2000" i="0" dirty="0">
              <a:solidFill>
                <a:srgbClr val="0000FF"/>
              </a:solidFill>
              <a:latin typeface="Arial" panose="020B0604020202020204" pitchFamily="34" charset="0"/>
              <a:ea typeface="黑体" panose="02010609060101010101" pitchFamily="49" charset="-122"/>
            </a:endParaRPr>
          </a:p>
        </p:txBody>
      </p:sp>
      <p:sp>
        <p:nvSpPr>
          <p:cNvPr id="785626" name="Text Box 218"/>
          <p:cNvSpPr txBox="1"/>
          <p:nvPr/>
        </p:nvSpPr>
        <p:spPr>
          <a:xfrm>
            <a:off x="1730375" y="4598988"/>
            <a:ext cx="1395413" cy="1230630"/>
          </a:xfrm>
          <a:prstGeom prst="rect">
            <a:avLst/>
          </a:prstGeom>
          <a:noFill/>
          <a:ln w="9525">
            <a:noFill/>
          </a:ln>
        </p:spPr>
        <p:txBody>
          <a:bodyPr lIns="0" tIns="0" rIns="0" bIns="0">
            <a:spAutoFit/>
          </a:bodyPr>
          <a:p>
            <a:r>
              <a:rPr lang="zh-CN" altLang="en-US" sz="2000" i="0" dirty="0">
                <a:solidFill>
                  <a:srgbClr val="0000FF"/>
                </a:solidFill>
                <a:latin typeface="Arial" panose="020B0604020202020204" pitchFamily="34" charset="0"/>
                <a:ea typeface="黑体" panose="02010609060101010101" pitchFamily="49" charset="-122"/>
              </a:rPr>
              <a:t>若页表中的</a:t>
            </a:r>
            <a:r>
              <a:rPr lang="en-US" altLang="zh-CN" sz="2000" i="0">
                <a:solidFill>
                  <a:srgbClr val="0000FF"/>
                </a:solidFill>
                <a:latin typeface="Arial" panose="020B0604020202020204" pitchFamily="34" charset="0"/>
                <a:ea typeface="黑体" panose="02010609060101010101" pitchFamily="49" charset="-122"/>
              </a:rPr>
              <a:t>V=0</a:t>
            </a:r>
            <a:r>
              <a:rPr lang="zh-CN" altLang="en-US" sz="2000" i="0" dirty="0">
                <a:solidFill>
                  <a:srgbClr val="0000FF"/>
                </a:solidFill>
                <a:latin typeface="Arial" panose="020B0604020202020204" pitchFamily="34" charset="0"/>
                <a:ea typeface="黑体" panose="02010609060101010101" pitchFamily="49" charset="-122"/>
              </a:rPr>
              <a:t>，则缺页，到磁盘中找</a:t>
            </a:r>
            <a:endParaRPr lang="zh-CN" altLang="en-US" sz="2000" i="0" dirty="0">
              <a:solidFill>
                <a:srgbClr val="0000FF"/>
              </a:solidFill>
              <a:latin typeface="Arial" panose="020B0604020202020204" pitchFamily="34" charset="0"/>
              <a:ea typeface="黑体" panose="02010609060101010101" pitchFamily="49" charset="-122"/>
            </a:endParaRPr>
          </a:p>
        </p:txBody>
      </p:sp>
      <p:sp>
        <p:nvSpPr>
          <p:cNvPr id="785627" name="Text Box 219"/>
          <p:cNvSpPr txBox="1"/>
          <p:nvPr/>
        </p:nvSpPr>
        <p:spPr>
          <a:xfrm>
            <a:off x="5781675" y="5454650"/>
            <a:ext cx="2070100" cy="615315"/>
          </a:xfrm>
          <a:prstGeom prst="rect">
            <a:avLst/>
          </a:prstGeom>
          <a:solidFill>
            <a:schemeClr val="bg1"/>
          </a:solidFill>
          <a:ln w="9525">
            <a:noFill/>
          </a:ln>
        </p:spPr>
        <p:txBody>
          <a:bodyPr lIns="0" tIns="0" rIns="0" bIns="0">
            <a:spAutoFit/>
          </a:bodyPr>
          <a:p>
            <a:r>
              <a:rPr lang="zh-CN" altLang="en-US" sz="2000" i="0" dirty="0">
                <a:solidFill>
                  <a:srgbClr val="CC0000"/>
                </a:solidFill>
                <a:latin typeface="Arial" panose="020B0604020202020204" pitchFamily="34" charset="0"/>
                <a:ea typeface="黑体" panose="02010609060101010101" pitchFamily="49" charset="-122"/>
              </a:rPr>
              <a:t>主存页表中需要</a:t>
            </a:r>
            <a:r>
              <a:rPr lang="en-US" altLang="zh-CN" sz="2000" i="0">
                <a:solidFill>
                  <a:srgbClr val="CC0000"/>
                </a:solidFill>
                <a:latin typeface="Arial" panose="020B0604020202020204" pitchFamily="34" charset="0"/>
                <a:ea typeface="黑体" panose="02010609060101010101" pitchFamily="49" charset="-122"/>
              </a:rPr>
              <a:t>Tag</a:t>
            </a:r>
            <a:r>
              <a:rPr lang="zh-CN" altLang="en-US" sz="2000" i="0" dirty="0">
                <a:solidFill>
                  <a:srgbClr val="CC0000"/>
                </a:solidFill>
                <a:latin typeface="Arial" panose="020B0604020202020204" pitchFamily="34" charset="0"/>
                <a:ea typeface="黑体" panose="02010609060101010101" pitchFamily="49" charset="-122"/>
              </a:rPr>
              <a:t>吗？为什么？</a:t>
            </a:r>
            <a:endParaRPr lang="zh-CN" altLang="en-US" sz="2000" i="0" dirty="0">
              <a:solidFill>
                <a:srgbClr val="CC0000"/>
              </a:solidFill>
              <a:latin typeface="Arial" panose="020B0604020202020204" pitchFamily="34" charset="0"/>
              <a:ea typeface="黑体" panose="02010609060101010101" pitchFamily="49" charset="-122"/>
            </a:endParaRPr>
          </a:p>
        </p:txBody>
      </p:sp>
      <p:sp>
        <p:nvSpPr>
          <p:cNvPr id="206" name="Text Box 219"/>
          <p:cNvSpPr txBox="1">
            <a:spLocks noChangeArrowheads="1"/>
          </p:cNvSpPr>
          <p:nvPr/>
        </p:nvSpPr>
        <p:spPr bwMode="auto">
          <a:xfrm>
            <a:off x="6905625" y="773113"/>
            <a:ext cx="3511550" cy="615315"/>
          </a:xfrm>
          <a:prstGeom prst="rect">
            <a:avLst/>
          </a:prstGeom>
          <a:solidFill>
            <a:schemeClr val="bg1"/>
          </a:solidFill>
          <a:ln w="9525">
            <a:noFill/>
            <a:miter lim="800000"/>
          </a:ln>
        </p:spPr>
        <p:txBody>
          <a:bodyPr lIns="0" tIns="0" rIns="0" bIns="0">
            <a:spAutoFit/>
          </a:bodyPr>
          <a:lstStyle/>
          <a:p>
            <a:pPr marR="0" defTabSz="914400">
              <a:spcBef>
                <a:spcPts val="0"/>
              </a:spcBef>
              <a:buClrTx/>
              <a:buSzTx/>
              <a:buFontTx/>
              <a:buNone/>
              <a:defRPr/>
            </a:pPr>
            <a:r>
              <a:rPr kumimoji="1" lang="zh-CN" altLang="en-US" sz="2000" i="0" kern="1200" cap="none" spc="0" normalizeH="0" baseline="0" noProof="0" dirty="0">
                <a:solidFill>
                  <a:srgbClr val="CC0000"/>
                </a:solidFill>
                <a:latin typeface="Arial" panose="020B0604020202020204" pitchFamily="34" charset="0"/>
                <a:ea typeface="黑体" panose="02010609060101010101" pitchFamily="49" charset="-122"/>
                <a:cs typeface="+mn-cs"/>
              </a:rPr>
              <a:t>这里的</a:t>
            </a:r>
            <a:r>
              <a:rPr kumimoji="1" lang="en-US" altLang="zh-CN" sz="2000" i="0" kern="1200" cap="none" spc="0" normalizeH="0" baseline="0" noProof="0" dirty="0">
                <a:solidFill>
                  <a:srgbClr val="CC0000"/>
                </a:solidFill>
                <a:latin typeface="Arial" panose="020B0604020202020204" pitchFamily="34" charset="0"/>
                <a:ea typeface="黑体" panose="02010609060101010101" pitchFamily="49" charset="-122"/>
                <a:cs typeface="+mn-cs"/>
              </a:rPr>
              <a:t>TLB</a:t>
            </a:r>
            <a:r>
              <a:rPr kumimoji="1" lang="zh-CN" altLang="en-US" sz="2000" i="0" kern="1200" cap="none" spc="0" normalizeH="0" baseline="0" noProof="0" dirty="0">
                <a:solidFill>
                  <a:srgbClr val="CC0000"/>
                </a:solidFill>
                <a:latin typeface="Arial" panose="020B0604020202020204" pitchFamily="34" charset="0"/>
                <a:ea typeface="黑体" panose="02010609060101010101" pitchFamily="49" charset="-122"/>
                <a:cs typeface="+mn-cs"/>
              </a:rPr>
              <a:t>采用何映射方式？</a:t>
            </a:r>
            <a:endParaRPr kumimoji="1" lang="en-US" altLang="zh-CN" sz="2000" i="0" kern="1200" cap="none" spc="0" normalizeH="0" baseline="0" noProof="0" dirty="0">
              <a:solidFill>
                <a:srgbClr val="CC0000"/>
              </a:solidFill>
              <a:latin typeface="Arial" panose="020B0604020202020204" pitchFamily="34" charset="0"/>
              <a:ea typeface="黑体" panose="02010609060101010101" pitchFamily="49" charset="-122"/>
              <a:cs typeface="+mn-cs"/>
            </a:endParaRPr>
          </a:p>
          <a:p>
            <a:pPr marR="0" defTabSz="914400">
              <a:spcBef>
                <a:spcPts val="0"/>
              </a:spcBef>
              <a:buClrTx/>
              <a:buSzTx/>
              <a:buFontTx/>
              <a:buNone/>
              <a:defRPr/>
            </a:pPr>
            <a:r>
              <a:rPr kumimoji="1" lang="zh-CN" altLang="en-US" sz="2000" i="0" kern="1200" cap="none" spc="0" normalizeH="0" baseline="0" noProof="0" dirty="0">
                <a:solidFill>
                  <a:schemeClr val="tx2">
                    <a:lumMod val="60000"/>
                    <a:lumOff val="40000"/>
                  </a:schemeClr>
                </a:solidFill>
                <a:latin typeface="Arial" panose="020B0604020202020204" pitchFamily="34" charset="0"/>
                <a:ea typeface="黑体" panose="02010609060101010101" pitchFamily="49" charset="-122"/>
                <a:cs typeface="+mn-cs"/>
              </a:rPr>
              <a:t>全相联！</a:t>
            </a:r>
            <a:r>
              <a:rPr kumimoji="1" lang="en-US" altLang="zh-CN" sz="2000" i="0" kern="1200" cap="none" spc="0" normalizeH="0" baseline="0" noProof="0" dirty="0">
                <a:solidFill>
                  <a:schemeClr val="tx2">
                    <a:lumMod val="60000"/>
                    <a:lumOff val="40000"/>
                  </a:schemeClr>
                </a:solidFill>
                <a:latin typeface="Arial" panose="020B0604020202020204" pitchFamily="34" charset="0"/>
                <a:ea typeface="黑体" panose="02010609060101010101" pitchFamily="49" charset="-122"/>
                <a:cs typeface="+mn-cs"/>
              </a:rPr>
              <a:t>VP#</a:t>
            </a:r>
            <a:r>
              <a:rPr kumimoji="1" lang="zh-CN" altLang="en-US" sz="2000" i="0" kern="1200" cap="none" spc="0" normalizeH="0" baseline="0" noProof="0" dirty="0">
                <a:solidFill>
                  <a:schemeClr val="tx2">
                    <a:lumMod val="60000"/>
                    <a:lumOff val="40000"/>
                  </a:schemeClr>
                </a:solidFill>
                <a:latin typeface="Arial" panose="020B0604020202020204" pitchFamily="34" charset="0"/>
                <a:ea typeface="黑体" panose="02010609060101010101" pitchFamily="49" charset="-122"/>
                <a:cs typeface="+mn-cs"/>
              </a:rPr>
              <a:t>需和每个</a:t>
            </a:r>
            <a:r>
              <a:rPr kumimoji="1" lang="en-US" altLang="zh-CN" sz="2000" i="0" kern="1200" cap="none" spc="0" normalizeH="0" baseline="0" noProof="0" dirty="0">
                <a:solidFill>
                  <a:schemeClr val="tx2">
                    <a:lumMod val="60000"/>
                    <a:lumOff val="40000"/>
                  </a:schemeClr>
                </a:solidFill>
                <a:latin typeface="Arial" panose="020B0604020202020204" pitchFamily="34" charset="0"/>
                <a:ea typeface="黑体" panose="02010609060101010101" pitchFamily="49" charset="-122"/>
                <a:cs typeface="+mn-cs"/>
              </a:rPr>
              <a:t>tag</a:t>
            </a:r>
            <a:r>
              <a:rPr kumimoji="1" lang="zh-CN" altLang="en-US" sz="2000" i="0" kern="1200" cap="none" spc="0" normalizeH="0" baseline="0" noProof="0" dirty="0">
                <a:solidFill>
                  <a:schemeClr val="tx2">
                    <a:lumMod val="60000"/>
                    <a:lumOff val="40000"/>
                  </a:schemeClr>
                </a:solidFill>
                <a:latin typeface="Arial" panose="020B0604020202020204" pitchFamily="34" charset="0"/>
                <a:ea typeface="黑体" panose="02010609060101010101" pitchFamily="49" charset="-122"/>
                <a:cs typeface="+mn-cs"/>
              </a:rPr>
              <a:t>比较</a:t>
            </a:r>
            <a:endParaRPr kumimoji="1" lang="zh-CN" altLang="en-US" sz="2000" i="0" kern="1200" cap="none" spc="0" normalizeH="0" baseline="0" noProof="0" dirty="0">
              <a:solidFill>
                <a:schemeClr val="tx2">
                  <a:lumMod val="60000"/>
                  <a:lumOff val="40000"/>
                </a:schemeClr>
              </a:solidFill>
              <a:latin typeface="Arial" panose="020B0604020202020204" pitchFamily="34" charset="0"/>
              <a:ea typeface="黑体" panose="02010609060101010101" pitchFamily="49" charset="-122"/>
              <a:cs typeface="+mn-cs"/>
            </a:endParaRPr>
          </a:p>
        </p:txBody>
      </p:sp>
      <p:sp>
        <p:nvSpPr>
          <p:cNvPr id="208" name="Text Box 220"/>
          <p:cNvSpPr txBox="1"/>
          <p:nvPr/>
        </p:nvSpPr>
        <p:spPr>
          <a:xfrm>
            <a:off x="1730375" y="6421438"/>
            <a:ext cx="4051300" cy="338455"/>
          </a:xfrm>
          <a:prstGeom prst="rect">
            <a:avLst/>
          </a:prstGeom>
          <a:noFill/>
          <a:ln w="9525">
            <a:noFill/>
          </a:ln>
        </p:spPr>
        <p:txBody>
          <a:bodyPr lIns="0" tIns="0" rIns="0" bIns="0">
            <a:spAutoFit/>
          </a:bodyPr>
          <a:p>
            <a:r>
              <a:rPr lang="zh-CN" altLang="en-US" sz="2200" i="0" dirty="0">
                <a:solidFill>
                  <a:srgbClr val="CC0000"/>
                </a:solidFill>
                <a:latin typeface="Arial" panose="020B0604020202020204" pitchFamily="34" charset="0"/>
                <a:ea typeface="宋体" panose="02010600030101010101" pitchFamily="2" charset="-122"/>
              </a:rPr>
              <a:t>问题：引入</a:t>
            </a:r>
            <a:r>
              <a:rPr lang="en-US" altLang="zh-CN" sz="2200" i="0">
                <a:solidFill>
                  <a:srgbClr val="CC0000"/>
                </a:solidFill>
                <a:latin typeface="Arial" panose="020B0604020202020204" pitchFamily="34" charset="0"/>
                <a:ea typeface="宋体" panose="02010600030101010101" pitchFamily="2" charset="-122"/>
              </a:rPr>
              <a:t>TLB</a:t>
            </a:r>
            <a:r>
              <a:rPr lang="zh-CN" altLang="en-US" sz="2200" i="0" dirty="0">
                <a:solidFill>
                  <a:srgbClr val="CC0000"/>
                </a:solidFill>
                <a:latin typeface="Arial" panose="020B0604020202020204" pitchFamily="34" charset="0"/>
                <a:ea typeface="宋体" panose="02010600030101010101" pitchFamily="2" charset="-122"/>
              </a:rPr>
              <a:t>的目的是什么？</a:t>
            </a:r>
            <a:endParaRPr lang="zh-CN" altLang="en-US" sz="2200" i="0" dirty="0">
              <a:solidFill>
                <a:srgbClr val="CC0000"/>
              </a:solidFill>
              <a:latin typeface="Arial" panose="020B0604020202020204" pitchFamily="34" charset="0"/>
              <a:ea typeface="宋体" panose="02010600030101010101" pitchFamily="2" charset="-122"/>
            </a:endParaRPr>
          </a:p>
        </p:txBody>
      </p:sp>
      <p:sp>
        <p:nvSpPr>
          <p:cNvPr id="209" name="Text Box 221"/>
          <p:cNvSpPr txBox="1"/>
          <p:nvPr/>
        </p:nvSpPr>
        <p:spPr>
          <a:xfrm>
            <a:off x="5961063" y="6399213"/>
            <a:ext cx="3735387" cy="307340"/>
          </a:xfrm>
          <a:prstGeom prst="rect">
            <a:avLst/>
          </a:prstGeom>
          <a:noFill/>
          <a:ln w="9525">
            <a:noFill/>
          </a:ln>
        </p:spPr>
        <p:txBody>
          <a:bodyPr lIns="0" tIns="0" rIns="0" bIns="0">
            <a:spAutoFit/>
          </a:bodyPr>
          <a:p>
            <a:r>
              <a:rPr lang="zh-CN" altLang="en-US" sz="2000" i="0" dirty="0">
                <a:solidFill>
                  <a:srgbClr val="0000FF"/>
                </a:solidFill>
                <a:latin typeface="Arial" panose="020B0604020202020204" pitchFamily="34" charset="0"/>
                <a:ea typeface="黑体" panose="02010609060101010101" pitchFamily="49" charset="-122"/>
              </a:rPr>
              <a:t>减少到内存查页表的次数！</a:t>
            </a:r>
            <a:endParaRPr lang="en-US" altLang="zh-CN" sz="2000" i="0">
              <a:solidFill>
                <a:srgbClr val="0000FF"/>
              </a:solidFill>
              <a:latin typeface="Arial" panose="020B0604020202020204" pitchFamily="34" charset="0"/>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5621"/>
                                        </p:tgtEl>
                                        <p:attrNameLst>
                                          <p:attrName>style.visibility</p:attrName>
                                        </p:attrNameLst>
                                      </p:cBhvr>
                                      <p:to>
                                        <p:strVal val="visible"/>
                                      </p:to>
                                    </p:set>
                                    <p:animEffect transition="in" filter="blinds(horizontal)">
                                      <p:cBhvr>
                                        <p:cTn id="7" dur="500"/>
                                        <p:tgtEl>
                                          <p:spTgt spid="785621"/>
                                        </p:tgtEl>
                                      </p:cBhvr>
                                    </p:animEffect>
                                  </p:childTnLst>
                                  <p:subTnLst>
                                    <p:animClr clrSpc="rgb" dir="cw">
                                      <p:cBhvr override="childStyle">
                                        <p:cTn dur="1" fill="hold" display="0" masterRel="nextClick" afterEffect="1"/>
                                        <p:tgtEl>
                                          <p:spTgt spid="785621"/>
                                        </p:tgtEl>
                                        <p:attrNameLst>
                                          <p:attrName>ppt_c</p:attrName>
                                        </p:attrNameLst>
                                      </p:cBhvr>
                                      <p:to>
                                        <a:schemeClr val="accent1"/>
                                      </p:to>
                                    </p:animClr>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5625"/>
                                        </p:tgtEl>
                                        <p:attrNameLst>
                                          <p:attrName>style.visibility</p:attrName>
                                        </p:attrNameLst>
                                      </p:cBhvr>
                                      <p:to>
                                        <p:strVal val="visible"/>
                                      </p:to>
                                    </p:set>
                                    <p:animEffect transition="in" filter="blinds(horizontal)">
                                      <p:cBhvr>
                                        <p:cTn id="12" dur="500"/>
                                        <p:tgtEl>
                                          <p:spTgt spid="785625"/>
                                        </p:tgtEl>
                                      </p:cBhvr>
                                    </p:animEffect>
                                  </p:childTnLst>
                                  <p:subTnLst>
                                    <p:animClr clrSpc="rgb" dir="cw">
                                      <p:cBhvr override="childStyle">
                                        <p:cTn dur="1" fill="hold" display="0" masterRel="nextClick" afterEffect="1"/>
                                        <p:tgtEl>
                                          <p:spTgt spid="785625"/>
                                        </p:tgtEl>
                                        <p:attrNameLst>
                                          <p:attrName>ppt_c</p:attrName>
                                        </p:attrNameLst>
                                      </p:cBhvr>
                                      <p:to>
                                        <a:schemeClr val="accent1"/>
                                      </p:to>
                                    </p:animClr>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5626"/>
                                        </p:tgtEl>
                                        <p:attrNameLst>
                                          <p:attrName>style.visibility</p:attrName>
                                        </p:attrNameLst>
                                      </p:cBhvr>
                                      <p:to>
                                        <p:strVal val="visible"/>
                                      </p:to>
                                    </p:set>
                                    <p:animEffect transition="in" filter="blinds(horizontal)">
                                      <p:cBhvr>
                                        <p:cTn id="17" dur="500"/>
                                        <p:tgtEl>
                                          <p:spTgt spid="785626"/>
                                        </p:tgtEl>
                                      </p:cBhvr>
                                    </p:animEffect>
                                  </p:childTnLst>
                                  <p:subTnLst>
                                    <p:animClr clrSpc="rgb" dir="cw">
                                      <p:cBhvr override="childStyle">
                                        <p:cTn dur="1" fill="hold" display="0" masterRel="nextClick" afterEffect="1"/>
                                        <p:tgtEl>
                                          <p:spTgt spid="785626"/>
                                        </p:tgtEl>
                                        <p:attrNameLst>
                                          <p:attrName>ppt_c</p:attrName>
                                        </p:attrNameLst>
                                      </p:cBhvr>
                                      <p:to>
                                        <a:schemeClr val="accent1"/>
                                      </p:to>
                                    </p:animClr>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85627"/>
                                        </p:tgtEl>
                                        <p:attrNameLst>
                                          <p:attrName>style.visibility</p:attrName>
                                        </p:attrNameLst>
                                      </p:cBhvr>
                                      <p:to>
                                        <p:strVal val="visible"/>
                                      </p:to>
                                    </p:set>
                                    <p:animEffect transition="in" filter="blinds(horizontal)">
                                      <p:cBhvr>
                                        <p:cTn id="22" dur="500"/>
                                        <p:tgtEl>
                                          <p:spTgt spid="7856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6">
                                            <p:txEl>
                                              <p:charRg st="0" end="15"/>
                                            </p:txEl>
                                          </p:spTgt>
                                        </p:tgtEl>
                                        <p:attrNameLst>
                                          <p:attrName>style.visibility</p:attrName>
                                        </p:attrNameLst>
                                      </p:cBhvr>
                                      <p:to>
                                        <p:strVal val="visible"/>
                                      </p:to>
                                    </p:set>
                                    <p:animEffect transition="in" filter="blinds(horizontal)">
                                      <p:cBhvr>
                                        <p:cTn id="27" dur="500"/>
                                        <p:tgtEl>
                                          <p:spTgt spid="206">
                                            <p:txEl>
                                              <p:charRg st="0"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6">
                                            <p:txEl>
                                              <p:charRg st="15" end="32"/>
                                            </p:txEl>
                                          </p:spTgt>
                                        </p:tgtEl>
                                        <p:attrNameLst>
                                          <p:attrName>style.visibility</p:attrName>
                                        </p:attrNameLst>
                                      </p:cBhvr>
                                      <p:to>
                                        <p:strVal val="visible"/>
                                      </p:to>
                                    </p:set>
                                    <p:animEffect transition="in" filter="blinds(horizontal)">
                                      <p:cBhvr>
                                        <p:cTn id="32" dur="500"/>
                                        <p:tgtEl>
                                          <p:spTgt spid="206">
                                            <p:txEl>
                                              <p:charRg st="15" end="3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8"/>
                                        </p:tgtEl>
                                        <p:attrNameLst>
                                          <p:attrName>style.visibility</p:attrName>
                                        </p:attrNameLst>
                                      </p:cBhvr>
                                      <p:to>
                                        <p:strVal val="visible"/>
                                      </p:to>
                                    </p:set>
                                    <p:animEffect transition="in" filter="blinds(horizontal)">
                                      <p:cBhvr>
                                        <p:cTn id="37" dur="500"/>
                                        <p:tgtEl>
                                          <p:spTgt spid="20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9"/>
                                        </p:tgtEl>
                                        <p:attrNameLst>
                                          <p:attrName>style.visibility</p:attrName>
                                        </p:attrNameLst>
                                      </p:cBhvr>
                                      <p:to>
                                        <p:strVal val="visible"/>
                                      </p:to>
                                    </p:set>
                                    <p:animEffect transition="in" filter="blinds(horizontal)">
                                      <p:cBhvr>
                                        <p:cTn id="42"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621" grpId="0"/>
      <p:bldP spid="785625" grpId="0"/>
      <p:bldP spid="785626" grpId="0"/>
      <p:bldP spid="785627" grpId="0" bldLvl="0" animBg="1"/>
      <p:bldP spid="208" grpId="0"/>
      <p:bldP spid="209"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虚拟地址</a:t>
            </a:r>
            <a:r>
              <a:rPr lang="en-US" altLang="zh-CN">
                <a:sym typeface="Wingdings" panose="05000000000000000000" pitchFamily="2" charset="2"/>
              </a:rPr>
              <a:t></a:t>
            </a:r>
            <a:r>
              <a:rPr lang="zh-CN" altLang="en-US">
                <a:sym typeface="Wingdings" panose="05000000000000000000" pitchFamily="2" charset="2"/>
              </a:rPr>
              <a:t>物理地址流程</a:t>
            </a:r>
            <a:endParaRPr lang="zh-CN" altLang="en-US"/>
          </a:p>
        </p:txBody>
      </p:sp>
      <p:pic>
        <p:nvPicPr>
          <p:cNvPr id="4" name="内容占位符 3"/>
          <p:cNvPicPr>
            <a:picLocks noGrp="1" noChangeAspect="1"/>
          </p:cNvPicPr>
          <p:nvPr>
            <p:ph idx="1"/>
          </p:nvPr>
        </p:nvPicPr>
        <p:blipFill>
          <a:blip r:embed="rId1"/>
          <a:stretch>
            <a:fillRect/>
          </a:stretch>
        </p:blipFill>
        <p:spPr>
          <a:xfrm>
            <a:off x="2695092" y="875255"/>
            <a:ext cx="7014541" cy="5637213"/>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虚拟存储器载入过程</a:t>
            </a:r>
            <a:endParaRPr lang="zh-CN" altLang="en-US" dirty="0"/>
          </a:p>
        </p:txBody>
      </p:sp>
      <p:sp>
        <p:nvSpPr>
          <p:cNvPr id="3" name="内容占位符 2"/>
          <p:cNvSpPr>
            <a:spLocks noGrp="1"/>
          </p:cNvSpPr>
          <p:nvPr>
            <p:ph idx="1"/>
          </p:nvPr>
        </p:nvSpPr>
        <p:spPr/>
        <p:txBody>
          <a:bodyPr/>
          <a:lstStyle/>
          <a:p>
            <a:r>
              <a:rPr lang="zh-CN" altLang="en-US" b="1" dirty="0"/>
              <a:t>程序按需载入，按页面载入</a:t>
            </a:r>
            <a:endParaRPr lang="en-US" altLang="zh-CN" b="1" dirty="0"/>
          </a:p>
          <a:p>
            <a:r>
              <a:rPr lang="zh-CN" altLang="en-US" b="1" dirty="0"/>
              <a:t>载入页面同时更新内存中页表</a:t>
            </a:r>
            <a:endParaRPr lang="en-US" altLang="zh-CN" b="1" dirty="0"/>
          </a:p>
          <a:p>
            <a:r>
              <a:rPr lang="zh-CN" altLang="en-US" b="1" dirty="0"/>
              <a:t>内存满时发生缺页，完成数据交换</a:t>
            </a:r>
            <a:endParaRPr lang="en-US" altLang="zh-CN" b="1" dirty="0"/>
          </a:p>
          <a:p>
            <a:pPr lvl="1"/>
            <a:r>
              <a:rPr lang="zh-CN" altLang="en-US" sz="2400" dirty="0"/>
              <a:t>将不经常使用页面移到辅存</a:t>
            </a:r>
            <a:endParaRPr lang="en-US" altLang="zh-CN" sz="2400" dirty="0"/>
          </a:p>
          <a:p>
            <a:pPr lvl="1"/>
            <a:r>
              <a:rPr lang="zh-CN" altLang="en-US" sz="2400" dirty="0"/>
              <a:t>从辅存程序或数据调入新的页面</a:t>
            </a:r>
            <a:endParaRPr lang="en-US" altLang="zh-CN" sz="2400" dirty="0"/>
          </a:p>
          <a:p>
            <a:pPr lvl="1"/>
            <a:r>
              <a:rPr lang="zh-CN" altLang="en-US" sz="2400" dirty="0"/>
              <a:t>页面替换采用操作系统实现，</a:t>
            </a:r>
            <a:r>
              <a:rPr lang="en-US" altLang="zh-CN" sz="2400" dirty="0"/>
              <a:t>cache</a:t>
            </a:r>
            <a:r>
              <a:rPr lang="zh-CN" altLang="en-US" sz="2400" dirty="0"/>
              <a:t>数据替换由硬件实现</a:t>
            </a:r>
            <a:endParaRPr lang="zh-CN" altLang="en-US" sz="2400" dirty="0"/>
          </a:p>
          <a:p>
            <a:r>
              <a:rPr lang="zh-CN" altLang="en-US" b="1" dirty="0"/>
              <a:t>内存满后系统性能？</a:t>
            </a:r>
            <a:endParaRPr lang="en-US" altLang="zh-CN" b="1" dirty="0"/>
          </a:p>
          <a:p>
            <a:pPr lvl="1" eaLnBrk="1" hangingPunct="1">
              <a:lnSpc>
                <a:spcPct val="130000"/>
              </a:lnSpc>
            </a:pPr>
            <a:r>
              <a:rPr lang="zh-CN" altLang="en-US" sz="2400" dirty="0"/>
              <a:t>虚拟存储器替换算法涉及磁盘操作，性能损失大于</a:t>
            </a:r>
            <a:r>
              <a:rPr lang="en-US" altLang="zh-CN" sz="2400" dirty="0"/>
              <a:t>cache</a:t>
            </a:r>
            <a:endParaRPr lang="zh-CN" altLang="en-US" sz="2400" dirty="0"/>
          </a:p>
          <a:p>
            <a:endParaRPr lang="en-US" altLang="zh-CN" dirty="0"/>
          </a:p>
          <a:p>
            <a:endParaRPr lang="en-US" altLang="zh-CN" dirty="0"/>
          </a:p>
          <a:p>
            <a:endParaRPr lang="zh-CN" alt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舒体" panose="02010601030101010101" pitchFamily="2" charset="-122"/>
              </a:rPr>
              <a:t>存储保护的基本概念</a:t>
            </a:r>
            <a:endParaRPr lang="zh-CN" altLang="en-US" dirty="0"/>
          </a:p>
        </p:txBody>
      </p:sp>
      <p:sp>
        <p:nvSpPr>
          <p:cNvPr id="3" name="内容占位符 2"/>
          <p:cNvSpPr>
            <a:spLocks noGrp="1"/>
          </p:cNvSpPr>
          <p:nvPr>
            <p:ph idx="1"/>
          </p:nvPr>
        </p:nvSpPr>
        <p:spPr>
          <a:xfrm>
            <a:off x="487822" y="942764"/>
            <a:ext cx="10522556" cy="5637024"/>
          </a:xfrm>
        </p:spPr>
        <p:txBody>
          <a:bodyPr/>
          <a:lstStyle/>
          <a:p>
            <a:pPr eaLnBrk="1" hangingPunct="1">
              <a:lnSpc>
                <a:spcPct val="150000"/>
              </a:lnSpc>
              <a:spcBef>
                <a:spcPct val="5000"/>
              </a:spcBef>
            </a:pPr>
            <a:r>
              <a:rPr dirty="0"/>
              <a:t>为避免多道程序相互干扰，防止某程序出错而破坏其他程序的正确性或不合法地访问其他程序或数据区，应对每个程序进行存储保护</a:t>
            </a:r>
            <a:endParaRPr lang="en-US" dirty="0"/>
          </a:p>
          <a:p>
            <a:pPr eaLnBrk="1" hangingPunct="1">
              <a:lnSpc>
                <a:spcPct val="150000"/>
              </a:lnSpc>
              <a:spcBef>
                <a:spcPct val="5000"/>
              </a:spcBef>
            </a:pPr>
            <a:r>
              <a:rPr dirty="0"/>
              <a:t>操作系统程序和用户程序都需要保护</a:t>
            </a:r>
            <a:endParaRPr dirty="0"/>
          </a:p>
          <a:p>
            <a:pPr eaLnBrk="1" hangingPunct="1">
              <a:lnSpc>
                <a:spcPct val="150000"/>
              </a:lnSpc>
              <a:spcBef>
                <a:spcPct val="5000"/>
              </a:spcBef>
            </a:pPr>
            <a:r>
              <a:rPr dirty="0"/>
              <a:t>以下情况发生存储保护错</a:t>
            </a:r>
            <a:endParaRPr dirty="0"/>
          </a:p>
          <a:p>
            <a:pPr lvl="1" eaLnBrk="1" hangingPunct="1">
              <a:lnSpc>
                <a:spcPct val="150000"/>
              </a:lnSpc>
              <a:spcBef>
                <a:spcPct val="5000"/>
              </a:spcBef>
            </a:pPr>
            <a:r>
              <a:rPr sz="2400" dirty="0"/>
              <a:t>地址越界（转换得到的物理地址不属于可访问范围）</a:t>
            </a:r>
            <a:endParaRPr sz="2400" dirty="0"/>
          </a:p>
          <a:p>
            <a:pPr lvl="1" eaLnBrk="1" hangingPunct="1">
              <a:lnSpc>
                <a:spcPct val="150000"/>
              </a:lnSpc>
              <a:spcBef>
                <a:spcPct val="5000"/>
              </a:spcBef>
            </a:pPr>
            <a:r>
              <a:rPr sz="2400" dirty="0"/>
              <a:t>访问越权（访问操作与所拥有的访问权限不符）</a:t>
            </a:r>
            <a:endParaRPr sz="2400" dirty="0"/>
          </a:p>
          <a:p>
            <a:pPr lvl="2" eaLnBrk="1" hangingPunct="1">
              <a:lnSpc>
                <a:spcPct val="150000"/>
              </a:lnSpc>
              <a:spcBef>
                <a:spcPct val="5000"/>
              </a:spcBef>
            </a:pPr>
            <a:r>
              <a:rPr sz="2600" dirty="0"/>
              <a:t>页表中设定访问（存取）权限</a:t>
            </a:r>
            <a:endParaRPr sz="2600" dirty="0"/>
          </a:p>
          <a:p>
            <a:pPr eaLnBrk="1" hangingPunct="1">
              <a:lnSpc>
                <a:spcPct val="150000"/>
              </a:lnSpc>
              <a:spcBef>
                <a:spcPct val="5000"/>
              </a:spcBef>
            </a:pPr>
            <a:r>
              <a:rPr dirty="0"/>
              <a:t>访问属性的设定</a:t>
            </a:r>
            <a:endParaRPr dirty="0"/>
          </a:p>
          <a:p>
            <a:pPr lvl="1">
              <a:spcBef>
                <a:spcPct val="5000"/>
              </a:spcBef>
            </a:pPr>
            <a:r>
              <a:rPr sz="2400" dirty="0"/>
              <a:t>数据段可指定</a:t>
            </a:r>
            <a:r>
              <a:rPr lang="en-US" altLang="zh-CN" sz="2400" dirty="0"/>
              <a:t>R/W</a:t>
            </a:r>
            <a:r>
              <a:rPr sz="2400" dirty="0"/>
              <a:t>或</a:t>
            </a:r>
            <a:r>
              <a:rPr lang="en-US" altLang="zh-CN" sz="2400" dirty="0"/>
              <a:t>RO</a:t>
            </a:r>
            <a:r>
              <a:rPr sz="2400" dirty="0"/>
              <a:t>；程序段可指定</a:t>
            </a:r>
            <a:r>
              <a:rPr lang="en-US" altLang="zh-CN" sz="2400" dirty="0"/>
              <a:t>R/E</a:t>
            </a:r>
            <a:r>
              <a:rPr sz="2400" dirty="0"/>
              <a:t>或</a:t>
            </a:r>
            <a:r>
              <a:rPr lang="en-US" altLang="zh-CN" sz="2400" dirty="0"/>
              <a:t>RO</a:t>
            </a:r>
            <a:endParaRPr sz="2400" dirty="0"/>
          </a:p>
          <a:p>
            <a:pPr eaLnBrk="1" hangingPunct="1">
              <a:lnSpc>
                <a:spcPct val="115000"/>
              </a:lnSpc>
              <a:spcBef>
                <a:spcPct val="5000"/>
              </a:spcBef>
            </a:pPr>
            <a:endParaRPr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endParaRPr lang="zh-CN" altLang="en-US" dirty="0"/>
          </a:p>
        </p:txBody>
      </p:sp>
      <p:sp>
        <p:nvSpPr>
          <p:cNvPr id="3" name="内容占位符 2"/>
          <p:cNvSpPr>
            <a:spLocks noGrp="1"/>
          </p:cNvSpPr>
          <p:nvPr>
            <p:ph idx="1"/>
          </p:nvPr>
        </p:nvSpPr>
        <p:spPr/>
        <p:txBody>
          <a:bodyPr/>
          <a:lstStyle/>
          <a:p>
            <a:r>
              <a:rPr lang="en-US" altLang="zh-CN" dirty="0"/>
              <a:t>4.2</a:t>
            </a:r>
            <a:endParaRPr lang="en-US" altLang="zh-CN" dirty="0"/>
          </a:p>
          <a:p>
            <a:r>
              <a:rPr lang="en-US" altLang="zh-CN" dirty="0"/>
              <a:t>4.7</a:t>
            </a:r>
            <a:endParaRPr lang="en-US" altLang="zh-CN" dirty="0"/>
          </a:p>
          <a:p>
            <a:r>
              <a:rPr lang="en-US" altLang="zh-CN" dirty="0"/>
              <a:t>4.8</a:t>
            </a:r>
            <a:endParaRPr lang="en-US" altLang="zh-CN" dirty="0"/>
          </a:p>
          <a:p>
            <a:r>
              <a:rPr lang="en-US" altLang="zh-CN" dirty="0"/>
              <a:t>4.11</a:t>
            </a:r>
            <a:endParaRPr lang="en-US" altLang="zh-CN" dirty="0"/>
          </a:p>
          <a:p>
            <a:r>
              <a:rPr lang="en-US" altLang="zh-CN" dirty="0"/>
              <a:t>4.16   4.17   </a:t>
            </a:r>
            <a:endParaRPr lang="en-US" altLang="zh-CN" dirty="0"/>
          </a:p>
          <a:p>
            <a:r>
              <a:rPr lang="en-US" altLang="zh-CN" dirty="0"/>
              <a:t>4.18   4.19</a:t>
            </a:r>
            <a:endParaRPr lang="zh-CN" altLang="en-US" dirty="0"/>
          </a:p>
        </p:txBody>
      </p:sp>
      <p:pic>
        <p:nvPicPr>
          <p:cNvPr id="4" name="图片 3"/>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2"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p:cNvPicPr>
            <a:picLocks noChangeAspect="1"/>
          </p:cNvPicPr>
          <p:nvPr/>
        </p:nvPicPr>
        <p:blipFill>
          <a:blip r:embed="rId3"/>
          <a:stretch>
            <a:fillRect/>
          </a:stretch>
        </p:blipFill>
        <p:spPr>
          <a:xfrm>
            <a:off x="675915" y="4805783"/>
            <a:ext cx="7139015" cy="1516250"/>
          </a:xfrm>
          <a:prstGeom prst="rect">
            <a:avLst/>
          </a:prstGeom>
        </p:spPr>
      </p:pic>
      <p:sp>
        <p:nvSpPr>
          <p:cNvPr id="5"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存储器两种状态</a:t>
            </a:r>
            <a:endParaRPr lang="zh-CN" altLang="en-US" dirty="0"/>
          </a:p>
        </p:txBody>
      </p:sp>
      <p:sp>
        <p:nvSpPr>
          <p:cNvPr id="5" name="Rectangle 2"/>
          <p:cNvSpPr>
            <a:spLocks noChangeArrowheads="1"/>
          </p:cNvSpPr>
          <p:nvPr/>
        </p:nvSpPr>
        <p:spPr bwMode="auto">
          <a:xfrm>
            <a:off x="2262068" y="1248148"/>
            <a:ext cx="3124200" cy="2971800"/>
          </a:xfrm>
          <a:prstGeom prst="rect">
            <a:avLst/>
          </a:prstGeom>
          <a:solidFill>
            <a:srgbClr val="FF0000">
              <a:alpha val="20000"/>
            </a:srgbClr>
          </a:solidFill>
          <a:ln w="9525">
            <a:noFill/>
            <a:miter lim="800000"/>
          </a:ln>
        </p:spPr>
        <p:txBody>
          <a:bodyPr wrap="none" anchor="ctr"/>
          <a:lstStyle/>
          <a:p>
            <a:pPr algn="r"/>
            <a:endParaRPr lang="zh-CN" altLang="zh-CN">
              <a:latin typeface="+mn-ea"/>
            </a:endParaRPr>
          </a:p>
        </p:txBody>
      </p:sp>
      <p:sp>
        <p:nvSpPr>
          <p:cNvPr id="6" name="Rectangle 4"/>
          <p:cNvSpPr>
            <a:spLocks noChangeArrowheads="1"/>
          </p:cNvSpPr>
          <p:nvPr/>
        </p:nvSpPr>
        <p:spPr bwMode="auto">
          <a:xfrm>
            <a:off x="4090868" y="2334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7" name="Rectangle 5"/>
          <p:cNvSpPr>
            <a:spLocks noChangeArrowheads="1"/>
          </p:cNvSpPr>
          <p:nvPr/>
        </p:nvSpPr>
        <p:spPr bwMode="auto">
          <a:xfrm>
            <a:off x="3405068" y="2334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8" name="Rectangle 6"/>
          <p:cNvSpPr>
            <a:spLocks noChangeArrowheads="1"/>
          </p:cNvSpPr>
          <p:nvPr/>
        </p:nvSpPr>
        <p:spPr bwMode="auto">
          <a:xfrm>
            <a:off x="3900368" y="3703233"/>
            <a:ext cx="723900" cy="460375"/>
          </a:xfrm>
          <a:prstGeom prst="rect">
            <a:avLst/>
          </a:prstGeom>
          <a:noFill/>
          <a:ln w="9525">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9" name="Line 7"/>
          <p:cNvSpPr>
            <a:spLocks noChangeShapeType="1"/>
          </p:cNvSpPr>
          <p:nvPr/>
        </p:nvSpPr>
        <p:spPr bwMode="auto">
          <a:xfrm>
            <a:off x="1881068" y="1420407"/>
            <a:ext cx="3276600" cy="0"/>
          </a:xfrm>
          <a:prstGeom prst="line">
            <a:avLst/>
          </a:prstGeom>
          <a:noFill/>
          <a:ln w="19050">
            <a:solidFill>
              <a:schemeClr val="tx1"/>
            </a:solidFill>
            <a:round/>
          </a:ln>
        </p:spPr>
        <p:txBody>
          <a:bodyPr/>
          <a:lstStyle/>
          <a:p>
            <a:endParaRPr lang="zh-CN" altLang="en-US">
              <a:latin typeface="+mn-ea"/>
            </a:endParaRPr>
          </a:p>
        </p:txBody>
      </p:sp>
      <p:sp>
        <p:nvSpPr>
          <p:cNvPr id="10" name="Line 8"/>
          <p:cNvSpPr>
            <a:spLocks noChangeAspect="1" noChangeShapeType="1"/>
          </p:cNvSpPr>
          <p:nvPr/>
        </p:nvSpPr>
        <p:spPr bwMode="auto">
          <a:xfrm>
            <a:off x="3100268" y="1953807"/>
            <a:ext cx="1447800" cy="0"/>
          </a:xfrm>
          <a:prstGeom prst="line">
            <a:avLst/>
          </a:prstGeom>
          <a:noFill/>
          <a:ln w="19050" cap="sq">
            <a:solidFill>
              <a:srgbClr val="FF0000"/>
            </a:solidFill>
            <a:miter lim="800000"/>
          </a:ln>
        </p:spPr>
        <p:txBody>
          <a:bodyPr/>
          <a:lstStyle/>
          <a:p>
            <a:endParaRPr lang="zh-CN" altLang="en-US">
              <a:latin typeface="+mn-ea"/>
            </a:endParaRPr>
          </a:p>
        </p:txBody>
      </p:sp>
      <p:grpSp>
        <p:nvGrpSpPr>
          <p:cNvPr id="11" name="Group 9"/>
          <p:cNvGrpSpPr>
            <a:grpSpLocks noChangeAspect="1"/>
          </p:cNvGrpSpPr>
          <p:nvPr/>
        </p:nvGrpSpPr>
        <p:grpSpPr bwMode="auto">
          <a:xfrm>
            <a:off x="3100268" y="2182407"/>
            <a:ext cx="381000" cy="304800"/>
            <a:chOff x="3360" y="2064"/>
            <a:chExt cx="240" cy="192"/>
          </a:xfrm>
        </p:grpSpPr>
        <p:sp>
          <p:nvSpPr>
            <p:cNvPr id="12"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3"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4"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5" name="Line 13"/>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16" name="Line 14"/>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7" name="Line 15"/>
          <p:cNvSpPr>
            <a:spLocks noChangeAspect="1" noChangeShapeType="1"/>
          </p:cNvSpPr>
          <p:nvPr/>
        </p:nvSpPr>
        <p:spPr bwMode="auto">
          <a:xfrm>
            <a:off x="3481268" y="1953807"/>
            <a:ext cx="0" cy="38100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8" name="Line 16"/>
          <p:cNvSpPr>
            <a:spLocks noChangeAspect="1" noChangeShapeType="1"/>
          </p:cNvSpPr>
          <p:nvPr/>
        </p:nvSpPr>
        <p:spPr bwMode="auto">
          <a:xfrm>
            <a:off x="3100268" y="1953807"/>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19" name="Line 17"/>
          <p:cNvSpPr>
            <a:spLocks noChangeAspect="1" noChangeShapeType="1"/>
          </p:cNvSpPr>
          <p:nvPr/>
        </p:nvSpPr>
        <p:spPr bwMode="auto">
          <a:xfrm>
            <a:off x="3100268" y="2411007"/>
            <a:ext cx="0" cy="304800"/>
          </a:xfrm>
          <a:prstGeom prst="line">
            <a:avLst/>
          </a:prstGeom>
          <a:noFill/>
          <a:ln w="19050">
            <a:solidFill>
              <a:schemeClr val="tx1"/>
            </a:solidFill>
            <a:round/>
          </a:ln>
        </p:spPr>
        <p:txBody>
          <a:bodyPr/>
          <a:lstStyle/>
          <a:p>
            <a:endParaRPr lang="zh-CN" altLang="en-US">
              <a:latin typeface="+mn-ea"/>
            </a:endParaRPr>
          </a:p>
        </p:txBody>
      </p:sp>
      <p:sp>
        <p:nvSpPr>
          <p:cNvPr id="20" name="Line 18"/>
          <p:cNvSpPr>
            <a:spLocks noChangeAspect="1" noChangeShapeType="1"/>
          </p:cNvSpPr>
          <p:nvPr/>
        </p:nvSpPr>
        <p:spPr bwMode="auto">
          <a:xfrm>
            <a:off x="3100268" y="2715807"/>
            <a:ext cx="457200" cy="0"/>
          </a:xfrm>
          <a:prstGeom prst="line">
            <a:avLst/>
          </a:prstGeom>
          <a:noFill/>
          <a:ln w="19050">
            <a:solidFill>
              <a:schemeClr val="tx1"/>
            </a:solidFill>
            <a:round/>
          </a:ln>
        </p:spPr>
        <p:txBody>
          <a:bodyPr/>
          <a:lstStyle/>
          <a:p>
            <a:endParaRPr lang="zh-CN" altLang="en-US">
              <a:latin typeface="+mn-ea"/>
            </a:endParaRPr>
          </a:p>
        </p:txBody>
      </p:sp>
      <p:sp>
        <p:nvSpPr>
          <p:cNvPr id="21" name="Line 19"/>
          <p:cNvSpPr>
            <a:spLocks noChangeAspect="1" noChangeShapeType="1"/>
          </p:cNvSpPr>
          <p:nvPr/>
        </p:nvSpPr>
        <p:spPr bwMode="auto">
          <a:xfrm>
            <a:off x="4548068" y="1953807"/>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22" name="Line 20"/>
          <p:cNvSpPr>
            <a:spLocks noChangeAspect="1" noChangeShapeType="1"/>
          </p:cNvSpPr>
          <p:nvPr/>
        </p:nvSpPr>
        <p:spPr bwMode="auto">
          <a:xfrm>
            <a:off x="4167068" y="1953807"/>
            <a:ext cx="0" cy="38100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3" name="Group 21"/>
          <p:cNvGrpSpPr>
            <a:grpSpLocks noChangeAspect="1"/>
          </p:cNvGrpSpPr>
          <p:nvPr/>
        </p:nvGrpSpPr>
        <p:grpSpPr bwMode="auto">
          <a:xfrm>
            <a:off x="4167068" y="2182407"/>
            <a:ext cx="381000" cy="304800"/>
            <a:chOff x="4032" y="2064"/>
            <a:chExt cx="240" cy="192"/>
          </a:xfrm>
        </p:grpSpPr>
        <p:sp>
          <p:nvSpPr>
            <p:cNvPr id="24"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5"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6" name="Line 24"/>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7"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8" name="Line 26"/>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29" name="Group 27"/>
          <p:cNvGrpSpPr>
            <a:grpSpLocks noChangeAspect="1"/>
          </p:cNvGrpSpPr>
          <p:nvPr/>
        </p:nvGrpSpPr>
        <p:grpSpPr bwMode="auto">
          <a:xfrm>
            <a:off x="3100268" y="2944407"/>
            <a:ext cx="381000" cy="304800"/>
            <a:chOff x="3360" y="2544"/>
            <a:chExt cx="240" cy="192"/>
          </a:xfrm>
        </p:grpSpPr>
        <p:sp>
          <p:nvSpPr>
            <p:cNvPr id="30" name="Line 2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1" name="Line 2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2" name="Line 3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3" name="Line 3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4" name="Line 3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35" name="Line 33"/>
          <p:cNvSpPr>
            <a:spLocks noChangeAspect="1" noChangeShapeType="1"/>
          </p:cNvSpPr>
          <p:nvPr/>
        </p:nvSpPr>
        <p:spPr bwMode="auto">
          <a:xfrm>
            <a:off x="3100268" y="2715807"/>
            <a:ext cx="0" cy="304800"/>
          </a:xfrm>
          <a:prstGeom prst="line">
            <a:avLst/>
          </a:prstGeom>
          <a:noFill/>
          <a:ln w="19050">
            <a:solidFill>
              <a:schemeClr val="tx1"/>
            </a:solidFill>
            <a:round/>
          </a:ln>
        </p:spPr>
        <p:txBody>
          <a:bodyPr/>
          <a:lstStyle/>
          <a:p>
            <a:endParaRPr lang="zh-CN" altLang="en-US">
              <a:latin typeface="+mn-ea"/>
            </a:endParaRPr>
          </a:p>
        </p:txBody>
      </p:sp>
      <p:grpSp>
        <p:nvGrpSpPr>
          <p:cNvPr id="36" name="Group 34"/>
          <p:cNvGrpSpPr>
            <a:grpSpLocks noChangeAspect="1"/>
          </p:cNvGrpSpPr>
          <p:nvPr/>
        </p:nvGrpSpPr>
        <p:grpSpPr bwMode="auto">
          <a:xfrm>
            <a:off x="4167068" y="2944407"/>
            <a:ext cx="381000" cy="304800"/>
            <a:chOff x="4032" y="2544"/>
            <a:chExt cx="240" cy="192"/>
          </a:xfrm>
        </p:grpSpPr>
        <p:sp>
          <p:nvSpPr>
            <p:cNvPr id="37" name="Line 3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38" name="Line 3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39" name="Line 3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0" name="Line 3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1" name="Line 3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42" name="Line 40"/>
          <p:cNvSpPr>
            <a:spLocks noChangeAspect="1" noChangeShapeType="1"/>
          </p:cNvSpPr>
          <p:nvPr/>
        </p:nvSpPr>
        <p:spPr bwMode="auto">
          <a:xfrm>
            <a:off x="3557468" y="2715807"/>
            <a:ext cx="609600" cy="381000"/>
          </a:xfrm>
          <a:prstGeom prst="line">
            <a:avLst/>
          </a:prstGeom>
          <a:noFill/>
          <a:ln w="19050">
            <a:solidFill>
              <a:schemeClr val="tx1"/>
            </a:solidFill>
            <a:round/>
          </a:ln>
        </p:spPr>
        <p:txBody>
          <a:bodyPr/>
          <a:lstStyle/>
          <a:p>
            <a:endParaRPr lang="zh-CN" altLang="en-US">
              <a:latin typeface="+mn-ea"/>
            </a:endParaRPr>
          </a:p>
        </p:txBody>
      </p:sp>
      <p:sp>
        <p:nvSpPr>
          <p:cNvPr id="43" name="Line 41"/>
          <p:cNvSpPr>
            <a:spLocks noChangeAspect="1" noChangeShapeType="1"/>
          </p:cNvSpPr>
          <p:nvPr/>
        </p:nvSpPr>
        <p:spPr bwMode="auto">
          <a:xfrm>
            <a:off x="3100268" y="3630207"/>
            <a:ext cx="1447800" cy="0"/>
          </a:xfrm>
          <a:prstGeom prst="line">
            <a:avLst/>
          </a:prstGeom>
          <a:noFill/>
          <a:ln w="28575" cap="sq">
            <a:solidFill>
              <a:srgbClr val="008000"/>
            </a:solidFill>
            <a:miter lim="800000"/>
          </a:ln>
        </p:spPr>
        <p:txBody>
          <a:bodyPr/>
          <a:lstStyle/>
          <a:p>
            <a:endParaRPr lang="zh-CN" altLang="en-US">
              <a:latin typeface="+mn-ea"/>
            </a:endParaRPr>
          </a:p>
        </p:txBody>
      </p:sp>
      <p:sp>
        <p:nvSpPr>
          <p:cNvPr id="44" name="Line 42"/>
          <p:cNvSpPr>
            <a:spLocks noChangeAspect="1" noChangeShapeType="1"/>
          </p:cNvSpPr>
          <p:nvPr/>
        </p:nvSpPr>
        <p:spPr bwMode="auto">
          <a:xfrm>
            <a:off x="3100268" y="3173007"/>
            <a:ext cx="0" cy="457200"/>
          </a:xfrm>
          <a:prstGeom prst="line">
            <a:avLst/>
          </a:prstGeom>
          <a:noFill/>
          <a:ln w="28575" cap="sq">
            <a:solidFill>
              <a:srgbClr val="008000"/>
            </a:solidFill>
            <a:miter lim="800000"/>
          </a:ln>
        </p:spPr>
        <p:txBody>
          <a:bodyPr/>
          <a:lstStyle/>
          <a:p>
            <a:endParaRPr lang="zh-CN" altLang="en-US">
              <a:latin typeface="+mn-ea"/>
            </a:endParaRPr>
          </a:p>
        </p:txBody>
      </p:sp>
      <p:sp>
        <p:nvSpPr>
          <p:cNvPr id="45" name="Line 43"/>
          <p:cNvSpPr>
            <a:spLocks noChangeAspect="1" noChangeShapeType="1"/>
          </p:cNvSpPr>
          <p:nvPr/>
        </p:nvSpPr>
        <p:spPr bwMode="auto">
          <a:xfrm>
            <a:off x="4548068" y="3173007"/>
            <a:ext cx="0" cy="457200"/>
          </a:xfrm>
          <a:prstGeom prst="line">
            <a:avLst/>
          </a:prstGeom>
          <a:noFill/>
          <a:ln w="28575" cap="sq">
            <a:solidFill>
              <a:srgbClr val="008000"/>
            </a:solidFill>
            <a:miter lim="800000"/>
          </a:ln>
        </p:spPr>
        <p:txBody>
          <a:bodyPr/>
          <a:lstStyle/>
          <a:p>
            <a:endParaRPr lang="zh-CN" altLang="en-US">
              <a:latin typeface="+mn-ea"/>
            </a:endParaRPr>
          </a:p>
        </p:txBody>
      </p:sp>
      <p:grpSp>
        <p:nvGrpSpPr>
          <p:cNvPr id="46" name="Group 44"/>
          <p:cNvGrpSpPr/>
          <p:nvPr/>
        </p:nvGrpSpPr>
        <p:grpSpPr bwMode="auto">
          <a:xfrm>
            <a:off x="4548068" y="2411007"/>
            <a:ext cx="0" cy="609600"/>
            <a:chOff x="1968" y="1776"/>
            <a:chExt cx="0" cy="384"/>
          </a:xfrm>
        </p:grpSpPr>
        <p:sp>
          <p:nvSpPr>
            <p:cNvPr id="47" name="Line 45"/>
            <p:cNvSpPr>
              <a:spLocks noChangeAspect="1" noChangeShapeType="1"/>
            </p:cNvSpPr>
            <p:nvPr/>
          </p:nvSpPr>
          <p:spPr bwMode="auto">
            <a:xfrm>
              <a:off x="1968" y="1968"/>
              <a:ext cx="0" cy="192"/>
            </a:xfrm>
            <a:prstGeom prst="line">
              <a:avLst/>
            </a:prstGeom>
            <a:noFill/>
            <a:ln w="19050">
              <a:solidFill>
                <a:schemeClr val="tx1"/>
              </a:solidFill>
              <a:round/>
            </a:ln>
          </p:spPr>
          <p:txBody>
            <a:bodyPr/>
            <a:lstStyle/>
            <a:p>
              <a:endParaRPr lang="zh-CN" altLang="en-US">
                <a:latin typeface="+mn-ea"/>
              </a:endParaRPr>
            </a:p>
          </p:txBody>
        </p:sp>
        <p:sp>
          <p:nvSpPr>
            <p:cNvPr id="48" name="Line 46"/>
            <p:cNvSpPr>
              <a:spLocks noChangeAspect="1" noChangeShapeType="1"/>
            </p:cNvSpPr>
            <p:nvPr/>
          </p:nvSpPr>
          <p:spPr bwMode="auto">
            <a:xfrm>
              <a:off x="1968" y="1776"/>
              <a:ext cx="0" cy="192"/>
            </a:xfrm>
            <a:prstGeom prst="line">
              <a:avLst/>
            </a:prstGeom>
            <a:noFill/>
            <a:ln w="19050">
              <a:solidFill>
                <a:schemeClr val="tx1"/>
              </a:solidFill>
              <a:round/>
            </a:ln>
          </p:spPr>
          <p:txBody>
            <a:bodyPr/>
            <a:lstStyle/>
            <a:p>
              <a:endParaRPr lang="zh-CN" altLang="en-US">
                <a:latin typeface="+mn-ea"/>
              </a:endParaRPr>
            </a:p>
          </p:txBody>
        </p:sp>
      </p:grpSp>
      <p:grpSp>
        <p:nvGrpSpPr>
          <p:cNvPr id="49" name="Group 47"/>
          <p:cNvGrpSpPr>
            <a:grpSpLocks noChangeAspect="1"/>
          </p:cNvGrpSpPr>
          <p:nvPr/>
        </p:nvGrpSpPr>
        <p:grpSpPr bwMode="auto">
          <a:xfrm rot="16200000" flipV="1">
            <a:off x="2528768" y="2372907"/>
            <a:ext cx="381000" cy="304800"/>
            <a:chOff x="3360" y="2544"/>
            <a:chExt cx="240" cy="192"/>
          </a:xfrm>
        </p:grpSpPr>
        <p:sp>
          <p:nvSpPr>
            <p:cNvPr id="50" name="Line 4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1" name="Line 4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2" name="Line 5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3" name="Line 5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54" name="Line 5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55" name="Line 53"/>
          <p:cNvSpPr>
            <a:spLocks noChangeAspect="1" noChangeShapeType="1"/>
          </p:cNvSpPr>
          <p:nvPr/>
        </p:nvSpPr>
        <p:spPr bwMode="auto">
          <a:xfrm>
            <a:off x="2795468" y="2715807"/>
            <a:ext cx="304800"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56" name="Group 54"/>
          <p:cNvGrpSpPr/>
          <p:nvPr/>
        </p:nvGrpSpPr>
        <p:grpSpPr bwMode="auto">
          <a:xfrm>
            <a:off x="3481268" y="2715807"/>
            <a:ext cx="1371600" cy="381000"/>
            <a:chOff x="1296" y="1968"/>
            <a:chExt cx="864" cy="240"/>
          </a:xfrm>
        </p:grpSpPr>
        <p:sp>
          <p:nvSpPr>
            <p:cNvPr id="57" name="Line 55"/>
            <p:cNvSpPr>
              <a:spLocks noChangeAspect="1" noChangeShapeType="1"/>
            </p:cNvSpPr>
            <p:nvPr/>
          </p:nvSpPr>
          <p:spPr bwMode="auto">
            <a:xfrm>
              <a:off x="1680" y="1968"/>
              <a:ext cx="288" cy="0"/>
            </a:xfrm>
            <a:prstGeom prst="line">
              <a:avLst/>
            </a:prstGeom>
            <a:noFill/>
            <a:ln w="19050">
              <a:solidFill>
                <a:schemeClr val="tx1"/>
              </a:solidFill>
              <a:round/>
            </a:ln>
          </p:spPr>
          <p:txBody>
            <a:bodyPr/>
            <a:lstStyle/>
            <a:p>
              <a:endParaRPr lang="zh-CN" altLang="en-US">
                <a:latin typeface="+mn-ea"/>
              </a:endParaRPr>
            </a:p>
          </p:txBody>
        </p:sp>
        <p:sp>
          <p:nvSpPr>
            <p:cNvPr id="58" name="Line 56"/>
            <p:cNvSpPr>
              <a:spLocks noChangeAspect="1" noChangeShapeType="1"/>
            </p:cNvSpPr>
            <p:nvPr/>
          </p:nvSpPr>
          <p:spPr bwMode="auto">
            <a:xfrm flipV="1">
              <a:off x="1296" y="1968"/>
              <a:ext cx="384" cy="240"/>
            </a:xfrm>
            <a:prstGeom prst="line">
              <a:avLst/>
            </a:prstGeom>
            <a:noFill/>
            <a:ln w="19050">
              <a:solidFill>
                <a:schemeClr val="tx1"/>
              </a:solidFill>
              <a:round/>
            </a:ln>
          </p:spPr>
          <p:txBody>
            <a:bodyPr/>
            <a:lstStyle/>
            <a:p>
              <a:endParaRPr lang="zh-CN" altLang="en-US">
                <a:latin typeface="+mn-ea"/>
              </a:endParaRPr>
            </a:p>
          </p:txBody>
        </p:sp>
        <p:sp>
          <p:nvSpPr>
            <p:cNvPr id="59"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ln>
          </p:spPr>
          <p:txBody>
            <a:bodyPr/>
            <a:lstStyle/>
            <a:p>
              <a:endParaRPr lang="zh-CN" altLang="en-US">
                <a:latin typeface="+mn-ea"/>
              </a:endParaRPr>
            </a:p>
          </p:txBody>
        </p:sp>
      </p:grpSp>
      <p:grpSp>
        <p:nvGrpSpPr>
          <p:cNvPr id="60" name="Group 58"/>
          <p:cNvGrpSpPr>
            <a:grpSpLocks noChangeAspect="1"/>
          </p:cNvGrpSpPr>
          <p:nvPr/>
        </p:nvGrpSpPr>
        <p:grpSpPr bwMode="auto">
          <a:xfrm rot="16200000" flipV="1">
            <a:off x="4738568" y="2372907"/>
            <a:ext cx="381000" cy="304800"/>
            <a:chOff x="3360" y="2544"/>
            <a:chExt cx="240" cy="192"/>
          </a:xfrm>
        </p:grpSpPr>
        <p:sp>
          <p:nvSpPr>
            <p:cNvPr id="61" name="Line 5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2" name="Line 6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3" name="Line 6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4" name="Line 6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5" name="Line 6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66" name="Line 64"/>
          <p:cNvSpPr>
            <a:spLocks noChangeShapeType="1"/>
          </p:cNvSpPr>
          <p:nvPr/>
        </p:nvSpPr>
        <p:spPr bwMode="auto">
          <a:xfrm>
            <a:off x="2490668" y="2715807"/>
            <a:ext cx="0" cy="1828800"/>
          </a:xfrm>
          <a:prstGeom prst="line">
            <a:avLst/>
          </a:prstGeom>
          <a:noFill/>
          <a:ln w="19050">
            <a:solidFill>
              <a:schemeClr val="tx1"/>
            </a:solidFill>
            <a:round/>
          </a:ln>
        </p:spPr>
        <p:txBody>
          <a:bodyPr/>
          <a:lstStyle/>
          <a:p>
            <a:endParaRPr lang="zh-CN" altLang="en-US">
              <a:latin typeface="+mn-ea"/>
            </a:endParaRPr>
          </a:p>
        </p:txBody>
      </p:sp>
      <p:sp>
        <p:nvSpPr>
          <p:cNvPr id="67" name="Line 65"/>
          <p:cNvSpPr>
            <a:spLocks noChangeShapeType="1"/>
          </p:cNvSpPr>
          <p:nvPr/>
        </p:nvSpPr>
        <p:spPr bwMode="auto">
          <a:xfrm flipH="1">
            <a:off x="2490668" y="2715807"/>
            <a:ext cx="152400" cy="0"/>
          </a:xfrm>
          <a:prstGeom prst="line">
            <a:avLst/>
          </a:prstGeom>
          <a:noFill/>
          <a:ln w="19050">
            <a:solidFill>
              <a:schemeClr val="tx1"/>
            </a:solidFill>
            <a:round/>
          </a:ln>
        </p:spPr>
        <p:txBody>
          <a:bodyPr/>
          <a:lstStyle/>
          <a:p>
            <a:endParaRPr lang="zh-CN" altLang="en-US">
              <a:latin typeface="+mn-ea"/>
            </a:endParaRPr>
          </a:p>
        </p:txBody>
      </p:sp>
      <p:sp>
        <p:nvSpPr>
          <p:cNvPr id="68" name="Line 66"/>
          <p:cNvSpPr>
            <a:spLocks noChangeShapeType="1"/>
          </p:cNvSpPr>
          <p:nvPr/>
        </p:nvSpPr>
        <p:spPr bwMode="auto">
          <a:xfrm>
            <a:off x="5157668" y="2715807"/>
            <a:ext cx="0" cy="1828800"/>
          </a:xfrm>
          <a:prstGeom prst="line">
            <a:avLst/>
          </a:prstGeom>
          <a:noFill/>
          <a:ln w="19050">
            <a:solidFill>
              <a:schemeClr val="tx1"/>
            </a:solidFill>
            <a:round/>
          </a:ln>
        </p:spPr>
        <p:txBody>
          <a:bodyPr/>
          <a:lstStyle/>
          <a:p>
            <a:endParaRPr lang="zh-CN" altLang="en-US">
              <a:latin typeface="+mn-ea"/>
            </a:endParaRPr>
          </a:p>
        </p:txBody>
      </p:sp>
      <p:sp>
        <p:nvSpPr>
          <p:cNvPr id="69" name="Line 67"/>
          <p:cNvSpPr>
            <a:spLocks noChangeShapeType="1"/>
          </p:cNvSpPr>
          <p:nvPr/>
        </p:nvSpPr>
        <p:spPr bwMode="auto">
          <a:xfrm flipH="1">
            <a:off x="5005268" y="2715807"/>
            <a:ext cx="152400" cy="0"/>
          </a:xfrm>
          <a:prstGeom prst="line">
            <a:avLst/>
          </a:prstGeom>
          <a:noFill/>
          <a:ln w="19050">
            <a:solidFill>
              <a:schemeClr val="tx1"/>
            </a:solidFill>
            <a:round/>
          </a:ln>
        </p:spPr>
        <p:txBody>
          <a:bodyPr/>
          <a:lstStyle/>
          <a:p>
            <a:endParaRPr lang="zh-CN" altLang="en-US">
              <a:latin typeface="+mn-ea"/>
            </a:endParaRPr>
          </a:p>
        </p:txBody>
      </p:sp>
      <p:grpSp>
        <p:nvGrpSpPr>
          <p:cNvPr id="70" name="Group 68"/>
          <p:cNvGrpSpPr/>
          <p:nvPr/>
        </p:nvGrpSpPr>
        <p:grpSpPr bwMode="auto">
          <a:xfrm>
            <a:off x="3786068" y="3630207"/>
            <a:ext cx="76200" cy="228600"/>
            <a:chOff x="3744" y="2880"/>
            <a:chExt cx="96" cy="288"/>
          </a:xfrm>
        </p:grpSpPr>
        <p:sp>
          <p:nvSpPr>
            <p:cNvPr id="71" name="Line 69"/>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72" name="Oval 70"/>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grpSp>
        <p:nvGrpSpPr>
          <p:cNvPr id="73" name="Group 71"/>
          <p:cNvGrpSpPr/>
          <p:nvPr/>
        </p:nvGrpSpPr>
        <p:grpSpPr bwMode="auto">
          <a:xfrm flipV="1">
            <a:off x="3786068" y="1725207"/>
            <a:ext cx="76200" cy="228600"/>
            <a:chOff x="3744" y="2880"/>
            <a:chExt cx="96" cy="288"/>
          </a:xfrm>
        </p:grpSpPr>
        <p:sp>
          <p:nvSpPr>
            <p:cNvPr id="74" name="Line 72"/>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75" name="Oval 73"/>
            <p:cNvSpPr>
              <a:spLocks noChangeArrowheads="1"/>
            </p:cNvSpPr>
            <p:nvPr/>
          </p:nvSpPr>
          <p:spPr bwMode="auto">
            <a:xfrm>
              <a:off x="3744" y="3072"/>
              <a:ext cx="96" cy="96"/>
            </a:xfrm>
            <a:prstGeom prst="ellipse">
              <a:avLst/>
            </a:prstGeom>
            <a:noFill/>
            <a:ln w="19050" algn="ctr">
              <a:solidFill>
                <a:srgbClr val="FF0000"/>
              </a:solidFill>
              <a:round/>
            </a:ln>
          </p:spPr>
          <p:txBody>
            <a:bodyPr wrap="none" anchor="ctr"/>
            <a:lstStyle/>
            <a:p>
              <a:pPr algn="r"/>
              <a:endParaRPr lang="zh-CN" altLang="zh-CN">
                <a:latin typeface="+mn-ea"/>
              </a:endParaRPr>
            </a:p>
          </p:txBody>
        </p:sp>
      </p:grpSp>
      <p:sp>
        <p:nvSpPr>
          <p:cNvPr id="76" name="Line 74"/>
          <p:cNvSpPr>
            <a:spLocks noChangeShapeType="1"/>
          </p:cNvSpPr>
          <p:nvPr/>
        </p:nvSpPr>
        <p:spPr bwMode="auto">
          <a:xfrm>
            <a:off x="2719268" y="1420407"/>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77" name="Line 75"/>
          <p:cNvSpPr>
            <a:spLocks noChangeShapeType="1"/>
          </p:cNvSpPr>
          <p:nvPr/>
        </p:nvSpPr>
        <p:spPr bwMode="auto">
          <a:xfrm>
            <a:off x="4929068" y="1420407"/>
            <a:ext cx="0" cy="91440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78" name="Group 76"/>
          <p:cNvGrpSpPr>
            <a:grpSpLocks noChangeAspect="1"/>
          </p:cNvGrpSpPr>
          <p:nvPr/>
        </p:nvGrpSpPr>
        <p:grpSpPr bwMode="auto">
          <a:xfrm>
            <a:off x="2490668" y="4468407"/>
            <a:ext cx="381000" cy="304800"/>
            <a:chOff x="3360" y="2544"/>
            <a:chExt cx="240" cy="192"/>
          </a:xfrm>
        </p:grpSpPr>
        <p:sp>
          <p:nvSpPr>
            <p:cNvPr id="79" name="Line 7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0" name="Line 7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1" name="Line 7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2" name="Line 8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83" name="Line 8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84" name="Group 82"/>
          <p:cNvGrpSpPr>
            <a:grpSpLocks noChangeAspect="1"/>
          </p:cNvGrpSpPr>
          <p:nvPr/>
        </p:nvGrpSpPr>
        <p:grpSpPr bwMode="auto">
          <a:xfrm>
            <a:off x="4776668" y="4468407"/>
            <a:ext cx="381000" cy="304800"/>
            <a:chOff x="4032" y="2544"/>
            <a:chExt cx="240" cy="192"/>
          </a:xfrm>
        </p:grpSpPr>
        <p:sp>
          <p:nvSpPr>
            <p:cNvPr id="85" name="Line 8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86" name="Line 8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87" name="Line 8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88" name="Line 8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89" name="Line 8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90" name="Line 88"/>
          <p:cNvSpPr>
            <a:spLocks noChangeShapeType="1"/>
          </p:cNvSpPr>
          <p:nvPr/>
        </p:nvSpPr>
        <p:spPr bwMode="auto">
          <a:xfrm>
            <a:off x="2871668" y="4620807"/>
            <a:ext cx="1905000" cy="0"/>
          </a:xfrm>
          <a:prstGeom prst="line">
            <a:avLst/>
          </a:prstGeom>
          <a:noFill/>
          <a:ln w="19050">
            <a:solidFill>
              <a:schemeClr val="tx1"/>
            </a:solidFill>
            <a:round/>
          </a:ln>
        </p:spPr>
        <p:txBody>
          <a:bodyPr/>
          <a:lstStyle/>
          <a:p>
            <a:endParaRPr lang="zh-CN" altLang="en-US">
              <a:latin typeface="+mn-ea"/>
            </a:endParaRPr>
          </a:p>
        </p:txBody>
      </p:sp>
      <p:sp>
        <p:nvSpPr>
          <p:cNvPr id="91" name="Line 89"/>
          <p:cNvSpPr>
            <a:spLocks noChangeShapeType="1"/>
          </p:cNvSpPr>
          <p:nvPr/>
        </p:nvSpPr>
        <p:spPr bwMode="auto">
          <a:xfrm>
            <a:off x="2490668" y="4697007"/>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92" name="Line 90"/>
          <p:cNvSpPr>
            <a:spLocks noChangeShapeType="1"/>
          </p:cNvSpPr>
          <p:nvPr/>
        </p:nvSpPr>
        <p:spPr bwMode="auto">
          <a:xfrm>
            <a:off x="5157668" y="4697007"/>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93" name="Line 91"/>
          <p:cNvSpPr>
            <a:spLocks noChangeShapeType="1"/>
          </p:cNvSpPr>
          <p:nvPr/>
        </p:nvSpPr>
        <p:spPr bwMode="auto">
          <a:xfrm>
            <a:off x="3786068" y="4620807"/>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94" name="Rectangle 92"/>
          <p:cNvSpPr>
            <a:spLocks noChangeArrowheads="1"/>
          </p:cNvSpPr>
          <p:nvPr/>
        </p:nvSpPr>
        <p:spPr bwMode="auto">
          <a:xfrm>
            <a:off x="3405068" y="31730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95" name="Rectangle 93"/>
          <p:cNvSpPr>
            <a:spLocks noChangeArrowheads="1"/>
          </p:cNvSpPr>
          <p:nvPr/>
        </p:nvSpPr>
        <p:spPr bwMode="auto">
          <a:xfrm>
            <a:off x="4090868" y="31730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96" name="Rectangle 94"/>
          <p:cNvSpPr>
            <a:spLocks noChangeArrowheads="1"/>
          </p:cNvSpPr>
          <p:nvPr/>
        </p:nvSpPr>
        <p:spPr bwMode="auto">
          <a:xfrm>
            <a:off x="2566868" y="2715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97" name="Rectangle 95"/>
          <p:cNvSpPr>
            <a:spLocks noChangeArrowheads="1"/>
          </p:cNvSpPr>
          <p:nvPr/>
        </p:nvSpPr>
        <p:spPr bwMode="auto">
          <a:xfrm>
            <a:off x="2719268" y="4239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98" name="Rectangle 96"/>
          <p:cNvSpPr>
            <a:spLocks noChangeArrowheads="1"/>
          </p:cNvSpPr>
          <p:nvPr/>
        </p:nvSpPr>
        <p:spPr bwMode="auto">
          <a:xfrm>
            <a:off x="4700468" y="4239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99" name="Rectangle 97"/>
          <p:cNvSpPr>
            <a:spLocks noChangeArrowheads="1"/>
          </p:cNvSpPr>
          <p:nvPr/>
        </p:nvSpPr>
        <p:spPr bwMode="auto">
          <a:xfrm>
            <a:off x="4929068" y="2715807"/>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00" name="Rectangle 98"/>
          <p:cNvSpPr>
            <a:spLocks noChangeArrowheads="1"/>
          </p:cNvSpPr>
          <p:nvPr/>
        </p:nvSpPr>
        <p:spPr bwMode="auto">
          <a:xfrm>
            <a:off x="3824168" y="1493433"/>
            <a:ext cx="723900" cy="460375"/>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01" name="Rectangle 99"/>
          <p:cNvSpPr>
            <a:spLocks noChangeArrowheads="1"/>
          </p:cNvSpPr>
          <p:nvPr/>
        </p:nvSpPr>
        <p:spPr bwMode="auto">
          <a:xfrm>
            <a:off x="3328868" y="5230407"/>
            <a:ext cx="13716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02" name="Rectangle 100"/>
          <p:cNvSpPr>
            <a:spLocks noChangeArrowheads="1"/>
          </p:cNvSpPr>
          <p:nvPr/>
        </p:nvSpPr>
        <p:spPr bwMode="auto">
          <a:xfrm>
            <a:off x="2528768" y="5001807"/>
            <a:ext cx="3429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23" name="Rectangle 121"/>
          <p:cNvSpPr>
            <a:spLocks noChangeArrowheads="1"/>
          </p:cNvSpPr>
          <p:nvPr/>
        </p:nvSpPr>
        <p:spPr bwMode="auto">
          <a:xfrm>
            <a:off x="2871668" y="2715807"/>
            <a:ext cx="228600" cy="304800"/>
          </a:xfrm>
          <a:prstGeom prst="rect">
            <a:avLst/>
          </a:prstGeom>
          <a:noFill/>
          <a:ln w="9525">
            <a:noFill/>
            <a:miter lim="800000"/>
          </a:ln>
        </p:spPr>
        <p:txBody>
          <a:bodyPr lIns="12700" tIns="12700" rIns="12700" bIns="12700"/>
          <a:lstStyle/>
          <a:p>
            <a:pPr algn="just"/>
            <a:r>
              <a:rPr lang="en-US" altLang="zh-CN" sz="1600">
                <a:solidFill>
                  <a:srgbClr val="FF0000"/>
                </a:solidFill>
                <a:latin typeface="+mn-ea"/>
              </a:rPr>
              <a:t>A</a:t>
            </a:r>
            <a:endParaRPr lang="en-US" altLang="zh-CN" sz="1600">
              <a:solidFill>
                <a:srgbClr val="FF0000"/>
              </a:solidFill>
              <a:latin typeface="+mn-ea"/>
            </a:endParaRPr>
          </a:p>
        </p:txBody>
      </p:sp>
      <p:sp>
        <p:nvSpPr>
          <p:cNvPr id="124" name="Rectangle 122"/>
          <p:cNvSpPr>
            <a:spLocks noChangeArrowheads="1"/>
          </p:cNvSpPr>
          <p:nvPr/>
        </p:nvSpPr>
        <p:spPr bwMode="auto">
          <a:xfrm>
            <a:off x="4624268" y="2715807"/>
            <a:ext cx="228600" cy="304800"/>
          </a:xfrm>
          <a:prstGeom prst="rect">
            <a:avLst/>
          </a:prstGeom>
          <a:noFill/>
          <a:ln w="9525">
            <a:noFill/>
            <a:miter lim="800000"/>
          </a:ln>
        </p:spPr>
        <p:txBody>
          <a:bodyPr lIns="12700" tIns="12700" rIns="12700" bIns="12700"/>
          <a:lstStyle/>
          <a:p>
            <a:pPr algn="just"/>
            <a:r>
              <a:rPr lang="en-US" altLang="zh-CN" sz="1600" dirty="0">
                <a:solidFill>
                  <a:srgbClr val="008000"/>
                </a:solidFill>
                <a:latin typeface="+mn-ea"/>
              </a:rPr>
              <a:t>B</a:t>
            </a:r>
            <a:endParaRPr lang="en-US" altLang="zh-CN" sz="1600" dirty="0">
              <a:solidFill>
                <a:srgbClr val="008000"/>
              </a:solidFill>
              <a:latin typeface="+mn-ea"/>
            </a:endParaRPr>
          </a:p>
        </p:txBody>
      </p:sp>
      <p:sp>
        <p:nvSpPr>
          <p:cNvPr id="125" name="Rectangle 123"/>
          <p:cNvSpPr>
            <a:spLocks noChangeArrowheads="1"/>
          </p:cNvSpPr>
          <p:nvPr/>
        </p:nvSpPr>
        <p:spPr bwMode="auto">
          <a:xfrm>
            <a:off x="1500068" y="1496607"/>
            <a:ext cx="12192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26" name="Line 124"/>
          <p:cNvSpPr>
            <a:spLocks noChangeAspect="1" noChangeShapeType="1"/>
          </p:cNvSpPr>
          <p:nvPr/>
        </p:nvSpPr>
        <p:spPr bwMode="auto">
          <a:xfrm>
            <a:off x="2795468" y="2715807"/>
            <a:ext cx="304800" cy="0"/>
          </a:xfrm>
          <a:prstGeom prst="line">
            <a:avLst/>
          </a:prstGeom>
          <a:noFill/>
          <a:ln w="28575" cap="sq">
            <a:solidFill>
              <a:srgbClr val="FF0000"/>
            </a:solidFill>
            <a:miter lim="800000"/>
            <a:tailEnd type="oval" w="med" len="med"/>
          </a:ln>
        </p:spPr>
        <p:txBody>
          <a:bodyPr/>
          <a:lstStyle/>
          <a:p>
            <a:endParaRPr lang="zh-CN" altLang="en-US">
              <a:latin typeface="+mn-ea"/>
            </a:endParaRPr>
          </a:p>
        </p:txBody>
      </p:sp>
      <p:sp>
        <p:nvSpPr>
          <p:cNvPr id="128" name="Line 126"/>
          <p:cNvSpPr>
            <a:spLocks noChangeAspect="1" noChangeShapeType="1"/>
          </p:cNvSpPr>
          <p:nvPr/>
        </p:nvSpPr>
        <p:spPr bwMode="auto">
          <a:xfrm>
            <a:off x="3100268" y="2411007"/>
            <a:ext cx="0" cy="304800"/>
          </a:xfrm>
          <a:prstGeom prst="line">
            <a:avLst/>
          </a:prstGeom>
          <a:noFill/>
          <a:ln w="28575" cap="sq">
            <a:solidFill>
              <a:srgbClr val="FF0000"/>
            </a:solidFill>
            <a:miter lim="800000"/>
          </a:ln>
        </p:spPr>
        <p:txBody>
          <a:bodyPr/>
          <a:lstStyle/>
          <a:p>
            <a:endParaRPr lang="zh-CN" altLang="en-US">
              <a:latin typeface="+mn-ea"/>
            </a:endParaRPr>
          </a:p>
        </p:txBody>
      </p:sp>
      <p:sp>
        <p:nvSpPr>
          <p:cNvPr id="129" name="Line 127"/>
          <p:cNvSpPr>
            <a:spLocks noChangeAspect="1" noChangeShapeType="1"/>
          </p:cNvSpPr>
          <p:nvPr/>
        </p:nvSpPr>
        <p:spPr bwMode="auto">
          <a:xfrm>
            <a:off x="3100268" y="2715807"/>
            <a:ext cx="457200" cy="0"/>
          </a:xfrm>
          <a:prstGeom prst="line">
            <a:avLst/>
          </a:prstGeom>
          <a:noFill/>
          <a:ln w="28575" cap="sq">
            <a:solidFill>
              <a:srgbClr val="FF0000"/>
            </a:solidFill>
            <a:miter lim="800000"/>
          </a:ln>
        </p:spPr>
        <p:txBody>
          <a:bodyPr/>
          <a:lstStyle/>
          <a:p>
            <a:endParaRPr lang="zh-CN" altLang="en-US">
              <a:latin typeface="+mn-ea"/>
            </a:endParaRPr>
          </a:p>
        </p:txBody>
      </p:sp>
      <p:sp>
        <p:nvSpPr>
          <p:cNvPr id="130" name="Line 128"/>
          <p:cNvSpPr>
            <a:spLocks noChangeAspect="1" noChangeShapeType="1"/>
          </p:cNvSpPr>
          <p:nvPr/>
        </p:nvSpPr>
        <p:spPr bwMode="auto">
          <a:xfrm>
            <a:off x="3557468" y="2715807"/>
            <a:ext cx="609600" cy="381000"/>
          </a:xfrm>
          <a:prstGeom prst="line">
            <a:avLst/>
          </a:prstGeom>
          <a:noFill/>
          <a:ln w="28575" cap="sq">
            <a:solidFill>
              <a:srgbClr val="FF0000"/>
            </a:solidFill>
            <a:miter lim="800000"/>
          </a:ln>
        </p:spPr>
        <p:txBody>
          <a:bodyPr/>
          <a:lstStyle/>
          <a:p>
            <a:endParaRPr lang="zh-CN" altLang="en-US">
              <a:latin typeface="+mn-ea"/>
            </a:endParaRPr>
          </a:p>
        </p:txBody>
      </p:sp>
      <p:grpSp>
        <p:nvGrpSpPr>
          <p:cNvPr id="131" name="Group 129"/>
          <p:cNvGrpSpPr/>
          <p:nvPr/>
        </p:nvGrpSpPr>
        <p:grpSpPr bwMode="auto">
          <a:xfrm>
            <a:off x="4548068" y="2411007"/>
            <a:ext cx="0" cy="609600"/>
            <a:chOff x="1968" y="1776"/>
            <a:chExt cx="0" cy="384"/>
          </a:xfrm>
        </p:grpSpPr>
        <p:sp>
          <p:nvSpPr>
            <p:cNvPr id="132" name="Line 130"/>
            <p:cNvSpPr>
              <a:spLocks noChangeAspect="1" noChangeShapeType="1"/>
            </p:cNvSpPr>
            <p:nvPr/>
          </p:nvSpPr>
          <p:spPr bwMode="auto">
            <a:xfrm>
              <a:off x="1968" y="1968"/>
              <a:ext cx="0" cy="192"/>
            </a:xfrm>
            <a:prstGeom prst="line">
              <a:avLst/>
            </a:prstGeom>
            <a:noFill/>
            <a:ln w="28575">
              <a:solidFill>
                <a:srgbClr val="008000"/>
              </a:solidFill>
              <a:round/>
            </a:ln>
          </p:spPr>
          <p:txBody>
            <a:bodyPr/>
            <a:lstStyle/>
            <a:p>
              <a:endParaRPr lang="zh-CN" altLang="en-US">
                <a:latin typeface="+mn-ea"/>
              </a:endParaRPr>
            </a:p>
          </p:txBody>
        </p:sp>
        <p:sp>
          <p:nvSpPr>
            <p:cNvPr id="133" name="Line 131"/>
            <p:cNvSpPr>
              <a:spLocks noChangeAspect="1" noChangeShapeType="1"/>
            </p:cNvSpPr>
            <p:nvPr/>
          </p:nvSpPr>
          <p:spPr bwMode="auto">
            <a:xfrm>
              <a:off x="1968" y="1776"/>
              <a:ext cx="0" cy="192"/>
            </a:xfrm>
            <a:prstGeom prst="line">
              <a:avLst/>
            </a:prstGeom>
            <a:noFill/>
            <a:ln w="28575">
              <a:solidFill>
                <a:srgbClr val="008000"/>
              </a:solidFill>
              <a:round/>
            </a:ln>
          </p:spPr>
          <p:txBody>
            <a:bodyPr/>
            <a:lstStyle/>
            <a:p>
              <a:endParaRPr lang="zh-CN" altLang="en-US">
                <a:latin typeface="+mn-ea"/>
              </a:endParaRPr>
            </a:p>
          </p:txBody>
        </p:sp>
      </p:grpSp>
      <p:grpSp>
        <p:nvGrpSpPr>
          <p:cNvPr id="134" name="Group 132"/>
          <p:cNvGrpSpPr/>
          <p:nvPr/>
        </p:nvGrpSpPr>
        <p:grpSpPr bwMode="auto">
          <a:xfrm>
            <a:off x="3481268" y="2715807"/>
            <a:ext cx="1371600" cy="381000"/>
            <a:chOff x="1296" y="1968"/>
            <a:chExt cx="864" cy="240"/>
          </a:xfrm>
        </p:grpSpPr>
        <p:sp>
          <p:nvSpPr>
            <p:cNvPr id="135" name="Line 133"/>
            <p:cNvSpPr>
              <a:spLocks noChangeAspect="1" noChangeShapeType="1"/>
            </p:cNvSpPr>
            <p:nvPr/>
          </p:nvSpPr>
          <p:spPr bwMode="auto">
            <a:xfrm>
              <a:off x="1680" y="1968"/>
              <a:ext cx="288" cy="0"/>
            </a:xfrm>
            <a:prstGeom prst="line">
              <a:avLst/>
            </a:prstGeom>
            <a:noFill/>
            <a:ln w="28575" cap="sq">
              <a:solidFill>
                <a:srgbClr val="008000"/>
              </a:solidFill>
              <a:miter lim="800000"/>
            </a:ln>
          </p:spPr>
          <p:txBody>
            <a:bodyPr/>
            <a:lstStyle/>
            <a:p>
              <a:endParaRPr lang="zh-CN" altLang="en-US">
                <a:latin typeface="+mn-ea"/>
              </a:endParaRPr>
            </a:p>
          </p:txBody>
        </p:sp>
        <p:sp>
          <p:nvSpPr>
            <p:cNvPr id="136" name="Line 134"/>
            <p:cNvSpPr>
              <a:spLocks noChangeAspect="1" noChangeShapeType="1"/>
            </p:cNvSpPr>
            <p:nvPr/>
          </p:nvSpPr>
          <p:spPr bwMode="auto">
            <a:xfrm flipV="1">
              <a:off x="1296" y="1968"/>
              <a:ext cx="384" cy="240"/>
            </a:xfrm>
            <a:prstGeom prst="line">
              <a:avLst/>
            </a:prstGeom>
            <a:noFill/>
            <a:ln w="28575">
              <a:solidFill>
                <a:srgbClr val="008000"/>
              </a:solidFill>
              <a:miter lim="800000"/>
            </a:ln>
          </p:spPr>
          <p:txBody>
            <a:bodyPr/>
            <a:lstStyle/>
            <a:p>
              <a:endParaRPr lang="zh-CN" altLang="en-US">
                <a:latin typeface="+mn-ea"/>
              </a:endParaRPr>
            </a:p>
          </p:txBody>
        </p:sp>
        <p:sp>
          <p:nvSpPr>
            <p:cNvPr id="137"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ln>
          </p:spPr>
          <p:txBody>
            <a:bodyPr/>
            <a:lstStyle/>
            <a:p>
              <a:endParaRPr lang="zh-CN" altLang="en-US">
                <a:latin typeface="+mn-ea"/>
              </a:endParaRPr>
            </a:p>
          </p:txBody>
        </p:sp>
      </p:grpSp>
      <p:grpSp>
        <p:nvGrpSpPr>
          <p:cNvPr id="138" name="Group 136"/>
          <p:cNvGrpSpPr/>
          <p:nvPr/>
        </p:nvGrpSpPr>
        <p:grpSpPr bwMode="auto">
          <a:xfrm>
            <a:off x="4802068" y="5001807"/>
            <a:ext cx="381000" cy="304800"/>
            <a:chOff x="5040" y="2688"/>
            <a:chExt cx="144" cy="192"/>
          </a:xfrm>
        </p:grpSpPr>
        <p:sp>
          <p:nvSpPr>
            <p:cNvPr id="139" name="Rectangle 137"/>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40" name="Line 138"/>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nvGrpSpPr>
          <p:cNvPr id="141" name="Group 139"/>
          <p:cNvGrpSpPr/>
          <p:nvPr/>
        </p:nvGrpSpPr>
        <p:grpSpPr bwMode="auto">
          <a:xfrm>
            <a:off x="6208757" y="1268007"/>
            <a:ext cx="3886200" cy="4191000"/>
            <a:chOff x="2784" y="1104"/>
            <a:chExt cx="2448" cy="2640"/>
          </a:xfrm>
        </p:grpSpPr>
        <p:sp>
          <p:nvSpPr>
            <p:cNvPr id="142" name="Rectangle 140"/>
            <p:cNvSpPr>
              <a:spLocks noChangeArrowheads="1"/>
            </p:cNvSpPr>
            <p:nvPr/>
          </p:nvSpPr>
          <p:spPr bwMode="auto">
            <a:xfrm>
              <a:off x="3264" y="1104"/>
              <a:ext cx="1968" cy="1872"/>
            </a:xfrm>
            <a:prstGeom prst="rect">
              <a:avLst/>
            </a:prstGeom>
            <a:solidFill>
              <a:srgbClr val="008000">
                <a:alpha val="20000"/>
              </a:srgbClr>
            </a:solidFill>
            <a:ln w="9525">
              <a:noFill/>
              <a:miter lim="800000"/>
            </a:ln>
          </p:spPr>
          <p:txBody>
            <a:bodyPr wrap="none" anchor="ctr"/>
            <a:lstStyle/>
            <a:p>
              <a:pPr algn="r"/>
              <a:endParaRPr lang="zh-CN" altLang="zh-CN">
                <a:latin typeface="+mn-ea"/>
              </a:endParaRPr>
            </a:p>
          </p:txBody>
        </p:sp>
        <p:sp>
          <p:nvSpPr>
            <p:cNvPr id="143" name="Rectangle 141"/>
            <p:cNvSpPr>
              <a:spLocks noChangeArrowheads="1"/>
            </p:cNvSpPr>
            <p:nvPr/>
          </p:nvSpPr>
          <p:spPr bwMode="auto">
            <a:xfrm>
              <a:off x="4416" y="17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144" name="Rectangle 142"/>
            <p:cNvSpPr>
              <a:spLocks noChangeArrowheads="1"/>
            </p:cNvSpPr>
            <p:nvPr/>
          </p:nvSpPr>
          <p:spPr bwMode="auto">
            <a:xfrm>
              <a:off x="3984" y="17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145" name="Rectangle 143"/>
            <p:cNvSpPr>
              <a:spLocks noChangeArrowheads="1"/>
            </p:cNvSpPr>
            <p:nvPr/>
          </p:nvSpPr>
          <p:spPr bwMode="auto">
            <a:xfrm>
              <a:off x="4296" y="2638"/>
              <a:ext cx="456" cy="290"/>
            </a:xfrm>
            <a:prstGeom prst="rect">
              <a:avLst/>
            </a:prstGeom>
            <a:noFill/>
            <a:ln w="9525">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146" name="Line 144"/>
            <p:cNvSpPr>
              <a:spLocks noChangeShapeType="1"/>
            </p:cNvSpPr>
            <p:nvPr/>
          </p:nvSpPr>
          <p:spPr bwMode="auto">
            <a:xfrm>
              <a:off x="3024" y="1200"/>
              <a:ext cx="2064" cy="0"/>
            </a:xfrm>
            <a:prstGeom prst="line">
              <a:avLst/>
            </a:prstGeom>
            <a:noFill/>
            <a:ln w="19050">
              <a:solidFill>
                <a:schemeClr val="tx1"/>
              </a:solidFill>
              <a:round/>
            </a:ln>
          </p:spPr>
          <p:txBody>
            <a:bodyPr/>
            <a:lstStyle/>
            <a:p>
              <a:endParaRPr lang="zh-CN" altLang="en-US">
                <a:latin typeface="+mn-ea"/>
              </a:endParaRPr>
            </a:p>
          </p:txBody>
        </p:sp>
        <p:sp>
          <p:nvSpPr>
            <p:cNvPr id="147" name="Line 145"/>
            <p:cNvSpPr>
              <a:spLocks noChangeAspect="1" noChangeShapeType="1"/>
            </p:cNvSpPr>
            <p:nvPr/>
          </p:nvSpPr>
          <p:spPr bwMode="auto">
            <a:xfrm>
              <a:off x="3792" y="1536"/>
              <a:ext cx="912" cy="0"/>
            </a:xfrm>
            <a:prstGeom prst="line">
              <a:avLst/>
            </a:prstGeom>
            <a:noFill/>
            <a:ln w="19050">
              <a:solidFill>
                <a:srgbClr val="FF0000"/>
              </a:solidFill>
              <a:round/>
            </a:ln>
          </p:spPr>
          <p:txBody>
            <a:bodyPr/>
            <a:lstStyle/>
            <a:p>
              <a:endParaRPr lang="zh-CN" altLang="en-US">
                <a:latin typeface="+mn-ea"/>
              </a:endParaRPr>
            </a:p>
          </p:txBody>
        </p:sp>
        <p:grpSp>
          <p:nvGrpSpPr>
            <p:cNvPr id="148" name="Group 146"/>
            <p:cNvGrpSpPr>
              <a:grpSpLocks noChangeAspect="1"/>
            </p:cNvGrpSpPr>
            <p:nvPr/>
          </p:nvGrpSpPr>
          <p:grpSpPr bwMode="auto">
            <a:xfrm>
              <a:off x="3792" y="1680"/>
              <a:ext cx="240" cy="192"/>
              <a:chOff x="3360" y="2064"/>
              <a:chExt cx="240" cy="192"/>
            </a:xfrm>
          </p:grpSpPr>
          <p:sp>
            <p:nvSpPr>
              <p:cNvPr id="253" name="Line 147"/>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254" name="Line 148"/>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255" name="Line 149"/>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256" name="Line 150"/>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257" name="Line 151"/>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49" name="Line 152"/>
            <p:cNvSpPr>
              <a:spLocks noChangeAspect="1" noChangeShapeType="1"/>
            </p:cNvSpPr>
            <p:nvPr/>
          </p:nvSpPr>
          <p:spPr bwMode="auto">
            <a:xfrm>
              <a:off x="4032" y="1536"/>
              <a:ext cx="0" cy="24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50" name="Line 153"/>
            <p:cNvSpPr>
              <a:spLocks noChangeAspect="1" noChangeShapeType="1"/>
            </p:cNvSpPr>
            <p:nvPr/>
          </p:nvSpPr>
          <p:spPr bwMode="auto">
            <a:xfrm>
              <a:off x="3792" y="1536"/>
              <a:ext cx="0" cy="192"/>
            </a:xfrm>
            <a:prstGeom prst="line">
              <a:avLst/>
            </a:prstGeom>
            <a:noFill/>
            <a:ln w="19050">
              <a:solidFill>
                <a:srgbClr val="FF0000"/>
              </a:solidFill>
              <a:round/>
            </a:ln>
          </p:spPr>
          <p:txBody>
            <a:bodyPr/>
            <a:lstStyle/>
            <a:p>
              <a:endParaRPr lang="zh-CN" altLang="en-US">
                <a:latin typeface="+mn-ea"/>
              </a:endParaRPr>
            </a:p>
          </p:txBody>
        </p:sp>
        <p:sp>
          <p:nvSpPr>
            <p:cNvPr id="151" name="Line 154"/>
            <p:cNvSpPr>
              <a:spLocks noChangeAspect="1" noChangeShapeType="1"/>
            </p:cNvSpPr>
            <p:nvPr/>
          </p:nvSpPr>
          <p:spPr bwMode="auto">
            <a:xfrm>
              <a:off x="3792" y="1824"/>
              <a:ext cx="0" cy="192"/>
            </a:xfrm>
            <a:prstGeom prst="line">
              <a:avLst/>
            </a:prstGeom>
            <a:noFill/>
            <a:ln w="19050">
              <a:solidFill>
                <a:schemeClr val="tx1"/>
              </a:solidFill>
              <a:round/>
            </a:ln>
          </p:spPr>
          <p:txBody>
            <a:bodyPr/>
            <a:lstStyle/>
            <a:p>
              <a:endParaRPr lang="zh-CN" altLang="en-US">
                <a:latin typeface="+mn-ea"/>
              </a:endParaRPr>
            </a:p>
          </p:txBody>
        </p:sp>
        <p:sp>
          <p:nvSpPr>
            <p:cNvPr id="152" name="Line 155"/>
            <p:cNvSpPr>
              <a:spLocks noChangeAspect="1" noChangeShapeType="1"/>
            </p:cNvSpPr>
            <p:nvPr/>
          </p:nvSpPr>
          <p:spPr bwMode="auto">
            <a:xfrm>
              <a:off x="3792" y="2016"/>
              <a:ext cx="288" cy="0"/>
            </a:xfrm>
            <a:prstGeom prst="line">
              <a:avLst/>
            </a:prstGeom>
            <a:noFill/>
            <a:ln w="19050">
              <a:solidFill>
                <a:schemeClr val="tx1"/>
              </a:solidFill>
              <a:round/>
            </a:ln>
          </p:spPr>
          <p:txBody>
            <a:bodyPr/>
            <a:lstStyle/>
            <a:p>
              <a:endParaRPr lang="zh-CN" altLang="en-US">
                <a:latin typeface="+mn-ea"/>
              </a:endParaRPr>
            </a:p>
          </p:txBody>
        </p:sp>
        <p:sp>
          <p:nvSpPr>
            <p:cNvPr id="153" name="Line 156"/>
            <p:cNvSpPr>
              <a:spLocks noChangeAspect="1" noChangeShapeType="1"/>
            </p:cNvSpPr>
            <p:nvPr/>
          </p:nvSpPr>
          <p:spPr bwMode="auto">
            <a:xfrm>
              <a:off x="4704" y="1536"/>
              <a:ext cx="0" cy="192"/>
            </a:xfrm>
            <a:prstGeom prst="line">
              <a:avLst/>
            </a:prstGeom>
            <a:noFill/>
            <a:ln w="19050">
              <a:solidFill>
                <a:srgbClr val="FF0000"/>
              </a:solidFill>
              <a:round/>
            </a:ln>
          </p:spPr>
          <p:txBody>
            <a:bodyPr/>
            <a:lstStyle/>
            <a:p>
              <a:endParaRPr lang="zh-CN" altLang="en-US">
                <a:latin typeface="+mn-ea"/>
              </a:endParaRPr>
            </a:p>
          </p:txBody>
        </p:sp>
        <p:sp>
          <p:nvSpPr>
            <p:cNvPr id="154" name="Line 157"/>
            <p:cNvSpPr>
              <a:spLocks noChangeAspect="1" noChangeShapeType="1"/>
            </p:cNvSpPr>
            <p:nvPr/>
          </p:nvSpPr>
          <p:spPr bwMode="auto">
            <a:xfrm>
              <a:off x="4464" y="1536"/>
              <a:ext cx="0" cy="24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155" name="Group 158"/>
            <p:cNvGrpSpPr>
              <a:grpSpLocks noChangeAspect="1"/>
            </p:cNvGrpSpPr>
            <p:nvPr/>
          </p:nvGrpSpPr>
          <p:grpSpPr bwMode="auto">
            <a:xfrm>
              <a:off x="4464" y="1680"/>
              <a:ext cx="240" cy="192"/>
              <a:chOff x="4032" y="2064"/>
              <a:chExt cx="240" cy="192"/>
            </a:xfrm>
          </p:grpSpPr>
          <p:sp>
            <p:nvSpPr>
              <p:cNvPr id="248" name="Line 159"/>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49" name="Line 160"/>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50" name="Line 161"/>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51" name="Line 162"/>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52" name="Line 163"/>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156" name="Group 164"/>
            <p:cNvGrpSpPr>
              <a:grpSpLocks noChangeAspect="1"/>
            </p:cNvGrpSpPr>
            <p:nvPr/>
          </p:nvGrpSpPr>
          <p:grpSpPr bwMode="auto">
            <a:xfrm>
              <a:off x="3792" y="2160"/>
              <a:ext cx="240" cy="192"/>
              <a:chOff x="3360" y="2544"/>
              <a:chExt cx="240" cy="192"/>
            </a:xfrm>
          </p:grpSpPr>
          <p:sp>
            <p:nvSpPr>
              <p:cNvPr id="243" name="Line 165"/>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244" name="Line 166"/>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245" name="Line 167"/>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246" name="Line 168"/>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247" name="Line 169"/>
              <p:cNvSpPr>
                <a:spLocks noChangeAspect="1" noChangeShapeType="1"/>
              </p:cNvSpPr>
              <p:nvPr/>
            </p:nvSpPr>
            <p:spPr bwMode="auto">
              <a:xfrm>
                <a:off x="3504" y="2640"/>
                <a:ext cx="96" cy="0"/>
              </a:xfrm>
              <a:prstGeom prst="line">
                <a:avLst/>
              </a:prstGeom>
              <a:noFill/>
              <a:ln w="28575">
                <a:solidFill>
                  <a:srgbClr val="FF0000"/>
                </a:solidFill>
                <a:round/>
              </a:ln>
            </p:spPr>
            <p:txBody>
              <a:bodyPr/>
              <a:lstStyle/>
              <a:p>
                <a:endParaRPr lang="zh-CN" altLang="en-US">
                  <a:latin typeface="+mn-ea"/>
                </a:endParaRPr>
              </a:p>
            </p:txBody>
          </p:sp>
        </p:grpSp>
        <p:sp>
          <p:nvSpPr>
            <p:cNvPr id="157" name="Line 170"/>
            <p:cNvSpPr>
              <a:spLocks noChangeAspect="1" noChangeShapeType="1"/>
            </p:cNvSpPr>
            <p:nvPr/>
          </p:nvSpPr>
          <p:spPr bwMode="auto">
            <a:xfrm>
              <a:off x="3792" y="2016"/>
              <a:ext cx="0" cy="192"/>
            </a:xfrm>
            <a:prstGeom prst="line">
              <a:avLst/>
            </a:prstGeom>
            <a:noFill/>
            <a:ln w="19050">
              <a:solidFill>
                <a:schemeClr val="tx1"/>
              </a:solidFill>
              <a:round/>
            </a:ln>
          </p:spPr>
          <p:txBody>
            <a:bodyPr/>
            <a:lstStyle/>
            <a:p>
              <a:endParaRPr lang="zh-CN" altLang="en-US">
                <a:latin typeface="+mn-ea"/>
              </a:endParaRPr>
            </a:p>
          </p:txBody>
        </p:sp>
        <p:grpSp>
          <p:nvGrpSpPr>
            <p:cNvPr id="158" name="Group 171"/>
            <p:cNvGrpSpPr>
              <a:grpSpLocks noChangeAspect="1"/>
            </p:cNvGrpSpPr>
            <p:nvPr/>
          </p:nvGrpSpPr>
          <p:grpSpPr bwMode="auto">
            <a:xfrm>
              <a:off x="4464" y="2160"/>
              <a:ext cx="240" cy="192"/>
              <a:chOff x="4032" y="2544"/>
              <a:chExt cx="240" cy="192"/>
            </a:xfrm>
          </p:grpSpPr>
          <p:sp>
            <p:nvSpPr>
              <p:cNvPr id="238" name="Line 172"/>
              <p:cNvSpPr>
                <a:spLocks noChangeAspect="1" noChangeShapeType="1"/>
              </p:cNvSpPr>
              <p:nvPr/>
            </p:nvSpPr>
            <p:spPr bwMode="auto">
              <a:xfrm>
                <a:off x="4176" y="2544"/>
                <a:ext cx="0" cy="192"/>
              </a:xfrm>
              <a:prstGeom prst="line">
                <a:avLst/>
              </a:prstGeom>
              <a:noFill/>
              <a:ln w="28575">
                <a:solidFill>
                  <a:srgbClr val="008000"/>
                </a:solidFill>
                <a:round/>
              </a:ln>
            </p:spPr>
            <p:txBody>
              <a:bodyPr/>
              <a:lstStyle/>
              <a:p>
                <a:endParaRPr lang="zh-CN" altLang="en-US">
                  <a:latin typeface="+mn-ea"/>
                </a:endParaRPr>
              </a:p>
            </p:txBody>
          </p:sp>
          <p:sp>
            <p:nvSpPr>
              <p:cNvPr id="239" name="Line 173"/>
              <p:cNvSpPr>
                <a:spLocks noChangeAspect="1" noChangeShapeType="1"/>
              </p:cNvSpPr>
              <p:nvPr/>
            </p:nvSpPr>
            <p:spPr bwMode="auto">
              <a:xfrm>
                <a:off x="4128" y="2592"/>
                <a:ext cx="0" cy="96"/>
              </a:xfrm>
              <a:prstGeom prst="line">
                <a:avLst/>
              </a:prstGeom>
              <a:noFill/>
              <a:ln w="28575">
                <a:solidFill>
                  <a:srgbClr val="008000"/>
                </a:solidFill>
                <a:round/>
              </a:ln>
            </p:spPr>
            <p:txBody>
              <a:bodyPr/>
              <a:lstStyle/>
              <a:p>
                <a:endParaRPr lang="zh-CN" altLang="en-US">
                  <a:latin typeface="+mn-ea"/>
                </a:endParaRPr>
              </a:p>
            </p:txBody>
          </p:sp>
          <p:sp>
            <p:nvSpPr>
              <p:cNvPr id="240" name="Line 174"/>
              <p:cNvSpPr>
                <a:spLocks noChangeAspect="1" noChangeShapeType="1"/>
              </p:cNvSpPr>
              <p:nvPr/>
            </p:nvSpPr>
            <p:spPr bwMode="auto">
              <a:xfrm>
                <a:off x="4176" y="2592"/>
                <a:ext cx="96" cy="0"/>
              </a:xfrm>
              <a:prstGeom prst="line">
                <a:avLst/>
              </a:prstGeom>
              <a:noFill/>
              <a:ln w="19050">
                <a:solidFill>
                  <a:srgbClr val="008000"/>
                </a:solidFill>
                <a:round/>
              </a:ln>
            </p:spPr>
            <p:txBody>
              <a:bodyPr/>
              <a:lstStyle/>
              <a:p>
                <a:endParaRPr lang="zh-CN" altLang="en-US">
                  <a:latin typeface="+mn-ea"/>
                </a:endParaRPr>
              </a:p>
            </p:txBody>
          </p:sp>
          <p:sp>
            <p:nvSpPr>
              <p:cNvPr id="241" name="Line 175"/>
              <p:cNvSpPr>
                <a:spLocks noChangeAspect="1" noChangeShapeType="1"/>
              </p:cNvSpPr>
              <p:nvPr/>
            </p:nvSpPr>
            <p:spPr bwMode="auto">
              <a:xfrm>
                <a:off x="4176" y="2688"/>
                <a:ext cx="96" cy="0"/>
              </a:xfrm>
              <a:prstGeom prst="line">
                <a:avLst/>
              </a:prstGeom>
              <a:noFill/>
              <a:ln w="19050">
                <a:solidFill>
                  <a:srgbClr val="008000"/>
                </a:solidFill>
                <a:round/>
              </a:ln>
            </p:spPr>
            <p:txBody>
              <a:bodyPr/>
              <a:lstStyle/>
              <a:p>
                <a:endParaRPr lang="zh-CN" altLang="en-US">
                  <a:latin typeface="+mn-ea"/>
                </a:endParaRPr>
              </a:p>
            </p:txBody>
          </p:sp>
          <p:sp>
            <p:nvSpPr>
              <p:cNvPr id="242" name="Line 176"/>
              <p:cNvSpPr>
                <a:spLocks noChangeAspect="1" noChangeShapeType="1"/>
              </p:cNvSpPr>
              <p:nvPr/>
            </p:nvSpPr>
            <p:spPr bwMode="auto">
              <a:xfrm>
                <a:off x="4032" y="2640"/>
                <a:ext cx="96" cy="0"/>
              </a:xfrm>
              <a:prstGeom prst="line">
                <a:avLst/>
              </a:prstGeom>
              <a:noFill/>
              <a:ln w="28575">
                <a:solidFill>
                  <a:srgbClr val="008000"/>
                </a:solidFill>
                <a:round/>
              </a:ln>
            </p:spPr>
            <p:txBody>
              <a:bodyPr/>
              <a:lstStyle/>
              <a:p>
                <a:endParaRPr lang="zh-CN" altLang="en-US">
                  <a:latin typeface="+mn-ea"/>
                </a:endParaRPr>
              </a:p>
            </p:txBody>
          </p:sp>
        </p:grpSp>
        <p:sp>
          <p:nvSpPr>
            <p:cNvPr id="159" name="Line 177"/>
            <p:cNvSpPr>
              <a:spLocks noChangeAspect="1" noChangeShapeType="1"/>
            </p:cNvSpPr>
            <p:nvPr/>
          </p:nvSpPr>
          <p:spPr bwMode="auto">
            <a:xfrm>
              <a:off x="4080" y="2016"/>
              <a:ext cx="384" cy="240"/>
            </a:xfrm>
            <a:prstGeom prst="line">
              <a:avLst/>
            </a:prstGeom>
            <a:noFill/>
            <a:ln w="19050">
              <a:solidFill>
                <a:schemeClr val="tx1"/>
              </a:solidFill>
              <a:round/>
            </a:ln>
          </p:spPr>
          <p:txBody>
            <a:bodyPr/>
            <a:lstStyle/>
            <a:p>
              <a:endParaRPr lang="zh-CN" altLang="en-US">
                <a:latin typeface="+mn-ea"/>
              </a:endParaRPr>
            </a:p>
          </p:txBody>
        </p:sp>
        <p:sp>
          <p:nvSpPr>
            <p:cNvPr id="160" name="Line 178"/>
            <p:cNvSpPr>
              <a:spLocks noChangeAspect="1" noChangeShapeType="1"/>
            </p:cNvSpPr>
            <p:nvPr/>
          </p:nvSpPr>
          <p:spPr bwMode="auto">
            <a:xfrm>
              <a:off x="3792" y="2592"/>
              <a:ext cx="912" cy="0"/>
            </a:xfrm>
            <a:prstGeom prst="line">
              <a:avLst/>
            </a:prstGeom>
            <a:noFill/>
            <a:ln w="28575" cap="sq">
              <a:solidFill>
                <a:srgbClr val="008000"/>
              </a:solidFill>
              <a:miter lim="800000"/>
            </a:ln>
          </p:spPr>
          <p:txBody>
            <a:bodyPr/>
            <a:lstStyle/>
            <a:p>
              <a:endParaRPr lang="zh-CN" altLang="en-US">
                <a:latin typeface="+mn-ea"/>
              </a:endParaRPr>
            </a:p>
          </p:txBody>
        </p:sp>
        <p:sp>
          <p:nvSpPr>
            <p:cNvPr id="161" name="Line 179"/>
            <p:cNvSpPr>
              <a:spLocks noChangeAspect="1" noChangeShapeType="1"/>
            </p:cNvSpPr>
            <p:nvPr/>
          </p:nvSpPr>
          <p:spPr bwMode="auto">
            <a:xfrm>
              <a:off x="3792" y="2304"/>
              <a:ext cx="0" cy="288"/>
            </a:xfrm>
            <a:prstGeom prst="line">
              <a:avLst/>
            </a:prstGeom>
            <a:noFill/>
            <a:ln w="28575" cap="sq">
              <a:solidFill>
                <a:srgbClr val="008000"/>
              </a:solidFill>
              <a:miter lim="800000"/>
            </a:ln>
          </p:spPr>
          <p:txBody>
            <a:bodyPr/>
            <a:lstStyle/>
            <a:p>
              <a:endParaRPr lang="zh-CN" altLang="en-US">
                <a:latin typeface="+mn-ea"/>
              </a:endParaRPr>
            </a:p>
          </p:txBody>
        </p:sp>
        <p:sp>
          <p:nvSpPr>
            <p:cNvPr id="162" name="Line 180"/>
            <p:cNvSpPr>
              <a:spLocks noChangeAspect="1" noChangeShapeType="1"/>
            </p:cNvSpPr>
            <p:nvPr/>
          </p:nvSpPr>
          <p:spPr bwMode="auto">
            <a:xfrm>
              <a:off x="4704" y="2304"/>
              <a:ext cx="0" cy="288"/>
            </a:xfrm>
            <a:prstGeom prst="line">
              <a:avLst/>
            </a:prstGeom>
            <a:noFill/>
            <a:ln w="28575" cap="sq">
              <a:solidFill>
                <a:srgbClr val="008000"/>
              </a:solidFill>
              <a:miter lim="800000"/>
            </a:ln>
          </p:spPr>
          <p:txBody>
            <a:bodyPr/>
            <a:lstStyle/>
            <a:p>
              <a:endParaRPr lang="zh-CN" altLang="en-US">
                <a:latin typeface="+mn-ea"/>
              </a:endParaRPr>
            </a:p>
          </p:txBody>
        </p:sp>
        <p:grpSp>
          <p:nvGrpSpPr>
            <p:cNvPr id="163" name="Group 181"/>
            <p:cNvGrpSpPr/>
            <p:nvPr/>
          </p:nvGrpSpPr>
          <p:grpSpPr bwMode="auto">
            <a:xfrm>
              <a:off x="4704" y="1824"/>
              <a:ext cx="0" cy="384"/>
              <a:chOff x="1968" y="1776"/>
              <a:chExt cx="0" cy="384"/>
            </a:xfrm>
          </p:grpSpPr>
          <p:sp>
            <p:nvSpPr>
              <p:cNvPr id="236" name="Line 182"/>
              <p:cNvSpPr>
                <a:spLocks noChangeAspect="1" noChangeShapeType="1"/>
              </p:cNvSpPr>
              <p:nvPr/>
            </p:nvSpPr>
            <p:spPr bwMode="auto">
              <a:xfrm>
                <a:off x="1968" y="1968"/>
                <a:ext cx="0" cy="192"/>
              </a:xfrm>
              <a:prstGeom prst="line">
                <a:avLst/>
              </a:prstGeom>
              <a:noFill/>
              <a:ln w="19050">
                <a:solidFill>
                  <a:schemeClr val="tx1"/>
                </a:solidFill>
                <a:round/>
              </a:ln>
            </p:spPr>
            <p:txBody>
              <a:bodyPr/>
              <a:lstStyle/>
              <a:p>
                <a:endParaRPr lang="zh-CN" altLang="en-US">
                  <a:latin typeface="+mn-ea"/>
                </a:endParaRPr>
              </a:p>
            </p:txBody>
          </p:sp>
          <p:sp>
            <p:nvSpPr>
              <p:cNvPr id="237" name="Line 183"/>
              <p:cNvSpPr>
                <a:spLocks noChangeAspect="1" noChangeShapeType="1"/>
              </p:cNvSpPr>
              <p:nvPr/>
            </p:nvSpPr>
            <p:spPr bwMode="auto">
              <a:xfrm>
                <a:off x="1968" y="1776"/>
                <a:ext cx="0" cy="192"/>
              </a:xfrm>
              <a:prstGeom prst="line">
                <a:avLst/>
              </a:prstGeom>
              <a:noFill/>
              <a:ln w="19050">
                <a:solidFill>
                  <a:schemeClr val="tx1"/>
                </a:solidFill>
                <a:round/>
              </a:ln>
            </p:spPr>
            <p:txBody>
              <a:bodyPr/>
              <a:lstStyle/>
              <a:p>
                <a:endParaRPr lang="zh-CN" altLang="en-US">
                  <a:latin typeface="+mn-ea"/>
                </a:endParaRPr>
              </a:p>
            </p:txBody>
          </p:sp>
        </p:grpSp>
        <p:grpSp>
          <p:nvGrpSpPr>
            <p:cNvPr id="164" name="Group 184"/>
            <p:cNvGrpSpPr>
              <a:grpSpLocks noChangeAspect="1"/>
            </p:cNvGrpSpPr>
            <p:nvPr/>
          </p:nvGrpSpPr>
          <p:grpSpPr bwMode="auto">
            <a:xfrm rot="16200000" flipV="1">
              <a:off x="3432" y="1800"/>
              <a:ext cx="240" cy="192"/>
              <a:chOff x="3360" y="2544"/>
              <a:chExt cx="240" cy="192"/>
            </a:xfrm>
          </p:grpSpPr>
          <p:sp>
            <p:nvSpPr>
              <p:cNvPr id="231" name="Line 185"/>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32" name="Line 186"/>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33" name="Line 187"/>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34" name="Line 188"/>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35" name="Line 189"/>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65" name="Line 190"/>
            <p:cNvSpPr>
              <a:spLocks noChangeAspect="1" noChangeShapeType="1"/>
            </p:cNvSpPr>
            <p:nvPr/>
          </p:nvSpPr>
          <p:spPr bwMode="auto">
            <a:xfrm>
              <a:off x="3600" y="2016"/>
              <a:ext cx="192"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166" name="Group 191"/>
            <p:cNvGrpSpPr/>
            <p:nvPr/>
          </p:nvGrpSpPr>
          <p:grpSpPr bwMode="auto">
            <a:xfrm>
              <a:off x="4032" y="2016"/>
              <a:ext cx="864" cy="240"/>
              <a:chOff x="1296" y="1968"/>
              <a:chExt cx="864" cy="240"/>
            </a:xfrm>
          </p:grpSpPr>
          <p:sp>
            <p:nvSpPr>
              <p:cNvPr id="228" name="Line 192"/>
              <p:cNvSpPr>
                <a:spLocks noChangeAspect="1" noChangeShapeType="1"/>
              </p:cNvSpPr>
              <p:nvPr/>
            </p:nvSpPr>
            <p:spPr bwMode="auto">
              <a:xfrm>
                <a:off x="1680" y="1968"/>
                <a:ext cx="288" cy="0"/>
              </a:xfrm>
              <a:prstGeom prst="line">
                <a:avLst/>
              </a:prstGeom>
              <a:noFill/>
              <a:ln w="19050">
                <a:solidFill>
                  <a:schemeClr val="tx1"/>
                </a:solidFill>
                <a:round/>
              </a:ln>
            </p:spPr>
            <p:txBody>
              <a:bodyPr/>
              <a:lstStyle/>
              <a:p>
                <a:endParaRPr lang="zh-CN" altLang="en-US">
                  <a:latin typeface="+mn-ea"/>
                </a:endParaRPr>
              </a:p>
            </p:txBody>
          </p:sp>
          <p:sp>
            <p:nvSpPr>
              <p:cNvPr id="229" name="Line 193"/>
              <p:cNvSpPr>
                <a:spLocks noChangeAspect="1" noChangeShapeType="1"/>
              </p:cNvSpPr>
              <p:nvPr/>
            </p:nvSpPr>
            <p:spPr bwMode="auto">
              <a:xfrm flipV="1">
                <a:off x="1296" y="1968"/>
                <a:ext cx="384" cy="240"/>
              </a:xfrm>
              <a:prstGeom prst="line">
                <a:avLst/>
              </a:prstGeom>
              <a:noFill/>
              <a:ln w="19050">
                <a:solidFill>
                  <a:schemeClr val="tx1"/>
                </a:solidFill>
                <a:round/>
              </a:ln>
            </p:spPr>
            <p:txBody>
              <a:bodyPr/>
              <a:lstStyle/>
              <a:p>
                <a:endParaRPr lang="zh-CN" altLang="en-US">
                  <a:latin typeface="+mn-ea"/>
                </a:endParaRPr>
              </a:p>
            </p:txBody>
          </p:sp>
          <p:sp>
            <p:nvSpPr>
              <p:cNvPr id="230" name="Line 194"/>
              <p:cNvSpPr>
                <a:spLocks noChangeAspect="1" noChangeShapeType="1"/>
              </p:cNvSpPr>
              <p:nvPr/>
            </p:nvSpPr>
            <p:spPr bwMode="auto">
              <a:xfrm>
                <a:off x="1968" y="1968"/>
                <a:ext cx="192" cy="0"/>
              </a:xfrm>
              <a:prstGeom prst="line">
                <a:avLst/>
              </a:prstGeom>
              <a:noFill/>
              <a:ln w="19050">
                <a:solidFill>
                  <a:schemeClr val="tx1"/>
                </a:solidFill>
                <a:round/>
                <a:headEnd type="oval" w="med" len="med"/>
              </a:ln>
            </p:spPr>
            <p:txBody>
              <a:bodyPr/>
              <a:lstStyle/>
              <a:p>
                <a:endParaRPr lang="zh-CN" altLang="en-US">
                  <a:latin typeface="+mn-ea"/>
                </a:endParaRPr>
              </a:p>
            </p:txBody>
          </p:sp>
        </p:grpSp>
        <p:grpSp>
          <p:nvGrpSpPr>
            <p:cNvPr id="167" name="Group 195"/>
            <p:cNvGrpSpPr>
              <a:grpSpLocks noChangeAspect="1"/>
            </p:cNvGrpSpPr>
            <p:nvPr/>
          </p:nvGrpSpPr>
          <p:grpSpPr bwMode="auto">
            <a:xfrm rot="16200000" flipV="1">
              <a:off x="4824" y="1800"/>
              <a:ext cx="240" cy="192"/>
              <a:chOff x="3360" y="2544"/>
              <a:chExt cx="240" cy="192"/>
            </a:xfrm>
          </p:grpSpPr>
          <p:sp>
            <p:nvSpPr>
              <p:cNvPr id="223" name="Line 19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24" name="Line 19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25" name="Line 198"/>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26" name="Line 19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27" name="Line 20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68" name="Line 201"/>
            <p:cNvSpPr>
              <a:spLocks noChangeShapeType="1"/>
            </p:cNvSpPr>
            <p:nvPr/>
          </p:nvSpPr>
          <p:spPr bwMode="auto">
            <a:xfrm>
              <a:off x="3408" y="2016"/>
              <a:ext cx="0" cy="1152"/>
            </a:xfrm>
            <a:prstGeom prst="line">
              <a:avLst/>
            </a:prstGeom>
            <a:noFill/>
            <a:ln w="19050">
              <a:solidFill>
                <a:schemeClr val="tx1"/>
              </a:solidFill>
              <a:round/>
            </a:ln>
          </p:spPr>
          <p:txBody>
            <a:bodyPr/>
            <a:lstStyle/>
            <a:p>
              <a:endParaRPr lang="zh-CN" altLang="en-US">
                <a:latin typeface="+mn-ea"/>
              </a:endParaRPr>
            </a:p>
          </p:txBody>
        </p:sp>
        <p:sp>
          <p:nvSpPr>
            <p:cNvPr id="169" name="Line 202"/>
            <p:cNvSpPr>
              <a:spLocks noChangeShapeType="1"/>
            </p:cNvSpPr>
            <p:nvPr/>
          </p:nvSpPr>
          <p:spPr bwMode="auto">
            <a:xfrm flipH="1">
              <a:off x="3408" y="2016"/>
              <a:ext cx="96" cy="0"/>
            </a:xfrm>
            <a:prstGeom prst="line">
              <a:avLst/>
            </a:prstGeom>
            <a:noFill/>
            <a:ln w="19050">
              <a:solidFill>
                <a:schemeClr val="tx1"/>
              </a:solidFill>
              <a:round/>
            </a:ln>
          </p:spPr>
          <p:txBody>
            <a:bodyPr/>
            <a:lstStyle/>
            <a:p>
              <a:endParaRPr lang="zh-CN" altLang="en-US">
                <a:latin typeface="+mn-ea"/>
              </a:endParaRPr>
            </a:p>
          </p:txBody>
        </p:sp>
        <p:sp>
          <p:nvSpPr>
            <p:cNvPr id="170" name="Line 203"/>
            <p:cNvSpPr>
              <a:spLocks noChangeShapeType="1"/>
            </p:cNvSpPr>
            <p:nvPr/>
          </p:nvSpPr>
          <p:spPr bwMode="auto">
            <a:xfrm>
              <a:off x="5088" y="2016"/>
              <a:ext cx="0" cy="1152"/>
            </a:xfrm>
            <a:prstGeom prst="line">
              <a:avLst/>
            </a:prstGeom>
            <a:noFill/>
            <a:ln w="19050">
              <a:solidFill>
                <a:schemeClr val="tx1"/>
              </a:solidFill>
              <a:round/>
            </a:ln>
          </p:spPr>
          <p:txBody>
            <a:bodyPr/>
            <a:lstStyle/>
            <a:p>
              <a:endParaRPr lang="zh-CN" altLang="en-US">
                <a:latin typeface="+mn-ea"/>
              </a:endParaRPr>
            </a:p>
          </p:txBody>
        </p:sp>
        <p:sp>
          <p:nvSpPr>
            <p:cNvPr id="171" name="Line 204"/>
            <p:cNvSpPr>
              <a:spLocks noChangeShapeType="1"/>
            </p:cNvSpPr>
            <p:nvPr/>
          </p:nvSpPr>
          <p:spPr bwMode="auto">
            <a:xfrm flipH="1">
              <a:off x="4992" y="2016"/>
              <a:ext cx="96" cy="0"/>
            </a:xfrm>
            <a:prstGeom prst="line">
              <a:avLst/>
            </a:prstGeom>
            <a:noFill/>
            <a:ln w="19050">
              <a:solidFill>
                <a:schemeClr val="tx1"/>
              </a:solidFill>
              <a:round/>
            </a:ln>
          </p:spPr>
          <p:txBody>
            <a:bodyPr/>
            <a:lstStyle/>
            <a:p>
              <a:endParaRPr lang="zh-CN" altLang="en-US">
                <a:latin typeface="+mn-ea"/>
              </a:endParaRPr>
            </a:p>
          </p:txBody>
        </p:sp>
        <p:grpSp>
          <p:nvGrpSpPr>
            <p:cNvPr id="172" name="Group 205"/>
            <p:cNvGrpSpPr/>
            <p:nvPr/>
          </p:nvGrpSpPr>
          <p:grpSpPr bwMode="auto">
            <a:xfrm>
              <a:off x="4224" y="2592"/>
              <a:ext cx="48" cy="144"/>
              <a:chOff x="3744" y="2880"/>
              <a:chExt cx="96" cy="288"/>
            </a:xfrm>
          </p:grpSpPr>
          <p:sp>
            <p:nvSpPr>
              <p:cNvPr id="221" name="Line 206"/>
              <p:cNvSpPr>
                <a:spLocks noChangeShapeType="1"/>
              </p:cNvSpPr>
              <p:nvPr/>
            </p:nvSpPr>
            <p:spPr bwMode="auto">
              <a:xfrm>
                <a:off x="3792" y="2880"/>
                <a:ext cx="0" cy="192"/>
              </a:xfrm>
              <a:prstGeom prst="line">
                <a:avLst/>
              </a:prstGeom>
              <a:noFill/>
              <a:ln w="28575">
                <a:solidFill>
                  <a:srgbClr val="008000"/>
                </a:solidFill>
                <a:round/>
              </a:ln>
            </p:spPr>
            <p:txBody>
              <a:bodyPr/>
              <a:lstStyle/>
              <a:p>
                <a:endParaRPr lang="zh-CN" altLang="en-US">
                  <a:latin typeface="+mn-ea"/>
                </a:endParaRPr>
              </a:p>
            </p:txBody>
          </p:sp>
          <p:sp>
            <p:nvSpPr>
              <p:cNvPr id="222" name="Oval 207"/>
              <p:cNvSpPr>
                <a:spLocks noChangeArrowheads="1"/>
              </p:cNvSpPr>
              <p:nvPr/>
            </p:nvSpPr>
            <p:spPr bwMode="auto">
              <a:xfrm>
                <a:off x="3744" y="3072"/>
                <a:ext cx="96" cy="96"/>
              </a:xfrm>
              <a:prstGeom prst="ellipse">
                <a:avLst/>
              </a:prstGeom>
              <a:noFill/>
              <a:ln w="28575" algn="ctr">
                <a:solidFill>
                  <a:srgbClr val="008000"/>
                </a:solidFill>
                <a:round/>
              </a:ln>
            </p:spPr>
            <p:txBody>
              <a:bodyPr wrap="none" anchor="ctr"/>
              <a:lstStyle/>
              <a:p>
                <a:pPr algn="r"/>
                <a:endParaRPr lang="zh-CN" altLang="zh-CN">
                  <a:latin typeface="+mn-ea"/>
                </a:endParaRPr>
              </a:p>
            </p:txBody>
          </p:sp>
        </p:grpSp>
        <p:grpSp>
          <p:nvGrpSpPr>
            <p:cNvPr id="173" name="Group 208"/>
            <p:cNvGrpSpPr/>
            <p:nvPr/>
          </p:nvGrpSpPr>
          <p:grpSpPr bwMode="auto">
            <a:xfrm flipV="1">
              <a:off x="4224" y="1392"/>
              <a:ext cx="48" cy="144"/>
              <a:chOff x="3744" y="2880"/>
              <a:chExt cx="96" cy="288"/>
            </a:xfrm>
          </p:grpSpPr>
          <p:sp>
            <p:nvSpPr>
              <p:cNvPr id="219" name="Line 209"/>
              <p:cNvSpPr>
                <a:spLocks noChangeShapeType="1"/>
              </p:cNvSpPr>
              <p:nvPr/>
            </p:nvSpPr>
            <p:spPr bwMode="auto">
              <a:xfrm>
                <a:off x="3792" y="2880"/>
                <a:ext cx="0" cy="192"/>
              </a:xfrm>
              <a:prstGeom prst="line">
                <a:avLst/>
              </a:prstGeom>
              <a:noFill/>
              <a:ln w="19050">
                <a:solidFill>
                  <a:schemeClr val="tx1"/>
                </a:solidFill>
                <a:round/>
              </a:ln>
            </p:spPr>
            <p:txBody>
              <a:bodyPr/>
              <a:lstStyle/>
              <a:p>
                <a:endParaRPr lang="zh-CN" altLang="en-US">
                  <a:latin typeface="+mn-ea"/>
                </a:endParaRPr>
              </a:p>
            </p:txBody>
          </p:sp>
          <p:sp>
            <p:nvSpPr>
              <p:cNvPr id="220" name="Oval 210"/>
              <p:cNvSpPr>
                <a:spLocks noChangeArrowheads="1"/>
              </p:cNvSpPr>
              <p:nvPr/>
            </p:nvSpPr>
            <p:spPr bwMode="auto">
              <a:xfrm>
                <a:off x="3744" y="3072"/>
                <a:ext cx="96" cy="96"/>
              </a:xfrm>
              <a:prstGeom prst="ellipse">
                <a:avLst/>
              </a:prstGeom>
              <a:noFill/>
              <a:ln w="19050" algn="ctr">
                <a:solidFill>
                  <a:schemeClr val="tx1"/>
                </a:solidFill>
                <a:round/>
              </a:ln>
            </p:spPr>
            <p:txBody>
              <a:bodyPr wrap="none" anchor="ctr"/>
              <a:lstStyle/>
              <a:p>
                <a:pPr algn="r"/>
                <a:endParaRPr lang="zh-CN" altLang="zh-CN">
                  <a:latin typeface="+mn-ea"/>
                </a:endParaRPr>
              </a:p>
            </p:txBody>
          </p:sp>
        </p:grpSp>
        <p:sp>
          <p:nvSpPr>
            <p:cNvPr id="174" name="Line 211"/>
            <p:cNvSpPr>
              <a:spLocks noChangeShapeType="1"/>
            </p:cNvSpPr>
            <p:nvPr/>
          </p:nvSpPr>
          <p:spPr bwMode="auto">
            <a:xfrm>
              <a:off x="3552" y="1200"/>
              <a:ext cx="0" cy="576"/>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75" name="Line 212"/>
            <p:cNvSpPr>
              <a:spLocks noChangeShapeType="1"/>
            </p:cNvSpPr>
            <p:nvPr/>
          </p:nvSpPr>
          <p:spPr bwMode="auto">
            <a:xfrm>
              <a:off x="4944" y="1200"/>
              <a:ext cx="0" cy="576"/>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76" name="Group 213"/>
            <p:cNvGrpSpPr>
              <a:grpSpLocks noChangeAspect="1"/>
            </p:cNvGrpSpPr>
            <p:nvPr/>
          </p:nvGrpSpPr>
          <p:grpSpPr bwMode="auto">
            <a:xfrm>
              <a:off x="3408" y="3120"/>
              <a:ext cx="240" cy="192"/>
              <a:chOff x="3360" y="2544"/>
              <a:chExt cx="240" cy="192"/>
            </a:xfrm>
          </p:grpSpPr>
          <p:sp>
            <p:nvSpPr>
              <p:cNvPr id="214" name="Line 214"/>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15" name="Line 215"/>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16" name="Line 216"/>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17" name="Line 217"/>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18" name="Line 218"/>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77" name="Group 219"/>
            <p:cNvGrpSpPr>
              <a:grpSpLocks noChangeAspect="1"/>
            </p:cNvGrpSpPr>
            <p:nvPr/>
          </p:nvGrpSpPr>
          <p:grpSpPr bwMode="auto">
            <a:xfrm>
              <a:off x="4848" y="3120"/>
              <a:ext cx="240" cy="192"/>
              <a:chOff x="4032" y="2544"/>
              <a:chExt cx="240" cy="192"/>
            </a:xfrm>
          </p:grpSpPr>
          <p:sp>
            <p:nvSpPr>
              <p:cNvPr id="209" name="Line 220"/>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10" name="Line 221"/>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11" name="Line 222"/>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12" name="Line 223"/>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13" name="Line 224"/>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178" name="Line 225"/>
            <p:cNvSpPr>
              <a:spLocks noChangeShapeType="1"/>
            </p:cNvSpPr>
            <p:nvPr/>
          </p:nvSpPr>
          <p:spPr bwMode="auto">
            <a:xfrm>
              <a:off x="3648" y="3216"/>
              <a:ext cx="1200" cy="0"/>
            </a:xfrm>
            <a:prstGeom prst="line">
              <a:avLst/>
            </a:prstGeom>
            <a:noFill/>
            <a:ln w="19050">
              <a:solidFill>
                <a:schemeClr val="tx1"/>
              </a:solidFill>
              <a:round/>
            </a:ln>
          </p:spPr>
          <p:txBody>
            <a:bodyPr/>
            <a:lstStyle/>
            <a:p>
              <a:endParaRPr lang="zh-CN" altLang="en-US">
                <a:latin typeface="+mn-ea"/>
              </a:endParaRPr>
            </a:p>
          </p:txBody>
        </p:sp>
        <p:sp>
          <p:nvSpPr>
            <p:cNvPr id="179" name="Line 226"/>
            <p:cNvSpPr>
              <a:spLocks noChangeShapeType="1"/>
            </p:cNvSpPr>
            <p:nvPr/>
          </p:nvSpPr>
          <p:spPr bwMode="auto">
            <a:xfrm>
              <a:off x="3408" y="3264"/>
              <a:ext cx="0" cy="336"/>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0" name="Line 227"/>
            <p:cNvSpPr>
              <a:spLocks noChangeShapeType="1"/>
            </p:cNvSpPr>
            <p:nvPr/>
          </p:nvSpPr>
          <p:spPr bwMode="auto">
            <a:xfrm>
              <a:off x="5088" y="3264"/>
              <a:ext cx="0" cy="336"/>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1" name="Line 228"/>
            <p:cNvSpPr>
              <a:spLocks noChangeShapeType="1"/>
            </p:cNvSpPr>
            <p:nvPr/>
          </p:nvSpPr>
          <p:spPr bwMode="auto">
            <a:xfrm>
              <a:off x="4224" y="3216"/>
              <a:ext cx="0" cy="384"/>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82" name="Rectangle 229"/>
            <p:cNvSpPr>
              <a:spLocks noChangeArrowheads="1"/>
            </p:cNvSpPr>
            <p:nvPr/>
          </p:nvSpPr>
          <p:spPr bwMode="auto">
            <a:xfrm>
              <a:off x="3984" y="2304"/>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3" name="Rectangle 230"/>
            <p:cNvSpPr>
              <a:spLocks noChangeArrowheads="1"/>
            </p:cNvSpPr>
            <p:nvPr/>
          </p:nvSpPr>
          <p:spPr bwMode="auto">
            <a:xfrm>
              <a:off x="4416" y="2304"/>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4" name="Rectangle 231"/>
            <p:cNvSpPr>
              <a:spLocks noChangeArrowheads="1"/>
            </p:cNvSpPr>
            <p:nvPr/>
          </p:nvSpPr>
          <p:spPr bwMode="auto">
            <a:xfrm>
              <a:off x="3456" y="201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5" name="Rectangle 232"/>
            <p:cNvSpPr>
              <a:spLocks noChangeArrowheads="1"/>
            </p:cNvSpPr>
            <p:nvPr/>
          </p:nvSpPr>
          <p:spPr bwMode="auto">
            <a:xfrm>
              <a:off x="3552" y="29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6" name="Rectangle 233"/>
            <p:cNvSpPr>
              <a:spLocks noChangeArrowheads="1"/>
            </p:cNvSpPr>
            <p:nvPr/>
          </p:nvSpPr>
          <p:spPr bwMode="auto">
            <a:xfrm>
              <a:off x="4800" y="297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7" name="Rectangle 234"/>
            <p:cNvSpPr>
              <a:spLocks noChangeArrowheads="1"/>
            </p:cNvSpPr>
            <p:nvPr/>
          </p:nvSpPr>
          <p:spPr bwMode="auto">
            <a:xfrm>
              <a:off x="4944" y="2016"/>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8" name="Rectangle 235"/>
            <p:cNvSpPr>
              <a:spLocks noChangeArrowheads="1"/>
            </p:cNvSpPr>
            <p:nvPr/>
          </p:nvSpPr>
          <p:spPr bwMode="auto">
            <a:xfrm>
              <a:off x="4248" y="1246"/>
              <a:ext cx="456" cy="290"/>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89" name="Rectangle 236"/>
            <p:cNvSpPr>
              <a:spLocks noChangeArrowheads="1"/>
            </p:cNvSpPr>
            <p:nvPr/>
          </p:nvSpPr>
          <p:spPr bwMode="auto">
            <a:xfrm>
              <a:off x="3936" y="3600"/>
              <a:ext cx="864" cy="144"/>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90" name="Rectangle 237"/>
            <p:cNvSpPr>
              <a:spLocks noChangeArrowheads="1"/>
            </p:cNvSpPr>
            <p:nvPr/>
          </p:nvSpPr>
          <p:spPr bwMode="auto">
            <a:xfrm>
              <a:off x="3432" y="3456"/>
              <a:ext cx="216" cy="144"/>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91" name="Rectangle 238"/>
            <p:cNvSpPr>
              <a:spLocks noChangeArrowheads="1"/>
            </p:cNvSpPr>
            <p:nvPr/>
          </p:nvSpPr>
          <p:spPr bwMode="auto">
            <a:xfrm>
              <a:off x="3648" y="2016"/>
              <a:ext cx="144" cy="192"/>
            </a:xfrm>
            <a:prstGeom prst="rect">
              <a:avLst/>
            </a:prstGeom>
            <a:noFill/>
            <a:ln w="9525">
              <a:noFill/>
              <a:miter lim="800000"/>
            </a:ln>
          </p:spPr>
          <p:txBody>
            <a:bodyPr lIns="12700" tIns="12700" rIns="12700" bIns="12700"/>
            <a:lstStyle/>
            <a:p>
              <a:pPr algn="just"/>
              <a:r>
                <a:rPr lang="en-US" altLang="zh-CN" sz="1600">
                  <a:solidFill>
                    <a:srgbClr val="0D7157"/>
                  </a:solidFill>
                  <a:latin typeface="+mn-ea"/>
                </a:rPr>
                <a:t>A</a:t>
              </a:r>
              <a:endParaRPr lang="en-US" altLang="zh-CN" sz="1600">
                <a:solidFill>
                  <a:srgbClr val="0D7157"/>
                </a:solidFill>
                <a:latin typeface="+mn-ea"/>
              </a:endParaRPr>
            </a:p>
          </p:txBody>
        </p:sp>
        <p:sp>
          <p:nvSpPr>
            <p:cNvPr id="192" name="Rectangle 239"/>
            <p:cNvSpPr>
              <a:spLocks noChangeArrowheads="1"/>
            </p:cNvSpPr>
            <p:nvPr/>
          </p:nvSpPr>
          <p:spPr bwMode="auto">
            <a:xfrm>
              <a:off x="4752" y="2016"/>
              <a:ext cx="144" cy="192"/>
            </a:xfrm>
            <a:prstGeom prst="rect">
              <a:avLst/>
            </a:prstGeom>
            <a:noFill/>
            <a:ln w="9525">
              <a:noFill/>
              <a:miter lim="800000"/>
            </a:ln>
          </p:spPr>
          <p:txBody>
            <a:bodyPr lIns="12700" tIns="12700" rIns="12700" bIns="12700"/>
            <a:lstStyle/>
            <a:p>
              <a:pPr algn="just"/>
              <a:r>
                <a:rPr lang="en-US" altLang="zh-CN" sz="1600">
                  <a:solidFill>
                    <a:srgbClr val="FF0000"/>
                  </a:solidFill>
                  <a:latin typeface="+mn-ea"/>
                </a:rPr>
                <a:t>B</a:t>
              </a:r>
              <a:endParaRPr lang="en-US" altLang="zh-CN" sz="1600">
                <a:solidFill>
                  <a:srgbClr val="FF0000"/>
                </a:solidFill>
                <a:latin typeface="+mn-ea"/>
              </a:endParaRPr>
            </a:p>
          </p:txBody>
        </p:sp>
        <p:sp>
          <p:nvSpPr>
            <p:cNvPr id="193" name="Rectangle 240"/>
            <p:cNvSpPr>
              <a:spLocks noChangeArrowheads="1"/>
            </p:cNvSpPr>
            <p:nvPr/>
          </p:nvSpPr>
          <p:spPr bwMode="auto">
            <a:xfrm>
              <a:off x="2784" y="1248"/>
              <a:ext cx="768" cy="144"/>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94" name="Line 241"/>
            <p:cNvSpPr>
              <a:spLocks noChangeAspect="1" noChangeShapeType="1"/>
            </p:cNvSpPr>
            <p:nvPr/>
          </p:nvSpPr>
          <p:spPr bwMode="auto">
            <a:xfrm>
              <a:off x="3600" y="2016"/>
              <a:ext cx="192" cy="0"/>
            </a:xfrm>
            <a:prstGeom prst="line">
              <a:avLst/>
            </a:prstGeom>
            <a:noFill/>
            <a:ln w="28575">
              <a:solidFill>
                <a:srgbClr val="008000"/>
              </a:solidFill>
              <a:round/>
              <a:tailEnd type="oval" w="med" len="med"/>
            </a:ln>
          </p:spPr>
          <p:txBody>
            <a:bodyPr/>
            <a:lstStyle/>
            <a:p>
              <a:endParaRPr lang="zh-CN" altLang="en-US">
                <a:latin typeface="+mn-ea"/>
              </a:endParaRPr>
            </a:p>
          </p:txBody>
        </p:sp>
        <p:sp>
          <p:nvSpPr>
            <p:cNvPr id="195" name="Line 242"/>
            <p:cNvSpPr>
              <a:spLocks noChangeAspect="1" noChangeShapeType="1"/>
            </p:cNvSpPr>
            <p:nvPr/>
          </p:nvSpPr>
          <p:spPr bwMode="auto">
            <a:xfrm>
              <a:off x="3792" y="2016"/>
              <a:ext cx="0" cy="192"/>
            </a:xfrm>
            <a:prstGeom prst="line">
              <a:avLst/>
            </a:prstGeom>
            <a:noFill/>
            <a:ln w="28575">
              <a:solidFill>
                <a:srgbClr val="008000"/>
              </a:solidFill>
              <a:round/>
            </a:ln>
          </p:spPr>
          <p:txBody>
            <a:bodyPr/>
            <a:lstStyle/>
            <a:p>
              <a:endParaRPr lang="zh-CN" altLang="en-US">
                <a:latin typeface="+mn-ea"/>
              </a:endParaRPr>
            </a:p>
          </p:txBody>
        </p:sp>
        <p:sp>
          <p:nvSpPr>
            <p:cNvPr id="196" name="Line 243"/>
            <p:cNvSpPr>
              <a:spLocks noChangeAspect="1" noChangeShapeType="1"/>
            </p:cNvSpPr>
            <p:nvPr/>
          </p:nvSpPr>
          <p:spPr bwMode="auto">
            <a:xfrm>
              <a:off x="3792" y="1824"/>
              <a:ext cx="0" cy="192"/>
            </a:xfrm>
            <a:prstGeom prst="line">
              <a:avLst/>
            </a:prstGeom>
            <a:noFill/>
            <a:ln w="28575">
              <a:solidFill>
                <a:srgbClr val="008000"/>
              </a:solidFill>
              <a:round/>
            </a:ln>
          </p:spPr>
          <p:txBody>
            <a:bodyPr/>
            <a:lstStyle/>
            <a:p>
              <a:endParaRPr lang="zh-CN" altLang="en-US">
                <a:latin typeface="+mn-ea"/>
              </a:endParaRPr>
            </a:p>
          </p:txBody>
        </p:sp>
        <p:sp>
          <p:nvSpPr>
            <p:cNvPr id="197" name="Line 244"/>
            <p:cNvSpPr>
              <a:spLocks noChangeAspect="1" noChangeShapeType="1"/>
            </p:cNvSpPr>
            <p:nvPr/>
          </p:nvSpPr>
          <p:spPr bwMode="auto">
            <a:xfrm>
              <a:off x="3792" y="2016"/>
              <a:ext cx="288" cy="0"/>
            </a:xfrm>
            <a:prstGeom prst="line">
              <a:avLst/>
            </a:prstGeom>
            <a:noFill/>
            <a:ln w="28575">
              <a:solidFill>
                <a:srgbClr val="008000"/>
              </a:solidFill>
              <a:round/>
            </a:ln>
          </p:spPr>
          <p:txBody>
            <a:bodyPr/>
            <a:lstStyle/>
            <a:p>
              <a:endParaRPr lang="zh-CN" altLang="en-US">
                <a:latin typeface="+mn-ea"/>
              </a:endParaRPr>
            </a:p>
          </p:txBody>
        </p:sp>
        <p:sp>
          <p:nvSpPr>
            <p:cNvPr id="198" name="Line 245"/>
            <p:cNvSpPr>
              <a:spLocks noChangeAspect="1" noChangeShapeType="1"/>
            </p:cNvSpPr>
            <p:nvPr/>
          </p:nvSpPr>
          <p:spPr bwMode="auto">
            <a:xfrm>
              <a:off x="4080" y="2016"/>
              <a:ext cx="384" cy="240"/>
            </a:xfrm>
            <a:prstGeom prst="line">
              <a:avLst/>
            </a:prstGeom>
            <a:noFill/>
            <a:ln w="28575">
              <a:solidFill>
                <a:srgbClr val="008000"/>
              </a:solidFill>
              <a:round/>
            </a:ln>
          </p:spPr>
          <p:txBody>
            <a:bodyPr/>
            <a:lstStyle/>
            <a:p>
              <a:endParaRPr lang="zh-CN" altLang="en-US">
                <a:latin typeface="+mn-ea"/>
              </a:endParaRPr>
            </a:p>
          </p:txBody>
        </p:sp>
        <p:grpSp>
          <p:nvGrpSpPr>
            <p:cNvPr id="199" name="Group 246"/>
            <p:cNvGrpSpPr/>
            <p:nvPr/>
          </p:nvGrpSpPr>
          <p:grpSpPr bwMode="auto">
            <a:xfrm>
              <a:off x="4704" y="1824"/>
              <a:ext cx="0" cy="384"/>
              <a:chOff x="1968" y="1776"/>
              <a:chExt cx="0" cy="384"/>
            </a:xfrm>
          </p:grpSpPr>
          <p:sp>
            <p:nvSpPr>
              <p:cNvPr id="207" name="Line 247"/>
              <p:cNvSpPr>
                <a:spLocks noChangeAspect="1" noChangeShapeType="1"/>
              </p:cNvSpPr>
              <p:nvPr/>
            </p:nvSpPr>
            <p:spPr bwMode="auto">
              <a:xfrm>
                <a:off x="1968" y="1968"/>
                <a:ext cx="0" cy="192"/>
              </a:xfrm>
              <a:prstGeom prst="line">
                <a:avLst/>
              </a:prstGeom>
              <a:noFill/>
              <a:ln w="28575">
                <a:solidFill>
                  <a:srgbClr val="FF0000"/>
                </a:solidFill>
                <a:round/>
              </a:ln>
            </p:spPr>
            <p:txBody>
              <a:bodyPr/>
              <a:lstStyle/>
              <a:p>
                <a:endParaRPr lang="zh-CN" altLang="en-US">
                  <a:latin typeface="+mn-ea"/>
                </a:endParaRPr>
              </a:p>
            </p:txBody>
          </p:sp>
          <p:sp>
            <p:nvSpPr>
              <p:cNvPr id="208" name="Line 248"/>
              <p:cNvSpPr>
                <a:spLocks noChangeAspect="1" noChangeShapeType="1"/>
              </p:cNvSpPr>
              <p:nvPr/>
            </p:nvSpPr>
            <p:spPr bwMode="auto">
              <a:xfrm>
                <a:off x="1968" y="1776"/>
                <a:ext cx="0" cy="192"/>
              </a:xfrm>
              <a:prstGeom prst="line">
                <a:avLst/>
              </a:prstGeom>
              <a:noFill/>
              <a:ln w="28575">
                <a:solidFill>
                  <a:srgbClr val="FF0000"/>
                </a:solidFill>
                <a:round/>
              </a:ln>
            </p:spPr>
            <p:txBody>
              <a:bodyPr/>
              <a:lstStyle/>
              <a:p>
                <a:endParaRPr lang="zh-CN" altLang="en-US">
                  <a:latin typeface="+mn-ea"/>
                </a:endParaRPr>
              </a:p>
            </p:txBody>
          </p:sp>
        </p:grpSp>
        <p:grpSp>
          <p:nvGrpSpPr>
            <p:cNvPr id="200" name="Group 249"/>
            <p:cNvGrpSpPr/>
            <p:nvPr/>
          </p:nvGrpSpPr>
          <p:grpSpPr bwMode="auto">
            <a:xfrm>
              <a:off x="4032" y="2016"/>
              <a:ext cx="864" cy="240"/>
              <a:chOff x="1296" y="1968"/>
              <a:chExt cx="864" cy="240"/>
            </a:xfrm>
          </p:grpSpPr>
          <p:sp>
            <p:nvSpPr>
              <p:cNvPr id="204" name="Line 250"/>
              <p:cNvSpPr>
                <a:spLocks noChangeAspect="1" noChangeShapeType="1"/>
              </p:cNvSpPr>
              <p:nvPr/>
            </p:nvSpPr>
            <p:spPr bwMode="auto">
              <a:xfrm>
                <a:off x="1680" y="1968"/>
                <a:ext cx="288" cy="0"/>
              </a:xfrm>
              <a:prstGeom prst="line">
                <a:avLst/>
              </a:prstGeom>
              <a:noFill/>
              <a:ln w="28575">
                <a:solidFill>
                  <a:srgbClr val="FF0000"/>
                </a:solidFill>
                <a:round/>
              </a:ln>
            </p:spPr>
            <p:txBody>
              <a:bodyPr/>
              <a:lstStyle/>
              <a:p>
                <a:endParaRPr lang="zh-CN" altLang="en-US">
                  <a:latin typeface="+mn-ea"/>
                </a:endParaRPr>
              </a:p>
            </p:txBody>
          </p:sp>
          <p:sp>
            <p:nvSpPr>
              <p:cNvPr id="205" name="Line 251"/>
              <p:cNvSpPr>
                <a:spLocks noChangeAspect="1" noChangeShapeType="1"/>
              </p:cNvSpPr>
              <p:nvPr/>
            </p:nvSpPr>
            <p:spPr bwMode="auto">
              <a:xfrm flipV="1">
                <a:off x="1296" y="1968"/>
                <a:ext cx="384" cy="240"/>
              </a:xfrm>
              <a:prstGeom prst="line">
                <a:avLst/>
              </a:prstGeom>
              <a:noFill/>
              <a:ln w="28575">
                <a:solidFill>
                  <a:srgbClr val="FF0000"/>
                </a:solidFill>
                <a:round/>
              </a:ln>
            </p:spPr>
            <p:txBody>
              <a:bodyPr/>
              <a:lstStyle/>
              <a:p>
                <a:endParaRPr lang="zh-CN" altLang="en-US">
                  <a:latin typeface="+mn-ea"/>
                </a:endParaRPr>
              </a:p>
            </p:txBody>
          </p:sp>
          <p:sp>
            <p:nvSpPr>
              <p:cNvPr id="206" name="Line 252"/>
              <p:cNvSpPr>
                <a:spLocks noChangeAspect="1" noChangeShapeType="1"/>
              </p:cNvSpPr>
              <p:nvPr/>
            </p:nvSpPr>
            <p:spPr bwMode="auto">
              <a:xfrm>
                <a:off x="1968" y="1968"/>
                <a:ext cx="192" cy="0"/>
              </a:xfrm>
              <a:prstGeom prst="line">
                <a:avLst/>
              </a:prstGeom>
              <a:noFill/>
              <a:ln w="28575">
                <a:solidFill>
                  <a:srgbClr val="FF0000"/>
                </a:solidFill>
                <a:round/>
                <a:headEnd type="oval" w="med" len="med"/>
              </a:ln>
            </p:spPr>
            <p:txBody>
              <a:bodyPr/>
              <a:lstStyle/>
              <a:p>
                <a:endParaRPr lang="zh-CN" altLang="en-US">
                  <a:latin typeface="+mn-ea"/>
                </a:endParaRPr>
              </a:p>
            </p:txBody>
          </p:sp>
        </p:grpSp>
        <p:grpSp>
          <p:nvGrpSpPr>
            <p:cNvPr id="201" name="Group 253"/>
            <p:cNvGrpSpPr/>
            <p:nvPr/>
          </p:nvGrpSpPr>
          <p:grpSpPr bwMode="auto">
            <a:xfrm>
              <a:off x="4864" y="3448"/>
              <a:ext cx="240" cy="200"/>
              <a:chOff x="5020" y="2680"/>
              <a:chExt cx="144" cy="200"/>
            </a:xfrm>
          </p:grpSpPr>
          <p:sp>
            <p:nvSpPr>
              <p:cNvPr id="202" name="Rectangle 254"/>
              <p:cNvSpPr>
                <a:spLocks noChangeArrowheads="1"/>
              </p:cNvSpPr>
              <p:nvPr/>
            </p:nvSpPr>
            <p:spPr bwMode="auto">
              <a:xfrm>
                <a:off x="5020" y="2688"/>
                <a:ext cx="144" cy="192"/>
              </a:xfrm>
              <a:prstGeom prst="rect">
                <a:avLst/>
              </a:prstGeom>
              <a:noFill/>
              <a:ln w="9525">
                <a:noFill/>
                <a:miter lim="800000"/>
              </a:ln>
            </p:spPr>
            <p:txBody>
              <a:bodyPr lIns="12700" tIns="12700" rIns="12700" bIns="12700"/>
              <a:lstStyle/>
              <a:p>
                <a:pPr algn="just"/>
                <a:r>
                  <a:rPr lang="en-US" altLang="zh-CN" sz="1600" dirty="0">
                    <a:solidFill>
                      <a:schemeClr val="folHlink"/>
                    </a:solidFill>
                    <a:latin typeface="+mn-ea"/>
                  </a:rPr>
                  <a:t>I/O</a:t>
                </a:r>
                <a:endParaRPr lang="en-US" altLang="zh-CN" sz="1600" dirty="0">
                  <a:solidFill>
                    <a:schemeClr val="folHlink"/>
                  </a:solidFill>
                  <a:latin typeface="+mn-ea"/>
                </a:endParaRPr>
              </a:p>
            </p:txBody>
          </p:sp>
          <p:sp>
            <p:nvSpPr>
              <p:cNvPr id="203" name="Line 255"/>
              <p:cNvSpPr>
                <a:spLocks noChangeShapeType="1"/>
              </p:cNvSpPr>
              <p:nvPr/>
            </p:nvSpPr>
            <p:spPr bwMode="auto">
              <a:xfrm>
                <a:off x="5020" y="2680"/>
                <a:ext cx="96" cy="0"/>
              </a:xfrm>
              <a:prstGeom prst="line">
                <a:avLst/>
              </a:prstGeom>
              <a:noFill/>
              <a:ln w="19050">
                <a:solidFill>
                  <a:schemeClr val="folHlink"/>
                </a:solidFill>
                <a:round/>
              </a:ln>
            </p:spPr>
            <p:txBody>
              <a:bodyPr/>
              <a:lstStyle/>
              <a:p>
                <a:endParaRPr lang="zh-CN" altLang="en-US">
                  <a:latin typeface="+mn-ea"/>
                </a:endParaRPr>
              </a:p>
            </p:txBody>
          </p:sp>
        </p:grpSp>
      </p:grpSp>
      <p:grpSp>
        <p:nvGrpSpPr>
          <p:cNvPr id="260" name="Group 27"/>
          <p:cNvGrpSpPr>
            <a:grpSpLocks noChangeAspect="1"/>
          </p:cNvGrpSpPr>
          <p:nvPr/>
        </p:nvGrpSpPr>
        <p:grpSpPr bwMode="auto">
          <a:xfrm>
            <a:off x="3100267" y="2939645"/>
            <a:ext cx="384175" cy="304800"/>
            <a:chOff x="3360" y="2544"/>
            <a:chExt cx="242" cy="192"/>
          </a:xfrm>
        </p:grpSpPr>
        <p:sp>
          <p:nvSpPr>
            <p:cNvPr id="261" name="Line 28"/>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262" name="Line 29"/>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263" name="Line 30"/>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264" name="Line 31"/>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265" name="Line 32"/>
            <p:cNvSpPr>
              <a:spLocks noChangeAspect="1" noChangeShapeType="1"/>
            </p:cNvSpPr>
            <p:nvPr/>
          </p:nvSpPr>
          <p:spPr bwMode="auto">
            <a:xfrm>
              <a:off x="3506" y="2642"/>
              <a:ext cx="96" cy="0"/>
            </a:xfrm>
            <a:prstGeom prst="line">
              <a:avLst/>
            </a:prstGeom>
            <a:noFill/>
            <a:ln w="19050">
              <a:solidFill>
                <a:srgbClr val="008000"/>
              </a:solidFill>
              <a:round/>
            </a:ln>
          </p:spPr>
          <p:txBody>
            <a:bodyPr/>
            <a:lstStyle/>
            <a:p>
              <a:endParaRPr lang="zh-CN" altLang="en-US">
                <a:latin typeface="+mn-ea"/>
              </a:endParaRPr>
            </a:p>
          </p:txBody>
        </p:sp>
      </p:grpSp>
      <p:grpSp>
        <p:nvGrpSpPr>
          <p:cNvPr id="266" name="Group 34"/>
          <p:cNvGrpSpPr>
            <a:grpSpLocks noChangeAspect="1"/>
          </p:cNvGrpSpPr>
          <p:nvPr/>
        </p:nvGrpSpPr>
        <p:grpSpPr bwMode="auto">
          <a:xfrm>
            <a:off x="4167067" y="2944140"/>
            <a:ext cx="381000" cy="304800"/>
            <a:chOff x="4032" y="2544"/>
            <a:chExt cx="240" cy="192"/>
          </a:xfrm>
        </p:grpSpPr>
        <p:sp>
          <p:nvSpPr>
            <p:cNvPr id="267" name="Line 3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268" name="Line 3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269" name="Line 37"/>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270" name="Line 38"/>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271" name="Line 39"/>
            <p:cNvSpPr>
              <a:spLocks noChangeAspect="1" noChangeShapeType="1"/>
            </p:cNvSpPr>
            <p:nvPr/>
          </p:nvSpPr>
          <p:spPr bwMode="auto">
            <a:xfrm>
              <a:off x="4032" y="2640"/>
              <a:ext cx="96" cy="0"/>
            </a:xfrm>
            <a:prstGeom prst="line">
              <a:avLst/>
            </a:prstGeom>
            <a:noFill/>
            <a:ln w="28575">
              <a:solidFill>
                <a:srgbClr val="FF0000"/>
              </a:solidFill>
              <a:round/>
            </a:ln>
          </p:spPr>
          <p:txBody>
            <a:bodyPr/>
            <a:lstStyle/>
            <a:p>
              <a:endParaRPr lang="zh-CN" altLang="en-US">
                <a:latin typeface="+mn-ea"/>
              </a:endParaRPr>
            </a:p>
          </p:txBody>
        </p:sp>
      </p:grpSp>
      <p:grpSp>
        <p:nvGrpSpPr>
          <p:cNvPr id="272" name="组合 271"/>
          <p:cNvGrpSpPr/>
          <p:nvPr/>
        </p:nvGrpSpPr>
        <p:grpSpPr>
          <a:xfrm>
            <a:off x="3238204" y="5543104"/>
            <a:ext cx="5789953" cy="1015663"/>
            <a:chOff x="571368" y="4534293"/>
            <a:chExt cx="2672205" cy="1015663"/>
          </a:xfrm>
        </p:grpSpPr>
        <p:sp>
          <p:nvSpPr>
            <p:cNvPr id="273" name="矩形 272"/>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a:off x="571368" y="4534293"/>
              <a:ext cx="2672205" cy="1015663"/>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耦合电路</a:t>
              </a:r>
              <a:r>
                <a:rPr lang="en-US" altLang="zh-CN" sz="2000" b="1" dirty="0">
                  <a:solidFill>
                    <a:schemeClr val="bg1"/>
                  </a:solidFill>
                  <a:latin typeface="+mn-ea"/>
                </a:rPr>
                <a:t>MOS</a:t>
              </a:r>
              <a:r>
                <a:rPr lang="zh-CN" altLang="en-US" sz="2000" b="1" dirty="0">
                  <a:solidFill>
                    <a:schemeClr val="bg1"/>
                  </a:solidFill>
                  <a:latin typeface="+mn-ea"/>
                </a:rPr>
                <a:t>管导通截止状态存储数据</a:t>
              </a:r>
              <a:endParaRPr lang="zh-CN" altLang="en-US" sz="2000" b="1" dirty="0">
                <a:solidFill>
                  <a:schemeClr val="bg1"/>
                </a:solidFill>
                <a:latin typeface="+mn-ea"/>
              </a:endParaRPr>
            </a:p>
            <a:p>
              <a:pPr algn="ctr">
                <a:defRPr/>
              </a:pPr>
              <a:endParaRPr lang="en-US" altLang="zh-CN" sz="2000" b="1" dirty="0">
                <a:solidFill>
                  <a:srgbClr val="FF0000"/>
                </a:solidFill>
                <a:latin typeface="+mn-ea"/>
              </a:endParaRPr>
            </a:p>
          </p:txBody>
        </p:sp>
      </p:grpSp>
      <p:sp>
        <p:nvSpPr>
          <p:cNvPr id="127" name="Line 125"/>
          <p:cNvSpPr>
            <a:spLocks noChangeAspect="1" noChangeShapeType="1"/>
          </p:cNvSpPr>
          <p:nvPr/>
        </p:nvSpPr>
        <p:spPr bwMode="auto">
          <a:xfrm>
            <a:off x="3100268" y="2715807"/>
            <a:ext cx="0" cy="304800"/>
          </a:xfrm>
          <a:prstGeom prst="line">
            <a:avLst/>
          </a:prstGeom>
          <a:noFill/>
          <a:ln w="28575" cap="sq">
            <a:solidFill>
              <a:srgbClr val="FF0000"/>
            </a:solidFill>
            <a:miter lim="800000"/>
          </a:ln>
        </p:spPr>
        <p:txBody>
          <a:bodyPr/>
          <a:lstStyle/>
          <a:p>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2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repeatCount="400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animEffect transition="in" filter="wipe(left)">
                                      <p:cBhvr>
                                        <p:cTn id="11" dur="1000"/>
                                        <p:tgtEl>
                                          <p:spTgt spid="126"/>
                                        </p:tgtEl>
                                      </p:cBhvr>
                                    </p:animEffect>
                                  </p:childTnLst>
                                </p:cTn>
                              </p:par>
                            </p:childTnLst>
                          </p:cTn>
                        </p:par>
                        <p:par>
                          <p:cTn id="12" fill="hold">
                            <p:stCondLst>
                              <p:cond delay="1000"/>
                            </p:stCondLst>
                            <p:childTnLst>
                              <p:par>
                                <p:cTn id="13" presetID="22" presetClass="entr" presetSubtype="1" repeatCount="4000" fill="hold" grpId="0" nodeType="after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wipe(up)">
                                      <p:cBhvr>
                                        <p:cTn id="15" dur="1000"/>
                                        <p:tgtEl>
                                          <p:spTgt spid="127"/>
                                        </p:tgtEl>
                                      </p:cBhvr>
                                    </p:animEffect>
                                  </p:childTnLst>
                                </p:cTn>
                              </p:par>
                              <p:par>
                                <p:cTn id="16" presetID="22" presetClass="entr" presetSubtype="4" repeatCount="4000" fill="hold" grpId="0" nodeType="with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wipe(down)">
                                      <p:cBhvr>
                                        <p:cTn id="18" dur="1000"/>
                                        <p:tgtEl>
                                          <p:spTgt spid="128"/>
                                        </p:tgtEl>
                                      </p:cBhvr>
                                    </p:animEffect>
                                  </p:childTnLst>
                                </p:cTn>
                              </p:par>
                              <p:par>
                                <p:cTn id="19" presetID="22" presetClass="entr" presetSubtype="8" repeatCount="300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wipe(left)">
                                      <p:cBhvr>
                                        <p:cTn id="21" dur="1000"/>
                                        <p:tgtEl>
                                          <p:spTgt spid="129"/>
                                        </p:tgtEl>
                                      </p:cBhvr>
                                    </p:animEffect>
                                  </p:childTnLst>
                                </p:cTn>
                              </p:par>
                            </p:childTnLst>
                          </p:cTn>
                        </p:par>
                        <p:par>
                          <p:cTn id="22" fill="hold">
                            <p:stCondLst>
                              <p:cond delay="2000"/>
                            </p:stCondLst>
                            <p:childTnLst>
                              <p:par>
                                <p:cTn id="23" presetID="22" presetClass="entr" presetSubtype="1" repeatCount="4000" fill="hold" grpId="0" nodeType="after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up)">
                                      <p:cBhvr>
                                        <p:cTn id="25" dur="2000"/>
                                        <p:tgtEl>
                                          <p:spTgt spid="1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4">
                                            <p:txEl>
                                              <p:pRg st="0" end="0"/>
                                            </p:txEl>
                                          </p:spTgt>
                                        </p:tgtEl>
                                        <p:attrNameLst>
                                          <p:attrName>style.visibility</p:attrName>
                                        </p:attrNameLst>
                                      </p:cBhvr>
                                      <p:to>
                                        <p:strVal val="visible"/>
                                      </p:to>
                                    </p:set>
                                    <p:animEffect transition="in" filter="wipe(down)">
                                      <p:cBhvr>
                                        <p:cTn id="35" dur="500"/>
                                        <p:tgtEl>
                                          <p:spTgt spid="12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repeatCount="4000" fill="hold" nodeType="click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wipe(right)">
                                      <p:cBhvr>
                                        <p:cTn id="40" dur="1000"/>
                                        <p:tgtEl>
                                          <p:spTgt spid="134"/>
                                        </p:tgtEl>
                                      </p:cBhvr>
                                    </p:animEffect>
                                  </p:childTnLst>
                                </p:cTn>
                              </p:par>
                            </p:childTnLst>
                          </p:cTn>
                        </p:par>
                        <p:par>
                          <p:cTn id="41" fill="hold">
                            <p:stCondLst>
                              <p:cond delay="1000"/>
                            </p:stCondLst>
                            <p:childTnLst>
                              <p:par>
                                <p:cTn id="42" presetID="22" presetClass="entr" presetSubtype="4" repeatCount="4000" fill="hold" nodeType="afterEffect">
                                  <p:stCondLst>
                                    <p:cond delay="0"/>
                                  </p:stCondLst>
                                  <p:childTnLst>
                                    <p:set>
                                      <p:cBhvr>
                                        <p:cTn id="43" dur="1" fill="hold">
                                          <p:stCondLst>
                                            <p:cond delay="0"/>
                                          </p:stCondLst>
                                        </p:cTn>
                                        <p:tgtEl>
                                          <p:spTgt spid="131"/>
                                        </p:tgtEl>
                                        <p:attrNameLst>
                                          <p:attrName>style.visibility</p:attrName>
                                        </p:attrNameLst>
                                      </p:cBhvr>
                                      <p:to>
                                        <p:strVal val="visible"/>
                                      </p:to>
                                    </p:set>
                                    <p:animEffect transition="in" filter="wipe(down)">
                                      <p:cBhvr>
                                        <p:cTn id="44" dur="1000"/>
                                        <p:tgtEl>
                                          <p:spTgt spid="1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repeatCount="3000" fill="hold" nodeType="clickEffect">
                                  <p:stCondLst>
                                    <p:cond delay="0"/>
                                  </p:stCondLst>
                                  <p:childTnLst>
                                    <p:set>
                                      <p:cBhvr>
                                        <p:cTn id="48" dur="1" fill="hold">
                                          <p:stCondLst>
                                            <p:cond delay="0"/>
                                          </p:stCondLst>
                                        </p:cTn>
                                        <p:tgtEl>
                                          <p:spTgt spid="260"/>
                                        </p:tgtEl>
                                        <p:attrNameLst>
                                          <p:attrName>style.visibility</p:attrName>
                                        </p:attrNameLst>
                                      </p:cBhvr>
                                      <p:to>
                                        <p:strVal val="visible"/>
                                      </p:to>
                                    </p:set>
                                    <p:animEffect transition="in" filter="wipe(right)">
                                      <p:cBhvr>
                                        <p:cTn id="49" dur="500"/>
                                        <p:tgtEl>
                                          <p:spTgt spid="260"/>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1"/>
                                        </p:tgtEl>
                                        <p:attrNameLst>
                                          <p:attrName>style.visibility</p:attrName>
                                        </p:attrNameLst>
                                      </p:cBhvr>
                                      <p:to>
                                        <p:strVal val="visible"/>
                                      </p:to>
                                    </p:set>
                                    <p:anim calcmode="lin" valueType="num">
                                      <p:cBhvr additive="base">
                                        <p:cTn id="54" dur="500" fill="hold"/>
                                        <p:tgtEl>
                                          <p:spTgt spid="141"/>
                                        </p:tgtEl>
                                        <p:attrNameLst>
                                          <p:attrName>ppt_x</p:attrName>
                                        </p:attrNameLst>
                                      </p:cBhvr>
                                      <p:tavLst>
                                        <p:tav tm="0">
                                          <p:val>
                                            <p:strVal val="1+#ppt_w/2"/>
                                          </p:val>
                                        </p:tav>
                                        <p:tav tm="100000">
                                          <p:val>
                                            <p:strVal val="#ppt_x"/>
                                          </p:val>
                                        </p:tav>
                                      </p:tavLst>
                                    </p:anim>
                                    <p:anim calcmode="lin" valueType="num">
                                      <p:cBhvr additive="base">
                                        <p:cTn id="55" dur="500" fill="hold"/>
                                        <p:tgtEl>
                                          <p:spTgt spid="141"/>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2"/>
                                        </p:tgtEl>
                                        <p:attrNameLst>
                                          <p:attrName>style.visibility</p:attrName>
                                        </p:attrNameLst>
                                      </p:cBhvr>
                                      <p:to>
                                        <p:strVal val="visible"/>
                                      </p:to>
                                    </p:set>
                                    <p:animEffect transition="in" filter="wipe(left)">
                                      <p:cBhvr>
                                        <p:cTn id="60"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6" grpId="0" animBg="1"/>
      <p:bldP spid="128" grpId="0" animBg="1"/>
      <p:bldP spid="129" grpId="0" animBg="1"/>
      <p:bldP spid="130" grpId="0" animBg="1"/>
      <p:bldP spid="1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钟摆三种状态</a:t>
            </a:r>
            <a:endParaRPr lang="zh-CN" altLang="en-US" dirty="0"/>
          </a:p>
        </p:txBody>
      </p:sp>
      <p:grpSp>
        <p:nvGrpSpPr>
          <p:cNvPr id="4" name="组合 209"/>
          <p:cNvGrpSpPr/>
          <p:nvPr/>
        </p:nvGrpSpPr>
        <p:grpSpPr bwMode="auto">
          <a:xfrm>
            <a:off x="6995301" y="3197784"/>
            <a:ext cx="1580825" cy="820893"/>
            <a:chOff x="4932663" y="4401998"/>
            <a:chExt cx="1580055" cy="820649"/>
          </a:xfrm>
        </p:grpSpPr>
        <p:grpSp>
          <p:nvGrpSpPr>
            <p:cNvPr id="5" name="组合 85"/>
            <p:cNvGrpSpPr/>
            <p:nvPr/>
          </p:nvGrpSpPr>
          <p:grpSpPr bwMode="auto">
            <a:xfrm>
              <a:off x="5143725" y="4538634"/>
              <a:ext cx="1368993" cy="684013"/>
              <a:chOff x="1911200" y="3482952"/>
              <a:chExt cx="1368993" cy="684013"/>
            </a:xfrm>
          </p:grpSpPr>
          <p:grpSp>
            <p:nvGrpSpPr>
              <p:cNvPr id="7" name="Group 60"/>
              <p:cNvGrpSpPr/>
              <p:nvPr/>
            </p:nvGrpSpPr>
            <p:grpSpPr bwMode="auto">
              <a:xfrm>
                <a:off x="1911200" y="3482952"/>
                <a:ext cx="1368993" cy="684013"/>
                <a:chOff x="3458" y="242"/>
                <a:chExt cx="1566" cy="594"/>
              </a:xfrm>
            </p:grpSpPr>
            <p:sp>
              <p:nvSpPr>
                <p:cNvPr id="9" name="Freeform 65"/>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ln>
              </p:spPr>
              <p:txBody>
                <a:bodyPr/>
                <a:lstStyle/>
                <a:p>
                  <a:endParaRPr lang="zh-CN" altLang="en-US"/>
                </a:p>
              </p:txBody>
            </p:sp>
            <p:sp>
              <p:nvSpPr>
                <p:cNvPr id="10" name="Freeform 64"/>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ln>
              </p:spPr>
              <p:txBody>
                <a:bodyPr/>
                <a:lstStyle/>
                <a:p>
                  <a:endParaRPr lang="zh-CN" altLang="en-US"/>
                </a:p>
              </p:txBody>
            </p:sp>
            <p:sp>
              <p:nvSpPr>
                <p:cNvPr id="11" name="Freeform 63"/>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ln>
              </p:spPr>
              <p:txBody>
                <a:bodyPr/>
                <a:lstStyle/>
                <a:p>
                  <a:endParaRPr lang="zh-CN" altLang="en-US"/>
                </a:p>
              </p:txBody>
            </p:sp>
            <p:sp>
              <p:nvSpPr>
                <p:cNvPr id="12" name="Freeform 62"/>
                <p:cNvSpPr/>
                <p:nvPr/>
              </p:nvSpPr>
              <p:spPr bwMode="auto">
                <a:xfrm>
                  <a:off x="3545" y="637"/>
                  <a:ext cx="213" cy="195"/>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ln>
              </p:spPr>
              <p:txBody>
                <a:bodyPr/>
                <a:lstStyle/>
                <a:p>
                  <a:endParaRPr lang="zh-CN" altLang="en-US"/>
                </a:p>
              </p:txBody>
            </p:sp>
            <p:sp>
              <p:nvSpPr>
                <p:cNvPr id="13" name="Freeform 61"/>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ln>
              </p:spPr>
              <p:txBody>
                <a:bodyPr/>
                <a:lstStyle/>
                <a:p>
                  <a:endParaRPr lang="zh-CN" altLang="en-US"/>
                </a:p>
              </p:txBody>
            </p:sp>
          </p:grpSp>
          <p:sp>
            <p:nvSpPr>
              <p:cNvPr id="8" name="椭圆 7"/>
              <p:cNvSpPr/>
              <p:nvPr/>
            </p:nvSpPr>
            <p:spPr>
              <a:xfrm>
                <a:off x="2915571" y="3573261"/>
                <a:ext cx="72989" cy="714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Rectangle 103"/>
            <p:cNvSpPr>
              <a:spLocks noChangeArrowheads="1"/>
            </p:cNvSpPr>
            <p:nvPr/>
          </p:nvSpPr>
          <p:spPr bwMode="auto">
            <a:xfrm>
              <a:off x="4932663" y="4401998"/>
              <a:ext cx="919163" cy="298708"/>
            </a:xfrm>
            <a:prstGeom prst="rect">
              <a:avLst/>
            </a:prstGeom>
            <a:noFill/>
            <a:ln w="12700">
              <a:noFill/>
              <a:miter lim="800000"/>
            </a:ln>
          </p:spPr>
          <p:txBody>
            <a:bodyPr lIns="12700" tIns="12700" rIns="12700" bIns="12700"/>
            <a:lstStyle/>
            <a:p>
              <a:pPr algn="just"/>
              <a:r>
                <a:rPr lang="zh-CN" altLang="en-US" sz="2000">
                  <a:solidFill>
                    <a:srgbClr val="0000FF"/>
                  </a:solidFill>
                  <a:latin typeface="微软雅黑" panose="020B0503020204020204" pitchFamily="34" charset="-122"/>
                  <a:ea typeface="微软雅黑" panose="020B0503020204020204" pitchFamily="34" charset="-122"/>
                </a:rPr>
                <a:t>左稳态</a:t>
              </a:r>
              <a:endParaRPr lang="zh-CN" altLang="en-US" sz="2000">
                <a:solidFill>
                  <a:srgbClr val="0000FF"/>
                </a:solidFill>
                <a:latin typeface="微软雅黑" panose="020B0503020204020204" pitchFamily="34" charset="-122"/>
                <a:ea typeface="微软雅黑" panose="020B0503020204020204" pitchFamily="34" charset="-122"/>
              </a:endParaRPr>
            </a:p>
          </p:txBody>
        </p:sp>
      </p:grpSp>
      <p:grpSp>
        <p:nvGrpSpPr>
          <p:cNvPr id="14" name="组合 210"/>
          <p:cNvGrpSpPr/>
          <p:nvPr/>
        </p:nvGrpSpPr>
        <p:grpSpPr bwMode="auto">
          <a:xfrm>
            <a:off x="7217876" y="1734105"/>
            <a:ext cx="1636389" cy="819313"/>
            <a:chOff x="5154727" y="2937913"/>
            <a:chExt cx="1636249" cy="820649"/>
          </a:xfrm>
        </p:grpSpPr>
        <p:grpSp>
          <p:nvGrpSpPr>
            <p:cNvPr id="15" name="组合 83"/>
            <p:cNvGrpSpPr/>
            <p:nvPr/>
          </p:nvGrpSpPr>
          <p:grpSpPr bwMode="auto">
            <a:xfrm flipH="1">
              <a:off x="5154727" y="3074549"/>
              <a:ext cx="1368993" cy="684013"/>
              <a:chOff x="5655616" y="3532468"/>
              <a:chExt cx="1368993" cy="684013"/>
            </a:xfrm>
          </p:grpSpPr>
          <p:grpSp>
            <p:nvGrpSpPr>
              <p:cNvPr id="17" name="Group 60"/>
              <p:cNvGrpSpPr/>
              <p:nvPr/>
            </p:nvGrpSpPr>
            <p:grpSpPr bwMode="auto">
              <a:xfrm>
                <a:off x="5655616" y="3532468"/>
                <a:ext cx="1368993" cy="684013"/>
                <a:chOff x="3458" y="242"/>
                <a:chExt cx="1566" cy="594"/>
              </a:xfrm>
            </p:grpSpPr>
            <p:sp>
              <p:nvSpPr>
                <p:cNvPr id="19" name="Freeform 65"/>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ln>
              </p:spPr>
              <p:txBody>
                <a:bodyPr/>
                <a:lstStyle/>
                <a:p>
                  <a:endParaRPr lang="zh-CN" altLang="en-US"/>
                </a:p>
              </p:txBody>
            </p:sp>
            <p:sp>
              <p:nvSpPr>
                <p:cNvPr id="20" name="Freeform 64"/>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ln>
              </p:spPr>
              <p:txBody>
                <a:bodyPr/>
                <a:lstStyle/>
                <a:p>
                  <a:endParaRPr lang="zh-CN" altLang="en-US"/>
                </a:p>
              </p:txBody>
            </p:sp>
            <p:sp>
              <p:nvSpPr>
                <p:cNvPr id="21" name="Freeform 63"/>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ln>
              </p:spPr>
              <p:txBody>
                <a:bodyPr/>
                <a:lstStyle/>
                <a:p>
                  <a:endParaRPr lang="zh-CN" altLang="en-US"/>
                </a:p>
              </p:txBody>
            </p:sp>
            <p:sp>
              <p:nvSpPr>
                <p:cNvPr id="22" name="Freeform 62"/>
                <p:cNvSpPr/>
                <p:nvPr/>
              </p:nvSpPr>
              <p:spPr bwMode="auto">
                <a:xfrm>
                  <a:off x="3492" y="616"/>
                  <a:ext cx="269" cy="203"/>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ln>
              </p:spPr>
              <p:txBody>
                <a:bodyPr/>
                <a:lstStyle/>
                <a:p>
                  <a:endParaRPr lang="zh-CN" altLang="en-US"/>
                </a:p>
              </p:txBody>
            </p:sp>
            <p:sp>
              <p:nvSpPr>
                <p:cNvPr id="23" name="Freeform 61"/>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ln>
              </p:spPr>
              <p:txBody>
                <a:bodyPr/>
                <a:lstStyle/>
                <a:p>
                  <a:endParaRPr lang="zh-CN" altLang="en-US"/>
                </a:p>
              </p:txBody>
            </p:sp>
          </p:grpSp>
          <p:sp>
            <p:nvSpPr>
              <p:cNvPr id="18" name="椭圆 17"/>
              <p:cNvSpPr/>
              <p:nvPr/>
            </p:nvSpPr>
            <p:spPr>
              <a:xfrm>
                <a:off x="6659838" y="3623214"/>
                <a:ext cx="73019" cy="715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Rectangle 103"/>
            <p:cNvSpPr>
              <a:spLocks noChangeArrowheads="1"/>
            </p:cNvSpPr>
            <p:nvPr/>
          </p:nvSpPr>
          <p:spPr bwMode="auto">
            <a:xfrm>
              <a:off x="5871813" y="2937913"/>
              <a:ext cx="919163" cy="298708"/>
            </a:xfrm>
            <a:prstGeom prst="rect">
              <a:avLst/>
            </a:prstGeom>
            <a:noFill/>
            <a:ln w="12700">
              <a:noFill/>
              <a:miter lim="800000"/>
            </a:ln>
          </p:spPr>
          <p:txBody>
            <a:bodyPr lIns="12700" tIns="12700" rIns="12700" bIns="12700"/>
            <a:lstStyle/>
            <a:p>
              <a:pPr algn="just"/>
              <a:r>
                <a:rPr lang="zh-CN" altLang="en-US" sz="2000">
                  <a:solidFill>
                    <a:srgbClr val="0000FF"/>
                  </a:solidFill>
                  <a:latin typeface="微软雅黑" panose="020B0503020204020204" pitchFamily="34" charset="-122"/>
                  <a:ea typeface="微软雅黑" panose="020B0503020204020204" pitchFamily="34" charset="-122"/>
                </a:rPr>
                <a:t>右稳态</a:t>
              </a:r>
              <a:endParaRPr lang="zh-CN" altLang="en-US" sz="2000">
                <a:solidFill>
                  <a:srgbClr val="0000FF"/>
                </a:solidFill>
                <a:latin typeface="微软雅黑" panose="020B0503020204020204" pitchFamily="34" charset="-122"/>
                <a:ea typeface="微软雅黑" panose="020B0503020204020204" pitchFamily="34" charset="-122"/>
              </a:endParaRPr>
            </a:p>
          </p:txBody>
        </p:sp>
      </p:grpSp>
      <p:grpSp>
        <p:nvGrpSpPr>
          <p:cNvPr id="24" name="组合 208"/>
          <p:cNvGrpSpPr/>
          <p:nvPr/>
        </p:nvGrpSpPr>
        <p:grpSpPr bwMode="auto">
          <a:xfrm>
            <a:off x="9668651" y="1953183"/>
            <a:ext cx="1287462" cy="1976437"/>
            <a:chOff x="5004048" y="3645024"/>
            <a:chExt cx="1287448" cy="1976126"/>
          </a:xfrm>
        </p:grpSpPr>
        <p:grpSp>
          <p:nvGrpSpPr>
            <p:cNvPr id="25" name="组合 84"/>
            <p:cNvGrpSpPr/>
            <p:nvPr/>
          </p:nvGrpSpPr>
          <p:grpSpPr bwMode="auto">
            <a:xfrm>
              <a:off x="5004048" y="3645024"/>
              <a:ext cx="668337" cy="1976126"/>
              <a:chOff x="4335711" y="2204864"/>
              <a:chExt cx="668337" cy="1976126"/>
            </a:xfrm>
          </p:grpSpPr>
          <p:grpSp>
            <p:nvGrpSpPr>
              <p:cNvPr id="27" name="Group 49"/>
              <p:cNvGrpSpPr/>
              <p:nvPr/>
            </p:nvGrpSpPr>
            <p:grpSpPr bwMode="auto">
              <a:xfrm>
                <a:off x="4335711" y="2204864"/>
                <a:ext cx="668337" cy="1976126"/>
                <a:chOff x="5728" y="-878"/>
                <a:chExt cx="764" cy="1718"/>
              </a:xfrm>
            </p:grpSpPr>
            <p:sp>
              <p:nvSpPr>
                <p:cNvPr id="29" name="Freeform 53"/>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ln>
              </p:spPr>
              <p:txBody>
                <a:bodyPr/>
                <a:lstStyle/>
                <a:p>
                  <a:endParaRPr lang="zh-CN" altLang="en-US"/>
                </a:p>
              </p:txBody>
            </p:sp>
            <p:sp>
              <p:nvSpPr>
                <p:cNvPr id="30" name="Freeform 52"/>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ln>
              </p:spPr>
              <p:txBody>
                <a:bodyPr/>
                <a:lstStyle/>
                <a:p>
                  <a:endParaRPr lang="zh-CN" altLang="en-US"/>
                </a:p>
              </p:txBody>
            </p:sp>
            <p:sp>
              <p:nvSpPr>
                <p:cNvPr id="31" name="Freeform 51"/>
                <p:cNvSpPr/>
                <p:nvPr/>
              </p:nvSpPr>
              <p:spPr bwMode="auto">
                <a:xfrm>
                  <a:off x="5901" y="-873"/>
                  <a:ext cx="248" cy="1225"/>
                </a:xfrm>
                <a:custGeom>
                  <a:avLst/>
                  <a:gdLst>
                    <a:gd name="T0" fmla="*/ 114 w 248"/>
                    <a:gd name="T1" fmla="*/ 190 h 1225"/>
                    <a:gd name="T2" fmla="*/ 107 w 248"/>
                    <a:gd name="T3" fmla="*/ 151 h 1225"/>
                    <a:gd name="T4" fmla="*/ 99 w 248"/>
                    <a:gd name="T5" fmla="*/ 112 h 1225"/>
                    <a:gd name="T6" fmla="*/ 88 w 248"/>
                    <a:gd name="T7" fmla="*/ 79 h 1225"/>
                    <a:gd name="T8" fmla="*/ 77 w 248"/>
                    <a:gd name="T9" fmla="*/ 51 h 1225"/>
                    <a:gd name="T10" fmla="*/ 64 w 248"/>
                    <a:gd name="T11" fmla="*/ 30 h 1225"/>
                    <a:gd name="T12" fmla="*/ 53 w 248"/>
                    <a:gd name="T13" fmla="*/ 12 h 1225"/>
                    <a:gd name="T14" fmla="*/ 41 w 248"/>
                    <a:gd name="T15" fmla="*/ 2 h 1225"/>
                    <a:gd name="T16" fmla="*/ 30 w 248"/>
                    <a:gd name="T17" fmla="*/ 0 h 1225"/>
                    <a:gd name="T18" fmla="*/ 21 w 248"/>
                    <a:gd name="T19" fmla="*/ 6 h 1225"/>
                    <a:gd name="T20" fmla="*/ 12 w 248"/>
                    <a:gd name="T21" fmla="*/ 19 h 1225"/>
                    <a:gd name="T22" fmla="*/ 6 w 248"/>
                    <a:gd name="T23" fmla="*/ 38 h 1225"/>
                    <a:gd name="T24" fmla="*/ 2 w 248"/>
                    <a:gd name="T25" fmla="*/ 64 h 1225"/>
                    <a:gd name="T26" fmla="*/ 0 w 248"/>
                    <a:gd name="T27" fmla="*/ 95 h 1225"/>
                    <a:gd name="T28" fmla="*/ 0 w 248"/>
                    <a:gd name="T29" fmla="*/ 127 h 1225"/>
                    <a:gd name="T30" fmla="*/ 2 w 248"/>
                    <a:gd name="T31" fmla="*/ 166 h 1225"/>
                    <a:gd name="T32" fmla="*/ 6 w 248"/>
                    <a:gd name="T33" fmla="*/ 205 h 1225"/>
                    <a:gd name="T34" fmla="*/ 133 w 248"/>
                    <a:gd name="T35" fmla="*/ 1038 h 1225"/>
                    <a:gd name="T36" fmla="*/ 140 w 248"/>
                    <a:gd name="T37" fmla="*/ 1077 h 1225"/>
                    <a:gd name="T38" fmla="*/ 151 w 248"/>
                    <a:gd name="T39" fmla="*/ 1114 h 1225"/>
                    <a:gd name="T40" fmla="*/ 159 w 248"/>
                    <a:gd name="T41" fmla="*/ 1146 h 1225"/>
                    <a:gd name="T42" fmla="*/ 170 w 248"/>
                    <a:gd name="T43" fmla="*/ 1174 h 1225"/>
                    <a:gd name="T44" fmla="*/ 183 w 248"/>
                    <a:gd name="T45" fmla="*/ 1198 h 1225"/>
                    <a:gd name="T46" fmla="*/ 194 w 248"/>
                    <a:gd name="T47" fmla="*/ 1215 h 1225"/>
                    <a:gd name="T48" fmla="*/ 207 w 248"/>
                    <a:gd name="T49" fmla="*/ 1224 h 1225"/>
                    <a:gd name="T50" fmla="*/ 211 w 248"/>
                    <a:gd name="T51" fmla="*/ 1226 h 1225"/>
                    <a:gd name="T52" fmla="*/ 218 w 248"/>
                    <a:gd name="T53" fmla="*/ 1226 h 1225"/>
                    <a:gd name="T54" fmla="*/ 228 w 248"/>
                    <a:gd name="T55" fmla="*/ 1220 h 1225"/>
                    <a:gd name="T56" fmla="*/ 235 w 248"/>
                    <a:gd name="T57" fmla="*/ 1209 h 1225"/>
                    <a:gd name="T58" fmla="*/ 241 w 248"/>
                    <a:gd name="T59" fmla="*/ 1189 h 1225"/>
                    <a:gd name="T60" fmla="*/ 246 w 248"/>
                    <a:gd name="T61" fmla="*/ 1164 h 1225"/>
                    <a:gd name="T62" fmla="*/ 248 w 248"/>
                    <a:gd name="T63" fmla="*/ 1133 h 1225"/>
                    <a:gd name="T64" fmla="*/ 248 w 248"/>
                    <a:gd name="T65" fmla="*/ 1099 h 1225"/>
                    <a:gd name="T66" fmla="*/ 246 w 248"/>
                    <a:gd name="T67" fmla="*/ 1062 h 1225"/>
                    <a:gd name="T68" fmla="*/ 241 w 248"/>
                    <a:gd name="T69" fmla="*/ 1021 h 1225"/>
                    <a:gd name="T70" fmla="*/ 114 w 248"/>
                    <a:gd name="T71" fmla="*/ 190 h 12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1225"/>
                    <a:gd name="T110" fmla="*/ 248 w 248"/>
                    <a:gd name="T111" fmla="*/ 1225 h 12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1225">
                      <a:moveTo>
                        <a:pt x="114" y="190"/>
                      </a:moveTo>
                      <a:lnTo>
                        <a:pt x="107" y="151"/>
                      </a:lnTo>
                      <a:lnTo>
                        <a:pt x="99" y="112"/>
                      </a:lnTo>
                      <a:lnTo>
                        <a:pt x="88" y="79"/>
                      </a:lnTo>
                      <a:lnTo>
                        <a:pt x="77" y="51"/>
                      </a:lnTo>
                      <a:lnTo>
                        <a:pt x="64" y="30"/>
                      </a:lnTo>
                      <a:lnTo>
                        <a:pt x="53" y="12"/>
                      </a:lnTo>
                      <a:lnTo>
                        <a:pt x="41" y="2"/>
                      </a:lnTo>
                      <a:lnTo>
                        <a:pt x="30" y="0"/>
                      </a:lnTo>
                      <a:lnTo>
                        <a:pt x="21" y="6"/>
                      </a:lnTo>
                      <a:lnTo>
                        <a:pt x="12" y="19"/>
                      </a:lnTo>
                      <a:lnTo>
                        <a:pt x="6" y="38"/>
                      </a:lnTo>
                      <a:lnTo>
                        <a:pt x="2" y="64"/>
                      </a:lnTo>
                      <a:lnTo>
                        <a:pt x="0" y="95"/>
                      </a:lnTo>
                      <a:lnTo>
                        <a:pt x="0" y="127"/>
                      </a:lnTo>
                      <a:lnTo>
                        <a:pt x="2" y="166"/>
                      </a:lnTo>
                      <a:lnTo>
                        <a:pt x="6" y="205"/>
                      </a:lnTo>
                      <a:lnTo>
                        <a:pt x="133" y="1038"/>
                      </a:lnTo>
                      <a:lnTo>
                        <a:pt x="140" y="1077"/>
                      </a:lnTo>
                      <a:lnTo>
                        <a:pt x="151" y="1114"/>
                      </a:lnTo>
                      <a:lnTo>
                        <a:pt x="159" y="1146"/>
                      </a:lnTo>
                      <a:lnTo>
                        <a:pt x="170" y="1174"/>
                      </a:lnTo>
                      <a:lnTo>
                        <a:pt x="183" y="1198"/>
                      </a:lnTo>
                      <a:lnTo>
                        <a:pt x="194" y="1215"/>
                      </a:lnTo>
                      <a:lnTo>
                        <a:pt x="207" y="1224"/>
                      </a:lnTo>
                      <a:lnTo>
                        <a:pt x="211" y="1226"/>
                      </a:lnTo>
                      <a:lnTo>
                        <a:pt x="218" y="1226"/>
                      </a:lnTo>
                      <a:lnTo>
                        <a:pt x="228" y="1220"/>
                      </a:lnTo>
                      <a:lnTo>
                        <a:pt x="235" y="1209"/>
                      </a:lnTo>
                      <a:lnTo>
                        <a:pt x="241" y="1189"/>
                      </a:lnTo>
                      <a:lnTo>
                        <a:pt x="246" y="1164"/>
                      </a:lnTo>
                      <a:lnTo>
                        <a:pt x="248" y="1133"/>
                      </a:lnTo>
                      <a:lnTo>
                        <a:pt x="248" y="1099"/>
                      </a:lnTo>
                      <a:lnTo>
                        <a:pt x="246" y="1062"/>
                      </a:lnTo>
                      <a:lnTo>
                        <a:pt x="241" y="1021"/>
                      </a:lnTo>
                      <a:lnTo>
                        <a:pt x="114" y="190"/>
                      </a:lnTo>
                      <a:close/>
                    </a:path>
                  </a:pathLst>
                </a:custGeom>
                <a:solidFill>
                  <a:srgbClr val="959595"/>
                </a:solidFill>
                <a:ln w="9525">
                  <a:noFill/>
                  <a:round/>
                </a:ln>
              </p:spPr>
              <p:txBody>
                <a:bodyPr/>
                <a:lstStyle/>
                <a:p>
                  <a:endParaRPr lang="zh-CN" altLang="en-US"/>
                </a:p>
              </p:txBody>
            </p:sp>
            <p:sp>
              <p:nvSpPr>
                <p:cNvPr id="32" name="Freeform 50"/>
                <p:cNvSpPr/>
                <p:nvPr/>
              </p:nvSpPr>
              <p:spPr bwMode="auto">
                <a:xfrm>
                  <a:off x="5840" y="-873"/>
                  <a:ext cx="214" cy="213"/>
                </a:xfrm>
                <a:custGeom>
                  <a:avLst/>
                  <a:gdLst>
                    <a:gd name="T0" fmla="*/ 213 w 214"/>
                    <a:gd name="T1" fmla="*/ 90 h 213"/>
                    <a:gd name="T2" fmla="*/ 209 w 214"/>
                    <a:gd name="T3" fmla="*/ 69 h 213"/>
                    <a:gd name="T4" fmla="*/ 198 w 214"/>
                    <a:gd name="T5" fmla="*/ 51 h 213"/>
                    <a:gd name="T6" fmla="*/ 185 w 214"/>
                    <a:gd name="T7" fmla="*/ 34 h 213"/>
                    <a:gd name="T8" fmla="*/ 170 w 214"/>
                    <a:gd name="T9" fmla="*/ 19 h 213"/>
                    <a:gd name="T10" fmla="*/ 153 w 214"/>
                    <a:gd name="T11" fmla="*/ 8 h 213"/>
                    <a:gd name="T12" fmla="*/ 133 w 214"/>
                    <a:gd name="T13" fmla="*/ 2 h 213"/>
                    <a:gd name="T14" fmla="*/ 112 w 214"/>
                    <a:gd name="T15" fmla="*/ 0 h 213"/>
                    <a:gd name="T16" fmla="*/ 90 w 214"/>
                    <a:gd name="T17" fmla="*/ 0 h 213"/>
                    <a:gd name="T18" fmla="*/ 69 w 214"/>
                    <a:gd name="T19" fmla="*/ 6 h 213"/>
                    <a:gd name="T20" fmla="*/ 51 w 214"/>
                    <a:gd name="T21" fmla="*/ 15 h 213"/>
                    <a:gd name="T22" fmla="*/ 34 w 214"/>
                    <a:gd name="T23" fmla="*/ 28 h 213"/>
                    <a:gd name="T24" fmla="*/ 19 w 214"/>
                    <a:gd name="T25" fmla="*/ 43 h 213"/>
                    <a:gd name="T26" fmla="*/ 8 w 214"/>
                    <a:gd name="T27" fmla="*/ 60 h 213"/>
                    <a:gd name="T28" fmla="*/ 2 w 214"/>
                    <a:gd name="T29" fmla="*/ 79 h 213"/>
                    <a:gd name="T30" fmla="*/ 0 w 214"/>
                    <a:gd name="T31" fmla="*/ 101 h 213"/>
                    <a:gd name="T32" fmla="*/ 0 w 214"/>
                    <a:gd name="T33" fmla="*/ 123 h 213"/>
                    <a:gd name="T34" fmla="*/ 6 w 214"/>
                    <a:gd name="T35" fmla="*/ 144 h 213"/>
                    <a:gd name="T36" fmla="*/ 15 w 214"/>
                    <a:gd name="T37" fmla="*/ 164 h 213"/>
                    <a:gd name="T38" fmla="*/ 28 w 214"/>
                    <a:gd name="T39" fmla="*/ 179 h 213"/>
                    <a:gd name="T40" fmla="*/ 43 w 214"/>
                    <a:gd name="T41" fmla="*/ 194 h 213"/>
                    <a:gd name="T42" fmla="*/ 60 w 214"/>
                    <a:gd name="T43" fmla="*/ 205 h 213"/>
                    <a:gd name="T44" fmla="*/ 79 w 214"/>
                    <a:gd name="T45" fmla="*/ 211 h 213"/>
                    <a:gd name="T46" fmla="*/ 101 w 214"/>
                    <a:gd name="T47" fmla="*/ 213 h 213"/>
                    <a:gd name="T48" fmla="*/ 123 w 214"/>
                    <a:gd name="T49" fmla="*/ 213 h 213"/>
                    <a:gd name="T50" fmla="*/ 144 w 214"/>
                    <a:gd name="T51" fmla="*/ 209 h 213"/>
                    <a:gd name="T52" fmla="*/ 164 w 214"/>
                    <a:gd name="T53" fmla="*/ 198 h 213"/>
                    <a:gd name="T54" fmla="*/ 179 w 214"/>
                    <a:gd name="T55" fmla="*/ 185 h 213"/>
                    <a:gd name="T56" fmla="*/ 194 w 214"/>
                    <a:gd name="T57" fmla="*/ 170 h 213"/>
                    <a:gd name="T58" fmla="*/ 205 w 214"/>
                    <a:gd name="T59" fmla="*/ 153 h 213"/>
                    <a:gd name="T60" fmla="*/ 211 w 214"/>
                    <a:gd name="T61" fmla="*/ 133 h 213"/>
                    <a:gd name="T62" fmla="*/ 213 w 214"/>
                    <a:gd name="T63" fmla="*/ 112 h 213"/>
                    <a:gd name="T64" fmla="*/ 213 w 214"/>
                    <a:gd name="T65" fmla="*/ 90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3"/>
                    <a:gd name="T101" fmla="*/ 214 w 214"/>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3">
                      <a:moveTo>
                        <a:pt x="213" y="90"/>
                      </a:moveTo>
                      <a:lnTo>
                        <a:pt x="209" y="69"/>
                      </a:lnTo>
                      <a:lnTo>
                        <a:pt x="198" y="51"/>
                      </a:lnTo>
                      <a:lnTo>
                        <a:pt x="185" y="34"/>
                      </a:lnTo>
                      <a:lnTo>
                        <a:pt x="170" y="19"/>
                      </a:lnTo>
                      <a:lnTo>
                        <a:pt x="153" y="8"/>
                      </a:lnTo>
                      <a:lnTo>
                        <a:pt x="133" y="2"/>
                      </a:lnTo>
                      <a:lnTo>
                        <a:pt x="112" y="0"/>
                      </a:lnTo>
                      <a:lnTo>
                        <a:pt x="90" y="0"/>
                      </a:lnTo>
                      <a:lnTo>
                        <a:pt x="69" y="6"/>
                      </a:lnTo>
                      <a:lnTo>
                        <a:pt x="51" y="15"/>
                      </a:lnTo>
                      <a:lnTo>
                        <a:pt x="34" y="28"/>
                      </a:lnTo>
                      <a:lnTo>
                        <a:pt x="19" y="43"/>
                      </a:lnTo>
                      <a:lnTo>
                        <a:pt x="8" y="60"/>
                      </a:lnTo>
                      <a:lnTo>
                        <a:pt x="2" y="79"/>
                      </a:lnTo>
                      <a:lnTo>
                        <a:pt x="0" y="101"/>
                      </a:lnTo>
                      <a:lnTo>
                        <a:pt x="0" y="123"/>
                      </a:lnTo>
                      <a:lnTo>
                        <a:pt x="6" y="144"/>
                      </a:lnTo>
                      <a:lnTo>
                        <a:pt x="15" y="164"/>
                      </a:lnTo>
                      <a:lnTo>
                        <a:pt x="28" y="179"/>
                      </a:lnTo>
                      <a:lnTo>
                        <a:pt x="43" y="194"/>
                      </a:lnTo>
                      <a:lnTo>
                        <a:pt x="60" y="205"/>
                      </a:lnTo>
                      <a:lnTo>
                        <a:pt x="79" y="211"/>
                      </a:lnTo>
                      <a:lnTo>
                        <a:pt x="101" y="213"/>
                      </a:lnTo>
                      <a:lnTo>
                        <a:pt x="123" y="213"/>
                      </a:lnTo>
                      <a:lnTo>
                        <a:pt x="144" y="209"/>
                      </a:lnTo>
                      <a:lnTo>
                        <a:pt x="164" y="198"/>
                      </a:lnTo>
                      <a:lnTo>
                        <a:pt x="179" y="185"/>
                      </a:lnTo>
                      <a:lnTo>
                        <a:pt x="194" y="170"/>
                      </a:lnTo>
                      <a:lnTo>
                        <a:pt x="205" y="153"/>
                      </a:lnTo>
                      <a:lnTo>
                        <a:pt x="211" y="133"/>
                      </a:lnTo>
                      <a:lnTo>
                        <a:pt x="213" y="112"/>
                      </a:lnTo>
                      <a:lnTo>
                        <a:pt x="213" y="90"/>
                      </a:lnTo>
                      <a:close/>
                    </a:path>
                  </a:pathLst>
                </a:custGeom>
                <a:solidFill>
                  <a:srgbClr val="959595"/>
                </a:solidFill>
                <a:ln w="9525">
                  <a:noFill/>
                  <a:round/>
                </a:ln>
              </p:spPr>
              <p:txBody>
                <a:bodyPr/>
                <a:lstStyle/>
                <a:p>
                  <a:endParaRPr lang="zh-CN" altLang="en-US"/>
                </a:p>
              </p:txBody>
            </p:sp>
          </p:grpSp>
          <p:sp>
            <p:nvSpPr>
              <p:cNvPr id="28" name="椭圆 27"/>
              <p:cNvSpPr/>
              <p:nvPr/>
            </p:nvSpPr>
            <p:spPr>
              <a:xfrm>
                <a:off x="4643683" y="3573074"/>
                <a:ext cx="73024" cy="714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6" name="Rectangle 103"/>
            <p:cNvSpPr>
              <a:spLocks noChangeArrowheads="1"/>
            </p:cNvSpPr>
            <p:nvPr/>
          </p:nvSpPr>
          <p:spPr bwMode="auto">
            <a:xfrm>
              <a:off x="5372333" y="4055959"/>
              <a:ext cx="919163" cy="298708"/>
            </a:xfrm>
            <a:prstGeom prst="rect">
              <a:avLst/>
            </a:prstGeom>
            <a:noFill/>
            <a:ln w="12700">
              <a:noFill/>
              <a:miter lim="800000"/>
            </a:ln>
          </p:spPr>
          <p:txBody>
            <a:bodyPr lIns="12700" tIns="12700" rIns="12700" bIns="12700"/>
            <a:lstStyle/>
            <a:p>
              <a:pPr algn="just"/>
              <a:r>
                <a:rPr lang="zh-CN" altLang="en-US" sz="2000">
                  <a:solidFill>
                    <a:srgbClr val="FF0000"/>
                  </a:solidFill>
                  <a:latin typeface="微软雅黑" panose="020B0503020204020204" pitchFamily="34" charset="-122"/>
                  <a:ea typeface="微软雅黑" panose="020B0503020204020204" pitchFamily="34" charset="-122"/>
                </a:rPr>
                <a:t>非稳态</a:t>
              </a:r>
              <a:endParaRPr lang="zh-CN" altLang="en-US" sz="2000">
                <a:solidFill>
                  <a:srgbClr val="FF000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897035" y="1283125"/>
            <a:ext cx="4580826" cy="4940106"/>
            <a:chOff x="1828800" y="1470025"/>
            <a:chExt cx="3886200" cy="4191000"/>
          </a:xfrm>
        </p:grpSpPr>
        <p:sp>
          <p:nvSpPr>
            <p:cNvPr id="33" name="Rectangle 2"/>
            <p:cNvSpPr>
              <a:spLocks noChangeArrowheads="1"/>
            </p:cNvSpPr>
            <p:nvPr/>
          </p:nvSpPr>
          <p:spPr bwMode="auto">
            <a:xfrm>
              <a:off x="2590800" y="1470025"/>
              <a:ext cx="3124200" cy="2971800"/>
            </a:xfrm>
            <a:prstGeom prst="rect">
              <a:avLst/>
            </a:prstGeom>
            <a:solidFill>
              <a:srgbClr val="FF0000">
                <a:alpha val="20000"/>
              </a:srgbClr>
            </a:solidFill>
            <a:ln w="9525">
              <a:noFill/>
              <a:miter lim="800000"/>
            </a:ln>
          </p:spPr>
          <p:txBody>
            <a:bodyPr wrap="none" anchor="ctr"/>
            <a:lstStyle/>
            <a:p>
              <a:pPr algn="r"/>
              <a:endParaRPr lang="zh-CN" altLang="zh-CN">
                <a:latin typeface="+mn-ea"/>
              </a:endParaRPr>
            </a:p>
          </p:txBody>
        </p:sp>
        <p:sp>
          <p:nvSpPr>
            <p:cNvPr id="34" name="Rectangle 4"/>
            <p:cNvSpPr>
              <a:spLocks noChangeArrowheads="1"/>
            </p:cNvSpPr>
            <p:nvPr/>
          </p:nvSpPr>
          <p:spPr bwMode="auto">
            <a:xfrm>
              <a:off x="4419600" y="2536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4</a:t>
              </a:r>
              <a:endParaRPr lang="en-US" altLang="zh-CN" sz="1600">
                <a:solidFill>
                  <a:schemeClr val="folHlink"/>
                </a:solidFill>
                <a:latin typeface="+mn-ea"/>
              </a:endParaRPr>
            </a:p>
          </p:txBody>
        </p:sp>
        <p:sp>
          <p:nvSpPr>
            <p:cNvPr id="35" name="Rectangle 5"/>
            <p:cNvSpPr>
              <a:spLocks noChangeArrowheads="1"/>
            </p:cNvSpPr>
            <p:nvPr/>
          </p:nvSpPr>
          <p:spPr bwMode="auto">
            <a:xfrm>
              <a:off x="3733800" y="2536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3</a:t>
              </a:r>
              <a:endParaRPr lang="en-US" altLang="zh-CN" sz="1600">
                <a:solidFill>
                  <a:schemeClr val="folHlink"/>
                </a:solidFill>
                <a:latin typeface="+mn-ea"/>
              </a:endParaRPr>
            </a:p>
          </p:txBody>
        </p:sp>
        <p:sp>
          <p:nvSpPr>
            <p:cNvPr id="36" name="Rectangle 6"/>
            <p:cNvSpPr>
              <a:spLocks noChangeArrowheads="1"/>
            </p:cNvSpPr>
            <p:nvPr/>
          </p:nvSpPr>
          <p:spPr bwMode="auto">
            <a:xfrm>
              <a:off x="4229100" y="3905251"/>
              <a:ext cx="723900" cy="460375"/>
            </a:xfrm>
            <a:prstGeom prst="rect">
              <a:avLst/>
            </a:prstGeom>
            <a:noFill/>
            <a:ln w="9525">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37" name="Line 7"/>
            <p:cNvSpPr>
              <a:spLocks noChangeShapeType="1"/>
            </p:cNvSpPr>
            <p:nvPr/>
          </p:nvSpPr>
          <p:spPr bwMode="auto">
            <a:xfrm>
              <a:off x="2209800" y="1622425"/>
              <a:ext cx="3276600" cy="0"/>
            </a:xfrm>
            <a:prstGeom prst="line">
              <a:avLst/>
            </a:prstGeom>
            <a:noFill/>
            <a:ln w="19050">
              <a:solidFill>
                <a:schemeClr val="tx1"/>
              </a:solidFill>
              <a:round/>
            </a:ln>
          </p:spPr>
          <p:txBody>
            <a:bodyPr/>
            <a:lstStyle/>
            <a:p>
              <a:endParaRPr lang="zh-CN" altLang="en-US">
                <a:latin typeface="+mn-ea"/>
              </a:endParaRPr>
            </a:p>
          </p:txBody>
        </p:sp>
        <p:sp>
          <p:nvSpPr>
            <p:cNvPr id="38" name="Line 8"/>
            <p:cNvSpPr>
              <a:spLocks noChangeAspect="1" noChangeShapeType="1"/>
            </p:cNvSpPr>
            <p:nvPr/>
          </p:nvSpPr>
          <p:spPr bwMode="auto">
            <a:xfrm>
              <a:off x="3429000" y="2155825"/>
              <a:ext cx="1447800" cy="0"/>
            </a:xfrm>
            <a:prstGeom prst="line">
              <a:avLst/>
            </a:prstGeom>
            <a:noFill/>
            <a:ln w="19050" cap="sq">
              <a:solidFill>
                <a:srgbClr val="FF0000"/>
              </a:solidFill>
              <a:miter lim="800000"/>
            </a:ln>
          </p:spPr>
          <p:txBody>
            <a:bodyPr/>
            <a:lstStyle/>
            <a:p>
              <a:endParaRPr lang="zh-CN" altLang="en-US">
                <a:latin typeface="+mn-ea"/>
              </a:endParaRPr>
            </a:p>
          </p:txBody>
        </p:sp>
        <p:grpSp>
          <p:nvGrpSpPr>
            <p:cNvPr id="39" name="Group 9"/>
            <p:cNvGrpSpPr>
              <a:grpSpLocks noChangeAspect="1"/>
            </p:cNvGrpSpPr>
            <p:nvPr/>
          </p:nvGrpSpPr>
          <p:grpSpPr bwMode="auto">
            <a:xfrm>
              <a:off x="3429000" y="2384425"/>
              <a:ext cx="381000" cy="304800"/>
              <a:chOff x="3360" y="2064"/>
              <a:chExt cx="240" cy="192"/>
            </a:xfrm>
          </p:grpSpPr>
          <p:sp>
            <p:nvSpPr>
              <p:cNvPr id="40"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41"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42" name="Line 12"/>
              <p:cNvSpPr>
                <a:spLocks noChangeAspect="1" noChangeShapeType="1"/>
              </p:cNvSpPr>
              <p:nvPr/>
            </p:nvSpPr>
            <p:spPr bwMode="auto">
              <a:xfrm>
                <a:off x="3360" y="211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3" name="Line 13"/>
              <p:cNvSpPr>
                <a:spLocks noChangeAspect="1" noChangeShapeType="1"/>
              </p:cNvSpPr>
              <p:nvPr/>
            </p:nvSpPr>
            <p:spPr bwMode="auto">
              <a:xfrm>
                <a:off x="3360" y="220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4" name="Line 14"/>
              <p:cNvSpPr>
                <a:spLocks noChangeAspect="1" noChangeShapeType="1"/>
              </p:cNvSpPr>
              <p:nvPr/>
            </p:nvSpPr>
            <p:spPr bwMode="auto">
              <a:xfrm>
                <a:off x="3504" y="2160"/>
                <a:ext cx="96" cy="0"/>
              </a:xfrm>
              <a:prstGeom prst="line">
                <a:avLst/>
              </a:prstGeom>
              <a:noFill/>
              <a:ln w="19050" cap="sq">
                <a:solidFill>
                  <a:schemeClr val="tx1"/>
                </a:solidFill>
                <a:miter lim="800000"/>
              </a:ln>
            </p:spPr>
            <p:txBody>
              <a:bodyPr/>
              <a:lstStyle/>
              <a:p>
                <a:endParaRPr lang="zh-CN" altLang="en-US">
                  <a:latin typeface="+mn-ea"/>
                </a:endParaRPr>
              </a:p>
            </p:txBody>
          </p:sp>
        </p:grpSp>
        <p:sp>
          <p:nvSpPr>
            <p:cNvPr id="45" name="Line 15"/>
            <p:cNvSpPr>
              <a:spLocks noChangeAspect="1" noChangeShapeType="1"/>
            </p:cNvSpPr>
            <p:nvPr/>
          </p:nvSpPr>
          <p:spPr bwMode="auto">
            <a:xfrm>
              <a:off x="3810000" y="2155825"/>
              <a:ext cx="0" cy="381000"/>
            </a:xfrm>
            <a:prstGeom prst="line">
              <a:avLst/>
            </a:prstGeom>
            <a:noFill/>
            <a:ln w="19050" cap="sq">
              <a:solidFill>
                <a:srgbClr val="FF0000"/>
              </a:solidFill>
              <a:miter lim="800000"/>
              <a:headEnd type="oval" w="med" len="med"/>
            </a:ln>
          </p:spPr>
          <p:txBody>
            <a:bodyPr/>
            <a:lstStyle/>
            <a:p>
              <a:endParaRPr lang="zh-CN" altLang="en-US">
                <a:latin typeface="+mn-ea"/>
              </a:endParaRPr>
            </a:p>
          </p:txBody>
        </p:sp>
        <p:sp>
          <p:nvSpPr>
            <p:cNvPr id="46" name="Line 16"/>
            <p:cNvSpPr>
              <a:spLocks noChangeAspect="1" noChangeShapeType="1"/>
            </p:cNvSpPr>
            <p:nvPr/>
          </p:nvSpPr>
          <p:spPr bwMode="auto">
            <a:xfrm>
              <a:off x="3429000" y="2155825"/>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47" name="Line 17"/>
            <p:cNvSpPr>
              <a:spLocks noChangeAspect="1" noChangeShapeType="1"/>
            </p:cNvSpPr>
            <p:nvPr/>
          </p:nvSpPr>
          <p:spPr bwMode="auto">
            <a:xfrm>
              <a:off x="3429000" y="2613025"/>
              <a:ext cx="0" cy="304800"/>
            </a:xfrm>
            <a:prstGeom prst="line">
              <a:avLst/>
            </a:prstGeom>
            <a:noFill/>
            <a:ln w="19050">
              <a:solidFill>
                <a:schemeClr val="tx1"/>
              </a:solidFill>
              <a:round/>
            </a:ln>
          </p:spPr>
          <p:txBody>
            <a:bodyPr/>
            <a:lstStyle/>
            <a:p>
              <a:endParaRPr lang="zh-CN" altLang="en-US">
                <a:latin typeface="+mn-ea"/>
              </a:endParaRPr>
            </a:p>
          </p:txBody>
        </p:sp>
        <p:sp>
          <p:nvSpPr>
            <p:cNvPr id="48" name="Line 18"/>
            <p:cNvSpPr>
              <a:spLocks noChangeAspect="1" noChangeShapeType="1"/>
            </p:cNvSpPr>
            <p:nvPr/>
          </p:nvSpPr>
          <p:spPr bwMode="auto">
            <a:xfrm>
              <a:off x="3429000" y="2917825"/>
              <a:ext cx="457200" cy="0"/>
            </a:xfrm>
            <a:prstGeom prst="line">
              <a:avLst/>
            </a:prstGeom>
            <a:noFill/>
            <a:ln w="19050">
              <a:solidFill>
                <a:schemeClr val="tx1"/>
              </a:solidFill>
              <a:round/>
            </a:ln>
          </p:spPr>
          <p:txBody>
            <a:bodyPr/>
            <a:lstStyle/>
            <a:p>
              <a:endParaRPr lang="zh-CN" altLang="en-US">
                <a:latin typeface="+mn-ea"/>
              </a:endParaRPr>
            </a:p>
          </p:txBody>
        </p:sp>
        <p:sp>
          <p:nvSpPr>
            <p:cNvPr id="49" name="Line 19"/>
            <p:cNvSpPr>
              <a:spLocks noChangeAspect="1" noChangeShapeType="1"/>
            </p:cNvSpPr>
            <p:nvPr/>
          </p:nvSpPr>
          <p:spPr bwMode="auto">
            <a:xfrm>
              <a:off x="4876800" y="2155825"/>
              <a:ext cx="0" cy="304800"/>
            </a:xfrm>
            <a:prstGeom prst="line">
              <a:avLst/>
            </a:prstGeom>
            <a:noFill/>
            <a:ln w="19050" cap="sq">
              <a:solidFill>
                <a:srgbClr val="FF0000"/>
              </a:solidFill>
              <a:miter lim="800000"/>
            </a:ln>
          </p:spPr>
          <p:txBody>
            <a:bodyPr/>
            <a:lstStyle/>
            <a:p>
              <a:endParaRPr lang="zh-CN" altLang="en-US">
                <a:latin typeface="+mn-ea"/>
              </a:endParaRPr>
            </a:p>
          </p:txBody>
        </p:sp>
        <p:sp>
          <p:nvSpPr>
            <p:cNvPr id="50" name="Line 20"/>
            <p:cNvSpPr>
              <a:spLocks noChangeAspect="1" noChangeShapeType="1"/>
            </p:cNvSpPr>
            <p:nvPr/>
          </p:nvSpPr>
          <p:spPr bwMode="auto">
            <a:xfrm>
              <a:off x="4495800" y="2155825"/>
              <a:ext cx="0" cy="381000"/>
            </a:xfrm>
            <a:prstGeom prst="line">
              <a:avLst/>
            </a:prstGeom>
            <a:noFill/>
            <a:ln w="19050" cap="sq">
              <a:solidFill>
                <a:srgbClr val="FF0000"/>
              </a:solidFill>
              <a:miter lim="800000"/>
              <a:headEnd type="oval" w="med" len="med"/>
            </a:ln>
          </p:spPr>
          <p:txBody>
            <a:bodyPr/>
            <a:lstStyle/>
            <a:p>
              <a:endParaRPr lang="zh-CN" altLang="en-US">
                <a:latin typeface="+mn-ea"/>
              </a:endParaRPr>
            </a:p>
          </p:txBody>
        </p:sp>
        <p:grpSp>
          <p:nvGrpSpPr>
            <p:cNvPr id="51" name="Group 21"/>
            <p:cNvGrpSpPr>
              <a:grpSpLocks noChangeAspect="1"/>
            </p:cNvGrpSpPr>
            <p:nvPr/>
          </p:nvGrpSpPr>
          <p:grpSpPr bwMode="auto">
            <a:xfrm>
              <a:off x="4495800" y="2384425"/>
              <a:ext cx="381000" cy="304800"/>
              <a:chOff x="4032" y="2064"/>
              <a:chExt cx="240" cy="192"/>
            </a:xfrm>
          </p:grpSpPr>
          <p:sp>
            <p:nvSpPr>
              <p:cNvPr id="52"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53"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54" name="Line 24"/>
              <p:cNvSpPr>
                <a:spLocks noChangeAspect="1" noChangeShapeType="1"/>
              </p:cNvSpPr>
              <p:nvPr/>
            </p:nvSpPr>
            <p:spPr bwMode="auto">
              <a:xfrm>
                <a:off x="4176" y="211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55"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56" name="Line 26"/>
              <p:cNvSpPr>
                <a:spLocks noChangeAspect="1" noChangeShapeType="1"/>
              </p:cNvSpPr>
              <p:nvPr/>
            </p:nvSpPr>
            <p:spPr bwMode="auto">
              <a:xfrm>
                <a:off x="4032" y="2160"/>
                <a:ext cx="96" cy="0"/>
              </a:xfrm>
              <a:prstGeom prst="line">
                <a:avLst/>
              </a:prstGeom>
              <a:noFill/>
              <a:ln w="19050" cap="sq">
                <a:solidFill>
                  <a:schemeClr val="tx1"/>
                </a:solidFill>
                <a:miter lim="800000"/>
              </a:ln>
            </p:spPr>
            <p:txBody>
              <a:bodyPr/>
              <a:lstStyle/>
              <a:p>
                <a:endParaRPr lang="zh-CN" altLang="en-US">
                  <a:latin typeface="+mn-ea"/>
                </a:endParaRPr>
              </a:p>
            </p:txBody>
          </p:sp>
        </p:grpSp>
        <p:grpSp>
          <p:nvGrpSpPr>
            <p:cNvPr id="57" name="Group 27"/>
            <p:cNvGrpSpPr>
              <a:grpSpLocks noChangeAspect="1"/>
            </p:cNvGrpSpPr>
            <p:nvPr/>
          </p:nvGrpSpPr>
          <p:grpSpPr bwMode="auto">
            <a:xfrm>
              <a:off x="3429000" y="3146425"/>
              <a:ext cx="381000" cy="304800"/>
              <a:chOff x="3360" y="2544"/>
              <a:chExt cx="240" cy="192"/>
            </a:xfrm>
          </p:grpSpPr>
          <p:sp>
            <p:nvSpPr>
              <p:cNvPr id="58" name="Line 28"/>
              <p:cNvSpPr>
                <a:spLocks noChangeAspect="1" noChangeShapeType="1"/>
              </p:cNvSpPr>
              <p:nvPr/>
            </p:nvSpPr>
            <p:spPr bwMode="auto">
              <a:xfrm>
                <a:off x="3456" y="2544"/>
                <a:ext cx="0" cy="192"/>
              </a:xfrm>
              <a:prstGeom prst="line">
                <a:avLst/>
              </a:prstGeom>
              <a:noFill/>
              <a:ln w="28575">
                <a:solidFill>
                  <a:srgbClr val="00B050"/>
                </a:solidFill>
                <a:round/>
              </a:ln>
            </p:spPr>
            <p:txBody>
              <a:bodyPr/>
              <a:lstStyle/>
              <a:p>
                <a:endParaRPr lang="zh-CN" altLang="en-US">
                  <a:latin typeface="+mn-ea"/>
                </a:endParaRPr>
              </a:p>
            </p:txBody>
          </p:sp>
          <p:sp>
            <p:nvSpPr>
              <p:cNvPr id="59" name="Line 29"/>
              <p:cNvSpPr>
                <a:spLocks noChangeAspect="1" noChangeShapeType="1"/>
              </p:cNvSpPr>
              <p:nvPr/>
            </p:nvSpPr>
            <p:spPr bwMode="auto">
              <a:xfrm>
                <a:off x="3504" y="2592"/>
                <a:ext cx="0" cy="96"/>
              </a:xfrm>
              <a:prstGeom prst="line">
                <a:avLst/>
              </a:prstGeom>
              <a:noFill/>
              <a:ln w="28575">
                <a:solidFill>
                  <a:srgbClr val="00B050"/>
                </a:solidFill>
                <a:round/>
              </a:ln>
            </p:spPr>
            <p:txBody>
              <a:bodyPr/>
              <a:lstStyle/>
              <a:p>
                <a:endParaRPr lang="zh-CN" altLang="en-US">
                  <a:latin typeface="+mn-ea"/>
                </a:endParaRPr>
              </a:p>
            </p:txBody>
          </p:sp>
          <p:sp>
            <p:nvSpPr>
              <p:cNvPr id="60" name="Line 30"/>
              <p:cNvSpPr>
                <a:spLocks noChangeAspect="1" noChangeShapeType="1"/>
              </p:cNvSpPr>
              <p:nvPr/>
            </p:nvSpPr>
            <p:spPr bwMode="auto">
              <a:xfrm>
                <a:off x="3360" y="2592"/>
                <a:ext cx="96" cy="0"/>
              </a:xfrm>
              <a:prstGeom prst="line">
                <a:avLst/>
              </a:prstGeom>
              <a:noFill/>
              <a:ln w="19050" cap="sq">
                <a:solidFill>
                  <a:srgbClr val="00B050"/>
                </a:solidFill>
                <a:miter lim="800000"/>
              </a:ln>
            </p:spPr>
            <p:txBody>
              <a:bodyPr/>
              <a:lstStyle/>
              <a:p>
                <a:endParaRPr lang="zh-CN" altLang="en-US">
                  <a:latin typeface="+mn-ea"/>
                </a:endParaRPr>
              </a:p>
            </p:txBody>
          </p:sp>
          <p:sp>
            <p:nvSpPr>
              <p:cNvPr id="61" name="Line 31"/>
              <p:cNvSpPr>
                <a:spLocks noChangeAspect="1" noChangeShapeType="1"/>
              </p:cNvSpPr>
              <p:nvPr/>
            </p:nvSpPr>
            <p:spPr bwMode="auto">
              <a:xfrm>
                <a:off x="3360" y="2688"/>
                <a:ext cx="96" cy="0"/>
              </a:xfrm>
              <a:prstGeom prst="line">
                <a:avLst/>
              </a:prstGeom>
              <a:noFill/>
              <a:ln w="19050" cap="sq">
                <a:solidFill>
                  <a:srgbClr val="00B050"/>
                </a:solidFill>
                <a:miter lim="800000"/>
              </a:ln>
            </p:spPr>
            <p:txBody>
              <a:bodyPr/>
              <a:lstStyle/>
              <a:p>
                <a:endParaRPr lang="zh-CN" altLang="en-US">
                  <a:latin typeface="+mn-ea"/>
                </a:endParaRPr>
              </a:p>
            </p:txBody>
          </p:sp>
          <p:sp>
            <p:nvSpPr>
              <p:cNvPr id="62" name="Line 32"/>
              <p:cNvSpPr>
                <a:spLocks noChangeAspect="1" noChangeShapeType="1"/>
              </p:cNvSpPr>
              <p:nvPr/>
            </p:nvSpPr>
            <p:spPr bwMode="auto">
              <a:xfrm>
                <a:off x="3504" y="2640"/>
                <a:ext cx="96" cy="0"/>
              </a:xfrm>
              <a:prstGeom prst="line">
                <a:avLst/>
              </a:prstGeom>
              <a:noFill/>
              <a:ln w="19050" cap="sq">
                <a:solidFill>
                  <a:srgbClr val="00B050"/>
                </a:solidFill>
                <a:miter lim="800000"/>
              </a:ln>
            </p:spPr>
            <p:txBody>
              <a:bodyPr/>
              <a:lstStyle/>
              <a:p>
                <a:endParaRPr lang="zh-CN" altLang="en-US">
                  <a:latin typeface="+mn-ea"/>
                </a:endParaRPr>
              </a:p>
            </p:txBody>
          </p:sp>
        </p:grpSp>
        <p:sp>
          <p:nvSpPr>
            <p:cNvPr id="63" name="Line 33"/>
            <p:cNvSpPr>
              <a:spLocks noChangeAspect="1" noChangeShapeType="1"/>
            </p:cNvSpPr>
            <p:nvPr/>
          </p:nvSpPr>
          <p:spPr bwMode="auto">
            <a:xfrm>
              <a:off x="3429000" y="2917825"/>
              <a:ext cx="0" cy="304800"/>
            </a:xfrm>
            <a:prstGeom prst="line">
              <a:avLst/>
            </a:prstGeom>
            <a:noFill/>
            <a:ln w="19050">
              <a:solidFill>
                <a:schemeClr val="tx1"/>
              </a:solidFill>
              <a:round/>
            </a:ln>
          </p:spPr>
          <p:txBody>
            <a:bodyPr/>
            <a:lstStyle/>
            <a:p>
              <a:endParaRPr lang="zh-CN" altLang="en-US">
                <a:latin typeface="+mn-ea"/>
              </a:endParaRPr>
            </a:p>
          </p:txBody>
        </p:sp>
        <p:grpSp>
          <p:nvGrpSpPr>
            <p:cNvPr id="64" name="Group 34"/>
            <p:cNvGrpSpPr>
              <a:grpSpLocks noChangeAspect="1"/>
            </p:cNvGrpSpPr>
            <p:nvPr/>
          </p:nvGrpSpPr>
          <p:grpSpPr bwMode="auto">
            <a:xfrm>
              <a:off x="4495800" y="3146425"/>
              <a:ext cx="381000" cy="304800"/>
              <a:chOff x="4032" y="2544"/>
              <a:chExt cx="240" cy="192"/>
            </a:xfrm>
          </p:grpSpPr>
          <p:sp>
            <p:nvSpPr>
              <p:cNvPr id="65" name="Line 3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66" name="Line 3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67" name="Line 37"/>
              <p:cNvSpPr>
                <a:spLocks noChangeAspect="1" noChangeShapeType="1"/>
              </p:cNvSpPr>
              <p:nvPr/>
            </p:nvSpPr>
            <p:spPr bwMode="auto">
              <a:xfrm>
                <a:off x="4176"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68" name="Line 38"/>
              <p:cNvSpPr>
                <a:spLocks noChangeAspect="1" noChangeShapeType="1"/>
              </p:cNvSpPr>
              <p:nvPr/>
            </p:nvSpPr>
            <p:spPr bwMode="auto">
              <a:xfrm>
                <a:off x="4176"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69" name="Line 39"/>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70" name="Line 40"/>
            <p:cNvSpPr>
              <a:spLocks noChangeAspect="1" noChangeShapeType="1"/>
            </p:cNvSpPr>
            <p:nvPr/>
          </p:nvSpPr>
          <p:spPr bwMode="auto">
            <a:xfrm>
              <a:off x="3886200" y="2917825"/>
              <a:ext cx="609600" cy="381000"/>
            </a:xfrm>
            <a:prstGeom prst="line">
              <a:avLst/>
            </a:prstGeom>
            <a:noFill/>
            <a:ln w="19050">
              <a:solidFill>
                <a:schemeClr val="tx1"/>
              </a:solidFill>
              <a:round/>
            </a:ln>
          </p:spPr>
          <p:txBody>
            <a:bodyPr/>
            <a:lstStyle/>
            <a:p>
              <a:endParaRPr lang="zh-CN" altLang="en-US">
                <a:latin typeface="+mn-ea"/>
              </a:endParaRPr>
            </a:p>
          </p:txBody>
        </p:sp>
        <p:sp>
          <p:nvSpPr>
            <p:cNvPr id="71" name="Line 41"/>
            <p:cNvSpPr>
              <a:spLocks noChangeAspect="1" noChangeShapeType="1"/>
            </p:cNvSpPr>
            <p:nvPr/>
          </p:nvSpPr>
          <p:spPr bwMode="auto">
            <a:xfrm>
              <a:off x="3429000" y="3832225"/>
              <a:ext cx="1447800" cy="0"/>
            </a:xfrm>
            <a:prstGeom prst="line">
              <a:avLst/>
            </a:prstGeom>
            <a:noFill/>
            <a:ln w="28575" cap="sq">
              <a:solidFill>
                <a:srgbClr val="00B050"/>
              </a:solidFill>
              <a:miter lim="800000"/>
            </a:ln>
          </p:spPr>
          <p:txBody>
            <a:bodyPr/>
            <a:lstStyle/>
            <a:p>
              <a:endParaRPr lang="zh-CN" altLang="en-US">
                <a:latin typeface="+mn-ea"/>
              </a:endParaRPr>
            </a:p>
          </p:txBody>
        </p:sp>
        <p:sp>
          <p:nvSpPr>
            <p:cNvPr id="72" name="Line 42"/>
            <p:cNvSpPr>
              <a:spLocks noChangeAspect="1" noChangeShapeType="1"/>
            </p:cNvSpPr>
            <p:nvPr/>
          </p:nvSpPr>
          <p:spPr bwMode="auto">
            <a:xfrm>
              <a:off x="3429000" y="3375025"/>
              <a:ext cx="0" cy="457200"/>
            </a:xfrm>
            <a:prstGeom prst="line">
              <a:avLst/>
            </a:prstGeom>
            <a:noFill/>
            <a:ln w="28575" cap="sq">
              <a:solidFill>
                <a:srgbClr val="00B050"/>
              </a:solidFill>
              <a:miter lim="800000"/>
            </a:ln>
          </p:spPr>
          <p:txBody>
            <a:bodyPr/>
            <a:lstStyle/>
            <a:p>
              <a:endParaRPr lang="zh-CN" altLang="en-US">
                <a:latin typeface="+mn-ea"/>
              </a:endParaRPr>
            </a:p>
          </p:txBody>
        </p:sp>
        <p:sp>
          <p:nvSpPr>
            <p:cNvPr id="73" name="Line 43"/>
            <p:cNvSpPr>
              <a:spLocks noChangeAspect="1" noChangeShapeType="1"/>
            </p:cNvSpPr>
            <p:nvPr/>
          </p:nvSpPr>
          <p:spPr bwMode="auto">
            <a:xfrm>
              <a:off x="4876800" y="3379067"/>
              <a:ext cx="0" cy="448802"/>
            </a:xfrm>
            <a:prstGeom prst="line">
              <a:avLst/>
            </a:prstGeom>
            <a:noFill/>
            <a:ln w="28575" cap="sq">
              <a:solidFill>
                <a:srgbClr val="00B050"/>
              </a:solidFill>
              <a:miter lim="800000"/>
            </a:ln>
          </p:spPr>
          <p:txBody>
            <a:bodyPr/>
            <a:lstStyle/>
            <a:p>
              <a:endParaRPr lang="zh-CN" altLang="en-US">
                <a:latin typeface="+mn-ea"/>
              </a:endParaRPr>
            </a:p>
          </p:txBody>
        </p:sp>
        <p:grpSp>
          <p:nvGrpSpPr>
            <p:cNvPr id="74" name="Group 44"/>
            <p:cNvGrpSpPr/>
            <p:nvPr/>
          </p:nvGrpSpPr>
          <p:grpSpPr bwMode="auto">
            <a:xfrm>
              <a:off x="4876800" y="2613027"/>
              <a:ext cx="0" cy="604838"/>
              <a:chOff x="1968" y="1776"/>
              <a:chExt cx="0" cy="381"/>
            </a:xfrm>
          </p:grpSpPr>
          <p:sp>
            <p:nvSpPr>
              <p:cNvPr id="75" name="Line 45"/>
              <p:cNvSpPr>
                <a:spLocks noChangeAspect="1" noChangeShapeType="1"/>
              </p:cNvSpPr>
              <p:nvPr/>
            </p:nvSpPr>
            <p:spPr bwMode="auto">
              <a:xfrm>
                <a:off x="1968" y="1965"/>
                <a:ext cx="0" cy="192"/>
              </a:xfrm>
              <a:prstGeom prst="line">
                <a:avLst/>
              </a:prstGeom>
              <a:noFill/>
              <a:ln w="28575" cap="sq">
                <a:solidFill>
                  <a:srgbClr val="00B050"/>
                </a:solidFill>
                <a:miter lim="800000"/>
              </a:ln>
            </p:spPr>
            <p:txBody>
              <a:bodyPr/>
              <a:lstStyle/>
              <a:p>
                <a:endParaRPr lang="zh-CN" altLang="en-US">
                  <a:latin typeface="+mn-ea"/>
                </a:endParaRPr>
              </a:p>
            </p:txBody>
          </p:sp>
          <p:sp>
            <p:nvSpPr>
              <p:cNvPr id="76" name="Line 46"/>
              <p:cNvSpPr>
                <a:spLocks noChangeAspect="1" noChangeShapeType="1"/>
              </p:cNvSpPr>
              <p:nvPr/>
            </p:nvSpPr>
            <p:spPr bwMode="auto">
              <a:xfrm>
                <a:off x="1968" y="1776"/>
                <a:ext cx="0" cy="192"/>
              </a:xfrm>
              <a:prstGeom prst="line">
                <a:avLst/>
              </a:prstGeom>
              <a:noFill/>
              <a:ln w="28575">
                <a:solidFill>
                  <a:srgbClr val="00B050"/>
                </a:solidFill>
                <a:round/>
              </a:ln>
            </p:spPr>
            <p:txBody>
              <a:bodyPr/>
              <a:lstStyle/>
              <a:p>
                <a:endParaRPr lang="zh-CN" altLang="en-US">
                  <a:latin typeface="+mn-ea"/>
                </a:endParaRPr>
              </a:p>
            </p:txBody>
          </p:sp>
        </p:grpSp>
        <p:grpSp>
          <p:nvGrpSpPr>
            <p:cNvPr id="77" name="Group 47"/>
            <p:cNvGrpSpPr>
              <a:grpSpLocks noChangeAspect="1"/>
            </p:cNvGrpSpPr>
            <p:nvPr/>
          </p:nvGrpSpPr>
          <p:grpSpPr bwMode="auto">
            <a:xfrm rot="16200000" flipV="1">
              <a:off x="2857500" y="2574925"/>
              <a:ext cx="381000" cy="304800"/>
              <a:chOff x="3360" y="2544"/>
              <a:chExt cx="240" cy="192"/>
            </a:xfrm>
          </p:grpSpPr>
          <p:sp>
            <p:nvSpPr>
              <p:cNvPr id="78" name="Line 4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79" name="Line 4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0" name="Line 5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1" name="Line 5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82" name="Line 5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83" name="Line 53"/>
            <p:cNvSpPr>
              <a:spLocks noChangeAspect="1" noChangeShapeType="1"/>
            </p:cNvSpPr>
            <p:nvPr/>
          </p:nvSpPr>
          <p:spPr bwMode="auto">
            <a:xfrm>
              <a:off x="3124200" y="2917825"/>
              <a:ext cx="304800"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84" name="Group 54"/>
            <p:cNvGrpSpPr/>
            <p:nvPr/>
          </p:nvGrpSpPr>
          <p:grpSpPr bwMode="auto">
            <a:xfrm>
              <a:off x="3810000" y="2917825"/>
              <a:ext cx="1371600" cy="381000"/>
              <a:chOff x="1296" y="1968"/>
              <a:chExt cx="864" cy="240"/>
            </a:xfrm>
          </p:grpSpPr>
          <p:sp>
            <p:nvSpPr>
              <p:cNvPr id="85" name="Line 55"/>
              <p:cNvSpPr>
                <a:spLocks noChangeAspect="1" noChangeShapeType="1"/>
              </p:cNvSpPr>
              <p:nvPr/>
            </p:nvSpPr>
            <p:spPr bwMode="auto">
              <a:xfrm>
                <a:off x="1680" y="1968"/>
                <a:ext cx="288" cy="0"/>
              </a:xfrm>
              <a:prstGeom prst="line">
                <a:avLst/>
              </a:prstGeom>
              <a:noFill/>
              <a:ln w="28575" cap="sq">
                <a:solidFill>
                  <a:srgbClr val="00B050"/>
                </a:solidFill>
                <a:round/>
              </a:ln>
            </p:spPr>
            <p:txBody>
              <a:bodyPr/>
              <a:lstStyle/>
              <a:p>
                <a:endParaRPr lang="zh-CN" altLang="en-US">
                  <a:latin typeface="+mn-ea"/>
                </a:endParaRPr>
              </a:p>
            </p:txBody>
          </p:sp>
          <p:sp>
            <p:nvSpPr>
              <p:cNvPr id="86" name="Line 56"/>
              <p:cNvSpPr>
                <a:spLocks noChangeAspect="1" noChangeShapeType="1"/>
              </p:cNvSpPr>
              <p:nvPr/>
            </p:nvSpPr>
            <p:spPr bwMode="auto">
              <a:xfrm flipV="1">
                <a:off x="1296" y="1968"/>
                <a:ext cx="384" cy="240"/>
              </a:xfrm>
              <a:prstGeom prst="line">
                <a:avLst/>
              </a:prstGeom>
              <a:noFill/>
              <a:ln w="28575">
                <a:solidFill>
                  <a:srgbClr val="00B050"/>
                </a:solidFill>
                <a:round/>
              </a:ln>
            </p:spPr>
            <p:txBody>
              <a:bodyPr/>
              <a:lstStyle/>
              <a:p>
                <a:endParaRPr lang="zh-CN" altLang="en-US">
                  <a:latin typeface="+mn-ea"/>
                </a:endParaRPr>
              </a:p>
            </p:txBody>
          </p:sp>
          <p:sp>
            <p:nvSpPr>
              <p:cNvPr id="87" name="Line 57"/>
              <p:cNvSpPr>
                <a:spLocks noChangeAspect="1" noChangeShapeType="1"/>
              </p:cNvSpPr>
              <p:nvPr/>
            </p:nvSpPr>
            <p:spPr bwMode="auto">
              <a:xfrm>
                <a:off x="1968" y="1968"/>
                <a:ext cx="192" cy="0"/>
              </a:xfrm>
              <a:prstGeom prst="line">
                <a:avLst/>
              </a:prstGeom>
              <a:noFill/>
              <a:ln w="19050">
                <a:solidFill>
                  <a:srgbClr val="00B050"/>
                </a:solidFill>
                <a:round/>
                <a:headEnd type="oval" w="med" len="med"/>
              </a:ln>
            </p:spPr>
            <p:txBody>
              <a:bodyPr/>
              <a:lstStyle/>
              <a:p>
                <a:endParaRPr lang="zh-CN" altLang="en-US">
                  <a:latin typeface="+mn-ea"/>
                </a:endParaRPr>
              </a:p>
            </p:txBody>
          </p:sp>
        </p:grpSp>
        <p:grpSp>
          <p:nvGrpSpPr>
            <p:cNvPr id="88" name="Group 58"/>
            <p:cNvGrpSpPr>
              <a:grpSpLocks noChangeAspect="1"/>
            </p:cNvGrpSpPr>
            <p:nvPr/>
          </p:nvGrpSpPr>
          <p:grpSpPr bwMode="auto">
            <a:xfrm rot="16200000" flipV="1">
              <a:off x="5067300" y="2574925"/>
              <a:ext cx="381000" cy="304800"/>
              <a:chOff x="3360" y="2544"/>
              <a:chExt cx="240" cy="192"/>
            </a:xfrm>
          </p:grpSpPr>
          <p:sp>
            <p:nvSpPr>
              <p:cNvPr id="89" name="Line 5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90" name="Line 6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91" name="Line 6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92" name="Line 6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3" name="Line 6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94" name="Line 64"/>
            <p:cNvSpPr>
              <a:spLocks noChangeShapeType="1"/>
            </p:cNvSpPr>
            <p:nvPr/>
          </p:nvSpPr>
          <p:spPr bwMode="auto">
            <a:xfrm>
              <a:off x="2819400" y="2917825"/>
              <a:ext cx="0" cy="1828800"/>
            </a:xfrm>
            <a:prstGeom prst="line">
              <a:avLst/>
            </a:prstGeom>
            <a:noFill/>
            <a:ln w="19050">
              <a:solidFill>
                <a:schemeClr val="tx1"/>
              </a:solidFill>
              <a:round/>
            </a:ln>
          </p:spPr>
          <p:txBody>
            <a:bodyPr/>
            <a:lstStyle/>
            <a:p>
              <a:endParaRPr lang="zh-CN" altLang="en-US">
                <a:latin typeface="+mn-ea"/>
              </a:endParaRPr>
            </a:p>
          </p:txBody>
        </p:sp>
        <p:sp>
          <p:nvSpPr>
            <p:cNvPr id="95" name="Line 65"/>
            <p:cNvSpPr>
              <a:spLocks noChangeShapeType="1"/>
            </p:cNvSpPr>
            <p:nvPr/>
          </p:nvSpPr>
          <p:spPr bwMode="auto">
            <a:xfrm flipH="1">
              <a:off x="2819400" y="2917825"/>
              <a:ext cx="152400" cy="0"/>
            </a:xfrm>
            <a:prstGeom prst="line">
              <a:avLst/>
            </a:prstGeom>
            <a:noFill/>
            <a:ln w="19050">
              <a:solidFill>
                <a:schemeClr val="tx1"/>
              </a:solidFill>
              <a:round/>
            </a:ln>
          </p:spPr>
          <p:txBody>
            <a:bodyPr/>
            <a:lstStyle/>
            <a:p>
              <a:endParaRPr lang="zh-CN" altLang="en-US">
                <a:latin typeface="+mn-ea"/>
              </a:endParaRPr>
            </a:p>
          </p:txBody>
        </p:sp>
        <p:sp>
          <p:nvSpPr>
            <p:cNvPr id="96" name="Line 66"/>
            <p:cNvSpPr>
              <a:spLocks noChangeShapeType="1"/>
            </p:cNvSpPr>
            <p:nvPr/>
          </p:nvSpPr>
          <p:spPr bwMode="auto">
            <a:xfrm>
              <a:off x="5486400" y="2917825"/>
              <a:ext cx="0" cy="1828800"/>
            </a:xfrm>
            <a:prstGeom prst="line">
              <a:avLst/>
            </a:prstGeom>
            <a:noFill/>
            <a:ln w="19050">
              <a:solidFill>
                <a:schemeClr val="tx1"/>
              </a:solidFill>
              <a:round/>
            </a:ln>
          </p:spPr>
          <p:txBody>
            <a:bodyPr/>
            <a:lstStyle/>
            <a:p>
              <a:endParaRPr lang="zh-CN" altLang="en-US">
                <a:latin typeface="+mn-ea"/>
              </a:endParaRPr>
            </a:p>
          </p:txBody>
        </p:sp>
        <p:sp>
          <p:nvSpPr>
            <p:cNvPr id="97" name="Line 67"/>
            <p:cNvSpPr>
              <a:spLocks noChangeShapeType="1"/>
            </p:cNvSpPr>
            <p:nvPr/>
          </p:nvSpPr>
          <p:spPr bwMode="auto">
            <a:xfrm flipH="1">
              <a:off x="5334000" y="2917825"/>
              <a:ext cx="152400" cy="0"/>
            </a:xfrm>
            <a:prstGeom prst="line">
              <a:avLst/>
            </a:prstGeom>
            <a:noFill/>
            <a:ln w="19050">
              <a:solidFill>
                <a:schemeClr val="tx1"/>
              </a:solidFill>
              <a:round/>
            </a:ln>
          </p:spPr>
          <p:txBody>
            <a:bodyPr/>
            <a:lstStyle/>
            <a:p>
              <a:endParaRPr lang="zh-CN" altLang="en-US">
                <a:latin typeface="+mn-ea"/>
              </a:endParaRPr>
            </a:p>
          </p:txBody>
        </p:sp>
        <p:grpSp>
          <p:nvGrpSpPr>
            <p:cNvPr id="98" name="Group 68"/>
            <p:cNvGrpSpPr/>
            <p:nvPr/>
          </p:nvGrpSpPr>
          <p:grpSpPr bwMode="auto">
            <a:xfrm>
              <a:off x="4114800" y="3832225"/>
              <a:ext cx="76200" cy="228600"/>
              <a:chOff x="3744" y="2880"/>
              <a:chExt cx="96" cy="288"/>
            </a:xfrm>
          </p:grpSpPr>
          <p:sp>
            <p:nvSpPr>
              <p:cNvPr id="99" name="Line 69"/>
              <p:cNvSpPr>
                <a:spLocks noChangeShapeType="1"/>
              </p:cNvSpPr>
              <p:nvPr/>
            </p:nvSpPr>
            <p:spPr bwMode="auto">
              <a:xfrm>
                <a:off x="3792" y="2880"/>
                <a:ext cx="0" cy="192"/>
              </a:xfrm>
              <a:prstGeom prst="line">
                <a:avLst/>
              </a:prstGeom>
              <a:noFill/>
              <a:ln w="28575">
                <a:solidFill>
                  <a:srgbClr val="00B050"/>
                </a:solidFill>
                <a:round/>
              </a:ln>
            </p:spPr>
            <p:txBody>
              <a:bodyPr/>
              <a:lstStyle/>
              <a:p>
                <a:endParaRPr lang="zh-CN" altLang="en-US">
                  <a:latin typeface="+mn-ea"/>
                </a:endParaRPr>
              </a:p>
            </p:txBody>
          </p:sp>
          <p:sp>
            <p:nvSpPr>
              <p:cNvPr id="100" name="Oval 70"/>
              <p:cNvSpPr>
                <a:spLocks noChangeArrowheads="1"/>
              </p:cNvSpPr>
              <p:nvPr/>
            </p:nvSpPr>
            <p:spPr bwMode="auto">
              <a:xfrm>
                <a:off x="3744" y="3072"/>
                <a:ext cx="96" cy="96"/>
              </a:xfrm>
              <a:prstGeom prst="ellipse">
                <a:avLst/>
              </a:prstGeom>
              <a:noFill/>
              <a:ln w="28575">
                <a:solidFill>
                  <a:srgbClr val="00B050"/>
                </a:solidFill>
                <a:round/>
              </a:ln>
            </p:spPr>
            <p:txBody>
              <a:bodyPr/>
              <a:lstStyle/>
              <a:p>
                <a:endParaRPr lang="zh-CN" altLang="zh-CN">
                  <a:latin typeface="+mn-ea"/>
                </a:endParaRPr>
              </a:p>
            </p:txBody>
          </p:sp>
        </p:grpSp>
        <p:grpSp>
          <p:nvGrpSpPr>
            <p:cNvPr id="101" name="Group 71"/>
            <p:cNvGrpSpPr/>
            <p:nvPr/>
          </p:nvGrpSpPr>
          <p:grpSpPr bwMode="auto">
            <a:xfrm flipV="1">
              <a:off x="4114800" y="1927225"/>
              <a:ext cx="76200" cy="228600"/>
              <a:chOff x="3744" y="2880"/>
              <a:chExt cx="96" cy="288"/>
            </a:xfrm>
          </p:grpSpPr>
          <p:sp>
            <p:nvSpPr>
              <p:cNvPr id="102" name="Line 72"/>
              <p:cNvSpPr>
                <a:spLocks noChangeShapeType="1"/>
              </p:cNvSpPr>
              <p:nvPr/>
            </p:nvSpPr>
            <p:spPr bwMode="auto">
              <a:xfrm>
                <a:off x="3792" y="2880"/>
                <a:ext cx="0" cy="192"/>
              </a:xfrm>
              <a:prstGeom prst="line">
                <a:avLst/>
              </a:prstGeom>
              <a:noFill/>
              <a:ln w="19050">
                <a:solidFill>
                  <a:schemeClr val="tx1"/>
                </a:solidFill>
                <a:round/>
              </a:ln>
            </p:spPr>
            <p:txBody>
              <a:bodyPr/>
              <a:lstStyle/>
              <a:p>
                <a:endParaRPr lang="zh-CN" altLang="en-US">
                  <a:latin typeface="+mn-ea"/>
                </a:endParaRPr>
              </a:p>
            </p:txBody>
          </p:sp>
          <p:sp>
            <p:nvSpPr>
              <p:cNvPr id="103" name="Oval 73"/>
              <p:cNvSpPr>
                <a:spLocks noChangeArrowheads="1"/>
              </p:cNvSpPr>
              <p:nvPr/>
            </p:nvSpPr>
            <p:spPr bwMode="auto">
              <a:xfrm>
                <a:off x="3744" y="3072"/>
                <a:ext cx="96" cy="96"/>
              </a:xfrm>
              <a:prstGeom prst="ellipse">
                <a:avLst/>
              </a:prstGeom>
              <a:noFill/>
              <a:ln w="19050" algn="ctr">
                <a:solidFill>
                  <a:schemeClr val="tx1"/>
                </a:solidFill>
                <a:round/>
              </a:ln>
            </p:spPr>
            <p:txBody>
              <a:bodyPr wrap="none" anchor="ctr"/>
              <a:lstStyle/>
              <a:p>
                <a:pPr algn="r"/>
                <a:endParaRPr lang="zh-CN" altLang="zh-CN">
                  <a:latin typeface="+mn-ea"/>
                </a:endParaRPr>
              </a:p>
            </p:txBody>
          </p:sp>
        </p:grpSp>
        <p:sp>
          <p:nvSpPr>
            <p:cNvPr id="104" name="Line 74"/>
            <p:cNvSpPr>
              <a:spLocks noChangeShapeType="1"/>
            </p:cNvSpPr>
            <p:nvPr/>
          </p:nvSpPr>
          <p:spPr bwMode="auto">
            <a:xfrm>
              <a:off x="3048000" y="1622425"/>
              <a:ext cx="0" cy="9144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05" name="Line 75"/>
            <p:cNvSpPr>
              <a:spLocks noChangeShapeType="1"/>
            </p:cNvSpPr>
            <p:nvPr/>
          </p:nvSpPr>
          <p:spPr bwMode="auto">
            <a:xfrm>
              <a:off x="5257800" y="1622425"/>
              <a:ext cx="0" cy="91440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06" name="Group 76"/>
            <p:cNvGrpSpPr>
              <a:grpSpLocks noChangeAspect="1"/>
            </p:cNvGrpSpPr>
            <p:nvPr/>
          </p:nvGrpSpPr>
          <p:grpSpPr bwMode="auto">
            <a:xfrm>
              <a:off x="2819400" y="4670425"/>
              <a:ext cx="381000" cy="304800"/>
              <a:chOff x="3360" y="2544"/>
              <a:chExt cx="240" cy="192"/>
            </a:xfrm>
          </p:grpSpPr>
          <p:sp>
            <p:nvSpPr>
              <p:cNvPr id="107" name="Line 7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08" name="Line 7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09" name="Line 7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10" name="Line 8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11" name="Line 8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12" name="Group 82"/>
            <p:cNvGrpSpPr>
              <a:grpSpLocks noChangeAspect="1"/>
            </p:cNvGrpSpPr>
            <p:nvPr/>
          </p:nvGrpSpPr>
          <p:grpSpPr bwMode="auto">
            <a:xfrm>
              <a:off x="5105400" y="4670425"/>
              <a:ext cx="381000" cy="304800"/>
              <a:chOff x="4032" y="2544"/>
              <a:chExt cx="240" cy="192"/>
            </a:xfrm>
          </p:grpSpPr>
          <p:sp>
            <p:nvSpPr>
              <p:cNvPr id="113" name="Line 8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14" name="Line 8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15" name="Line 8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16" name="Line 8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17" name="Line 8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118" name="Line 88"/>
            <p:cNvSpPr>
              <a:spLocks noChangeShapeType="1"/>
            </p:cNvSpPr>
            <p:nvPr/>
          </p:nvSpPr>
          <p:spPr bwMode="auto">
            <a:xfrm>
              <a:off x="3200400" y="4822825"/>
              <a:ext cx="1905000" cy="0"/>
            </a:xfrm>
            <a:prstGeom prst="line">
              <a:avLst/>
            </a:prstGeom>
            <a:noFill/>
            <a:ln w="19050">
              <a:solidFill>
                <a:schemeClr val="tx1"/>
              </a:solidFill>
              <a:round/>
            </a:ln>
          </p:spPr>
          <p:txBody>
            <a:bodyPr/>
            <a:lstStyle/>
            <a:p>
              <a:endParaRPr lang="zh-CN" altLang="en-US">
                <a:latin typeface="+mn-ea"/>
              </a:endParaRPr>
            </a:p>
          </p:txBody>
        </p:sp>
        <p:sp>
          <p:nvSpPr>
            <p:cNvPr id="119" name="Line 89"/>
            <p:cNvSpPr>
              <a:spLocks noChangeShapeType="1"/>
            </p:cNvSpPr>
            <p:nvPr/>
          </p:nvSpPr>
          <p:spPr bwMode="auto">
            <a:xfrm>
              <a:off x="2819400" y="48990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20" name="Line 90"/>
            <p:cNvSpPr>
              <a:spLocks noChangeShapeType="1"/>
            </p:cNvSpPr>
            <p:nvPr/>
          </p:nvSpPr>
          <p:spPr bwMode="auto">
            <a:xfrm>
              <a:off x="5486400" y="4899025"/>
              <a:ext cx="0" cy="5334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21" name="Line 91"/>
            <p:cNvSpPr>
              <a:spLocks noChangeShapeType="1"/>
            </p:cNvSpPr>
            <p:nvPr/>
          </p:nvSpPr>
          <p:spPr bwMode="auto">
            <a:xfrm>
              <a:off x="4114800" y="4822825"/>
              <a:ext cx="0" cy="609600"/>
            </a:xfrm>
            <a:prstGeom prst="line">
              <a:avLst/>
            </a:prstGeom>
            <a:noFill/>
            <a:ln w="19050">
              <a:solidFill>
                <a:schemeClr val="tx1"/>
              </a:solidFill>
              <a:round/>
              <a:headEnd type="oval" w="med" len="med"/>
              <a:tailEnd type="triangle" w="med" len="med"/>
            </a:ln>
          </p:spPr>
          <p:txBody>
            <a:bodyPr/>
            <a:lstStyle/>
            <a:p>
              <a:endParaRPr lang="zh-CN" altLang="en-US">
                <a:latin typeface="+mn-ea"/>
              </a:endParaRPr>
            </a:p>
          </p:txBody>
        </p:sp>
        <p:sp>
          <p:nvSpPr>
            <p:cNvPr id="122" name="Rectangle 92"/>
            <p:cNvSpPr>
              <a:spLocks noChangeArrowheads="1"/>
            </p:cNvSpPr>
            <p:nvPr/>
          </p:nvSpPr>
          <p:spPr bwMode="auto">
            <a:xfrm>
              <a:off x="3733800" y="33750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23" name="Rectangle 93"/>
            <p:cNvSpPr>
              <a:spLocks noChangeArrowheads="1"/>
            </p:cNvSpPr>
            <p:nvPr/>
          </p:nvSpPr>
          <p:spPr bwMode="auto">
            <a:xfrm>
              <a:off x="4419600" y="33750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24" name="Rectangle 94"/>
            <p:cNvSpPr>
              <a:spLocks noChangeArrowheads="1"/>
            </p:cNvSpPr>
            <p:nvPr/>
          </p:nvSpPr>
          <p:spPr bwMode="auto">
            <a:xfrm>
              <a:off x="2895600" y="2917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25" name="Rectangle 95"/>
            <p:cNvSpPr>
              <a:spLocks noChangeArrowheads="1"/>
            </p:cNvSpPr>
            <p:nvPr/>
          </p:nvSpPr>
          <p:spPr bwMode="auto">
            <a:xfrm>
              <a:off x="3048000" y="4441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26" name="Rectangle 96"/>
            <p:cNvSpPr>
              <a:spLocks noChangeArrowheads="1"/>
            </p:cNvSpPr>
            <p:nvPr/>
          </p:nvSpPr>
          <p:spPr bwMode="auto">
            <a:xfrm>
              <a:off x="5029200" y="4441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27" name="Rectangle 97"/>
            <p:cNvSpPr>
              <a:spLocks noChangeArrowheads="1"/>
            </p:cNvSpPr>
            <p:nvPr/>
          </p:nvSpPr>
          <p:spPr bwMode="auto">
            <a:xfrm>
              <a:off x="5257800" y="2917825"/>
              <a:ext cx="228600" cy="3048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28" name="Rectangle 98"/>
            <p:cNvSpPr>
              <a:spLocks noChangeArrowheads="1"/>
            </p:cNvSpPr>
            <p:nvPr/>
          </p:nvSpPr>
          <p:spPr bwMode="auto">
            <a:xfrm>
              <a:off x="4152900" y="1695451"/>
              <a:ext cx="723900" cy="460375"/>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29" name="Rectangle 99"/>
            <p:cNvSpPr>
              <a:spLocks noChangeArrowheads="1"/>
            </p:cNvSpPr>
            <p:nvPr/>
          </p:nvSpPr>
          <p:spPr bwMode="auto">
            <a:xfrm>
              <a:off x="3657600" y="5432425"/>
              <a:ext cx="13716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30" name="Rectangle 100"/>
            <p:cNvSpPr>
              <a:spLocks noChangeArrowheads="1"/>
            </p:cNvSpPr>
            <p:nvPr/>
          </p:nvSpPr>
          <p:spPr bwMode="auto">
            <a:xfrm>
              <a:off x="2857500" y="5203825"/>
              <a:ext cx="3429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31" name="Rectangle 121"/>
            <p:cNvSpPr>
              <a:spLocks noChangeArrowheads="1"/>
            </p:cNvSpPr>
            <p:nvPr/>
          </p:nvSpPr>
          <p:spPr bwMode="auto">
            <a:xfrm>
              <a:off x="3200400" y="2917825"/>
              <a:ext cx="228600" cy="304800"/>
            </a:xfrm>
            <a:prstGeom prst="rect">
              <a:avLst/>
            </a:prstGeom>
            <a:noFill/>
            <a:ln w="9525">
              <a:noFill/>
              <a:miter lim="800000"/>
            </a:ln>
          </p:spPr>
          <p:txBody>
            <a:bodyPr lIns="12700" tIns="12700" rIns="12700" bIns="12700"/>
            <a:lstStyle/>
            <a:p>
              <a:pPr algn="just"/>
              <a:r>
                <a:rPr lang="en-US" altLang="zh-CN" sz="1600">
                  <a:solidFill>
                    <a:srgbClr val="FF0000"/>
                  </a:solidFill>
                  <a:latin typeface="+mn-ea"/>
                </a:rPr>
                <a:t>A</a:t>
              </a:r>
              <a:endParaRPr lang="en-US" altLang="zh-CN" sz="1600">
                <a:solidFill>
                  <a:srgbClr val="FF0000"/>
                </a:solidFill>
                <a:latin typeface="+mn-ea"/>
              </a:endParaRPr>
            </a:p>
          </p:txBody>
        </p:sp>
        <p:sp>
          <p:nvSpPr>
            <p:cNvPr id="132" name="Rectangle 122"/>
            <p:cNvSpPr>
              <a:spLocks noChangeArrowheads="1"/>
            </p:cNvSpPr>
            <p:nvPr/>
          </p:nvSpPr>
          <p:spPr bwMode="auto">
            <a:xfrm>
              <a:off x="4953000" y="2917825"/>
              <a:ext cx="228600" cy="304800"/>
            </a:xfrm>
            <a:prstGeom prst="rect">
              <a:avLst/>
            </a:prstGeom>
            <a:noFill/>
            <a:ln w="9525">
              <a:noFill/>
              <a:miter lim="800000"/>
            </a:ln>
          </p:spPr>
          <p:txBody>
            <a:bodyPr lIns="12700" tIns="12700" rIns="12700" bIns="12700"/>
            <a:lstStyle/>
            <a:p>
              <a:pPr algn="just"/>
              <a:r>
                <a:rPr lang="en-US" altLang="zh-CN" sz="1600">
                  <a:solidFill>
                    <a:srgbClr val="0D7157"/>
                  </a:solidFill>
                  <a:latin typeface="+mn-ea"/>
                </a:rPr>
                <a:t>B</a:t>
              </a:r>
              <a:endParaRPr lang="en-US" altLang="zh-CN" sz="1600">
                <a:solidFill>
                  <a:srgbClr val="0D7157"/>
                </a:solidFill>
                <a:latin typeface="+mn-ea"/>
              </a:endParaRPr>
            </a:p>
          </p:txBody>
        </p:sp>
        <p:sp>
          <p:nvSpPr>
            <p:cNvPr id="133" name="Rectangle 123"/>
            <p:cNvSpPr>
              <a:spLocks noChangeArrowheads="1"/>
            </p:cNvSpPr>
            <p:nvPr/>
          </p:nvSpPr>
          <p:spPr bwMode="auto">
            <a:xfrm>
              <a:off x="1828800" y="1698625"/>
              <a:ext cx="1219200" cy="228600"/>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34" name="Line 124"/>
            <p:cNvSpPr>
              <a:spLocks noChangeAspect="1" noChangeShapeType="1"/>
            </p:cNvSpPr>
            <p:nvPr/>
          </p:nvSpPr>
          <p:spPr bwMode="auto">
            <a:xfrm>
              <a:off x="3124200" y="2917825"/>
              <a:ext cx="304800"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135" name="Line 125"/>
            <p:cNvSpPr>
              <a:spLocks noChangeAspect="1" noChangeShapeType="1"/>
            </p:cNvSpPr>
            <p:nvPr/>
          </p:nvSpPr>
          <p:spPr bwMode="auto">
            <a:xfrm>
              <a:off x="3429000" y="2917825"/>
              <a:ext cx="0" cy="304800"/>
            </a:xfrm>
            <a:prstGeom prst="line">
              <a:avLst/>
            </a:prstGeom>
            <a:noFill/>
            <a:ln w="28575" cap="sq">
              <a:solidFill>
                <a:srgbClr val="FF0000"/>
              </a:solidFill>
              <a:miter lim="800000"/>
            </a:ln>
          </p:spPr>
          <p:txBody>
            <a:bodyPr/>
            <a:lstStyle/>
            <a:p>
              <a:endParaRPr lang="zh-CN" altLang="en-US">
                <a:latin typeface="+mn-ea"/>
              </a:endParaRPr>
            </a:p>
          </p:txBody>
        </p:sp>
        <p:sp>
          <p:nvSpPr>
            <p:cNvPr id="136" name="Line 126"/>
            <p:cNvSpPr>
              <a:spLocks noChangeAspect="1" noChangeShapeType="1"/>
            </p:cNvSpPr>
            <p:nvPr/>
          </p:nvSpPr>
          <p:spPr bwMode="auto">
            <a:xfrm>
              <a:off x="3429000" y="2613025"/>
              <a:ext cx="0" cy="304800"/>
            </a:xfrm>
            <a:prstGeom prst="line">
              <a:avLst/>
            </a:prstGeom>
            <a:noFill/>
            <a:ln w="28575" cap="sq">
              <a:solidFill>
                <a:srgbClr val="FF0000"/>
              </a:solidFill>
              <a:miter lim="800000"/>
            </a:ln>
          </p:spPr>
          <p:txBody>
            <a:bodyPr/>
            <a:lstStyle/>
            <a:p>
              <a:endParaRPr lang="zh-CN" altLang="en-US">
                <a:latin typeface="+mn-ea"/>
              </a:endParaRPr>
            </a:p>
          </p:txBody>
        </p:sp>
        <p:sp>
          <p:nvSpPr>
            <p:cNvPr id="137" name="Line 127"/>
            <p:cNvSpPr>
              <a:spLocks noChangeAspect="1" noChangeShapeType="1"/>
            </p:cNvSpPr>
            <p:nvPr/>
          </p:nvSpPr>
          <p:spPr bwMode="auto">
            <a:xfrm>
              <a:off x="3429000" y="2917825"/>
              <a:ext cx="457200" cy="0"/>
            </a:xfrm>
            <a:prstGeom prst="line">
              <a:avLst/>
            </a:prstGeom>
            <a:noFill/>
            <a:ln w="28575" cap="sq">
              <a:solidFill>
                <a:srgbClr val="FF0000"/>
              </a:solidFill>
              <a:miter lim="800000"/>
            </a:ln>
          </p:spPr>
          <p:txBody>
            <a:bodyPr/>
            <a:lstStyle/>
            <a:p>
              <a:endParaRPr lang="zh-CN" altLang="en-US">
                <a:latin typeface="+mn-ea"/>
              </a:endParaRPr>
            </a:p>
          </p:txBody>
        </p:sp>
        <p:sp>
          <p:nvSpPr>
            <p:cNvPr id="138" name="Line 128"/>
            <p:cNvSpPr>
              <a:spLocks noChangeAspect="1" noChangeShapeType="1"/>
            </p:cNvSpPr>
            <p:nvPr/>
          </p:nvSpPr>
          <p:spPr bwMode="auto">
            <a:xfrm>
              <a:off x="3886200" y="2917825"/>
              <a:ext cx="609600" cy="381000"/>
            </a:xfrm>
            <a:prstGeom prst="line">
              <a:avLst/>
            </a:prstGeom>
            <a:noFill/>
            <a:ln w="28575" cap="sq">
              <a:solidFill>
                <a:srgbClr val="FF0000"/>
              </a:solidFill>
              <a:miter lim="800000"/>
            </a:ln>
          </p:spPr>
          <p:txBody>
            <a:bodyPr/>
            <a:lstStyle/>
            <a:p>
              <a:endParaRPr lang="zh-CN" altLang="en-US">
                <a:latin typeface="+mn-ea"/>
              </a:endParaRPr>
            </a:p>
          </p:txBody>
        </p:sp>
        <p:grpSp>
          <p:nvGrpSpPr>
            <p:cNvPr id="146" name="Group 136"/>
            <p:cNvGrpSpPr/>
            <p:nvPr/>
          </p:nvGrpSpPr>
          <p:grpSpPr bwMode="auto">
            <a:xfrm>
              <a:off x="5181600" y="5203825"/>
              <a:ext cx="381000" cy="304800"/>
              <a:chOff x="5040" y="2688"/>
              <a:chExt cx="144" cy="192"/>
            </a:xfrm>
          </p:grpSpPr>
          <p:sp>
            <p:nvSpPr>
              <p:cNvPr id="147" name="Rectangle 137"/>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48" name="Line 138"/>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grpSp>
        <p:nvGrpSpPr>
          <p:cNvPr id="150" name="组合 149"/>
          <p:cNvGrpSpPr/>
          <p:nvPr/>
        </p:nvGrpSpPr>
        <p:grpSpPr>
          <a:xfrm>
            <a:off x="5863460" y="5259967"/>
            <a:ext cx="5789953" cy="777965"/>
            <a:chOff x="571368" y="4534293"/>
            <a:chExt cx="2672205" cy="777965"/>
          </a:xfrm>
        </p:grpSpPr>
        <p:sp>
          <p:nvSpPr>
            <p:cNvPr id="151" name="矩形 150"/>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截止状态仍存在泄露电流，负载管补充电荷</a:t>
              </a:r>
              <a:endParaRPr lang="en-US" altLang="zh-CN" sz="2000" b="1" dirty="0">
                <a:solidFill>
                  <a:srgbClr val="FF0000"/>
                </a:solidFill>
                <a:latin typeface="+mn-ea"/>
              </a:endParaRPr>
            </a:p>
          </p:txBody>
        </p:sp>
      </p:grpSp>
      <p:grpSp>
        <p:nvGrpSpPr>
          <p:cNvPr id="139" name="组合 138"/>
          <p:cNvGrpSpPr/>
          <p:nvPr/>
        </p:nvGrpSpPr>
        <p:grpSpPr>
          <a:xfrm>
            <a:off x="2574812" y="2160493"/>
            <a:ext cx="2049758" cy="732490"/>
            <a:chOff x="2574812" y="2160493"/>
            <a:chExt cx="2049758" cy="732490"/>
          </a:xfrm>
        </p:grpSpPr>
        <p:sp>
          <p:nvSpPr>
            <p:cNvPr id="145" name="Oval 2"/>
            <p:cNvSpPr>
              <a:spLocks noChangeArrowheads="1"/>
            </p:cNvSpPr>
            <p:nvPr/>
          </p:nvSpPr>
          <p:spPr bwMode="auto">
            <a:xfrm>
              <a:off x="3906010" y="2162245"/>
              <a:ext cx="718560" cy="730738"/>
            </a:xfrm>
            <a:prstGeom prst="ellipse">
              <a:avLst/>
            </a:prstGeom>
            <a:solidFill>
              <a:srgbClr val="CCFF66">
                <a:alpha val="23000"/>
              </a:srgbClr>
            </a:solidFill>
            <a:ln w="9525" algn="ctr">
              <a:solidFill>
                <a:schemeClr val="tx1"/>
              </a:solidFill>
              <a:rou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sp>
          <p:nvSpPr>
            <p:cNvPr id="149" name="Oval 2"/>
            <p:cNvSpPr>
              <a:spLocks noChangeArrowheads="1"/>
            </p:cNvSpPr>
            <p:nvPr/>
          </p:nvSpPr>
          <p:spPr bwMode="auto">
            <a:xfrm>
              <a:off x="2574812" y="2160493"/>
              <a:ext cx="718560" cy="730738"/>
            </a:xfrm>
            <a:prstGeom prst="ellipse">
              <a:avLst/>
            </a:prstGeom>
            <a:solidFill>
              <a:srgbClr val="CCFF66">
                <a:alpha val="23000"/>
              </a:srgbClr>
            </a:solidFill>
            <a:ln w="9525" algn="ctr">
              <a:solidFill>
                <a:schemeClr val="tx1"/>
              </a:solidFill>
              <a:round/>
            </a:ln>
          </p:spPr>
          <p:txBody>
            <a:bodyPr wrap="none" anchor="ctr"/>
            <a:lstStyle/>
            <a:p>
              <a:pPr algn="r"/>
              <a:endParaRPr lang="zh-CN" altLang="zh-CN" sz="2800" b="1">
                <a:latin typeface="Courier New" panose="02070309020205020404" pitchFamily="49" charset="0"/>
                <a:cs typeface="Courier New" panose="020703090202050204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wipe(down)">
                                      <p:cBhvr>
                                        <p:cTn id="18" dur="500"/>
                                        <p:tgtEl>
                                          <p:spTgt spid="1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wipe(left)">
                                      <p:cBhvr>
                                        <p:cTn id="2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存储器读操作</a:t>
            </a:r>
            <a:endParaRPr lang="zh-CN" altLang="en-US" dirty="0"/>
          </a:p>
        </p:txBody>
      </p:sp>
      <p:sp>
        <p:nvSpPr>
          <p:cNvPr id="131" name="Rectangle 166"/>
          <p:cNvSpPr>
            <a:spLocks noChangeArrowheads="1"/>
          </p:cNvSpPr>
          <p:nvPr/>
        </p:nvSpPr>
        <p:spPr bwMode="auto">
          <a:xfrm>
            <a:off x="7350918" y="2349501"/>
            <a:ext cx="4041408" cy="3549648"/>
          </a:xfrm>
          <a:prstGeom prst="rect">
            <a:avLst/>
          </a:prstGeom>
          <a:noFill/>
          <a:ln w="9525">
            <a:noFill/>
            <a:miter lim="800000"/>
          </a:ln>
        </p:spPr>
        <p:txBody>
          <a:bodyPr/>
          <a:lstStyle/>
          <a:p>
            <a:pPr marL="342900" indent="-342900">
              <a:lnSpc>
                <a:spcPct val="150000"/>
              </a:lnSpc>
              <a:spcBef>
                <a:spcPct val="20000"/>
              </a:spcBef>
              <a:buClr>
                <a:srgbClr val="FFC000"/>
              </a:buClr>
              <a:buFont typeface="Wingdings" panose="05000000000000000000" pitchFamily="2" charset="2"/>
              <a:buChar char="n"/>
              <a:defRPr/>
            </a:pPr>
            <a:r>
              <a:rPr lang="en-US" altLang="zh-CN" sz="2400" b="1" dirty="0">
                <a:latin typeface="微软雅黑" panose="020B0503020204020204" pitchFamily="34" charset="-122"/>
                <a:ea typeface="微软雅黑" panose="020B0503020204020204" pitchFamily="34" charset="-122"/>
              </a:rPr>
              <a:t>X</a:t>
            </a:r>
            <a:r>
              <a:rPr lang="zh-CN" altLang="en-US" sz="2400" b="1" dirty="0">
                <a:latin typeface="微软雅黑" panose="020B0503020204020204" pitchFamily="34" charset="-122"/>
                <a:ea typeface="微软雅黑" panose="020B0503020204020204" pitchFamily="34" charset="-122"/>
              </a:rPr>
              <a:t>地址选通</a:t>
            </a:r>
            <a:endParaRPr lang="zh-CN" altLang="en-US" sz="2400" b="1" dirty="0">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T5</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T6</a:t>
            </a:r>
            <a:r>
              <a:rPr lang="zh-CN" altLang="en-US" sz="2000" dirty="0">
                <a:solidFill>
                  <a:srgbClr val="C00000"/>
                </a:solidFill>
                <a:latin typeface="微软雅黑" panose="020B0503020204020204" pitchFamily="34" charset="-122"/>
                <a:ea typeface="微软雅黑" panose="020B0503020204020204" pitchFamily="34" charset="-122"/>
              </a:rPr>
              <a:t>管导通</a:t>
            </a:r>
            <a:endParaRPr lang="zh-CN" altLang="en-US" sz="2000"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点与位线相连</a:t>
            </a:r>
            <a:endParaRPr lang="zh-CN" altLang="en-US" sz="2000"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spcBef>
                <a:spcPct val="20000"/>
              </a:spcBef>
              <a:buClr>
                <a:srgbClr val="FFC000"/>
              </a:buClr>
              <a:buFont typeface="Wingdings" panose="05000000000000000000" pitchFamily="2" charset="2"/>
              <a:buChar char="n"/>
              <a:defRPr/>
            </a:pPr>
            <a:r>
              <a:rPr lang="en-US" altLang="zh-CN" sz="2400" b="1" dirty="0">
                <a:latin typeface="微软雅黑" panose="020B0503020204020204" pitchFamily="34" charset="-122"/>
                <a:ea typeface="微软雅黑" panose="020B0503020204020204" pitchFamily="34" charset="-122"/>
              </a:rPr>
              <a:t>Y</a:t>
            </a:r>
            <a:r>
              <a:rPr lang="zh-CN" altLang="en-US" sz="2400" b="1" dirty="0">
                <a:latin typeface="微软雅黑" panose="020B0503020204020204" pitchFamily="34" charset="-122"/>
                <a:ea typeface="微软雅黑" panose="020B0503020204020204" pitchFamily="34" charset="-122"/>
              </a:rPr>
              <a:t>地址选通</a:t>
            </a:r>
            <a:endParaRPr lang="zh-CN" altLang="en-US" sz="2400" b="1" dirty="0">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T7</a:t>
            </a:r>
            <a:r>
              <a:rPr lang="zh-CN" altLang="en-US" sz="200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T8</a:t>
            </a:r>
            <a:r>
              <a:rPr lang="zh-CN" altLang="en-US" sz="2000" dirty="0">
                <a:solidFill>
                  <a:srgbClr val="C00000"/>
                </a:solidFill>
                <a:latin typeface="微软雅黑" panose="020B0503020204020204" pitchFamily="34" charset="-122"/>
                <a:ea typeface="微软雅黑" panose="020B0503020204020204" pitchFamily="34" charset="-122"/>
              </a:rPr>
              <a:t>管导通</a:t>
            </a:r>
            <a:endParaRPr lang="zh-CN" altLang="en-US" sz="2000" dirty="0">
              <a:solidFill>
                <a:srgbClr val="C00000"/>
              </a:solidFill>
              <a:latin typeface="微软雅黑" panose="020B0503020204020204" pitchFamily="34" charset="-122"/>
              <a:ea typeface="微软雅黑" panose="020B0503020204020204" pitchFamily="34" charset="-122"/>
            </a:endParaRPr>
          </a:p>
          <a:p>
            <a:pPr marL="742950" lvl="1" indent="-285750">
              <a:lnSpc>
                <a:spcPct val="150000"/>
              </a:lnSpc>
              <a:spcBef>
                <a:spcPct val="20000"/>
              </a:spcBef>
              <a:buClr>
                <a:srgbClr val="FFC000"/>
              </a:buClr>
              <a:buFont typeface="Wingdings" panose="05000000000000000000" pitchFamily="2" charset="2"/>
              <a:buChar char="p"/>
              <a:defRPr/>
            </a:pPr>
            <a:r>
              <a:rPr lang="en-US" altLang="zh-CN" sz="2000" dirty="0">
                <a:solidFill>
                  <a:srgbClr val="C00000"/>
                </a:solidFill>
                <a:latin typeface="微软雅黑" panose="020B0503020204020204" pitchFamily="34" charset="-122"/>
                <a:ea typeface="微软雅黑" panose="020B0503020204020204" pitchFamily="34" charset="-122"/>
              </a:rPr>
              <a:t>A</a:t>
            </a:r>
            <a:r>
              <a:rPr lang="zh-CN" altLang="en-US" sz="2000" dirty="0">
                <a:solidFill>
                  <a:srgbClr val="C00000"/>
                </a:solidFill>
                <a:latin typeface="微软雅黑" panose="020B0503020204020204" pitchFamily="34" charset="-122"/>
                <a:ea typeface="微软雅黑" panose="020B0503020204020204" pitchFamily="34" charset="-122"/>
              </a:rPr>
              <a:t>点电位输出到</a:t>
            </a:r>
            <a:r>
              <a:rPr lang="en-US" altLang="zh-CN" sz="2000" dirty="0">
                <a:solidFill>
                  <a:srgbClr val="C00000"/>
                </a:solidFill>
                <a:latin typeface="微软雅黑" panose="020B0503020204020204" pitchFamily="34" charset="-122"/>
                <a:ea typeface="微软雅黑" panose="020B0503020204020204" pitchFamily="34" charset="-122"/>
              </a:rPr>
              <a:t>I/O</a:t>
            </a:r>
            <a:r>
              <a:rPr lang="zh-CN" altLang="en-US" sz="2000" dirty="0">
                <a:solidFill>
                  <a:srgbClr val="C00000"/>
                </a:solidFill>
                <a:latin typeface="微软雅黑" panose="020B0503020204020204" pitchFamily="34" charset="-122"/>
                <a:ea typeface="微软雅黑" panose="020B0503020204020204" pitchFamily="34" charset="-122"/>
              </a:rPr>
              <a:t>端</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ln>
        </p:spPr>
        <p:txBody>
          <a:bodyPr/>
          <a:lstStyle/>
          <a:p>
            <a:endParaRPr lang="zh-CN" altLang="en-US">
              <a:latin typeface="+mn-ea"/>
            </a:endParaRPr>
          </a:p>
        </p:txBody>
      </p:sp>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ln>
        </p:spPr>
        <p:txBody>
          <a:bodyPr/>
          <a:lstStyle/>
          <a:p>
            <a:endParaRPr lang="zh-CN" altLang="en-US">
              <a:latin typeface="+mn-ea"/>
            </a:endParaRPr>
          </a:p>
        </p:txBody>
      </p:sp>
      <p:sp>
        <p:nvSpPr>
          <p:cNvPr id="49" name="Line 48"/>
          <p:cNvSpPr>
            <a:spLocks noChangeAspect="1" noChangeShapeType="1"/>
          </p:cNvSpPr>
          <p:nvPr/>
        </p:nvSpPr>
        <p:spPr bwMode="auto">
          <a:xfrm>
            <a:off x="2779128" y="3093453"/>
            <a:ext cx="359611" cy="0"/>
          </a:xfrm>
          <a:prstGeom prst="line">
            <a:avLst/>
          </a:prstGeom>
          <a:noFill/>
          <a:ln w="38100">
            <a:solidFill>
              <a:srgbClr val="0000FF"/>
            </a:solidFill>
            <a:round/>
            <a:tailEnd type="oval" w="med" len="med"/>
          </a:ln>
        </p:spPr>
        <p:txBody>
          <a:bodyPr/>
          <a:lstStyle/>
          <a:p>
            <a:endParaRPr lang="zh-CN" altLang="en-US">
              <a:latin typeface="+mn-ea"/>
            </a:endParaRPr>
          </a:p>
        </p:txBody>
      </p:sp>
      <p:sp>
        <p:nvSpPr>
          <p:cNvPr id="50" name="Line 49"/>
          <p:cNvSpPr>
            <a:spLocks noChangeAspect="1" noChangeShapeType="1"/>
          </p:cNvSpPr>
          <p:nvPr/>
        </p:nvSpPr>
        <p:spPr bwMode="auto">
          <a:xfrm>
            <a:off x="4859421" y="3093453"/>
            <a:ext cx="359611" cy="0"/>
          </a:xfrm>
          <a:prstGeom prst="line">
            <a:avLst/>
          </a:prstGeom>
          <a:noFill/>
          <a:ln w="38100" cap="sq">
            <a:solidFill>
              <a:srgbClr val="D60093"/>
            </a:solidFill>
            <a:miter lim="800000"/>
            <a:headEnd type="oval" w="med" len="med"/>
          </a:ln>
        </p:spPr>
        <p:txBody>
          <a:bodyPr/>
          <a:lstStyle/>
          <a:p>
            <a:endParaRPr lang="zh-CN" altLang="en-US">
              <a:latin typeface="+mn-ea"/>
            </a:endParaRPr>
          </a:p>
        </p:txBody>
      </p:sp>
      <p:grpSp>
        <p:nvGrpSpPr>
          <p:cNvPr id="51" name="Group 50"/>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ln>
            </p:spPr>
            <p:txBody>
              <a:bodyPr/>
              <a:lstStyle/>
              <a:p>
                <a:endParaRPr lang="zh-CN" altLang="en-US">
                  <a:latin typeface="+mn-ea"/>
                </a:endParaRPr>
              </a:p>
            </p:txBody>
          </p:sp>
        </p:grpSp>
      </p:grpSp>
      <p:grpSp>
        <p:nvGrpSpPr>
          <p:cNvPr id="64" name="Group 63"/>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67" name="Group 66"/>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70" name="Group 69"/>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solidFill>
                  <a:srgbClr val="008000"/>
                </a:solidFill>
                <a:latin typeface="+mn-ea"/>
              </a:endParaRPr>
            </a:p>
          </p:txBody>
        </p:sp>
      </p:grpSp>
      <p:grpSp>
        <p:nvGrpSpPr>
          <p:cNvPr id="73" name="Group 72"/>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78" name="Group 77"/>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ln>
        </p:spPr>
        <p:txBody>
          <a:bodyPr/>
          <a:lstStyle/>
          <a:p>
            <a:endParaRPr lang="zh-CN" altLang="en-US">
              <a:latin typeface="+mn-ea"/>
            </a:endParaRPr>
          </a:p>
        </p:txBody>
      </p:sp>
      <p:grpSp>
        <p:nvGrpSpPr>
          <p:cNvPr id="92" name="Group 91"/>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tailEnd type="triangl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03" name="Rectangle 102"/>
          <p:cNvSpPr>
            <a:spLocks noChangeArrowheads="1"/>
          </p:cNvSpPr>
          <p:nvPr/>
        </p:nvSpPr>
        <p:spPr bwMode="auto">
          <a:xfrm>
            <a:off x="4050297"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Y</a:t>
            </a:r>
            <a:endParaRPr lang="en-US" altLang="zh-CN" sz="1600">
              <a:solidFill>
                <a:srgbClr val="0000FF"/>
              </a:solidFill>
              <a:latin typeface="+mn-ea"/>
            </a:endParaRPr>
          </a:p>
        </p:txBody>
      </p:sp>
      <p:sp>
        <p:nvSpPr>
          <p:cNvPr id="104" name="Rectangle 103"/>
          <p:cNvSpPr>
            <a:spLocks noChangeArrowheads="1"/>
          </p:cNvSpPr>
          <p:nvPr/>
        </p:nvSpPr>
        <p:spPr bwMode="auto">
          <a:xfrm>
            <a:off x="723900" y="1655011"/>
            <a:ext cx="143844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endParaRPr lang="zh-CN" altLang="en-US" sz="1600">
              <a:solidFill>
                <a:srgbClr val="0000FF"/>
              </a:solidFill>
              <a:latin typeface="+mn-ea"/>
            </a:endParaRPr>
          </a:p>
        </p:txBody>
      </p:sp>
      <p:sp>
        <p:nvSpPr>
          <p:cNvPr id="105" name="Rectangle 104"/>
          <p:cNvSpPr>
            <a:spLocks noChangeArrowheads="1"/>
          </p:cNvSpPr>
          <p:nvPr/>
        </p:nvSpPr>
        <p:spPr bwMode="auto">
          <a:xfrm>
            <a:off x="2477001"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I/O</a:t>
            </a:r>
            <a:endParaRPr lang="en-US" altLang="zh-CN" sz="1600">
              <a:solidFill>
                <a:srgbClr val="0000FF"/>
              </a:solidFill>
              <a:latin typeface="+mn-ea"/>
            </a:endParaRPr>
          </a:p>
        </p:txBody>
      </p:sp>
      <p:sp>
        <p:nvSpPr>
          <p:cNvPr id="106" name="Rectangle 125"/>
          <p:cNvSpPr>
            <a:spLocks noChangeArrowheads="1"/>
          </p:cNvSpPr>
          <p:nvPr/>
        </p:nvSpPr>
        <p:spPr bwMode="auto">
          <a:xfrm>
            <a:off x="2881563" y="3093453"/>
            <a:ext cx="269708" cy="359611"/>
          </a:xfrm>
          <a:prstGeom prst="rect">
            <a:avLst/>
          </a:prstGeom>
          <a:noFill/>
          <a:ln w="12700">
            <a:noFill/>
            <a:miter lim="800000"/>
          </a:ln>
        </p:spPr>
        <p:txBody>
          <a:bodyPr lIns="12700" tIns="12700" rIns="12700" bIns="12700"/>
          <a:lstStyle/>
          <a:p>
            <a:pPr algn="just"/>
            <a:r>
              <a:rPr lang="en-US" altLang="zh-CN" sz="1600" dirty="0">
                <a:solidFill>
                  <a:srgbClr val="0000FF"/>
                </a:solidFill>
                <a:latin typeface="+mn-ea"/>
              </a:rPr>
              <a:t>A</a:t>
            </a:r>
            <a:endParaRPr lang="en-US" altLang="zh-CN" sz="1600" dirty="0">
              <a:solidFill>
                <a:srgbClr val="0000FF"/>
              </a:solidFill>
              <a:latin typeface="+mn-ea"/>
            </a:endParaRPr>
          </a:p>
        </p:txBody>
      </p:sp>
      <p:sp>
        <p:nvSpPr>
          <p:cNvPr id="107" name="Rectangle 126"/>
          <p:cNvSpPr>
            <a:spLocks noChangeArrowheads="1"/>
          </p:cNvSpPr>
          <p:nvPr/>
        </p:nvSpPr>
        <p:spPr bwMode="auto">
          <a:xfrm>
            <a:off x="4949324" y="3093453"/>
            <a:ext cx="269708" cy="359611"/>
          </a:xfrm>
          <a:prstGeom prst="rect">
            <a:avLst/>
          </a:prstGeom>
          <a:noFill/>
          <a:ln w="12700">
            <a:noFill/>
            <a:miter lim="800000"/>
          </a:ln>
        </p:spPr>
        <p:txBody>
          <a:bodyPr lIns="12700" tIns="12700" rIns="12700" bIns="12700"/>
          <a:lstStyle/>
          <a:p>
            <a:pPr algn="just"/>
            <a:r>
              <a:rPr lang="en-US" altLang="zh-CN" sz="1600" dirty="0">
                <a:solidFill>
                  <a:srgbClr val="D60093"/>
                </a:solidFill>
                <a:latin typeface="+mn-ea"/>
              </a:rPr>
              <a:t>B</a:t>
            </a:r>
            <a:endParaRPr lang="en-US" altLang="zh-CN" sz="1600" dirty="0">
              <a:solidFill>
                <a:srgbClr val="D60093"/>
              </a:solidFill>
              <a:latin typeface="+mn-ea"/>
            </a:endParaRPr>
          </a:p>
        </p:txBody>
      </p:sp>
      <p:sp>
        <p:nvSpPr>
          <p:cNvPr id="108" name="Rectangle 127"/>
          <p:cNvSpPr>
            <a:spLocks noChangeArrowheads="1"/>
          </p:cNvSpPr>
          <p:nvPr/>
        </p:nvSpPr>
        <p:spPr bwMode="auto">
          <a:xfrm>
            <a:off x="2521953" y="4531895"/>
            <a:ext cx="269708" cy="359611"/>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09" name="Line 128"/>
          <p:cNvSpPr>
            <a:spLocks noChangeShapeType="1"/>
          </p:cNvSpPr>
          <p:nvPr/>
        </p:nvSpPr>
        <p:spPr bwMode="auto">
          <a:xfrm flipH="1">
            <a:off x="1982537" y="3469105"/>
            <a:ext cx="988929" cy="0"/>
          </a:xfrm>
          <a:prstGeom prst="line">
            <a:avLst/>
          </a:prstGeom>
          <a:noFill/>
          <a:ln w="76200">
            <a:solidFill>
              <a:srgbClr val="0000FF"/>
            </a:solidFill>
            <a:prstDash val="sysDot"/>
            <a:round/>
            <a:tailEnd type="non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50055"/>
            <a:ext cx="0" cy="2610184"/>
          </a:xfrm>
          <a:prstGeom prst="line">
            <a:avLst/>
          </a:prstGeom>
          <a:noFill/>
          <a:ln w="76200">
            <a:solidFill>
              <a:srgbClr val="0000FF"/>
            </a:solidFill>
            <a:prstDash val="sysDot"/>
            <a:round/>
            <a:tailEnd type="triangl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grpSp>
        <p:nvGrpSpPr>
          <p:cNvPr id="114" name="Group 133"/>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ln>
          </p:spPr>
          <p:txBody>
            <a:bodyPr/>
            <a:lstStyle/>
            <a:p>
              <a:endParaRPr lang="zh-CN" altLang="en-US">
                <a:latin typeface="+mn-ea"/>
              </a:endParaRPr>
            </a:p>
          </p:txBody>
        </p:sp>
      </p:grpSp>
      <p:grpSp>
        <p:nvGrpSpPr>
          <p:cNvPr id="117" name="Group 136"/>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ln>
        </p:spPr>
        <p:txBody>
          <a:bodyPr/>
          <a:lstStyle/>
          <a:p>
            <a:endParaRPr lang="zh-CN" altLang="en-US">
              <a:latin typeface="+mn-ea"/>
            </a:endParaRPr>
          </a:p>
        </p:txBody>
      </p:sp>
      <p:grpSp>
        <p:nvGrpSpPr>
          <p:cNvPr id="122" name="Group 141"/>
          <p:cNvGrpSpPr/>
          <p:nvPr/>
        </p:nvGrpSpPr>
        <p:grpSpPr bwMode="auto">
          <a:xfrm>
            <a:off x="2432050" y="5430921"/>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tailEnd type="triangl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tailEnd type="triangle" w="med" len="med"/>
            </a:ln>
          </p:spPr>
          <p:txBody>
            <a:bodyPr/>
            <a:lstStyle/>
            <a:p>
              <a:endParaRPr lang="zh-CN" altLang="en-US">
                <a:latin typeface="+mn-ea"/>
              </a:endParaRPr>
            </a:p>
          </p:txBody>
        </p:sp>
      </p:grpSp>
      <p:grpSp>
        <p:nvGrpSpPr>
          <p:cNvPr id="125" name="Group 144"/>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27" name="Line 146"/>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28" name="Group 147"/>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solidFill>
                    <a:srgbClr val="D60093"/>
                  </a:solidFill>
                  <a:latin typeface="+mn-ea"/>
                </a:rPr>
                <a:t>I/O</a:t>
              </a:r>
              <a:endParaRPr lang="en-US" altLang="zh-CN" sz="1600" dirty="0">
                <a:solidFill>
                  <a:srgbClr val="D60093"/>
                </a:solidFill>
                <a:latin typeface="+mn-ea"/>
              </a:endParaRPr>
            </a:p>
          </p:txBody>
        </p:sp>
        <p:sp>
          <p:nvSpPr>
            <p:cNvPr id="130" name="Line 149"/>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32" name="Group 50"/>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ln>
            </p:spPr>
            <p:txBody>
              <a:bodyPr/>
              <a:lstStyle/>
              <a:p>
                <a:endParaRPr lang="zh-CN" altLang="en-US">
                  <a:latin typeface="+mn-ea"/>
                </a:endParaRPr>
              </a:p>
            </p:txBody>
          </p:sp>
        </p:grpSp>
      </p:grpSp>
      <p:grpSp>
        <p:nvGrpSpPr>
          <p:cNvPr id="145" name="Group 77"/>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ln>
            </p:spPr>
            <p:txBody>
              <a:bodyPr/>
              <a:lstStyle/>
              <a:p>
                <a:endParaRPr lang="zh-CN" altLang="en-US">
                  <a:latin typeface="+mn-e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right)">
                                      <p:cBhvr>
                                        <p:cTn id="7" dur="500"/>
                                        <p:tgtEl>
                                          <p:spTgt spid="1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1">
                                            <p:txEl>
                                              <p:pRg st="0" end="0"/>
                                            </p:txEl>
                                          </p:spTgt>
                                        </p:tgtEl>
                                        <p:attrNameLst>
                                          <p:attrName>style.visibility</p:attrName>
                                        </p:attrNameLst>
                                      </p:cBhvr>
                                      <p:to>
                                        <p:strVal val="visible"/>
                                      </p:to>
                                    </p:set>
                                    <p:animEffect transition="in" filter="wipe(left)">
                                      <p:cBhvr>
                                        <p:cTn id="16" dur="500"/>
                                        <p:tgtEl>
                                          <p:spTgt spid="131">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1">
                                            <p:txEl>
                                              <p:pRg st="1" end="1"/>
                                            </p:txEl>
                                          </p:spTgt>
                                        </p:tgtEl>
                                        <p:attrNameLst>
                                          <p:attrName>style.visibility</p:attrName>
                                        </p:attrNameLst>
                                      </p:cBhvr>
                                      <p:to>
                                        <p:strVal val="visible"/>
                                      </p:to>
                                    </p:set>
                                    <p:animEffect transition="in" filter="wipe(left)">
                                      <p:cBhvr>
                                        <p:cTn id="19" dur="500"/>
                                        <p:tgtEl>
                                          <p:spTgt spid="131">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1">
                                            <p:txEl>
                                              <p:pRg st="2" end="2"/>
                                            </p:txEl>
                                          </p:spTgt>
                                        </p:tgtEl>
                                        <p:attrNameLst>
                                          <p:attrName>style.visibility</p:attrName>
                                        </p:attrNameLst>
                                      </p:cBhvr>
                                      <p:to>
                                        <p:strVal val="visible"/>
                                      </p:to>
                                    </p:set>
                                    <p:animEffect transition="in" filter="wipe(left)">
                                      <p:cBhvr>
                                        <p:cTn id="22" dur="500"/>
                                        <p:tgtEl>
                                          <p:spTgt spid="1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wipe(left)">
                                      <p:cBhvr>
                                        <p:cTn id="27" dur="500"/>
                                        <p:tgtEl>
                                          <p:spTgt spid="111"/>
                                        </p:tgtEl>
                                      </p:cBhvr>
                                    </p:animEffect>
                                  </p:childTnLst>
                                </p:cTn>
                              </p:par>
                              <p:par>
                                <p:cTn id="28" presetID="22" presetClass="entr" presetSubtype="1" repeatCount="3000" fill="hold" grpId="0"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wipe(up)">
                                      <p:cBhvr>
                                        <p:cTn id="30" dur="500"/>
                                        <p:tgtEl>
                                          <p:spTgt spid="112"/>
                                        </p:tgtEl>
                                      </p:cBhvr>
                                    </p:animEffect>
                                  </p:childTnLst>
                                </p:cTn>
                              </p:par>
                              <p:par>
                                <p:cTn id="31" presetID="22" presetClass="entr" presetSubtype="1" repeatCount="300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wipe(up)">
                                      <p:cBhvr>
                                        <p:cTn id="33" dur="500"/>
                                        <p:tgtEl>
                                          <p:spTgt spid="1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wipe(up)">
                                      <p:cBhvr>
                                        <p:cTn id="38" dur="500"/>
                                        <p:tgtEl>
                                          <p:spTgt spid="1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repeatCount="4000" fill="hold" nodeType="click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up)">
                                      <p:cBhvr>
                                        <p:cTn id="43" dur="500"/>
                                        <p:tgtEl>
                                          <p:spTgt spid="114"/>
                                        </p:tgtEl>
                                      </p:cBhvr>
                                    </p:animEffect>
                                  </p:childTnLst>
                                </p:cTn>
                              </p:par>
                              <p:par>
                                <p:cTn id="44" presetID="22" presetClass="entr" presetSubtype="1" repeatCount="4000" fill="hold" nodeType="with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wipe(up)">
                                      <p:cBhvr>
                                        <p:cTn id="46" dur="500"/>
                                        <p:tgtEl>
                                          <p:spTgt spid="1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1">
                                            <p:txEl>
                                              <p:pRg st="3" end="3"/>
                                            </p:txEl>
                                          </p:spTgt>
                                        </p:tgtEl>
                                        <p:attrNameLst>
                                          <p:attrName>style.visibility</p:attrName>
                                        </p:attrNameLst>
                                      </p:cBhvr>
                                      <p:to>
                                        <p:strVal val="visible"/>
                                      </p:to>
                                    </p:set>
                                    <p:animEffect transition="in" filter="wipe(left)">
                                      <p:cBhvr>
                                        <p:cTn id="51" dur="500"/>
                                        <p:tgtEl>
                                          <p:spTgt spid="131">
                                            <p:txEl>
                                              <p:pRg st="3" end="3"/>
                                            </p:tx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31">
                                            <p:txEl>
                                              <p:pRg st="4" end="4"/>
                                            </p:txEl>
                                          </p:spTgt>
                                        </p:tgtEl>
                                        <p:attrNameLst>
                                          <p:attrName>style.visibility</p:attrName>
                                        </p:attrNameLst>
                                      </p:cBhvr>
                                      <p:to>
                                        <p:strVal val="visible"/>
                                      </p:to>
                                    </p:set>
                                    <p:animEffect transition="in" filter="wipe(left)">
                                      <p:cBhvr>
                                        <p:cTn id="54" dur="500"/>
                                        <p:tgtEl>
                                          <p:spTgt spid="131">
                                            <p:txEl>
                                              <p:pRg st="4" end="4"/>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31">
                                            <p:txEl>
                                              <p:pRg st="5" end="5"/>
                                            </p:txEl>
                                          </p:spTgt>
                                        </p:tgtEl>
                                        <p:attrNameLst>
                                          <p:attrName>style.visibility</p:attrName>
                                        </p:attrNameLst>
                                      </p:cBhvr>
                                      <p:to>
                                        <p:strVal val="visible"/>
                                      </p:to>
                                    </p:set>
                                    <p:animEffect transition="in" filter="wipe(left)">
                                      <p:cBhvr>
                                        <p:cTn id="57" dur="500"/>
                                        <p:tgtEl>
                                          <p:spTgt spid="131">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repeatCount="3000" fill="hold" grpId="0"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8" repeatCount="3000" fill="hold" grpId="0" nodeType="withEffect">
                                  <p:stCondLst>
                                    <p:cond delay="0"/>
                                  </p:stCondLst>
                                  <p:childTnLst>
                                    <p:set>
                                      <p:cBhvr>
                                        <p:cTn id="64" dur="1" fill="hold">
                                          <p:stCondLst>
                                            <p:cond delay="0"/>
                                          </p:stCondLst>
                                        </p:cTn>
                                        <p:tgtEl>
                                          <p:spTgt spid="121"/>
                                        </p:tgtEl>
                                        <p:attrNameLst>
                                          <p:attrName>style.visibility</p:attrName>
                                        </p:attrNameLst>
                                      </p:cBhvr>
                                      <p:to>
                                        <p:strVal val="visible"/>
                                      </p:to>
                                    </p:set>
                                    <p:animEffect transition="in" filter="wipe(left)">
                                      <p:cBhvr>
                                        <p:cTn id="65" dur="500"/>
                                        <p:tgtEl>
                                          <p:spTgt spid="1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wipe(down)">
                                      <p:cBhvr>
                                        <p:cTn id="70" dur="500"/>
                                        <p:tgtEl>
                                          <p:spTgt spid="145"/>
                                        </p:tgtEl>
                                      </p:cBhvr>
                                    </p:animEffec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wipe(up)">
                                      <p:cBhvr>
                                        <p:cTn id="74"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uiExpand="1" build="p"/>
      <p:bldP spid="109" grpId="0" animBg="1"/>
      <p:bldP spid="110" grpId="0" animBg="1"/>
      <p:bldP spid="111" grpId="0" animBg="1"/>
      <p:bldP spid="112" grpId="0" animBg="1"/>
      <p:bldP spid="113" grpId="0" animBg="1"/>
      <p:bldP spid="120" grpId="0" animBg="1"/>
      <p:bldP spid="1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六管</a:t>
            </a:r>
            <a:r>
              <a:rPr lang="en-US" altLang="zh-CN" dirty="0"/>
              <a:t>SRAM</a:t>
            </a:r>
            <a:r>
              <a:rPr lang="zh-CN" altLang="en-US" dirty="0"/>
              <a:t>存储器写操作</a:t>
            </a:r>
            <a:endParaRPr lang="zh-CN" altLang="en-US" dirty="0"/>
          </a:p>
        </p:txBody>
      </p:sp>
      <p:sp>
        <p:nvSpPr>
          <p:cNvPr id="4" name="Rectangle 2"/>
          <p:cNvSpPr>
            <a:spLocks noChangeArrowheads="1"/>
          </p:cNvSpPr>
          <p:nvPr/>
        </p:nvSpPr>
        <p:spPr bwMode="auto">
          <a:xfrm>
            <a:off x="2162342" y="1295400"/>
            <a:ext cx="3686008" cy="3506203"/>
          </a:xfrm>
          <a:prstGeom prst="rect">
            <a:avLst/>
          </a:prstGeom>
          <a:solidFill>
            <a:srgbClr val="008000">
              <a:alpha val="20000"/>
            </a:srgbClr>
          </a:solidFill>
          <a:ln w="19050" algn="ctr">
            <a:noFill/>
            <a:prstDash val="dash"/>
            <a:miter lim="800000"/>
          </a:ln>
        </p:spPr>
        <p:txBody>
          <a:bodyPr wrap="none" anchor="ctr"/>
          <a:lstStyle/>
          <a:p>
            <a:pPr algn="r"/>
            <a:endParaRPr lang="zh-CN" altLang="zh-CN">
              <a:latin typeface="+mn-ea"/>
            </a:endParaRPr>
          </a:p>
        </p:txBody>
      </p:sp>
      <p:sp>
        <p:nvSpPr>
          <p:cNvPr id="5" name="Rectangle 4"/>
          <p:cNvSpPr>
            <a:spLocks noChangeArrowheads="1"/>
          </p:cNvSpPr>
          <p:nvPr/>
        </p:nvSpPr>
        <p:spPr bwMode="auto">
          <a:xfrm>
            <a:off x="4320005"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4</a:t>
            </a:r>
            <a:endParaRPr lang="en-US" altLang="zh-CN" sz="1600" dirty="0">
              <a:latin typeface="+mn-ea"/>
            </a:endParaRPr>
          </a:p>
        </p:txBody>
      </p:sp>
      <p:sp>
        <p:nvSpPr>
          <p:cNvPr id="6" name="Rectangle 5"/>
          <p:cNvSpPr>
            <a:spLocks noChangeArrowheads="1"/>
          </p:cNvSpPr>
          <p:nvPr/>
        </p:nvSpPr>
        <p:spPr bwMode="auto">
          <a:xfrm>
            <a:off x="3510882" y="2643939"/>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3</a:t>
            </a:r>
            <a:endParaRPr lang="en-US" altLang="zh-CN" sz="1600" dirty="0">
              <a:latin typeface="+mn-ea"/>
            </a:endParaRPr>
          </a:p>
        </p:txBody>
      </p:sp>
      <p:sp>
        <p:nvSpPr>
          <p:cNvPr id="7" name="Rectangle 6"/>
          <p:cNvSpPr>
            <a:spLocks noChangeArrowheads="1"/>
          </p:cNvSpPr>
          <p:nvPr/>
        </p:nvSpPr>
        <p:spPr bwMode="auto">
          <a:xfrm>
            <a:off x="4095249" y="4258442"/>
            <a:ext cx="854075" cy="543162"/>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sp>
        <p:nvSpPr>
          <p:cNvPr id="8" name="Line 7"/>
          <p:cNvSpPr>
            <a:spLocks noChangeShapeType="1"/>
          </p:cNvSpPr>
          <p:nvPr/>
        </p:nvSpPr>
        <p:spPr bwMode="auto">
          <a:xfrm>
            <a:off x="1712829" y="1565108"/>
            <a:ext cx="3865813" cy="0"/>
          </a:xfrm>
          <a:prstGeom prst="line">
            <a:avLst/>
          </a:prstGeom>
          <a:noFill/>
          <a:ln w="19050">
            <a:solidFill>
              <a:schemeClr val="tx1"/>
            </a:solidFill>
            <a:round/>
          </a:ln>
        </p:spPr>
        <p:txBody>
          <a:bodyPr/>
          <a:lstStyle/>
          <a:p>
            <a:endParaRPr lang="zh-CN" altLang="en-US">
              <a:latin typeface="+mn-ea"/>
            </a:endParaRPr>
          </a:p>
        </p:txBody>
      </p:sp>
      <p:sp>
        <p:nvSpPr>
          <p:cNvPr id="9" name="Line 8"/>
          <p:cNvSpPr>
            <a:spLocks noChangeAspect="1" noChangeShapeType="1"/>
          </p:cNvSpPr>
          <p:nvPr/>
        </p:nvSpPr>
        <p:spPr bwMode="auto">
          <a:xfrm>
            <a:off x="3151271" y="2194426"/>
            <a:ext cx="1708150" cy="0"/>
          </a:xfrm>
          <a:prstGeom prst="line">
            <a:avLst/>
          </a:prstGeom>
          <a:noFill/>
          <a:ln w="19050">
            <a:solidFill>
              <a:srgbClr val="FF0000"/>
            </a:solidFill>
            <a:round/>
          </a:ln>
        </p:spPr>
        <p:txBody>
          <a:bodyPr/>
          <a:lstStyle/>
          <a:p>
            <a:endParaRPr lang="zh-CN" altLang="en-US">
              <a:latin typeface="+mn-ea"/>
            </a:endParaRPr>
          </a:p>
        </p:txBody>
      </p:sp>
      <p:grpSp>
        <p:nvGrpSpPr>
          <p:cNvPr id="10" name="Group 9"/>
          <p:cNvGrpSpPr>
            <a:grpSpLocks noChangeAspect="1"/>
          </p:cNvGrpSpPr>
          <p:nvPr/>
        </p:nvGrpSpPr>
        <p:grpSpPr bwMode="auto">
          <a:xfrm>
            <a:off x="3151271" y="2464134"/>
            <a:ext cx="449513" cy="359611"/>
            <a:chOff x="3360" y="2064"/>
            <a:chExt cx="240" cy="192"/>
          </a:xfrm>
        </p:grpSpPr>
        <p:sp>
          <p:nvSpPr>
            <p:cNvPr id="11"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2"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3"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4" name="Line 13"/>
            <p:cNvSpPr>
              <a:spLocks noChangeAspect="1" noChangeShapeType="1"/>
            </p:cNvSpPr>
            <p:nvPr/>
          </p:nvSpPr>
          <p:spPr bwMode="auto">
            <a:xfrm>
              <a:off x="3360" y="2208"/>
              <a:ext cx="96" cy="0"/>
            </a:xfrm>
            <a:prstGeom prst="line">
              <a:avLst/>
            </a:prstGeom>
            <a:noFill/>
            <a:ln w="19050">
              <a:solidFill>
                <a:schemeClr val="tx1"/>
              </a:solidFill>
              <a:round/>
            </a:ln>
          </p:spPr>
          <p:txBody>
            <a:bodyPr/>
            <a:lstStyle/>
            <a:p>
              <a:endParaRPr lang="zh-CN" altLang="en-US">
                <a:latin typeface="+mn-ea"/>
              </a:endParaRPr>
            </a:p>
          </p:txBody>
        </p:sp>
        <p:sp>
          <p:nvSpPr>
            <p:cNvPr id="15" name="Line 14"/>
            <p:cNvSpPr>
              <a:spLocks noChangeAspect="1" noChangeShapeType="1"/>
            </p:cNvSpPr>
            <p:nvPr/>
          </p:nvSpPr>
          <p:spPr bwMode="auto">
            <a:xfrm>
              <a:off x="3504" y="2160"/>
              <a:ext cx="96" cy="0"/>
            </a:xfrm>
            <a:prstGeom prst="line">
              <a:avLst/>
            </a:prstGeom>
            <a:noFill/>
            <a:ln w="19050">
              <a:solidFill>
                <a:schemeClr val="tx1"/>
              </a:solidFill>
              <a:round/>
            </a:ln>
          </p:spPr>
          <p:txBody>
            <a:bodyPr/>
            <a:lstStyle/>
            <a:p>
              <a:endParaRPr lang="zh-CN" altLang="en-US">
                <a:latin typeface="+mn-ea"/>
              </a:endParaRPr>
            </a:p>
          </p:txBody>
        </p:sp>
      </p:grpSp>
      <p:sp>
        <p:nvSpPr>
          <p:cNvPr id="16" name="Line 15"/>
          <p:cNvSpPr>
            <a:spLocks noChangeAspect="1" noChangeShapeType="1"/>
          </p:cNvSpPr>
          <p:nvPr/>
        </p:nvSpPr>
        <p:spPr bwMode="auto">
          <a:xfrm>
            <a:off x="3600784"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7" name="Line 16"/>
          <p:cNvSpPr>
            <a:spLocks noChangeAspect="1" noChangeShapeType="1"/>
          </p:cNvSpPr>
          <p:nvPr/>
        </p:nvSpPr>
        <p:spPr bwMode="auto">
          <a:xfrm>
            <a:off x="3151271" y="2194426"/>
            <a:ext cx="0" cy="359611"/>
          </a:xfrm>
          <a:prstGeom prst="line">
            <a:avLst/>
          </a:prstGeom>
          <a:noFill/>
          <a:ln w="19050">
            <a:solidFill>
              <a:srgbClr val="FF0000"/>
            </a:solidFill>
            <a:round/>
          </a:ln>
        </p:spPr>
        <p:txBody>
          <a:bodyPr/>
          <a:lstStyle/>
          <a:p>
            <a:endParaRPr lang="zh-CN" altLang="en-US">
              <a:latin typeface="+mn-ea"/>
            </a:endParaRPr>
          </a:p>
        </p:txBody>
      </p:sp>
      <p:sp>
        <p:nvSpPr>
          <p:cNvPr id="18" name="Line 17"/>
          <p:cNvSpPr>
            <a:spLocks noChangeAspect="1" noChangeShapeType="1"/>
          </p:cNvSpPr>
          <p:nvPr/>
        </p:nvSpPr>
        <p:spPr bwMode="auto">
          <a:xfrm>
            <a:off x="3151271" y="2733842"/>
            <a:ext cx="0" cy="359611"/>
          </a:xfrm>
          <a:prstGeom prst="line">
            <a:avLst/>
          </a:prstGeom>
          <a:noFill/>
          <a:ln w="19050">
            <a:solidFill>
              <a:schemeClr val="tx1"/>
            </a:solidFill>
            <a:round/>
          </a:ln>
        </p:spPr>
        <p:txBody>
          <a:bodyPr/>
          <a:lstStyle/>
          <a:p>
            <a:endParaRPr lang="zh-CN" altLang="en-US">
              <a:latin typeface="+mn-ea"/>
            </a:endParaRPr>
          </a:p>
        </p:txBody>
      </p:sp>
      <p:sp>
        <p:nvSpPr>
          <p:cNvPr id="20" name="Line 19"/>
          <p:cNvSpPr>
            <a:spLocks noChangeAspect="1" noChangeShapeType="1"/>
          </p:cNvSpPr>
          <p:nvPr/>
        </p:nvSpPr>
        <p:spPr bwMode="auto">
          <a:xfrm>
            <a:off x="4859421" y="2194426"/>
            <a:ext cx="0" cy="359611"/>
          </a:xfrm>
          <a:prstGeom prst="line">
            <a:avLst/>
          </a:prstGeom>
          <a:noFill/>
          <a:ln w="19050">
            <a:solidFill>
              <a:srgbClr val="FF0000"/>
            </a:solidFill>
            <a:round/>
          </a:ln>
        </p:spPr>
        <p:txBody>
          <a:bodyPr/>
          <a:lstStyle/>
          <a:p>
            <a:endParaRPr lang="zh-CN" altLang="en-US">
              <a:latin typeface="+mn-ea"/>
            </a:endParaRPr>
          </a:p>
        </p:txBody>
      </p:sp>
      <p:sp>
        <p:nvSpPr>
          <p:cNvPr id="21" name="Line 20"/>
          <p:cNvSpPr>
            <a:spLocks noChangeAspect="1" noChangeShapeType="1"/>
          </p:cNvSpPr>
          <p:nvPr/>
        </p:nvSpPr>
        <p:spPr bwMode="auto">
          <a:xfrm>
            <a:off x="4409908" y="2194426"/>
            <a:ext cx="0" cy="449513"/>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2" name="Group 21"/>
          <p:cNvGrpSpPr>
            <a:grpSpLocks noChangeAspect="1"/>
          </p:cNvGrpSpPr>
          <p:nvPr/>
        </p:nvGrpSpPr>
        <p:grpSpPr bwMode="auto">
          <a:xfrm>
            <a:off x="4409908" y="2464134"/>
            <a:ext cx="449513" cy="359611"/>
            <a:chOff x="4032" y="2064"/>
            <a:chExt cx="240" cy="192"/>
          </a:xfrm>
        </p:grpSpPr>
        <p:sp>
          <p:nvSpPr>
            <p:cNvPr id="23" name="Line 22"/>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24" name="Line 23"/>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25" name="Line 24"/>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26" name="Line 25"/>
            <p:cNvSpPr>
              <a:spLocks noChangeAspect="1" noChangeShapeType="1"/>
            </p:cNvSpPr>
            <p:nvPr/>
          </p:nvSpPr>
          <p:spPr bwMode="auto">
            <a:xfrm>
              <a:off x="4176" y="2208"/>
              <a:ext cx="96" cy="0"/>
            </a:xfrm>
            <a:prstGeom prst="line">
              <a:avLst/>
            </a:prstGeom>
            <a:noFill/>
            <a:ln w="19050">
              <a:solidFill>
                <a:schemeClr val="tx1"/>
              </a:solidFill>
              <a:round/>
            </a:ln>
          </p:spPr>
          <p:txBody>
            <a:bodyPr/>
            <a:lstStyle/>
            <a:p>
              <a:endParaRPr lang="zh-CN" altLang="en-US">
                <a:latin typeface="+mn-ea"/>
              </a:endParaRPr>
            </a:p>
          </p:txBody>
        </p:sp>
        <p:sp>
          <p:nvSpPr>
            <p:cNvPr id="27" name="Line 26"/>
            <p:cNvSpPr>
              <a:spLocks noChangeAspect="1" noChangeShapeType="1"/>
            </p:cNvSpPr>
            <p:nvPr/>
          </p:nvSpPr>
          <p:spPr bwMode="auto">
            <a:xfrm>
              <a:off x="4032" y="2160"/>
              <a:ext cx="96" cy="0"/>
            </a:xfrm>
            <a:prstGeom prst="line">
              <a:avLst/>
            </a:prstGeom>
            <a:noFill/>
            <a:ln w="19050">
              <a:solidFill>
                <a:schemeClr val="tx1"/>
              </a:solidFill>
              <a:round/>
            </a:ln>
          </p:spPr>
          <p:txBody>
            <a:bodyPr/>
            <a:lstStyle/>
            <a:p>
              <a:endParaRPr lang="zh-CN" altLang="en-US">
                <a:latin typeface="+mn-ea"/>
              </a:endParaRPr>
            </a:p>
          </p:txBody>
        </p:sp>
      </p:grpSp>
      <p:grpSp>
        <p:nvGrpSpPr>
          <p:cNvPr id="28" name="Group 27"/>
          <p:cNvGrpSpPr>
            <a:grpSpLocks noChangeAspect="1"/>
          </p:cNvGrpSpPr>
          <p:nvPr/>
        </p:nvGrpSpPr>
        <p:grpSpPr bwMode="auto">
          <a:xfrm>
            <a:off x="3151271" y="3363160"/>
            <a:ext cx="449513" cy="359611"/>
            <a:chOff x="3360" y="2544"/>
            <a:chExt cx="240" cy="192"/>
          </a:xfrm>
        </p:grpSpPr>
        <p:sp>
          <p:nvSpPr>
            <p:cNvPr id="29" name="Line 2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0" name="Line 2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1" name="Line 3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2" name="Line 3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3" name="Line 32"/>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34" name="Line 33"/>
          <p:cNvSpPr>
            <a:spLocks noChangeAspect="1" noChangeShapeType="1"/>
          </p:cNvSpPr>
          <p:nvPr/>
        </p:nvSpPr>
        <p:spPr bwMode="auto">
          <a:xfrm>
            <a:off x="3151271" y="3093453"/>
            <a:ext cx="0" cy="359611"/>
          </a:xfrm>
          <a:prstGeom prst="line">
            <a:avLst/>
          </a:prstGeom>
          <a:noFill/>
          <a:ln w="19050">
            <a:solidFill>
              <a:schemeClr val="tx1"/>
            </a:solidFill>
            <a:round/>
          </a:ln>
        </p:spPr>
        <p:txBody>
          <a:bodyPr/>
          <a:lstStyle/>
          <a:p>
            <a:endParaRPr lang="zh-CN" altLang="en-US">
              <a:latin typeface="+mn-ea"/>
            </a:endParaRPr>
          </a:p>
        </p:txBody>
      </p:sp>
      <p:sp>
        <p:nvSpPr>
          <p:cNvPr id="35" name="Line 34"/>
          <p:cNvSpPr>
            <a:spLocks noChangeAspect="1" noChangeShapeType="1"/>
          </p:cNvSpPr>
          <p:nvPr/>
        </p:nvSpPr>
        <p:spPr bwMode="auto">
          <a:xfrm>
            <a:off x="4859421" y="3093453"/>
            <a:ext cx="0" cy="359611"/>
          </a:xfrm>
          <a:prstGeom prst="line">
            <a:avLst/>
          </a:prstGeom>
          <a:noFill/>
          <a:ln w="19050">
            <a:solidFill>
              <a:schemeClr val="tx1"/>
            </a:solidFill>
            <a:round/>
          </a:ln>
        </p:spPr>
        <p:txBody>
          <a:bodyPr/>
          <a:lstStyle/>
          <a:p>
            <a:endParaRPr lang="zh-CN" altLang="en-US">
              <a:latin typeface="+mn-ea"/>
            </a:endParaRPr>
          </a:p>
        </p:txBody>
      </p:sp>
      <p:grpSp>
        <p:nvGrpSpPr>
          <p:cNvPr id="36" name="Group 35"/>
          <p:cNvGrpSpPr>
            <a:grpSpLocks noChangeAspect="1"/>
          </p:cNvGrpSpPr>
          <p:nvPr/>
        </p:nvGrpSpPr>
        <p:grpSpPr bwMode="auto">
          <a:xfrm>
            <a:off x="4409908" y="3363160"/>
            <a:ext cx="449513" cy="359611"/>
            <a:chOff x="4032" y="2544"/>
            <a:chExt cx="240" cy="192"/>
          </a:xfrm>
        </p:grpSpPr>
        <p:sp>
          <p:nvSpPr>
            <p:cNvPr id="37" name="Line 3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38" name="Line 3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39" name="Line 3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40" name="Line 3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41" name="Line 4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45" name="Line 44"/>
          <p:cNvSpPr>
            <a:spLocks noChangeAspect="1" noChangeShapeType="1"/>
          </p:cNvSpPr>
          <p:nvPr/>
        </p:nvSpPr>
        <p:spPr bwMode="auto">
          <a:xfrm>
            <a:off x="3151271" y="4172284"/>
            <a:ext cx="1708150" cy="0"/>
          </a:xfrm>
          <a:prstGeom prst="line">
            <a:avLst/>
          </a:prstGeom>
          <a:noFill/>
          <a:ln w="19050">
            <a:solidFill>
              <a:srgbClr val="008000"/>
            </a:solidFill>
            <a:round/>
          </a:ln>
        </p:spPr>
        <p:txBody>
          <a:bodyPr/>
          <a:lstStyle/>
          <a:p>
            <a:endParaRPr lang="zh-CN" altLang="en-US">
              <a:latin typeface="+mn-ea"/>
            </a:endParaRPr>
          </a:p>
        </p:txBody>
      </p:sp>
      <p:sp>
        <p:nvSpPr>
          <p:cNvPr id="46" name="Line 45"/>
          <p:cNvSpPr>
            <a:spLocks noChangeAspect="1" noChangeShapeType="1"/>
          </p:cNvSpPr>
          <p:nvPr/>
        </p:nvSpPr>
        <p:spPr bwMode="auto">
          <a:xfrm>
            <a:off x="3151271" y="3632868"/>
            <a:ext cx="0" cy="539416"/>
          </a:xfrm>
          <a:prstGeom prst="line">
            <a:avLst/>
          </a:prstGeom>
          <a:noFill/>
          <a:ln w="19050">
            <a:solidFill>
              <a:srgbClr val="008000"/>
            </a:solidFill>
            <a:round/>
          </a:ln>
        </p:spPr>
        <p:txBody>
          <a:bodyPr/>
          <a:lstStyle/>
          <a:p>
            <a:endParaRPr lang="zh-CN" altLang="en-US">
              <a:latin typeface="+mn-ea"/>
            </a:endParaRPr>
          </a:p>
        </p:txBody>
      </p:sp>
      <p:sp>
        <p:nvSpPr>
          <p:cNvPr id="47" name="Line 46"/>
          <p:cNvSpPr>
            <a:spLocks noChangeAspect="1" noChangeShapeType="1"/>
          </p:cNvSpPr>
          <p:nvPr/>
        </p:nvSpPr>
        <p:spPr bwMode="auto">
          <a:xfrm>
            <a:off x="4859421" y="3632868"/>
            <a:ext cx="0" cy="539416"/>
          </a:xfrm>
          <a:prstGeom prst="line">
            <a:avLst/>
          </a:prstGeom>
          <a:noFill/>
          <a:ln w="19050">
            <a:solidFill>
              <a:srgbClr val="008000"/>
            </a:solidFill>
            <a:round/>
          </a:ln>
        </p:spPr>
        <p:txBody>
          <a:bodyPr/>
          <a:lstStyle/>
          <a:p>
            <a:endParaRPr lang="zh-CN" altLang="en-US">
              <a:latin typeface="+mn-ea"/>
            </a:endParaRPr>
          </a:p>
        </p:txBody>
      </p:sp>
      <p:sp>
        <p:nvSpPr>
          <p:cNvPr id="48" name="Line 47"/>
          <p:cNvSpPr>
            <a:spLocks noChangeAspect="1" noChangeShapeType="1"/>
          </p:cNvSpPr>
          <p:nvPr/>
        </p:nvSpPr>
        <p:spPr bwMode="auto">
          <a:xfrm>
            <a:off x="4859421" y="2733842"/>
            <a:ext cx="0" cy="359611"/>
          </a:xfrm>
          <a:prstGeom prst="line">
            <a:avLst/>
          </a:prstGeom>
          <a:noFill/>
          <a:ln w="19050">
            <a:solidFill>
              <a:schemeClr val="tx1"/>
            </a:solidFill>
            <a:round/>
          </a:ln>
        </p:spPr>
        <p:txBody>
          <a:bodyPr/>
          <a:lstStyle/>
          <a:p>
            <a:endParaRPr lang="zh-CN" altLang="en-US">
              <a:latin typeface="+mn-ea"/>
            </a:endParaRPr>
          </a:p>
        </p:txBody>
      </p:sp>
      <p:grpSp>
        <p:nvGrpSpPr>
          <p:cNvPr id="3" name="组合 2"/>
          <p:cNvGrpSpPr/>
          <p:nvPr/>
        </p:nvGrpSpPr>
        <p:grpSpPr>
          <a:xfrm>
            <a:off x="2788653" y="3093453"/>
            <a:ext cx="2430379" cy="449513"/>
            <a:chOff x="2788653" y="3093453"/>
            <a:chExt cx="2430379" cy="449513"/>
          </a:xfrm>
        </p:grpSpPr>
        <p:sp>
          <p:nvSpPr>
            <p:cNvPr id="19" name="Line 18"/>
            <p:cNvSpPr>
              <a:spLocks noChangeAspect="1" noChangeShapeType="1"/>
            </p:cNvSpPr>
            <p:nvPr/>
          </p:nvSpPr>
          <p:spPr bwMode="auto">
            <a:xfrm>
              <a:off x="3151271" y="3093453"/>
              <a:ext cx="539416" cy="0"/>
            </a:xfrm>
            <a:prstGeom prst="line">
              <a:avLst/>
            </a:prstGeom>
            <a:noFill/>
            <a:ln w="19050">
              <a:solidFill>
                <a:schemeClr val="tx1"/>
              </a:solidFill>
              <a:round/>
            </a:ln>
          </p:spPr>
          <p:txBody>
            <a:bodyPr/>
            <a:lstStyle/>
            <a:p>
              <a:endParaRPr lang="zh-CN" altLang="en-US">
                <a:latin typeface="+mn-ea"/>
              </a:endParaRPr>
            </a:p>
          </p:txBody>
        </p:sp>
        <p:sp>
          <p:nvSpPr>
            <p:cNvPr id="42" name="Line 41"/>
            <p:cNvSpPr>
              <a:spLocks noChangeAspect="1" noChangeShapeType="1"/>
            </p:cNvSpPr>
            <p:nvPr/>
          </p:nvSpPr>
          <p:spPr bwMode="auto">
            <a:xfrm>
              <a:off x="4320005" y="3093453"/>
              <a:ext cx="539416" cy="0"/>
            </a:xfrm>
            <a:prstGeom prst="line">
              <a:avLst/>
            </a:prstGeom>
            <a:noFill/>
            <a:ln w="19050">
              <a:solidFill>
                <a:schemeClr val="tx1"/>
              </a:solidFill>
              <a:round/>
            </a:ln>
          </p:spPr>
          <p:txBody>
            <a:bodyPr/>
            <a:lstStyle/>
            <a:p>
              <a:endParaRPr lang="zh-CN" altLang="en-US">
                <a:latin typeface="+mn-ea"/>
              </a:endParaRPr>
            </a:p>
          </p:txBody>
        </p:sp>
        <p:sp>
          <p:nvSpPr>
            <p:cNvPr id="43" name="Line 42"/>
            <p:cNvSpPr>
              <a:spLocks noChangeAspect="1" noChangeShapeType="1"/>
            </p:cNvSpPr>
            <p:nvPr/>
          </p:nvSpPr>
          <p:spPr bwMode="auto">
            <a:xfrm flipV="1">
              <a:off x="3600784"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4" name="Line 43"/>
            <p:cNvSpPr>
              <a:spLocks noChangeAspect="1" noChangeShapeType="1"/>
            </p:cNvSpPr>
            <p:nvPr/>
          </p:nvSpPr>
          <p:spPr bwMode="auto">
            <a:xfrm>
              <a:off x="3690687" y="3093453"/>
              <a:ext cx="719221" cy="449513"/>
            </a:xfrm>
            <a:prstGeom prst="line">
              <a:avLst/>
            </a:prstGeom>
            <a:noFill/>
            <a:ln w="19050">
              <a:solidFill>
                <a:schemeClr val="tx1"/>
              </a:solidFill>
              <a:round/>
            </a:ln>
          </p:spPr>
          <p:txBody>
            <a:bodyPr/>
            <a:lstStyle/>
            <a:p>
              <a:endParaRPr lang="zh-CN" altLang="en-US">
                <a:latin typeface="+mn-ea"/>
              </a:endParaRPr>
            </a:p>
          </p:txBody>
        </p:sp>
        <p:sp>
          <p:nvSpPr>
            <p:cNvPr id="49" name="Line 48"/>
            <p:cNvSpPr>
              <a:spLocks noChangeAspect="1" noChangeShapeType="1"/>
            </p:cNvSpPr>
            <p:nvPr/>
          </p:nvSpPr>
          <p:spPr bwMode="auto">
            <a:xfrm>
              <a:off x="2788653" y="3093453"/>
              <a:ext cx="359611" cy="0"/>
            </a:xfrm>
            <a:prstGeom prst="line">
              <a:avLst/>
            </a:prstGeom>
            <a:noFill/>
            <a:ln w="19050">
              <a:solidFill>
                <a:schemeClr val="tx1"/>
              </a:solidFill>
              <a:round/>
              <a:tailEnd type="oval"/>
            </a:ln>
          </p:spPr>
          <p:txBody>
            <a:bodyPr/>
            <a:lstStyle/>
            <a:p>
              <a:endParaRPr lang="zh-CN" altLang="en-US">
                <a:latin typeface="+mn-ea"/>
              </a:endParaRPr>
            </a:p>
          </p:txBody>
        </p:sp>
        <p:sp>
          <p:nvSpPr>
            <p:cNvPr id="50" name="Line 49"/>
            <p:cNvSpPr>
              <a:spLocks noChangeAspect="1" noChangeShapeType="1"/>
            </p:cNvSpPr>
            <p:nvPr/>
          </p:nvSpPr>
          <p:spPr bwMode="auto">
            <a:xfrm flipH="1">
              <a:off x="4859421" y="3093453"/>
              <a:ext cx="359611" cy="0"/>
            </a:xfrm>
            <a:prstGeom prst="line">
              <a:avLst/>
            </a:prstGeom>
            <a:noFill/>
            <a:ln w="19050">
              <a:solidFill>
                <a:schemeClr val="tx1"/>
              </a:solidFill>
              <a:round/>
              <a:tailEnd type="oval"/>
            </a:ln>
          </p:spPr>
          <p:txBody>
            <a:bodyPr/>
            <a:lstStyle/>
            <a:p>
              <a:endParaRPr lang="zh-CN" altLang="en-US">
                <a:latin typeface="+mn-ea"/>
              </a:endParaRPr>
            </a:p>
          </p:txBody>
        </p:sp>
      </p:grpSp>
      <p:grpSp>
        <p:nvGrpSpPr>
          <p:cNvPr id="51" name="Group 50"/>
          <p:cNvGrpSpPr/>
          <p:nvPr/>
        </p:nvGrpSpPr>
        <p:grpSpPr bwMode="auto">
          <a:xfrm>
            <a:off x="2521953" y="2642071"/>
            <a:ext cx="2968660" cy="451387"/>
            <a:chOff x="720" y="1727"/>
            <a:chExt cx="1585" cy="241"/>
          </a:xfrm>
        </p:grpSpPr>
        <p:grpSp>
          <p:nvGrpSpPr>
            <p:cNvPr id="52" name="Group 51"/>
            <p:cNvGrpSpPr>
              <a:grpSpLocks noChangeAspect="1"/>
            </p:cNvGrpSpPr>
            <p:nvPr/>
          </p:nvGrpSpPr>
          <p:grpSpPr bwMode="auto">
            <a:xfrm rot="16200000" flipV="1">
              <a:off x="696" y="1752"/>
              <a:ext cx="240" cy="192"/>
              <a:chOff x="3360" y="2544"/>
              <a:chExt cx="240" cy="192"/>
            </a:xfrm>
          </p:grpSpPr>
          <p:sp>
            <p:nvSpPr>
              <p:cNvPr id="59" name="Line 5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0" name="Line 5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1" name="Line 5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2" name="Line 5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3" name="Line 5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3" name="Group 57"/>
            <p:cNvGrpSpPr>
              <a:grpSpLocks noChangeAspect="1"/>
            </p:cNvGrpSpPr>
            <p:nvPr/>
          </p:nvGrpSpPr>
          <p:grpSpPr bwMode="auto">
            <a:xfrm rot="16200000" flipV="1">
              <a:off x="2088" y="1752"/>
              <a:ext cx="241" cy="192"/>
              <a:chOff x="3360" y="2544"/>
              <a:chExt cx="241" cy="192"/>
            </a:xfrm>
          </p:grpSpPr>
          <p:sp>
            <p:nvSpPr>
              <p:cNvPr id="54" name="Line 58"/>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5" name="Line 59"/>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6" name="Line 60"/>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7" name="Line 61"/>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58" name="Line 62"/>
              <p:cNvSpPr>
                <a:spLocks noChangeAspect="1" noChangeShapeType="1"/>
              </p:cNvSpPr>
              <p:nvPr/>
            </p:nvSpPr>
            <p:spPr bwMode="auto">
              <a:xfrm>
                <a:off x="3505" y="2641"/>
                <a:ext cx="96" cy="0"/>
              </a:xfrm>
              <a:prstGeom prst="line">
                <a:avLst/>
              </a:prstGeom>
              <a:noFill/>
              <a:ln w="19050">
                <a:solidFill>
                  <a:schemeClr val="tx1"/>
                </a:solidFill>
                <a:round/>
              </a:ln>
            </p:spPr>
            <p:txBody>
              <a:bodyPr/>
              <a:lstStyle/>
              <a:p>
                <a:endParaRPr lang="zh-CN" altLang="en-US">
                  <a:latin typeface="+mn-ea"/>
                </a:endParaRPr>
              </a:p>
            </p:txBody>
          </p:sp>
        </p:grpSp>
      </p:grpSp>
      <p:grpSp>
        <p:nvGrpSpPr>
          <p:cNvPr id="64" name="Group 63"/>
          <p:cNvGrpSpPr/>
          <p:nvPr/>
        </p:nvGrpSpPr>
        <p:grpSpPr bwMode="auto">
          <a:xfrm>
            <a:off x="2432050" y="3093453"/>
            <a:ext cx="179805" cy="2157663"/>
            <a:chOff x="672" y="1968"/>
            <a:chExt cx="96" cy="1152"/>
          </a:xfrm>
        </p:grpSpPr>
        <p:sp>
          <p:nvSpPr>
            <p:cNvPr id="65" name="Line 64"/>
            <p:cNvSpPr>
              <a:spLocks noChangeShapeType="1"/>
            </p:cNvSpPr>
            <p:nvPr/>
          </p:nvSpPr>
          <p:spPr bwMode="auto">
            <a:xfrm>
              <a:off x="672" y="1968"/>
              <a:ext cx="0" cy="1152"/>
            </a:xfrm>
            <a:prstGeom prst="line">
              <a:avLst/>
            </a:prstGeom>
            <a:noFill/>
            <a:ln w="19050">
              <a:solidFill>
                <a:schemeClr val="tx1"/>
              </a:solidFill>
              <a:round/>
            </a:ln>
          </p:spPr>
          <p:txBody>
            <a:bodyPr/>
            <a:lstStyle/>
            <a:p>
              <a:endParaRPr lang="zh-CN" altLang="en-US">
                <a:latin typeface="+mn-ea"/>
              </a:endParaRPr>
            </a:p>
          </p:txBody>
        </p:sp>
        <p:sp>
          <p:nvSpPr>
            <p:cNvPr id="66" name="Line 65"/>
            <p:cNvSpPr>
              <a:spLocks noChangeShapeType="1"/>
            </p:cNvSpPr>
            <p:nvPr/>
          </p:nvSpPr>
          <p:spPr bwMode="auto">
            <a:xfrm flipH="1">
              <a:off x="672"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67" name="Group 66"/>
          <p:cNvGrpSpPr/>
          <p:nvPr/>
        </p:nvGrpSpPr>
        <p:grpSpPr bwMode="auto">
          <a:xfrm>
            <a:off x="5398837" y="3093453"/>
            <a:ext cx="179805" cy="2157663"/>
            <a:chOff x="2256" y="1968"/>
            <a:chExt cx="96" cy="1152"/>
          </a:xfrm>
        </p:grpSpPr>
        <p:sp>
          <p:nvSpPr>
            <p:cNvPr id="68" name="Line 67"/>
            <p:cNvSpPr>
              <a:spLocks noChangeShapeType="1"/>
            </p:cNvSpPr>
            <p:nvPr/>
          </p:nvSpPr>
          <p:spPr bwMode="auto">
            <a:xfrm>
              <a:off x="2352" y="1968"/>
              <a:ext cx="0" cy="1152"/>
            </a:xfrm>
            <a:prstGeom prst="line">
              <a:avLst/>
            </a:prstGeom>
            <a:noFill/>
            <a:ln w="19050">
              <a:solidFill>
                <a:schemeClr val="tx1"/>
              </a:solidFill>
              <a:round/>
            </a:ln>
          </p:spPr>
          <p:txBody>
            <a:bodyPr/>
            <a:lstStyle/>
            <a:p>
              <a:endParaRPr lang="zh-CN" altLang="en-US">
                <a:latin typeface="+mn-ea"/>
              </a:endParaRPr>
            </a:p>
          </p:txBody>
        </p:sp>
        <p:sp>
          <p:nvSpPr>
            <p:cNvPr id="69" name="Line 68"/>
            <p:cNvSpPr>
              <a:spLocks noChangeShapeType="1"/>
            </p:cNvSpPr>
            <p:nvPr/>
          </p:nvSpPr>
          <p:spPr bwMode="auto">
            <a:xfrm flipH="1">
              <a:off x="2256"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70" name="Group 69"/>
          <p:cNvGrpSpPr/>
          <p:nvPr/>
        </p:nvGrpSpPr>
        <p:grpSpPr bwMode="auto">
          <a:xfrm>
            <a:off x="3960395" y="4172284"/>
            <a:ext cx="89903" cy="269708"/>
            <a:chOff x="3744" y="2880"/>
            <a:chExt cx="96" cy="288"/>
          </a:xfrm>
        </p:grpSpPr>
        <p:sp>
          <p:nvSpPr>
            <p:cNvPr id="71" name="Line 70"/>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solidFill>
                  <a:srgbClr val="008000"/>
                </a:solidFill>
                <a:latin typeface="+mn-ea"/>
              </a:endParaRPr>
            </a:p>
          </p:txBody>
        </p:sp>
        <p:sp>
          <p:nvSpPr>
            <p:cNvPr id="72" name="Oval 71"/>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solidFill>
                  <a:srgbClr val="008000"/>
                </a:solidFill>
                <a:latin typeface="+mn-ea"/>
              </a:endParaRPr>
            </a:p>
          </p:txBody>
        </p:sp>
      </p:grpSp>
      <p:grpSp>
        <p:nvGrpSpPr>
          <p:cNvPr id="73" name="Group 72"/>
          <p:cNvGrpSpPr/>
          <p:nvPr/>
        </p:nvGrpSpPr>
        <p:grpSpPr bwMode="auto">
          <a:xfrm flipV="1">
            <a:off x="3960395" y="1924718"/>
            <a:ext cx="89903" cy="269708"/>
            <a:chOff x="3744" y="2880"/>
            <a:chExt cx="96" cy="288"/>
          </a:xfrm>
        </p:grpSpPr>
        <p:sp>
          <p:nvSpPr>
            <p:cNvPr id="74" name="Line 73"/>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75"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ln>
          </p:spPr>
          <p:txBody>
            <a:bodyPr rot="10800000" wrap="none" anchor="ctr"/>
            <a:lstStyle/>
            <a:p>
              <a:pPr algn="r"/>
              <a:endParaRPr lang="zh-CN" altLang="zh-CN">
                <a:latin typeface="+mn-ea"/>
              </a:endParaRPr>
            </a:p>
          </p:txBody>
        </p:sp>
      </p:grpSp>
      <p:sp>
        <p:nvSpPr>
          <p:cNvPr id="76" name="Line 75"/>
          <p:cNvSpPr>
            <a:spLocks noChangeShapeType="1"/>
          </p:cNvSpPr>
          <p:nvPr/>
        </p:nvSpPr>
        <p:spPr bwMode="auto">
          <a:xfrm>
            <a:off x="2701758"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77" name="Line 76"/>
          <p:cNvSpPr>
            <a:spLocks noChangeShapeType="1"/>
          </p:cNvSpPr>
          <p:nvPr/>
        </p:nvSpPr>
        <p:spPr bwMode="auto">
          <a:xfrm>
            <a:off x="5308934" y="1565108"/>
            <a:ext cx="0" cy="1078832"/>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78" name="Group 77"/>
          <p:cNvGrpSpPr/>
          <p:nvPr/>
        </p:nvGrpSpPr>
        <p:grpSpPr bwMode="auto">
          <a:xfrm>
            <a:off x="2432050" y="5161213"/>
            <a:ext cx="3146592" cy="359611"/>
            <a:chOff x="672" y="3072"/>
            <a:chExt cx="1680" cy="192"/>
          </a:xfrm>
        </p:grpSpPr>
        <p:grpSp>
          <p:nvGrpSpPr>
            <p:cNvPr id="79" name="Group 78"/>
            <p:cNvGrpSpPr>
              <a:grpSpLocks noChangeAspect="1"/>
            </p:cNvGrpSpPr>
            <p:nvPr/>
          </p:nvGrpSpPr>
          <p:grpSpPr bwMode="auto">
            <a:xfrm>
              <a:off x="672" y="3072"/>
              <a:ext cx="240" cy="192"/>
              <a:chOff x="3360" y="2544"/>
              <a:chExt cx="240" cy="192"/>
            </a:xfrm>
          </p:grpSpPr>
          <p:sp>
            <p:nvSpPr>
              <p:cNvPr id="86" name="Line 7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7" name="Line 8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8" name="Line 8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9" name="Line 8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0" name="Line 8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80" name="Group 84"/>
            <p:cNvGrpSpPr>
              <a:grpSpLocks noChangeAspect="1"/>
            </p:cNvGrpSpPr>
            <p:nvPr/>
          </p:nvGrpSpPr>
          <p:grpSpPr bwMode="auto">
            <a:xfrm>
              <a:off x="2112" y="3072"/>
              <a:ext cx="240" cy="192"/>
              <a:chOff x="4032" y="2544"/>
              <a:chExt cx="240" cy="192"/>
            </a:xfrm>
          </p:grpSpPr>
          <p:sp>
            <p:nvSpPr>
              <p:cNvPr id="81" name="Line 8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82" name="Line 8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83" name="Line 8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84" name="Line 8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85" name="Line 8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91" name="Line 90"/>
          <p:cNvSpPr>
            <a:spLocks noChangeShapeType="1"/>
          </p:cNvSpPr>
          <p:nvPr/>
        </p:nvSpPr>
        <p:spPr bwMode="auto">
          <a:xfrm>
            <a:off x="2881563" y="5341018"/>
            <a:ext cx="2247566" cy="0"/>
          </a:xfrm>
          <a:prstGeom prst="line">
            <a:avLst/>
          </a:prstGeom>
          <a:noFill/>
          <a:ln w="19050">
            <a:solidFill>
              <a:schemeClr val="tx1"/>
            </a:solidFill>
            <a:round/>
          </a:ln>
        </p:spPr>
        <p:txBody>
          <a:bodyPr/>
          <a:lstStyle/>
          <a:p>
            <a:endParaRPr lang="zh-CN" altLang="en-US">
              <a:latin typeface="+mn-ea"/>
            </a:endParaRPr>
          </a:p>
        </p:txBody>
      </p:sp>
      <p:grpSp>
        <p:nvGrpSpPr>
          <p:cNvPr id="92" name="Group 91"/>
          <p:cNvGrpSpPr/>
          <p:nvPr/>
        </p:nvGrpSpPr>
        <p:grpSpPr bwMode="auto">
          <a:xfrm>
            <a:off x="2432050" y="5430921"/>
            <a:ext cx="3146592" cy="629318"/>
            <a:chOff x="672" y="3216"/>
            <a:chExt cx="1680" cy="336"/>
          </a:xfrm>
        </p:grpSpPr>
        <p:sp>
          <p:nvSpPr>
            <p:cNvPr id="93" name="Line 92"/>
            <p:cNvSpPr>
              <a:spLocks noChangeShapeType="1"/>
            </p:cNvSpPr>
            <p:nvPr/>
          </p:nvSpPr>
          <p:spPr bwMode="auto">
            <a:xfrm>
              <a:off x="672" y="3216"/>
              <a:ext cx="0" cy="336"/>
            </a:xfrm>
            <a:prstGeom prst="line">
              <a:avLst/>
            </a:prstGeom>
            <a:noFill/>
            <a:ln w="19050">
              <a:solidFill>
                <a:schemeClr val="tx1"/>
              </a:solidFill>
              <a:round/>
              <a:tailEnd type="none" w="med" len="med"/>
            </a:ln>
          </p:spPr>
          <p:txBody>
            <a:bodyPr/>
            <a:lstStyle/>
            <a:p>
              <a:endParaRPr lang="zh-CN" altLang="en-US">
                <a:latin typeface="+mn-ea"/>
              </a:endParaRPr>
            </a:p>
          </p:txBody>
        </p:sp>
        <p:sp>
          <p:nvSpPr>
            <p:cNvPr id="94" name="Line 93"/>
            <p:cNvSpPr>
              <a:spLocks noChangeShapeType="1"/>
            </p:cNvSpPr>
            <p:nvPr/>
          </p:nvSpPr>
          <p:spPr bwMode="auto">
            <a:xfrm>
              <a:off x="2352" y="3216"/>
              <a:ext cx="0" cy="336"/>
            </a:xfrm>
            <a:prstGeom prst="line">
              <a:avLst/>
            </a:prstGeom>
            <a:noFill/>
            <a:ln w="19050">
              <a:solidFill>
                <a:schemeClr val="tx1"/>
              </a:solidFill>
              <a:round/>
              <a:tailEnd type="none" w="med" len="med"/>
            </a:ln>
          </p:spPr>
          <p:txBody>
            <a:bodyPr/>
            <a:lstStyle/>
            <a:p>
              <a:endParaRPr lang="zh-CN" altLang="en-US">
                <a:latin typeface="+mn-ea"/>
              </a:endParaRPr>
            </a:p>
          </p:txBody>
        </p:sp>
      </p:grpSp>
      <p:sp>
        <p:nvSpPr>
          <p:cNvPr id="95" name="Line 94"/>
          <p:cNvSpPr>
            <a:spLocks noChangeShapeType="1"/>
          </p:cNvSpPr>
          <p:nvPr/>
        </p:nvSpPr>
        <p:spPr bwMode="auto">
          <a:xfrm>
            <a:off x="3960395" y="5341018"/>
            <a:ext cx="0" cy="719221"/>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96" name="Rectangle 95"/>
          <p:cNvSpPr>
            <a:spLocks noChangeArrowheads="1"/>
          </p:cNvSpPr>
          <p:nvPr/>
        </p:nvSpPr>
        <p:spPr bwMode="auto">
          <a:xfrm>
            <a:off x="3510882"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1</a:t>
            </a:r>
            <a:endParaRPr lang="en-US" altLang="zh-CN" sz="1600" dirty="0">
              <a:latin typeface="+mn-ea"/>
            </a:endParaRPr>
          </a:p>
        </p:txBody>
      </p:sp>
      <p:sp>
        <p:nvSpPr>
          <p:cNvPr id="97" name="Rectangle 96"/>
          <p:cNvSpPr>
            <a:spLocks noChangeArrowheads="1"/>
          </p:cNvSpPr>
          <p:nvPr/>
        </p:nvSpPr>
        <p:spPr bwMode="auto">
          <a:xfrm>
            <a:off x="4320005" y="3632868"/>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2</a:t>
            </a:r>
            <a:endParaRPr lang="en-US" altLang="zh-CN" sz="1600" dirty="0">
              <a:latin typeface="+mn-ea"/>
            </a:endParaRPr>
          </a:p>
        </p:txBody>
      </p:sp>
      <p:sp>
        <p:nvSpPr>
          <p:cNvPr id="98" name="Rectangle 97"/>
          <p:cNvSpPr>
            <a:spLocks noChangeArrowheads="1"/>
          </p:cNvSpPr>
          <p:nvPr/>
        </p:nvSpPr>
        <p:spPr bwMode="auto">
          <a:xfrm>
            <a:off x="2521953"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5</a:t>
            </a:r>
            <a:endParaRPr lang="en-US" altLang="zh-CN" sz="1600" dirty="0">
              <a:latin typeface="+mn-ea"/>
            </a:endParaRPr>
          </a:p>
        </p:txBody>
      </p:sp>
      <p:sp>
        <p:nvSpPr>
          <p:cNvPr id="99" name="Rectangle 98"/>
          <p:cNvSpPr>
            <a:spLocks noChangeArrowheads="1"/>
          </p:cNvSpPr>
          <p:nvPr/>
        </p:nvSpPr>
        <p:spPr bwMode="auto">
          <a:xfrm>
            <a:off x="2701758"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7</a:t>
            </a:r>
            <a:endParaRPr lang="en-US" altLang="zh-CN" sz="1600" dirty="0">
              <a:latin typeface="+mn-ea"/>
            </a:endParaRPr>
          </a:p>
        </p:txBody>
      </p:sp>
      <p:sp>
        <p:nvSpPr>
          <p:cNvPr id="100" name="Rectangle 99"/>
          <p:cNvSpPr>
            <a:spLocks noChangeArrowheads="1"/>
          </p:cNvSpPr>
          <p:nvPr/>
        </p:nvSpPr>
        <p:spPr bwMode="auto">
          <a:xfrm>
            <a:off x="5039226" y="4891505"/>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8</a:t>
            </a:r>
            <a:endParaRPr lang="en-US" altLang="zh-CN" sz="1600" dirty="0">
              <a:latin typeface="+mn-ea"/>
            </a:endParaRPr>
          </a:p>
        </p:txBody>
      </p:sp>
      <p:sp>
        <p:nvSpPr>
          <p:cNvPr id="101" name="Rectangle 100"/>
          <p:cNvSpPr>
            <a:spLocks noChangeArrowheads="1"/>
          </p:cNvSpPr>
          <p:nvPr/>
        </p:nvSpPr>
        <p:spPr bwMode="auto">
          <a:xfrm>
            <a:off x="5308934"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T</a:t>
            </a:r>
            <a:r>
              <a:rPr lang="en-US" altLang="zh-CN" sz="1600" baseline="-25000" dirty="0">
                <a:latin typeface="+mn-ea"/>
              </a:rPr>
              <a:t>6</a:t>
            </a:r>
            <a:endParaRPr lang="en-US" altLang="zh-CN" sz="1600" dirty="0">
              <a:latin typeface="+mn-ea"/>
            </a:endParaRPr>
          </a:p>
        </p:txBody>
      </p:sp>
      <p:sp>
        <p:nvSpPr>
          <p:cNvPr id="102" name="Rectangle 101"/>
          <p:cNvSpPr>
            <a:spLocks noChangeArrowheads="1"/>
          </p:cNvSpPr>
          <p:nvPr/>
        </p:nvSpPr>
        <p:spPr bwMode="auto">
          <a:xfrm>
            <a:off x="4050297" y="1655012"/>
            <a:ext cx="854075" cy="543162"/>
          </a:xfrm>
          <a:prstGeom prst="rect">
            <a:avLst/>
          </a:prstGeom>
          <a:noFill/>
          <a:ln w="12700">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sp>
        <p:nvSpPr>
          <p:cNvPr id="103" name="Rectangle 102"/>
          <p:cNvSpPr>
            <a:spLocks noChangeArrowheads="1"/>
          </p:cNvSpPr>
          <p:nvPr/>
        </p:nvSpPr>
        <p:spPr bwMode="auto">
          <a:xfrm>
            <a:off x="4050297"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Y</a:t>
            </a:r>
            <a:endParaRPr lang="en-US" altLang="zh-CN" sz="1600">
              <a:solidFill>
                <a:srgbClr val="0000FF"/>
              </a:solidFill>
              <a:latin typeface="+mn-ea"/>
            </a:endParaRPr>
          </a:p>
        </p:txBody>
      </p:sp>
      <p:sp>
        <p:nvSpPr>
          <p:cNvPr id="104" name="Rectangle 103"/>
          <p:cNvSpPr>
            <a:spLocks noChangeArrowheads="1"/>
          </p:cNvSpPr>
          <p:nvPr/>
        </p:nvSpPr>
        <p:spPr bwMode="auto">
          <a:xfrm>
            <a:off x="723900" y="1655011"/>
            <a:ext cx="143844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X</a:t>
            </a:r>
            <a:r>
              <a:rPr lang="zh-CN" altLang="en-US" sz="1600">
                <a:solidFill>
                  <a:srgbClr val="0000FF"/>
                </a:solidFill>
                <a:latin typeface="+mn-ea"/>
              </a:rPr>
              <a:t>地址译码线</a:t>
            </a:r>
            <a:endParaRPr lang="zh-CN" altLang="en-US" sz="1600">
              <a:solidFill>
                <a:srgbClr val="0000FF"/>
              </a:solidFill>
              <a:latin typeface="+mn-ea"/>
            </a:endParaRPr>
          </a:p>
        </p:txBody>
      </p:sp>
      <p:sp>
        <p:nvSpPr>
          <p:cNvPr id="105" name="Rectangle 104"/>
          <p:cNvSpPr>
            <a:spLocks noChangeArrowheads="1"/>
          </p:cNvSpPr>
          <p:nvPr/>
        </p:nvSpPr>
        <p:spPr bwMode="auto">
          <a:xfrm>
            <a:off x="2477001" y="5790531"/>
            <a:ext cx="404562" cy="269708"/>
          </a:xfrm>
          <a:prstGeom prst="rect">
            <a:avLst/>
          </a:prstGeom>
          <a:noFill/>
          <a:ln w="12700">
            <a:noFill/>
            <a:miter lim="800000"/>
          </a:ln>
        </p:spPr>
        <p:txBody>
          <a:bodyPr lIns="12700" tIns="12700" rIns="12700" bIns="12700"/>
          <a:lstStyle/>
          <a:p>
            <a:pPr algn="just"/>
            <a:r>
              <a:rPr lang="en-US" altLang="zh-CN" sz="1600">
                <a:solidFill>
                  <a:srgbClr val="0000FF"/>
                </a:solidFill>
                <a:latin typeface="+mn-ea"/>
              </a:rPr>
              <a:t>I/O</a:t>
            </a:r>
            <a:endParaRPr lang="en-US" altLang="zh-CN" sz="1600">
              <a:solidFill>
                <a:srgbClr val="0000FF"/>
              </a:solidFill>
              <a:latin typeface="+mn-ea"/>
            </a:endParaRPr>
          </a:p>
        </p:txBody>
      </p:sp>
      <p:sp>
        <p:nvSpPr>
          <p:cNvPr id="106" name="Rectangle 125"/>
          <p:cNvSpPr>
            <a:spLocks noChangeArrowheads="1"/>
          </p:cNvSpPr>
          <p:nvPr/>
        </p:nvSpPr>
        <p:spPr bwMode="auto">
          <a:xfrm>
            <a:off x="2881563"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A</a:t>
            </a:r>
            <a:endParaRPr lang="en-US" altLang="zh-CN" sz="1600" dirty="0">
              <a:latin typeface="+mn-ea"/>
            </a:endParaRPr>
          </a:p>
        </p:txBody>
      </p:sp>
      <p:sp>
        <p:nvSpPr>
          <p:cNvPr id="107" name="Rectangle 126"/>
          <p:cNvSpPr>
            <a:spLocks noChangeArrowheads="1"/>
          </p:cNvSpPr>
          <p:nvPr/>
        </p:nvSpPr>
        <p:spPr bwMode="auto">
          <a:xfrm>
            <a:off x="4949324" y="3093453"/>
            <a:ext cx="269708" cy="359611"/>
          </a:xfrm>
          <a:prstGeom prst="rect">
            <a:avLst/>
          </a:prstGeom>
          <a:noFill/>
          <a:ln w="12700">
            <a:noFill/>
            <a:miter lim="800000"/>
          </a:ln>
        </p:spPr>
        <p:txBody>
          <a:bodyPr lIns="12700" tIns="12700" rIns="12700" bIns="12700"/>
          <a:lstStyle/>
          <a:p>
            <a:pPr algn="just"/>
            <a:r>
              <a:rPr lang="en-US" altLang="zh-CN" sz="1600" dirty="0">
                <a:latin typeface="+mn-ea"/>
              </a:rPr>
              <a:t>B</a:t>
            </a:r>
            <a:endParaRPr lang="en-US" altLang="zh-CN" sz="1600" dirty="0">
              <a:latin typeface="+mn-ea"/>
            </a:endParaRPr>
          </a:p>
        </p:txBody>
      </p:sp>
      <p:sp>
        <p:nvSpPr>
          <p:cNvPr id="108" name="Rectangle 127"/>
          <p:cNvSpPr>
            <a:spLocks noChangeArrowheads="1"/>
          </p:cNvSpPr>
          <p:nvPr/>
        </p:nvSpPr>
        <p:spPr bwMode="auto">
          <a:xfrm>
            <a:off x="2521953" y="4531895"/>
            <a:ext cx="269708" cy="359611"/>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09" name="Line 128"/>
          <p:cNvSpPr>
            <a:spLocks noChangeShapeType="1"/>
          </p:cNvSpPr>
          <p:nvPr/>
        </p:nvSpPr>
        <p:spPr bwMode="auto">
          <a:xfrm>
            <a:off x="1982537" y="3469105"/>
            <a:ext cx="988929" cy="0"/>
          </a:xfrm>
          <a:prstGeom prst="line">
            <a:avLst/>
          </a:prstGeom>
          <a:noFill/>
          <a:ln w="76200">
            <a:solidFill>
              <a:srgbClr val="0000FF"/>
            </a:solidFill>
            <a:prstDash val="sysDot"/>
            <a:round/>
            <a:tailEnd type="triangle" w="med" len="med"/>
          </a:ln>
        </p:spPr>
        <p:txBody>
          <a:bodyPr wrap="none" anchor="ctr"/>
          <a:lstStyle/>
          <a:p>
            <a:endParaRPr lang="zh-CN" altLang="en-US">
              <a:latin typeface="+mn-ea"/>
            </a:endParaRPr>
          </a:p>
        </p:txBody>
      </p:sp>
      <p:sp>
        <p:nvSpPr>
          <p:cNvPr id="110" name="Line 129"/>
          <p:cNvSpPr>
            <a:spLocks noChangeShapeType="1"/>
          </p:cNvSpPr>
          <p:nvPr/>
        </p:nvSpPr>
        <p:spPr bwMode="auto">
          <a:xfrm>
            <a:off x="1858712" y="3440530"/>
            <a:ext cx="0" cy="2610184"/>
          </a:xfrm>
          <a:prstGeom prst="line">
            <a:avLst/>
          </a:prstGeom>
          <a:noFill/>
          <a:ln w="76200">
            <a:solidFill>
              <a:srgbClr val="0000FF"/>
            </a:solidFill>
            <a:prstDash val="sysDot"/>
            <a:round/>
            <a:tailEnd type="none" w="med" len="med"/>
          </a:ln>
        </p:spPr>
        <p:txBody>
          <a:bodyPr wrap="none" anchor="ctr"/>
          <a:lstStyle/>
          <a:p>
            <a:endParaRPr lang="zh-CN" altLang="en-US">
              <a:latin typeface="+mn-ea"/>
            </a:endParaRPr>
          </a:p>
        </p:txBody>
      </p:sp>
      <p:sp>
        <p:nvSpPr>
          <p:cNvPr id="111" name="Line 130"/>
          <p:cNvSpPr>
            <a:spLocks noChangeShapeType="1"/>
          </p:cNvSpPr>
          <p:nvPr/>
        </p:nvSpPr>
        <p:spPr bwMode="auto">
          <a:xfrm>
            <a:off x="1727813" y="1565108"/>
            <a:ext cx="3865813" cy="0"/>
          </a:xfrm>
          <a:prstGeom prst="line">
            <a:avLst/>
          </a:prstGeom>
          <a:noFill/>
          <a:ln w="38100">
            <a:solidFill>
              <a:srgbClr val="FF0000"/>
            </a:solidFill>
            <a:round/>
          </a:ln>
        </p:spPr>
        <p:txBody>
          <a:bodyPr/>
          <a:lstStyle/>
          <a:p>
            <a:endParaRPr lang="zh-CN" altLang="en-US">
              <a:latin typeface="+mn-ea"/>
            </a:endParaRPr>
          </a:p>
        </p:txBody>
      </p:sp>
      <p:sp>
        <p:nvSpPr>
          <p:cNvPr id="112" name="Line 131"/>
          <p:cNvSpPr>
            <a:spLocks noChangeShapeType="1"/>
          </p:cNvSpPr>
          <p:nvPr/>
        </p:nvSpPr>
        <p:spPr bwMode="auto">
          <a:xfrm>
            <a:off x="2701758"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sp>
        <p:nvSpPr>
          <p:cNvPr id="113" name="Line 132"/>
          <p:cNvSpPr>
            <a:spLocks noChangeShapeType="1"/>
          </p:cNvSpPr>
          <p:nvPr/>
        </p:nvSpPr>
        <p:spPr bwMode="auto">
          <a:xfrm>
            <a:off x="5308934" y="1565108"/>
            <a:ext cx="0" cy="1078832"/>
          </a:xfrm>
          <a:prstGeom prst="line">
            <a:avLst/>
          </a:prstGeom>
          <a:noFill/>
          <a:ln w="38100">
            <a:solidFill>
              <a:srgbClr val="FF0000"/>
            </a:solidFill>
            <a:round/>
            <a:headEnd type="oval" w="med" len="med"/>
          </a:ln>
        </p:spPr>
        <p:txBody>
          <a:bodyPr/>
          <a:lstStyle/>
          <a:p>
            <a:endParaRPr lang="zh-CN" altLang="en-US">
              <a:latin typeface="+mn-ea"/>
            </a:endParaRPr>
          </a:p>
        </p:txBody>
      </p:sp>
      <p:grpSp>
        <p:nvGrpSpPr>
          <p:cNvPr id="114" name="Group 133"/>
          <p:cNvGrpSpPr/>
          <p:nvPr/>
        </p:nvGrpSpPr>
        <p:grpSpPr bwMode="auto">
          <a:xfrm>
            <a:off x="2432050" y="3093453"/>
            <a:ext cx="179805" cy="2157663"/>
            <a:chOff x="672" y="1968"/>
            <a:chExt cx="96" cy="1152"/>
          </a:xfrm>
        </p:grpSpPr>
        <p:sp>
          <p:nvSpPr>
            <p:cNvPr id="115" name="Line 134"/>
            <p:cNvSpPr>
              <a:spLocks noChangeShapeType="1"/>
            </p:cNvSpPr>
            <p:nvPr/>
          </p:nvSpPr>
          <p:spPr bwMode="auto">
            <a:xfrm>
              <a:off x="672" y="1968"/>
              <a:ext cx="0" cy="1152"/>
            </a:xfrm>
            <a:prstGeom prst="line">
              <a:avLst/>
            </a:prstGeom>
            <a:noFill/>
            <a:ln w="38100" cap="sq">
              <a:solidFill>
                <a:srgbClr val="0000FF"/>
              </a:solidFill>
              <a:miter lim="800000"/>
            </a:ln>
          </p:spPr>
          <p:txBody>
            <a:bodyPr/>
            <a:lstStyle/>
            <a:p>
              <a:endParaRPr lang="zh-CN" altLang="en-US">
                <a:latin typeface="+mn-ea"/>
              </a:endParaRPr>
            </a:p>
          </p:txBody>
        </p:sp>
        <p:sp>
          <p:nvSpPr>
            <p:cNvPr id="116" name="Line 135"/>
            <p:cNvSpPr>
              <a:spLocks noChangeShapeType="1"/>
            </p:cNvSpPr>
            <p:nvPr/>
          </p:nvSpPr>
          <p:spPr bwMode="auto">
            <a:xfrm flipH="1">
              <a:off x="672" y="1968"/>
              <a:ext cx="96" cy="0"/>
            </a:xfrm>
            <a:prstGeom prst="line">
              <a:avLst/>
            </a:prstGeom>
            <a:noFill/>
            <a:ln w="38100" cap="sq">
              <a:solidFill>
                <a:srgbClr val="0000FF"/>
              </a:solidFill>
              <a:miter lim="800000"/>
            </a:ln>
          </p:spPr>
          <p:txBody>
            <a:bodyPr/>
            <a:lstStyle/>
            <a:p>
              <a:endParaRPr lang="zh-CN" altLang="en-US">
                <a:latin typeface="+mn-ea"/>
              </a:endParaRPr>
            </a:p>
          </p:txBody>
        </p:sp>
      </p:grpSp>
      <p:grpSp>
        <p:nvGrpSpPr>
          <p:cNvPr id="117" name="Group 136"/>
          <p:cNvGrpSpPr/>
          <p:nvPr/>
        </p:nvGrpSpPr>
        <p:grpSpPr bwMode="auto">
          <a:xfrm>
            <a:off x="5398837" y="3093453"/>
            <a:ext cx="179805" cy="2157663"/>
            <a:chOff x="2256" y="1968"/>
            <a:chExt cx="96" cy="1152"/>
          </a:xfrm>
        </p:grpSpPr>
        <p:sp>
          <p:nvSpPr>
            <p:cNvPr id="118" name="Line 137"/>
            <p:cNvSpPr>
              <a:spLocks noChangeShapeType="1"/>
            </p:cNvSpPr>
            <p:nvPr/>
          </p:nvSpPr>
          <p:spPr bwMode="auto">
            <a:xfrm>
              <a:off x="2352" y="1968"/>
              <a:ext cx="0" cy="1152"/>
            </a:xfrm>
            <a:prstGeom prst="line">
              <a:avLst/>
            </a:prstGeom>
            <a:noFill/>
            <a:ln w="38100" cap="sq">
              <a:solidFill>
                <a:srgbClr val="D60093"/>
              </a:solidFill>
              <a:miter lim="800000"/>
            </a:ln>
          </p:spPr>
          <p:txBody>
            <a:bodyPr/>
            <a:lstStyle/>
            <a:p>
              <a:endParaRPr lang="zh-CN" altLang="en-US">
                <a:latin typeface="+mn-ea"/>
              </a:endParaRPr>
            </a:p>
          </p:txBody>
        </p:sp>
        <p:sp>
          <p:nvSpPr>
            <p:cNvPr id="119" name="Line 138"/>
            <p:cNvSpPr>
              <a:spLocks noChangeShapeType="1"/>
            </p:cNvSpPr>
            <p:nvPr/>
          </p:nvSpPr>
          <p:spPr bwMode="auto">
            <a:xfrm flipH="1">
              <a:off x="2256" y="1968"/>
              <a:ext cx="96" cy="0"/>
            </a:xfrm>
            <a:prstGeom prst="line">
              <a:avLst/>
            </a:prstGeom>
            <a:noFill/>
            <a:ln w="38100" cap="sq">
              <a:solidFill>
                <a:srgbClr val="D60093"/>
              </a:solidFill>
              <a:miter lim="800000"/>
            </a:ln>
          </p:spPr>
          <p:txBody>
            <a:bodyPr/>
            <a:lstStyle/>
            <a:p>
              <a:endParaRPr lang="zh-CN" altLang="en-US">
                <a:latin typeface="+mn-ea"/>
              </a:endParaRPr>
            </a:p>
          </p:txBody>
        </p:sp>
      </p:grpSp>
      <p:sp>
        <p:nvSpPr>
          <p:cNvPr id="120" name="Line 139"/>
          <p:cNvSpPr>
            <a:spLocks noChangeShapeType="1"/>
          </p:cNvSpPr>
          <p:nvPr/>
        </p:nvSpPr>
        <p:spPr bwMode="auto">
          <a:xfrm>
            <a:off x="3960395" y="5341018"/>
            <a:ext cx="0" cy="719221"/>
          </a:xfrm>
          <a:prstGeom prst="line">
            <a:avLst/>
          </a:prstGeom>
          <a:noFill/>
          <a:ln w="38100">
            <a:solidFill>
              <a:srgbClr val="FF0000"/>
            </a:solidFill>
            <a:round/>
            <a:headEnd type="triangle" w="med" len="med"/>
          </a:ln>
        </p:spPr>
        <p:txBody>
          <a:bodyPr/>
          <a:lstStyle/>
          <a:p>
            <a:endParaRPr lang="zh-CN" altLang="en-US">
              <a:latin typeface="+mn-ea"/>
            </a:endParaRPr>
          </a:p>
        </p:txBody>
      </p:sp>
      <p:sp>
        <p:nvSpPr>
          <p:cNvPr id="121" name="Line 140"/>
          <p:cNvSpPr>
            <a:spLocks noChangeShapeType="1"/>
          </p:cNvSpPr>
          <p:nvPr/>
        </p:nvSpPr>
        <p:spPr bwMode="auto">
          <a:xfrm>
            <a:off x="2881563" y="5341018"/>
            <a:ext cx="2247566" cy="0"/>
          </a:xfrm>
          <a:prstGeom prst="line">
            <a:avLst/>
          </a:prstGeom>
          <a:noFill/>
          <a:ln w="38100">
            <a:solidFill>
              <a:srgbClr val="FF0000"/>
            </a:solidFill>
            <a:round/>
          </a:ln>
        </p:spPr>
        <p:txBody>
          <a:bodyPr/>
          <a:lstStyle/>
          <a:p>
            <a:endParaRPr lang="zh-CN" altLang="en-US">
              <a:latin typeface="+mn-ea"/>
            </a:endParaRPr>
          </a:p>
        </p:txBody>
      </p:sp>
      <p:grpSp>
        <p:nvGrpSpPr>
          <p:cNvPr id="122" name="Group 141"/>
          <p:cNvGrpSpPr/>
          <p:nvPr/>
        </p:nvGrpSpPr>
        <p:grpSpPr bwMode="auto">
          <a:xfrm>
            <a:off x="2424196" y="5434095"/>
            <a:ext cx="3146592" cy="629318"/>
            <a:chOff x="672" y="3216"/>
            <a:chExt cx="1680" cy="336"/>
          </a:xfrm>
        </p:grpSpPr>
        <p:sp>
          <p:nvSpPr>
            <p:cNvPr id="123" name="Line 142"/>
            <p:cNvSpPr>
              <a:spLocks noChangeShapeType="1"/>
            </p:cNvSpPr>
            <p:nvPr/>
          </p:nvSpPr>
          <p:spPr bwMode="auto">
            <a:xfrm>
              <a:off x="672" y="3216"/>
              <a:ext cx="0" cy="336"/>
            </a:xfrm>
            <a:prstGeom prst="line">
              <a:avLst/>
            </a:prstGeom>
            <a:noFill/>
            <a:ln w="38100" cap="sq">
              <a:solidFill>
                <a:srgbClr val="0000FF"/>
              </a:solidFill>
              <a:miter lim="800000"/>
              <a:tailEnd type="none" w="med" len="med"/>
            </a:ln>
          </p:spPr>
          <p:txBody>
            <a:bodyPr/>
            <a:lstStyle/>
            <a:p>
              <a:endParaRPr lang="zh-CN" altLang="en-US">
                <a:latin typeface="+mn-ea"/>
              </a:endParaRPr>
            </a:p>
          </p:txBody>
        </p:sp>
        <p:sp>
          <p:nvSpPr>
            <p:cNvPr id="124" name="Line 143"/>
            <p:cNvSpPr>
              <a:spLocks noChangeShapeType="1"/>
            </p:cNvSpPr>
            <p:nvPr/>
          </p:nvSpPr>
          <p:spPr bwMode="auto">
            <a:xfrm>
              <a:off x="2352" y="3216"/>
              <a:ext cx="0" cy="336"/>
            </a:xfrm>
            <a:prstGeom prst="line">
              <a:avLst/>
            </a:prstGeom>
            <a:noFill/>
            <a:ln w="38100" cap="sq">
              <a:solidFill>
                <a:srgbClr val="D60093"/>
              </a:solidFill>
              <a:miter lim="800000"/>
              <a:tailEnd type="none" w="med" len="med"/>
            </a:ln>
          </p:spPr>
          <p:txBody>
            <a:bodyPr/>
            <a:lstStyle/>
            <a:p>
              <a:endParaRPr lang="zh-CN" altLang="en-US">
                <a:latin typeface="+mn-ea"/>
              </a:endParaRPr>
            </a:p>
          </p:txBody>
        </p:sp>
      </p:grpSp>
      <p:grpSp>
        <p:nvGrpSpPr>
          <p:cNvPr id="125" name="Group 144"/>
          <p:cNvGrpSpPr/>
          <p:nvPr/>
        </p:nvGrpSpPr>
        <p:grpSpPr bwMode="auto">
          <a:xfrm>
            <a:off x="5308934" y="4531895"/>
            <a:ext cx="269708" cy="359611"/>
            <a:chOff x="5040" y="2688"/>
            <a:chExt cx="144" cy="192"/>
          </a:xfrm>
        </p:grpSpPr>
        <p:sp>
          <p:nvSpPr>
            <p:cNvPr id="126" name="Rectangle 145"/>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27" name="Line 146"/>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28" name="Group 147"/>
          <p:cNvGrpSpPr/>
          <p:nvPr/>
        </p:nvGrpSpPr>
        <p:grpSpPr bwMode="auto">
          <a:xfrm>
            <a:off x="5171407" y="5790531"/>
            <a:ext cx="449513" cy="359611"/>
            <a:chOff x="5040" y="2688"/>
            <a:chExt cx="144" cy="192"/>
          </a:xfrm>
        </p:grpSpPr>
        <p:sp>
          <p:nvSpPr>
            <p:cNvPr id="129" name="Rectangle 148"/>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solidFill>
                    <a:srgbClr val="D60093"/>
                  </a:solidFill>
                  <a:latin typeface="+mn-ea"/>
                </a:rPr>
                <a:t>I/O</a:t>
              </a:r>
              <a:endParaRPr lang="en-US" altLang="zh-CN" sz="1600" dirty="0">
                <a:solidFill>
                  <a:srgbClr val="D60093"/>
                </a:solidFill>
                <a:latin typeface="+mn-ea"/>
              </a:endParaRPr>
            </a:p>
          </p:txBody>
        </p:sp>
        <p:sp>
          <p:nvSpPr>
            <p:cNvPr id="130" name="Line 149"/>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32" name="Group 50"/>
          <p:cNvGrpSpPr/>
          <p:nvPr/>
        </p:nvGrpSpPr>
        <p:grpSpPr bwMode="auto">
          <a:xfrm>
            <a:off x="2520079" y="2599929"/>
            <a:ext cx="2970533" cy="496338"/>
            <a:chOff x="720" y="1703"/>
            <a:chExt cx="1586" cy="265"/>
          </a:xfrm>
        </p:grpSpPr>
        <p:grpSp>
          <p:nvGrpSpPr>
            <p:cNvPr id="133" name="Group 51"/>
            <p:cNvGrpSpPr>
              <a:grpSpLocks noChangeAspect="1"/>
            </p:cNvGrpSpPr>
            <p:nvPr/>
          </p:nvGrpSpPr>
          <p:grpSpPr bwMode="auto">
            <a:xfrm rot="16200000" flipV="1">
              <a:off x="695" y="1751"/>
              <a:ext cx="242" cy="192"/>
              <a:chOff x="3360" y="2544"/>
              <a:chExt cx="242" cy="192"/>
            </a:xfrm>
          </p:grpSpPr>
          <p:sp>
            <p:nvSpPr>
              <p:cNvPr id="140" name="Line 52"/>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41" name="Line 53"/>
              <p:cNvSpPr>
                <a:spLocks noChangeAspect="1" noChangeShapeType="1"/>
              </p:cNvSpPr>
              <p:nvPr/>
            </p:nvSpPr>
            <p:spPr bwMode="auto">
              <a:xfrm>
                <a:off x="3504" y="2592"/>
                <a:ext cx="0" cy="96"/>
              </a:xfrm>
              <a:prstGeom prst="line">
                <a:avLst/>
              </a:prstGeom>
              <a:noFill/>
              <a:ln w="38100">
                <a:solidFill>
                  <a:srgbClr val="FF0000"/>
                </a:solidFill>
                <a:round/>
              </a:ln>
            </p:spPr>
            <p:txBody>
              <a:bodyPr/>
              <a:lstStyle/>
              <a:p>
                <a:endParaRPr lang="zh-CN" altLang="en-US">
                  <a:latin typeface="+mn-ea"/>
                </a:endParaRPr>
              </a:p>
            </p:txBody>
          </p:sp>
          <p:sp>
            <p:nvSpPr>
              <p:cNvPr id="142" name="Line 54"/>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43" name="Line 55"/>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44" name="Line 56"/>
              <p:cNvSpPr>
                <a:spLocks noChangeAspect="1" noChangeShapeType="1"/>
              </p:cNvSpPr>
              <p:nvPr/>
            </p:nvSpPr>
            <p:spPr bwMode="auto">
              <a:xfrm>
                <a:off x="3504" y="2641"/>
                <a:ext cx="98" cy="0"/>
              </a:xfrm>
              <a:prstGeom prst="line">
                <a:avLst/>
              </a:prstGeom>
              <a:noFill/>
              <a:ln w="38100">
                <a:solidFill>
                  <a:srgbClr val="FF0000"/>
                </a:solidFill>
                <a:round/>
              </a:ln>
            </p:spPr>
            <p:txBody>
              <a:bodyPr/>
              <a:lstStyle/>
              <a:p>
                <a:endParaRPr lang="zh-CN" altLang="en-US">
                  <a:latin typeface="+mn-ea"/>
                </a:endParaRPr>
              </a:p>
            </p:txBody>
          </p:sp>
        </p:grpSp>
        <p:grpSp>
          <p:nvGrpSpPr>
            <p:cNvPr id="134" name="Group 57"/>
            <p:cNvGrpSpPr>
              <a:grpSpLocks noChangeAspect="1"/>
            </p:cNvGrpSpPr>
            <p:nvPr/>
          </p:nvGrpSpPr>
          <p:grpSpPr bwMode="auto">
            <a:xfrm rot="16200000" flipV="1">
              <a:off x="2073" y="1736"/>
              <a:ext cx="265" cy="200"/>
              <a:chOff x="3360" y="2543"/>
              <a:chExt cx="265" cy="200"/>
            </a:xfrm>
          </p:grpSpPr>
          <p:sp>
            <p:nvSpPr>
              <p:cNvPr id="135" name="Line 58"/>
              <p:cNvSpPr>
                <a:spLocks noChangeAspect="1" noChangeShapeType="1"/>
              </p:cNvSpPr>
              <p:nvPr/>
            </p:nvSpPr>
            <p:spPr bwMode="auto">
              <a:xfrm>
                <a:off x="3456" y="2543"/>
                <a:ext cx="0" cy="200"/>
              </a:xfrm>
              <a:prstGeom prst="line">
                <a:avLst/>
              </a:prstGeom>
              <a:noFill/>
              <a:ln w="38100">
                <a:solidFill>
                  <a:srgbClr val="FF0000"/>
                </a:solidFill>
                <a:round/>
              </a:ln>
            </p:spPr>
            <p:txBody>
              <a:bodyPr/>
              <a:lstStyle/>
              <a:p>
                <a:endParaRPr lang="zh-CN" altLang="en-US">
                  <a:latin typeface="+mn-ea"/>
                </a:endParaRPr>
              </a:p>
            </p:txBody>
          </p:sp>
          <p:sp>
            <p:nvSpPr>
              <p:cNvPr id="136" name="Line 59"/>
              <p:cNvSpPr>
                <a:spLocks noChangeAspect="1" noChangeShapeType="1"/>
              </p:cNvSpPr>
              <p:nvPr/>
            </p:nvSpPr>
            <p:spPr bwMode="auto">
              <a:xfrm>
                <a:off x="3507" y="2589"/>
                <a:ext cx="0" cy="99"/>
              </a:xfrm>
              <a:prstGeom prst="line">
                <a:avLst/>
              </a:prstGeom>
              <a:noFill/>
              <a:ln w="38100">
                <a:solidFill>
                  <a:srgbClr val="FF0000"/>
                </a:solidFill>
                <a:round/>
              </a:ln>
            </p:spPr>
            <p:txBody>
              <a:bodyPr/>
              <a:lstStyle/>
              <a:p>
                <a:endParaRPr lang="zh-CN" altLang="en-US">
                  <a:latin typeface="+mn-ea"/>
                </a:endParaRPr>
              </a:p>
            </p:txBody>
          </p:sp>
          <p:sp>
            <p:nvSpPr>
              <p:cNvPr id="137" name="Line 60"/>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38" name="Line 61"/>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39" name="Line 62"/>
              <p:cNvSpPr>
                <a:spLocks noChangeAspect="1" noChangeShapeType="1"/>
              </p:cNvSpPr>
              <p:nvPr/>
            </p:nvSpPr>
            <p:spPr bwMode="auto">
              <a:xfrm>
                <a:off x="3505" y="2638"/>
                <a:ext cx="120" cy="0"/>
              </a:xfrm>
              <a:prstGeom prst="line">
                <a:avLst/>
              </a:prstGeom>
              <a:noFill/>
              <a:ln w="38100">
                <a:solidFill>
                  <a:srgbClr val="FF0000"/>
                </a:solidFill>
                <a:round/>
              </a:ln>
            </p:spPr>
            <p:txBody>
              <a:bodyPr/>
              <a:lstStyle/>
              <a:p>
                <a:endParaRPr lang="zh-CN" altLang="en-US">
                  <a:latin typeface="+mn-ea"/>
                </a:endParaRPr>
              </a:p>
            </p:txBody>
          </p:sp>
        </p:grpSp>
      </p:grpSp>
      <p:grpSp>
        <p:nvGrpSpPr>
          <p:cNvPr id="145" name="Group 77"/>
          <p:cNvGrpSpPr/>
          <p:nvPr/>
        </p:nvGrpSpPr>
        <p:grpSpPr bwMode="auto">
          <a:xfrm>
            <a:off x="2432050" y="5160641"/>
            <a:ext cx="3146592" cy="359611"/>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154" name="Line 80"/>
              <p:cNvSpPr>
                <a:spLocks noChangeAspect="1" noChangeShapeType="1"/>
              </p:cNvSpPr>
              <p:nvPr/>
            </p:nvSpPr>
            <p:spPr bwMode="auto">
              <a:xfrm>
                <a:off x="3504" y="2592"/>
                <a:ext cx="0" cy="98"/>
              </a:xfrm>
              <a:prstGeom prst="line">
                <a:avLst/>
              </a:prstGeom>
              <a:noFill/>
              <a:ln w="38100">
                <a:solidFill>
                  <a:srgbClr val="FF0000"/>
                </a:solidFill>
                <a:round/>
              </a:ln>
            </p:spPr>
            <p:txBody>
              <a:bodyPr/>
              <a:lstStyle/>
              <a:p>
                <a:endParaRPr lang="zh-CN" altLang="en-US">
                  <a:latin typeface="+mn-ea"/>
                </a:endParaRPr>
              </a:p>
            </p:txBody>
          </p:sp>
          <p:sp>
            <p:nvSpPr>
              <p:cNvPr id="155" name="Line 81"/>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156" name="Line 82"/>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157" name="Line 83"/>
              <p:cNvSpPr>
                <a:spLocks noChangeAspect="1" noChangeShapeType="1"/>
              </p:cNvSpPr>
              <p:nvPr/>
            </p:nvSpPr>
            <p:spPr bwMode="auto">
              <a:xfrm>
                <a:off x="3504" y="2640"/>
                <a:ext cx="96" cy="0"/>
              </a:xfrm>
              <a:prstGeom prst="line">
                <a:avLst/>
              </a:prstGeom>
              <a:noFill/>
              <a:ln w="38100">
                <a:solidFill>
                  <a:srgbClr val="FF0000"/>
                </a:solidFill>
                <a:round/>
              </a:ln>
            </p:spPr>
            <p:txBody>
              <a:bodyPr/>
              <a:lstStyle/>
              <a:p>
                <a:endParaRPr lang="zh-CN" altLang="en-US">
                  <a:latin typeface="+mn-ea"/>
                </a:endParaRPr>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38100">
                <a:solidFill>
                  <a:srgbClr val="FF0000"/>
                </a:solidFill>
                <a:round/>
              </a:ln>
            </p:spPr>
            <p:txBody>
              <a:bodyPr/>
              <a:lstStyle/>
              <a:p>
                <a:endParaRPr lang="zh-CN" altLang="en-US">
                  <a:latin typeface="+mn-ea"/>
                </a:endParaRPr>
              </a:p>
            </p:txBody>
          </p:sp>
          <p:sp>
            <p:nvSpPr>
              <p:cNvPr id="149" name="Line 86"/>
              <p:cNvSpPr>
                <a:spLocks noChangeAspect="1" noChangeShapeType="1"/>
              </p:cNvSpPr>
              <p:nvPr/>
            </p:nvSpPr>
            <p:spPr bwMode="auto">
              <a:xfrm>
                <a:off x="4128" y="2592"/>
                <a:ext cx="0" cy="96"/>
              </a:xfrm>
              <a:prstGeom prst="line">
                <a:avLst/>
              </a:prstGeom>
              <a:noFill/>
              <a:ln w="38100">
                <a:solidFill>
                  <a:srgbClr val="FF0000"/>
                </a:solidFill>
                <a:round/>
              </a:ln>
            </p:spPr>
            <p:txBody>
              <a:bodyPr/>
              <a:lstStyle/>
              <a:p>
                <a:endParaRPr lang="zh-CN" altLang="en-US">
                  <a:latin typeface="+mn-ea"/>
                </a:endParaRPr>
              </a:p>
            </p:txBody>
          </p:sp>
          <p:sp>
            <p:nvSpPr>
              <p:cNvPr id="150" name="Line 87"/>
              <p:cNvSpPr>
                <a:spLocks noChangeAspect="1" noChangeShapeType="1"/>
              </p:cNvSpPr>
              <p:nvPr/>
            </p:nvSpPr>
            <p:spPr bwMode="auto">
              <a:xfrm>
                <a:off x="4176" y="2592"/>
                <a:ext cx="96" cy="0"/>
              </a:xfrm>
              <a:prstGeom prst="line">
                <a:avLst/>
              </a:prstGeom>
              <a:noFill/>
              <a:ln w="38100">
                <a:solidFill>
                  <a:srgbClr val="FF0000"/>
                </a:solidFill>
                <a:round/>
              </a:ln>
            </p:spPr>
            <p:txBody>
              <a:bodyPr/>
              <a:lstStyle/>
              <a:p>
                <a:endParaRPr lang="zh-CN" altLang="en-US">
                  <a:latin typeface="+mn-ea"/>
                </a:endParaRPr>
              </a:p>
            </p:txBody>
          </p:sp>
          <p:sp>
            <p:nvSpPr>
              <p:cNvPr id="151" name="Line 88"/>
              <p:cNvSpPr>
                <a:spLocks noChangeAspect="1" noChangeShapeType="1"/>
              </p:cNvSpPr>
              <p:nvPr/>
            </p:nvSpPr>
            <p:spPr bwMode="auto">
              <a:xfrm>
                <a:off x="4176" y="2688"/>
                <a:ext cx="96" cy="0"/>
              </a:xfrm>
              <a:prstGeom prst="line">
                <a:avLst/>
              </a:prstGeom>
              <a:noFill/>
              <a:ln w="38100">
                <a:solidFill>
                  <a:srgbClr val="FF0000"/>
                </a:solidFill>
                <a:round/>
              </a:ln>
            </p:spPr>
            <p:txBody>
              <a:bodyPr/>
              <a:lstStyle/>
              <a:p>
                <a:endParaRPr lang="zh-CN" altLang="en-US">
                  <a:latin typeface="+mn-ea"/>
                </a:endParaRPr>
              </a:p>
            </p:txBody>
          </p:sp>
          <p:sp>
            <p:nvSpPr>
              <p:cNvPr id="152" name="Line 89"/>
              <p:cNvSpPr>
                <a:spLocks noChangeAspect="1" noChangeShapeType="1"/>
              </p:cNvSpPr>
              <p:nvPr/>
            </p:nvSpPr>
            <p:spPr bwMode="auto">
              <a:xfrm>
                <a:off x="4032" y="2640"/>
                <a:ext cx="96" cy="0"/>
              </a:xfrm>
              <a:prstGeom prst="line">
                <a:avLst/>
              </a:prstGeom>
              <a:noFill/>
              <a:ln w="38100">
                <a:solidFill>
                  <a:srgbClr val="FF0000"/>
                </a:solidFill>
                <a:round/>
              </a:ln>
            </p:spPr>
            <p:txBody>
              <a:bodyPr/>
              <a:lstStyle/>
              <a:p>
                <a:endParaRPr lang="zh-CN" altLang="en-US">
                  <a:latin typeface="+mn-ea"/>
                </a:endParaRPr>
              </a:p>
            </p:txBody>
          </p:sp>
        </p:grpSp>
      </p:grpSp>
      <p:sp>
        <p:nvSpPr>
          <p:cNvPr id="158" name="Rectangle 166"/>
          <p:cNvSpPr txBox="1">
            <a:spLocks noChangeArrowheads="1"/>
          </p:cNvSpPr>
          <p:nvPr/>
        </p:nvSpPr>
        <p:spPr>
          <a:xfrm>
            <a:off x="6874224" y="4420457"/>
            <a:ext cx="5021870" cy="1946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FFC000"/>
              </a:buClr>
              <a:buFont typeface="Wingdings" panose="05000000000000000000" pitchFamily="2" charset="2"/>
              <a:buChar char="n"/>
              <a:defRPr/>
            </a:pPr>
            <a:r>
              <a:rPr lang="en-US" altLang="zh-CN" sz="2400" b="1" dirty="0"/>
              <a:t>SRAM</a:t>
            </a:r>
            <a:r>
              <a:rPr lang="zh-CN" altLang="en-US" sz="2400" b="1" dirty="0"/>
              <a:t>缺陷</a:t>
            </a:r>
            <a:endParaRPr lang="zh-CN" altLang="en-US" sz="2400" b="1" dirty="0"/>
          </a:p>
          <a:p>
            <a:pPr lvl="1">
              <a:lnSpc>
                <a:spcPct val="150000"/>
              </a:lnSpc>
              <a:buClr>
                <a:srgbClr val="FFC000"/>
              </a:buClr>
              <a:buFont typeface="Wingdings" panose="05000000000000000000" pitchFamily="2" charset="2"/>
              <a:buChar char="p"/>
              <a:defRPr/>
            </a:pPr>
            <a:r>
              <a:rPr lang="en-US" altLang="zh-CN" sz="2000" dirty="0">
                <a:solidFill>
                  <a:srgbClr val="C00000"/>
                </a:solidFill>
              </a:rPr>
              <a:t>MOS</a:t>
            </a:r>
            <a:r>
              <a:rPr lang="zh-CN" altLang="en-US" sz="2000" dirty="0">
                <a:solidFill>
                  <a:srgbClr val="C00000"/>
                </a:solidFill>
              </a:rPr>
              <a:t>管过多，存储密度低</a:t>
            </a:r>
            <a:endParaRPr lang="zh-CN" altLang="en-US" sz="2000" dirty="0">
              <a:solidFill>
                <a:srgbClr val="C00000"/>
              </a:solidFill>
            </a:endParaRPr>
          </a:p>
          <a:p>
            <a:pPr lvl="1">
              <a:lnSpc>
                <a:spcPct val="150000"/>
              </a:lnSpc>
              <a:buClr>
                <a:srgbClr val="FFC000"/>
              </a:buClr>
              <a:buFont typeface="Wingdings" panose="05000000000000000000" pitchFamily="2" charset="2"/>
              <a:buChar char="p"/>
              <a:defRPr/>
            </a:pPr>
            <a:r>
              <a:rPr lang="zh-CN" altLang="en-US" sz="2000" dirty="0">
                <a:solidFill>
                  <a:srgbClr val="C00000"/>
                </a:solidFill>
              </a:rPr>
              <a:t>功耗太大，单位容量成本高</a:t>
            </a:r>
            <a:endParaRPr lang="zh-CN" altLang="en-US" sz="2000" dirty="0">
              <a:solidFill>
                <a:srgbClr val="C00000"/>
              </a:solidFill>
            </a:endParaRPr>
          </a:p>
        </p:txBody>
      </p:sp>
      <p:grpSp>
        <p:nvGrpSpPr>
          <p:cNvPr id="166" name="组合 165"/>
          <p:cNvGrpSpPr/>
          <p:nvPr/>
        </p:nvGrpSpPr>
        <p:grpSpPr>
          <a:xfrm>
            <a:off x="2786778" y="3096261"/>
            <a:ext cx="1621255" cy="449513"/>
            <a:chOff x="2786778" y="3096261"/>
            <a:chExt cx="1621255" cy="449513"/>
          </a:xfrm>
        </p:grpSpPr>
        <p:sp>
          <p:nvSpPr>
            <p:cNvPr id="160" name="Line 18"/>
            <p:cNvSpPr>
              <a:spLocks noChangeAspect="1" noChangeShapeType="1"/>
            </p:cNvSpPr>
            <p:nvPr/>
          </p:nvSpPr>
          <p:spPr bwMode="auto">
            <a:xfrm>
              <a:off x="3149396" y="3096261"/>
              <a:ext cx="539416" cy="0"/>
            </a:xfrm>
            <a:prstGeom prst="line">
              <a:avLst/>
            </a:prstGeom>
            <a:noFill/>
            <a:ln w="38100">
              <a:solidFill>
                <a:srgbClr val="0000FF"/>
              </a:solidFill>
              <a:round/>
            </a:ln>
          </p:spPr>
          <p:txBody>
            <a:bodyPr/>
            <a:lstStyle/>
            <a:p>
              <a:endParaRPr lang="zh-CN" altLang="en-US">
                <a:latin typeface="+mn-ea"/>
              </a:endParaRPr>
            </a:p>
          </p:txBody>
        </p:sp>
        <p:sp>
          <p:nvSpPr>
            <p:cNvPr id="163" name="Line 43"/>
            <p:cNvSpPr>
              <a:spLocks noChangeAspect="1" noChangeShapeType="1"/>
            </p:cNvSpPr>
            <p:nvPr/>
          </p:nvSpPr>
          <p:spPr bwMode="auto">
            <a:xfrm>
              <a:off x="3688812" y="3096261"/>
              <a:ext cx="719221" cy="449513"/>
            </a:xfrm>
            <a:prstGeom prst="line">
              <a:avLst/>
            </a:prstGeom>
            <a:noFill/>
            <a:ln w="38100">
              <a:solidFill>
                <a:srgbClr val="0000FF"/>
              </a:solidFill>
              <a:round/>
            </a:ln>
          </p:spPr>
          <p:txBody>
            <a:bodyPr/>
            <a:lstStyle/>
            <a:p>
              <a:endParaRPr lang="zh-CN" altLang="en-US">
                <a:latin typeface="+mn-ea"/>
              </a:endParaRPr>
            </a:p>
          </p:txBody>
        </p:sp>
        <p:sp>
          <p:nvSpPr>
            <p:cNvPr id="164" name="Line 48"/>
            <p:cNvSpPr>
              <a:spLocks noChangeAspect="1" noChangeShapeType="1"/>
            </p:cNvSpPr>
            <p:nvPr/>
          </p:nvSpPr>
          <p:spPr bwMode="auto">
            <a:xfrm>
              <a:off x="2786778" y="3096261"/>
              <a:ext cx="359611" cy="0"/>
            </a:xfrm>
            <a:prstGeom prst="line">
              <a:avLst/>
            </a:prstGeom>
            <a:noFill/>
            <a:ln w="38100">
              <a:solidFill>
                <a:srgbClr val="0000FF"/>
              </a:solidFill>
              <a:round/>
              <a:tailEnd type="oval"/>
            </a:ln>
          </p:spPr>
          <p:txBody>
            <a:bodyPr/>
            <a:lstStyle/>
            <a:p>
              <a:endParaRPr lang="zh-CN" altLang="en-US">
                <a:latin typeface="+mn-ea"/>
              </a:endParaRPr>
            </a:p>
          </p:txBody>
        </p:sp>
      </p:grpSp>
      <p:grpSp>
        <p:nvGrpSpPr>
          <p:cNvPr id="167" name="组合 166"/>
          <p:cNvGrpSpPr/>
          <p:nvPr/>
        </p:nvGrpSpPr>
        <p:grpSpPr>
          <a:xfrm>
            <a:off x="3598909" y="3096261"/>
            <a:ext cx="1618248" cy="449513"/>
            <a:chOff x="3598909" y="3096261"/>
            <a:chExt cx="1618248" cy="449513"/>
          </a:xfrm>
        </p:grpSpPr>
        <p:sp>
          <p:nvSpPr>
            <p:cNvPr id="161" name="Line 41"/>
            <p:cNvSpPr>
              <a:spLocks noChangeAspect="1" noChangeShapeType="1"/>
            </p:cNvSpPr>
            <p:nvPr/>
          </p:nvSpPr>
          <p:spPr bwMode="auto">
            <a:xfrm>
              <a:off x="4318130" y="3096261"/>
              <a:ext cx="539416" cy="0"/>
            </a:xfrm>
            <a:prstGeom prst="line">
              <a:avLst/>
            </a:prstGeom>
            <a:noFill/>
            <a:ln w="38100">
              <a:solidFill>
                <a:srgbClr val="D60093"/>
              </a:solidFill>
              <a:round/>
            </a:ln>
          </p:spPr>
          <p:txBody>
            <a:bodyPr/>
            <a:lstStyle/>
            <a:p>
              <a:endParaRPr lang="zh-CN" altLang="en-US">
                <a:latin typeface="+mn-ea"/>
              </a:endParaRPr>
            </a:p>
          </p:txBody>
        </p:sp>
        <p:sp>
          <p:nvSpPr>
            <p:cNvPr id="162" name="Line 42"/>
            <p:cNvSpPr>
              <a:spLocks noChangeAspect="1" noChangeShapeType="1"/>
            </p:cNvSpPr>
            <p:nvPr/>
          </p:nvSpPr>
          <p:spPr bwMode="auto">
            <a:xfrm flipV="1">
              <a:off x="3598909" y="3096261"/>
              <a:ext cx="719221" cy="449513"/>
            </a:xfrm>
            <a:prstGeom prst="line">
              <a:avLst/>
            </a:prstGeom>
            <a:noFill/>
            <a:ln w="38100">
              <a:solidFill>
                <a:srgbClr val="D60093"/>
              </a:solidFill>
              <a:round/>
            </a:ln>
          </p:spPr>
          <p:txBody>
            <a:bodyPr/>
            <a:lstStyle/>
            <a:p>
              <a:endParaRPr lang="zh-CN" altLang="en-US">
                <a:latin typeface="+mn-ea"/>
              </a:endParaRPr>
            </a:p>
          </p:txBody>
        </p:sp>
        <p:sp>
          <p:nvSpPr>
            <p:cNvPr id="165" name="Line 49"/>
            <p:cNvSpPr>
              <a:spLocks noChangeAspect="1" noChangeShapeType="1"/>
            </p:cNvSpPr>
            <p:nvPr/>
          </p:nvSpPr>
          <p:spPr bwMode="auto">
            <a:xfrm flipH="1">
              <a:off x="4857546" y="3096261"/>
              <a:ext cx="359611" cy="0"/>
            </a:xfrm>
            <a:prstGeom prst="line">
              <a:avLst/>
            </a:prstGeom>
            <a:noFill/>
            <a:ln w="38100">
              <a:solidFill>
                <a:srgbClr val="D60093"/>
              </a:solidFill>
              <a:round/>
              <a:tailEnd type="oval"/>
            </a:ln>
          </p:spPr>
          <p:txBody>
            <a:bodyPr/>
            <a:lstStyle/>
            <a:p>
              <a:endParaRPr lang="zh-CN" altLang="en-US">
                <a:latin typeface="+mn-ea"/>
              </a:endParaRPr>
            </a:p>
          </p:txBody>
        </p:sp>
      </p:grpSp>
      <p:grpSp>
        <p:nvGrpSpPr>
          <p:cNvPr id="228" name="组合 227"/>
          <p:cNvGrpSpPr/>
          <p:nvPr/>
        </p:nvGrpSpPr>
        <p:grpSpPr>
          <a:xfrm>
            <a:off x="8100638" y="1486758"/>
            <a:ext cx="2372196" cy="2590800"/>
            <a:chOff x="8096850" y="1486758"/>
            <a:chExt cx="2372196" cy="2590800"/>
          </a:xfrm>
        </p:grpSpPr>
        <p:sp>
          <p:nvSpPr>
            <p:cNvPr id="199"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a:effectLst>
                    <a:outerShdw blurRad="38100" dist="38100" dir="2700000" algn="tl">
                      <a:srgbClr val="FFFFFF"/>
                    </a:outerShdw>
                  </a:effectLst>
                  <a:latin typeface="+mn-ea"/>
                </a:rPr>
                <a:t>位存储体</a:t>
              </a:r>
              <a:endParaRPr lang="zh-CN" altLang="en-US">
                <a:effectLst>
                  <a:outerShdw blurRad="38100" dist="38100" dir="2700000" algn="tl">
                    <a:srgbClr val="FFFFFF"/>
                  </a:outerShdw>
                </a:effectLst>
                <a:latin typeface="+mn-ea"/>
              </a:endParaRPr>
            </a:p>
          </p:txBody>
        </p:sp>
        <p:sp>
          <p:nvSpPr>
            <p:cNvPr id="200" name="Line 5"/>
            <p:cNvSpPr>
              <a:spLocks noChangeShapeType="1"/>
            </p:cNvSpPr>
            <p:nvPr/>
          </p:nvSpPr>
          <p:spPr bwMode="auto">
            <a:xfrm>
              <a:off x="8335446" y="2508251"/>
              <a:ext cx="0" cy="853875"/>
            </a:xfrm>
            <a:prstGeom prst="line">
              <a:avLst/>
            </a:prstGeom>
            <a:noFill/>
            <a:ln w="19050">
              <a:solidFill>
                <a:schemeClr val="tx1"/>
              </a:solidFill>
              <a:miter lim="800000"/>
            </a:ln>
          </p:spPr>
          <p:txBody>
            <a:bodyPr/>
            <a:lstStyle/>
            <a:p>
              <a:endParaRPr lang="zh-CN" altLang="en-US">
                <a:latin typeface="+mn-ea"/>
              </a:endParaRPr>
            </a:p>
          </p:txBody>
        </p:sp>
        <p:sp>
          <p:nvSpPr>
            <p:cNvPr id="201" name="Line 6"/>
            <p:cNvSpPr>
              <a:spLocks noChangeShapeType="1"/>
            </p:cNvSpPr>
            <p:nvPr/>
          </p:nvSpPr>
          <p:spPr bwMode="auto">
            <a:xfrm>
              <a:off x="9249846" y="1789865"/>
              <a:ext cx="0" cy="420793"/>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02" name="Line 7"/>
            <p:cNvSpPr>
              <a:spLocks noChangeShapeType="1"/>
            </p:cNvSpPr>
            <p:nvPr/>
          </p:nvSpPr>
          <p:spPr bwMode="auto">
            <a:xfrm flipH="1">
              <a:off x="8335446" y="2517575"/>
              <a:ext cx="228600" cy="0"/>
            </a:xfrm>
            <a:prstGeom prst="line">
              <a:avLst/>
            </a:prstGeom>
            <a:noFill/>
            <a:ln w="19050">
              <a:solidFill>
                <a:schemeClr val="tx1"/>
              </a:solidFill>
              <a:miter lim="800000"/>
            </a:ln>
          </p:spPr>
          <p:txBody>
            <a:bodyPr/>
            <a:lstStyle/>
            <a:p>
              <a:endParaRPr lang="zh-CN" altLang="en-US">
                <a:latin typeface="+mn-ea"/>
              </a:endParaRPr>
            </a:p>
          </p:txBody>
        </p:sp>
        <p:sp>
          <p:nvSpPr>
            <p:cNvPr id="203" name="Line 8"/>
            <p:cNvSpPr>
              <a:spLocks noChangeShapeType="1"/>
            </p:cNvSpPr>
            <p:nvPr/>
          </p:nvSpPr>
          <p:spPr bwMode="auto">
            <a:xfrm>
              <a:off x="10164246" y="2508251"/>
              <a:ext cx="0" cy="853875"/>
            </a:xfrm>
            <a:prstGeom prst="line">
              <a:avLst/>
            </a:prstGeom>
            <a:noFill/>
            <a:ln w="19050">
              <a:solidFill>
                <a:schemeClr val="tx1"/>
              </a:solidFill>
              <a:miter lim="800000"/>
            </a:ln>
          </p:spPr>
          <p:txBody>
            <a:bodyPr/>
            <a:lstStyle/>
            <a:p>
              <a:endParaRPr lang="zh-CN" altLang="en-US">
                <a:latin typeface="+mn-ea"/>
              </a:endParaRPr>
            </a:p>
          </p:txBody>
        </p:sp>
        <p:sp>
          <p:nvSpPr>
            <p:cNvPr id="204" name="Line 9"/>
            <p:cNvSpPr>
              <a:spLocks noChangeShapeType="1"/>
            </p:cNvSpPr>
            <p:nvPr/>
          </p:nvSpPr>
          <p:spPr bwMode="auto">
            <a:xfrm flipH="1">
              <a:off x="9935646" y="2517575"/>
              <a:ext cx="228600" cy="0"/>
            </a:xfrm>
            <a:prstGeom prst="line">
              <a:avLst/>
            </a:prstGeom>
            <a:noFill/>
            <a:ln w="19050">
              <a:solidFill>
                <a:schemeClr val="tx1"/>
              </a:solidFill>
              <a:miter lim="800000"/>
            </a:ln>
          </p:spPr>
          <p:txBody>
            <a:bodyPr/>
            <a:lstStyle/>
            <a:p>
              <a:endParaRPr lang="zh-CN" altLang="en-US">
                <a:latin typeface="+mn-ea"/>
              </a:endParaRPr>
            </a:p>
          </p:txBody>
        </p:sp>
        <p:sp>
          <p:nvSpPr>
            <p:cNvPr id="205" name="Rectangle 10"/>
            <p:cNvSpPr>
              <a:spLocks noChangeArrowheads="1"/>
            </p:cNvSpPr>
            <p:nvPr/>
          </p:nvSpPr>
          <p:spPr bwMode="auto">
            <a:xfrm>
              <a:off x="8701438" y="1486758"/>
              <a:ext cx="1219200" cy="228600"/>
            </a:xfrm>
            <a:prstGeom prst="rect">
              <a:avLst/>
            </a:prstGeom>
            <a:noFill/>
            <a:ln w="12700">
              <a:noFill/>
              <a:miter lim="800000"/>
            </a:ln>
          </p:spPr>
          <p:txBody>
            <a:bodyPr lIns="12700" tIns="12700" rIns="12700" bIns="12700"/>
            <a:lstStyle/>
            <a:p>
              <a:pPr algn="just"/>
              <a:r>
                <a:rPr lang="en-US" altLang="zh-CN" sz="1600" dirty="0">
                  <a:latin typeface="+mn-ea"/>
                </a:rPr>
                <a:t>X</a:t>
              </a:r>
              <a:r>
                <a:rPr lang="zh-CN" altLang="en-US" sz="1600" dirty="0">
                  <a:latin typeface="+mn-ea"/>
                </a:rPr>
                <a:t>地址译码线</a:t>
              </a:r>
              <a:endParaRPr lang="zh-CN" altLang="en-US" sz="1600" dirty="0">
                <a:latin typeface="+mn-ea"/>
              </a:endParaRPr>
            </a:p>
          </p:txBody>
        </p:sp>
        <p:sp>
          <p:nvSpPr>
            <p:cNvPr id="206" name="Rectangle 11"/>
            <p:cNvSpPr>
              <a:spLocks noChangeArrowheads="1"/>
            </p:cNvSpPr>
            <p:nvPr/>
          </p:nvSpPr>
          <p:spPr bwMode="auto">
            <a:xfrm>
              <a:off x="8096850" y="2439258"/>
              <a:ext cx="228600" cy="304800"/>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207" name="Group 12"/>
            <p:cNvGrpSpPr/>
            <p:nvPr/>
          </p:nvGrpSpPr>
          <p:grpSpPr bwMode="auto">
            <a:xfrm>
              <a:off x="10240446" y="2439258"/>
              <a:ext cx="228600" cy="304800"/>
              <a:chOff x="5040" y="2688"/>
              <a:chExt cx="144" cy="192"/>
            </a:xfrm>
          </p:grpSpPr>
          <p:sp>
            <p:nvSpPr>
              <p:cNvPr id="208" name="Rectangle 13"/>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209" name="Line 14"/>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nvGrpSpPr>
            <p:cNvPr id="210" name="Group 15"/>
            <p:cNvGrpSpPr>
              <a:grpSpLocks noChangeAspect="1"/>
            </p:cNvGrpSpPr>
            <p:nvPr/>
          </p:nvGrpSpPr>
          <p:grpSpPr bwMode="auto">
            <a:xfrm>
              <a:off x="8335446" y="3277458"/>
              <a:ext cx="381000" cy="304800"/>
              <a:chOff x="3360" y="2544"/>
              <a:chExt cx="240" cy="192"/>
            </a:xfrm>
          </p:grpSpPr>
          <p:sp>
            <p:nvSpPr>
              <p:cNvPr id="211" name="Line 1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12" name="Line 1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13" name="Line 18"/>
              <p:cNvSpPr>
                <a:spLocks noChangeAspect="1" noChangeShapeType="1"/>
              </p:cNvSpPr>
              <p:nvPr/>
            </p:nvSpPr>
            <p:spPr bwMode="auto">
              <a:xfrm>
                <a:off x="3360" y="2592"/>
                <a:ext cx="96" cy="0"/>
              </a:xfrm>
              <a:prstGeom prst="line">
                <a:avLst/>
              </a:prstGeom>
              <a:noFill/>
              <a:ln w="19050">
                <a:solidFill>
                  <a:schemeClr val="tx1"/>
                </a:solidFill>
                <a:miter lim="800000"/>
              </a:ln>
            </p:spPr>
            <p:txBody>
              <a:bodyPr/>
              <a:lstStyle/>
              <a:p>
                <a:endParaRPr lang="zh-CN" altLang="en-US">
                  <a:latin typeface="+mn-ea"/>
                </a:endParaRPr>
              </a:p>
            </p:txBody>
          </p:sp>
          <p:sp>
            <p:nvSpPr>
              <p:cNvPr id="214" name="Line 1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15" name="Line 2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16" name="Group 21"/>
            <p:cNvGrpSpPr>
              <a:grpSpLocks noChangeAspect="1"/>
            </p:cNvGrpSpPr>
            <p:nvPr/>
          </p:nvGrpSpPr>
          <p:grpSpPr bwMode="auto">
            <a:xfrm>
              <a:off x="9783246" y="3277458"/>
              <a:ext cx="381000" cy="304800"/>
              <a:chOff x="4032" y="2544"/>
              <a:chExt cx="240" cy="192"/>
            </a:xfrm>
          </p:grpSpPr>
          <p:sp>
            <p:nvSpPr>
              <p:cNvPr id="217" name="Line 22"/>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18" name="Line 23"/>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19" name="Line 24"/>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20" name="Line 25"/>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21" name="Line 26"/>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222" name="Line 27"/>
            <p:cNvSpPr>
              <a:spLocks noChangeShapeType="1"/>
            </p:cNvSpPr>
            <p:nvPr/>
          </p:nvSpPr>
          <p:spPr bwMode="auto">
            <a:xfrm>
              <a:off x="8716446" y="3429858"/>
              <a:ext cx="1143000" cy="0"/>
            </a:xfrm>
            <a:prstGeom prst="line">
              <a:avLst/>
            </a:prstGeom>
            <a:noFill/>
            <a:ln w="19050">
              <a:solidFill>
                <a:schemeClr val="tx1"/>
              </a:solidFill>
              <a:round/>
            </a:ln>
          </p:spPr>
          <p:txBody>
            <a:bodyPr/>
            <a:lstStyle/>
            <a:p>
              <a:endParaRPr lang="zh-CN" altLang="en-US">
                <a:latin typeface="+mn-ea"/>
              </a:endParaRPr>
            </a:p>
          </p:txBody>
        </p:sp>
        <p:sp>
          <p:nvSpPr>
            <p:cNvPr id="223"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224" name="Rectangle 29"/>
            <p:cNvSpPr>
              <a:spLocks noChangeArrowheads="1"/>
            </p:cNvSpPr>
            <p:nvPr/>
          </p:nvSpPr>
          <p:spPr bwMode="auto">
            <a:xfrm>
              <a:off x="8720198" y="3848958"/>
              <a:ext cx="1219200" cy="228600"/>
            </a:xfrm>
            <a:prstGeom prst="rect">
              <a:avLst/>
            </a:prstGeom>
            <a:noFill/>
            <a:ln w="12700">
              <a:noFill/>
              <a:miter lim="800000"/>
            </a:ln>
          </p:spPr>
          <p:txBody>
            <a:bodyPr lIns="12700" tIns="12700" rIns="12700" bIns="12700"/>
            <a:lstStyle/>
            <a:p>
              <a:pPr algn="just"/>
              <a:r>
                <a:rPr lang="en-US" altLang="zh-CN" sz="1600" dirty="0">
                  <a:latin typeface="+mn-ea"/>
                </a:rPr>
                <a:t>Y</a:t>
              </a:r>
              <a:r>
                <a:rPr lang="zh-CN" altLang="en-US" sz="1600" dirty="0">
                  <a:latin typeface="+mn-ea"/>
                </a:rPr>
                <a:t>地址译码线</a:t>
              </a:r>
              <a:endParaRPr lang="zh-CN" altLang="en-US" sz="1600" dirty="0">
                <a:latin typeface="+mn-ea"/>
              </a:endParaRPr>
            </a:p>
          </p:txBody>
        </p:sp>
        <p:sp>
          <p:nvSpPr>
            <p:cNvPr id="225" name="Line 30"/>
            <p:cNvSpPr>
              <a:spLocks noChangeShapeType="1"/>
            </p:cNvSpPr>
            <p:nvPr/>
          </p:nvSpPr>
          <p:spPr bwMode="auto">
            <a:xfrm>
              <a:off x="8335446" y="3496533"/>
              <a:ext cx="0" cy="457200"/>
            </a:xfrm>
            <a:prstGeom prst="line">
              <a:avLst/>
            </a:prstGeom>
            <a:noFill/>
            <a:ln w="19050">
              <a:solidFill>
                <a:schemeClr val="tx1"/>
              </a:solidFill>
              <a:miter lim="800000"/>
              <a:tailEnd type="triangle" w="med" len="med"/>
            </a:ln>
          </p:spPr>
          <p:txBody>
            <a:bodyPr/>
            <a:lstStyle/>
            <a:p>
              <a:endParaRPr lang="zh-CN" altLang="en-US">
                <a:latin typeface="+mn-ea"/>
              </a:endParaRPr>
            </a:p>
          </p:txBody>
        </p:sp>
        <p:sp>
          <p:nvSpPr>
            <p:cNvPr id="226" name="Line 31"/>
            <p:cNvSpPr>
              <a:spLocks noChangeShapeType="1"/>
            </p:cNvSpPr>
            <p:nvPr/>
          </p:nvSpPr>
          <p:spPr bwMode="auto">
            <a:xfrm>
              <a:off x="10164246" y="3496533"/>
              <a:ext cx="0" cy="4572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27" name="Rectangle 32"/>
            <p:cNvSpPr>
              <a:spLocks noChangeArrowheads="1"/>
            </p:cNvSpPr>
            <p:nvPr/>
          </p:nvSpPr>
          <p:spPr bwMode="auto">
            <a:xfrm>
              <a:off x="9311038" y="1947292"/>
              <a:ext cx="228600" cy="304800"/>
            </a:xfrm>
            <a:prstGeom prst="rect">
              <a:avLst/>
            </a:prstGeom>
            <a:noFill/>
            <a:ln w="12700">
              <a:noFill/>
              <a:miter lim="800000"/>
            </a:ln>
          </p:spPr>
          <p:txBody>
            <a:bodyPr lIns="12700" tIns="12700" rIns="12700" bIns="12700"/>
            <a:lstStyle/>
            <a:p>
              <a:pPr algn="just"/>
              <a:r>
                <a:rPr lang="en-US" altLang="zh-CN" sz="1600" dirty="0">
                  <a:latin typeface="+mn-ea"/>
                </a:rPr>
                <a:t>X</a:t>
              </a:r>
              <a:endParaRPr lang="en-US" altLang="zh-CN" sz="1600" dirty="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500"/>
                                        <p:tgtEl>
                                          <p:spTgt spid="1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left)">
                                      <p:cBhvr>
                                        <p:cTn id="11" dur="500"/>
                                        <p:tgtEl>
                                          <p:spTgt spid="10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par>
                                <p:cTn id="17" presetID="22" presetClass="entr" presetSubtype="1" repeatCount="300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up)">
                                      <p:cBhvr>
                                        <p:cTn id="19" dur="500"/>
                                        <p:tgtEl>
                                          <p:spTgt spid="112"/>
                                        </p:tgtEl>
                                      </p:cBhvr>
                                    </p:animEffect>
                                  </p:childTnLst>
                                </p:cTn>
                              </p:par>
                              <p:par>
                                <p:cTn id="20" presetID="22" presetClass="entr" presetSubtype="1" repeatCount="300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up)">
                                      <p:cBhvr>
                                        <p:cTn id="22" dur="500"/>
                                        <p:tgtEl>
                                          <p:spTgt spid="113"/>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wipe(up)">
                                      <p:cBhvr>
                                        <p:cTn id="26" dur="500"/>
                                        <p:tgtEl>
                                          <p:spTgt spid="1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repeatCount="300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down)">
                                      <p:cBhvr>
                                        <p:cTn id="31" dur="500"/>
                                        <p:tgtEl>
                                          <p:spTgt spid="120"/>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wipe(left)">
                                      <p:cBhvr>
                                        <p:cTn id="34" dur="500"/>
                                        <p:tgtEl>
                                          <p:spTgt spid="121"/>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wipe(down)">
                                      <p:cBhvr>
                                        <p:cTn id="38" dur="500"/>
                                        <p:tgtEl>
                                          <p:spTgt spid="14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down)">
                                      <p:cBhvr>
                                        <p:cTn id="43" dur="500"/>
                                        <p:tgtEl>
                                          <p:spTgt spid="122"/>
                                        </p:tgtEl>
                                      </p:cBhvr>
                                    </p:animEffect>
                                  </p:childTnLst>
                                </p:cTn>
                              </p:par>
                            </p:childTnLst>
                          </p:cTn>
                        </p:par>
                        <p:par>
                          <p:cTn id="44" fill="hold">
                            <p:stCondLst>
                              <p:cond delay="500"/>
                            </p:stCondLst>
                            <p:childTnLst>
                              <p:par>
                                <p:cTn id="45" presetID="22" presetClass="entr" presetSubtype="4" repeatCount="4000" fill="hold" nodeType="after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down)">
                                      <p:cBhvr>
                                        <p:cTn id="47" dur="500"/>
                                        <p:tgtEl>
                                          <p:spTgt spid="114"/>
                                        </p:tgtEl>
                                      </p:cBhvr>
                                    </p:animEffect>
                                  </p:childTnLst>
                                </p:cTn>
                              </p:par>
                              <p:par>
                                <p:cTn id="48" presetID="22" presetClass="entr" presetSubtype="4" repeatCount="4000" fill="hold" nodeType="with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wipe(down)">
                                      <p:cBhvr>
                                        <p:cTn id="50" dur="500"/>
                                        <p:tgtEl>
                                          <p:spTgt spid="117"/>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66"/>
                                        </p:tgtEl>
                                        <p:attrNameLst>
                                          <p:attrName>style.visibility</p:attrName>
                                        </p:attrNameLst>
                                      </p:cBhvr>
                                      <p:to>
                                        <p:strVal val="visible"/>
                                      </p:to>
                                    </p:set>
                                    <p:animEffect transition="in" filter="wipe(left)">
                                      <p:cBhvr>
                                        <p:cTn id="54" dur="500"/>
                                        <p:tgtEl>
                                          <p:spTgt spid="166"/>
                                        </p:tgtEl>
                                      </p:cBhvr>
                                    </p:animEffect>
                                  </p:childTnLst>
                                </p:cTn>
                              </p:par>
                              <p:par>
                                <p:cTn id="55" presetID="22" presetClass="entr" presetSubtype="2" fill="hold" nodeType="withEffect">
                                  <p:stCondLst>
                                    <p:cond delay="0"/>
                                  </p:stCondLst>
                                  <p:childTnLst>
                                    <p:set>
                                      <p:cBhvr>
                                        <p:cTn id="56" dur="1" fill="hold">
                                          <p:stCondLst>
                                            <p:cond delay="0"/>
                                          </p:stCondLst>
                                        </p:cTn>
                                        <p:tgtEl>
                                          <p:spTgt spid="167"/>
                                        </p:tgtEl>
                                        <p:attrNameLst>
                                          <p:attrName>style.visibility</p:attrName>
                                        </p:attrNameLst>
                                      </p:cBhvr>
                                      <p:to>
                                        <p:strVal val="visible"/>
                                      </p:to>
                                    </p:set>
                                    <p:animEffect transition="in" filter="wipe(right)">
                                      <p:cBhvr>
                                        <p:cTn id="57" dur="500"/>
                                        <p:tgtEl>
                                          <p:spTgt spid="1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4000" fill="hold" grpId="0" nodeType="clickEffect">
                                  <p:stCondLst>
                                    <p:cond delay="0"/>
                                  </p:stCondLst>
                                  <p:childTnLst>
                                    <p:animEffect transition="out" filter="fade">
                                      <p:cBhvr>
                                        <p:cTn id="61" dur="500" tmFilter="0, 0; .2, .5; .8, .5; 1, 0"/>
                                        <p:tgtEl>
                                          <p:spTgt spid="4"/>
                                        </p:tgtEl>
                                      </p:cBhvr>
                                    </p:animEffect>
                                    <p:animScale>
                                      <p:cBhvr>
                                        <p:cTn id="62" dur="250" autoRev="1" fill="hold"/>
                                        <p:tgtEl>
                                          <p:spTgt spid="4"/>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28"/>
                                        </p:tgtEl>
                                        <p:attrNameLst>
                                          <p:attrName>style.visibility</p:attrName>
                                        </p:attrNameLst>
                                      </p:cBhvr>
                                      <p:to>
                                        <p:strVal val="visible"/>
                                      </p:to>
                                    </p:set>
                                    <p:animEffect transition="in" filter="wipe(down)">
                                      <p:cBhvr>
                                        <p:cTn id="67" dur="500"/>
                                        <p:tgtEl>
                                          <p:spTgt spid="2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9" grpId="0" animBg="1"/>
      <p:bldP spid="110" grpId="0" animBg="1"/>
      <p:bldP spid="111" grpId="0" animBg="1"/>
      <p:bldP spid="112" grpId="0" animBg="1"/>
      <p:bldP spid="113" grpId="0" animBg="1"/>
      <p:bldP spid="120" grpId="0" animBg="1"/>
      <p:bldP spid="121" grpId="0" animBg="1"/>
      <p:bldP spid="1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487822" y="257614"/>
            <a:ext cx="3965425" cy="617641"/>
          </a:xfrm>
        </p:spPr>
        <p:txBody>
          <a:bodyPr/>
          <a:lstStyle/>
          <a:p>
            <a:pPr eaLnBrk="1" hangingPunct="1"/>
            <a:r>
              <a:rPr lang="zh-CN" altLang="en-US" dirty="0"/>
              <a:t>位存储体封装与扩展</a:t>
            </a:r>
            <a:endParaRPr lang="zh-CN" altLang="en-US" dirty="0"/>
          </a:p>
        </p:txBody>
      </p:sp>
      <p:sp>
        <p:nvSpPr>
          <p:cNvPr id="40982" name="Rectangle 33"/>
          <p:cNvSpPr>
            <a:spLocks noGrp="1" noChangeArrowheads="1"/>
          </p:cNvSpPr>
          <p:nvPr>
            <p:ph type="body" idx="1"/>
          </p:nvPr>
        </p:nvSpPr>
        <p:spPr>
          <a:xfrm>
            <a:off x="679040" y="4597706"/>
            <a:ext cx="3582988" cy="1745513"/>
          </a:xfrm>
        </p:spPr>
        <p:txBody>
          <a:bodyPr/>
          <a:lstStyle/>
          <a:p>
            <a:pPr eaLnBrk="1" hangingPunct="1">
              <a:defRPr/>
            </a:pPr>
            <a:r>
              <a:rPr lang="zh-CN" altLang="en-US" sz="2000" b="1" dirty="0"/>
              <a:t>输入：</a:t>
            </a:r>
            <a:r>
              <a:rPr lang="en-US" altLang="zh-CN" sz="2000" b="1" dirty="0"/>
              <a:t>X   </a:t>
            </a:r>
            <a:r>
              <a:rPr sz="2000" b="1" dirty="0"/>
              <a:t>行选择线</a:t>
            </a:r>
            <a:endParaRPr sz="2000" b="1" dirty="0"/>
          </a:p>
          <a:p>
            <a:pPr eaLnBrk="1" hangingPunct="1">
              <a:defRPr/>
            </a:pPr>
            <a:r>
              <a:rPr lang="zh-CN" altLang="en-US" sz="2000" b="1" dirty="0"/>
              <a:t>输出：</a:t>
            </a:r>
            <a:r>
              <a:rPr lang="en-US" altLang="zh-CN" sz="2000" b="1" dirty="0"/>
              <a:t>D  </a:t>
            </a:r>
            <a:r>
              <a:rPr sz="2000" b="1" dirty="0"/>
              <a:t>数据输出口</a:t>
            </a:r>
            <a:endParaRPr sz="2000" b="1" dirty="0"/>
          </a:p>
          <a:p>
            <a:pPr eaLnBrk="1" hangingPunct="1">
              <a:defRPr/>
            </a:pPr>
            <a:r>
              <a:rPr sz="2000" b="1" dirty="0"/>
              <a:t>行选线选中方能读写数据</a:t>
            </a:r>
            <a:endParaRPr sz="2000" b="1" dirty="0"/>
          </a:p>
        </p:txBody>
      </p:sp>
      <p:sp>
        <p:nvSpPr>
          <p:cNvPr id="35" name="Line 2"/>
          <p:cNvSpPr>
            <a:spLocks noChangeShapeType="1"/>
          </p:cNvSpPr>
          <p:nvPr/>
        </p:nvSpPr>
        <p:spPr bwMode="auto">
          <a:xfrm>
            <a:off x="6442234" y="1796002"/>
            <a:ext cx="0" cy="3962400"/>
          </a:xfrm>
          <a:prstGeom prst="line">
            <a:avLst/>
          </a:prstGeom>
          <a:noFill/>
          <a:ln w="28575" cap="sq">
            <a:solidFill>
              <a:schemeClr val="tx1"/>
            </a:solidFill>
            <a:miter lim="800000"/>
          </a:ln>
        </p:spPr>
        <p:txBody>
          <a:bodyPr/>
          <a:lstStyle/>
          <a:p>
            <a:endParaRPr lang="zh-CN" altLang="en-US" sz="1400">
              <a:latin typeface="+mn-ea"/>
            </a:endParaRPr>
          </a:p>
        </p:txBody>
      </p:sp>
      <p:sp>
        <p:nvSpPr>
          <p:cNvPr id="36" name="Rectangle 3"/>
          <p:cNvSpPr>
            <a:spLocks noChangeArrowheads="1"/>
          </p:cNvSpPr>
          <p:nvPr/>
        </p:nvSpPr>
        <p:spPr bwMode="auto">
          <a:xfrm>
            <a:off x="5346859" y="10721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0</a:t>
            </a:r>
            <a:endParaRPr lang="en-US" altLang="zh-CN" sz="2000" baseline="-25000">
              <a:solidFill>
                <a:srgbClr val="C00000"/>
              </a:solidFill>
              <a:latin typeface="+mn-ea"/>
            </a:endParaRPr>
          </a:p>
        </p:txBody>
      </p:sp>
      <p:grpSp>
        <p:nvGrpSpPr>
          <p:cNvPr id="37" name="Group 4"/>
          <p:cNvGrpSpPr/>
          <p:nvPr/>
        </p:nvGrpSpPr>
        <p:grpSpPr bwMode="auto">
          <a:xfrm>
            <a:off x="6442234" y="5682202"/>
            <a:ext cx="2235200" cy="685800"/>
            <a:chOff x="960" y="2736"/>
            <a:chExt cx="1408" cy="432"/>
          </a:xfrm>
        </p:grpSpPr>
        <p:grpSp>
          <p:nvGrpSpPr>
            <p:cNvPr id="38" name="Group 5"/>
            <p:cNvGrpSpPr>
              <a:grpSpLocks noChangeAspect="1"/>
            </p:cNvGrpSpPr>
            <p:nvPr/>
          </p:nvGrpSpPr>
          <p:grpSpPr bwMode="auto">
            <a:xfrm>
              <a:off x="960" y="2736"/>
              <a:ext cx="240" cy="192"/>
              <a:chOff x="3360" y="2544"/>
              <a:chExt cx="240" cy="192"/>
            </a:xfrm>
          </p:grpSpPr>
          <p:sp>
            <p:nvSpPr>
              <p:cNvPr id="50" name="Line 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sz="2000">
                  <a:latin typeface="+mn-ea"/>
                </a:endParaRPr>
              </a:p>
            </p:txBody>
          </p:sp>
          <p:sp>
            <p:nvSpPr>
              <p:cNvPr id="51" name="Line 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sz="2000">
                  <a:latin typeface="+mn-ea"/>
                </a:endParaRPr>
              </a:p>
            </p:txBody>
          </p:sp>
          <p:sp>
            <p:nvSpPr>
              <p:cNvPr id="52" name="Line 8"/>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sz="2000">
                  <a:latin typeface="+mn-ea"/>
                </a:endParaRPr>
              </a:p>
            </p:txBody>
          </p:sp>
          <p:sp>
            <p:nvSpPr>
              <p:cNvPr id="53" name="Line 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sz="2000">
                  <a:latin typeface="+mn-ea"/>
                </a:endParaRPr>
              </a:p>
            </p:txBody>
          </p:sp>
          <p:sp>
            <p:nvSpPr>
              <p:cNvPr id="54" name="Line 1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sz="2000">
                  <a:latin typeface="+mn-ea"/>
                </a:endParaRPr>
              </a:p>
            </p:txBody>
          </p:sp>
        </p:grpSp>
        <p:grpSp>
          <p:nvGrpSpPr>
            <p:cNvPr id="39" name="Group 11"/>
            <p:cNvGrpSpPr>
              <a:grpSpLocks noChangeAspect="1"/>
            </p:cNvGrpSpPr>
            <p:nvPr/>
          </p:nvGrpSpPr>
          <p:grpSpPr bwMode="auto">
            <a:xfrm>
              <a:off x="1872" y="2736"/>
              <a:ext cx="240" cy="192"/>
              <a:chOff x="4032" y="2544"/>
              <a:chExt cx="240" cy="192"/>
            </a:xfrm>
          </p:grpSpPr>
          <p:sp>
            <p:nvSpPr>
              <p:cNvPr id="45" name="Line 12"/>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sz="2000">
                  <a:latin typeface="+mn-ea"/>
                </a:endParaRPr>
              </a:p>
            </p:txBody>
          </p:sp>
          <p:sp>
            <p:nvSpPr>
              <p:cNvPr id="46" name="Line 13"/>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sz="2000">
                  <a:latin typeface="+mn-ea"/>
                </a:endParaRPr>
              </a:p>
            </p:txBody>
          </p:sp>
          <p:sp>
            <p:nvSpPr>
              <p:cNvPr id="47" name="Line 14"/>
              <p:cNvSpPr>
                <a:spLocks noChangeAspect="1" noChangeShapeType="1"/>
              </p:cNvSpPr>
              <p:nvPr/>
            </p:nvSpPr>
            <p:spPr bwMode="auto">
              <a:xfrm>
                <a:off x="4176" y="2592"/>
                <a:ext cx="96" cy="0"/>
              </a:xfrm>
              <a:prstGeom prst="line">
                <a:avLst/>
              </a:prstGeom>
              <a:noFill/>
              <a:ln w="19050" cap="sq">
                <a:solidFill>
                  <a:schemeClr val="tx1"/>
                </a:solidFill>
                <a:miter lim="800000"/>
              </a:ln>
            </p:spPr>
            <p:txBody>
              <a:bodyPr/>
              <a:lstStyle/>
              <a:p>
                <a:endParaRPr lang="zh-CN" altLang="en-US" sz="2000">
                  <a:latin typeface="+mn-ea"/>
                </a:endParaRPr>
              </a:p>
            </p:txBody>
          </p:sp>
          <p:sp>
            <p:nvSpPr>
              <p:cNvPr id="48" name="Line 15"/>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sz="2000">
                  <a:latin typeface="+mn-ea"/>
                </a:endParaRPr>
              </a:p>
            </p:txBody>
          </p:sp>
          <p:sp>
            <p:nvSpPr>
              <p:cNvPr id="49" name="Line 16"/>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sz="2000">
                  <a:latin typeface="+mn-ea"/>
                </a:endParaRPr>
              </a:p>
            </p:txBody>
          </p:sp>
        </p:grpSp>
        <p:sp>
          <p:nvSpPr>
            <p:cNvPr id="40" name="Line 17"/>
            <p:cNvSpPr>
              <a:spLocks noChangeShapeType="1"/>
            </p:cNvSpPr>
            <p:nvPr/>
          </p:nvSpPr>
          <p:spPr bwMode="auto">
            <a:xfrm>
              <a:off x="1200" y="2832"/>
              <a:ext cx="720" cy="0"/>
            </a:xfrm>
            <a:prstGeom prst="line">
              <a:avLst/>
            </a:prstGeom>
            <a:noFill/>
            <a:ln w="19050">
              <a:solidFill>
                <a:schemeClr val="tx1"/>
              </a:solidFill>
              <a:round/>
            </a:ln>
          </p:spPr>
          <p:txBody>
            <a:bodyPr/>
            <a:lstStyle/>
            <a:p>
              <a:endParaRPr lang="zh-CN" altLang="en-US" sz="2000">
                <a:latin typeface="+mn-ea"/>
              </a:endParaRPr>
            </a:p>
          </p:txBody>
        </p:sp>
        <p:sp>
          <p:nvSpPr>
            <p:cNvPr id="41" name="Line 18"/>
            <p:cNvSpPr>
              <a:spLocks noChangeShapeType="1"/>
            </p:cNvSpPr>
            <p:nvPr/>
          </p:nvSpPr>
          <p:spPr bwMode="auto">
            <a:xfrm>
              <a:off x="1536" y="2832"/>
              <a:ext cx="0" cy="336"/>
            </a:xfrm>
            <a:prstGeom prst="line">
              <a:avLst/>
            </a:prstGeom>
            <a:noFill/>
            <a:ln w="19050">
              <a:solidFill>
                <a:schemeClr val="tx1"/>
              </a:solidFill>
              <a:round/>
              <a:headEnd type="triangle" w="med" len="med"/>
            </a:ln>
          </p:spPr>
          <p:txBody>
            <a:bodyPr/>
            <a:lstStyle/>
            <a:p>
              <a:endParaRPr lang="zh-CN" altLang="en-US" sz="2000">
                <a:latin typeface="+mn-ea"/>
              </a:endParaRPr>
            </a:p>
          </p:txBody>
        </p:sp>
        <p:sp>
          <p:nvSpPr>
            <p:cNvPr id="42" name="Rectangle 19"/>
            <p:cNvSpPr>
              <a:spLocks noChangeArrowheads="1"/>
            </p:cNvSpPr>
            <p:nvPr/>
          </p:nvSpPr>
          <p:spPr bwMode="auto">
            <a:xfrm>
              <a:off x="1600" y="3018"/>
              <a:ext cx="768" cy="144"/>
            </a:xfrm>
            <a:prstGeom prst="rect">
              <a:avLst/>
            </a:prstGeom>
            <a:noFill/>
            <a:ln w="12700">
              <a:noFill/>
              <a:miter lim="800000"/>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0</a:t>
              </a:r>
              <a:endParaRPr lang="en-US" altLang="zh-CN" sz="2000" baseline="-25000" dirty="0">
                <a:solidFill>
                  <a:srgbClr val="C00000"/>
                </a:solidFill>
                <a:latin typeface="+mn-ea"/>
              </a:endParaRPr>
            </a:p>
          </p:txBody>
        </p:sp>
        <p:sp>
          <p:nvSpPr>
            <p:cNvPr id="43" name="Line 20"/>
            <p:cNvSpPr>
              <a:spLocks noChangeShapeType="1"/>
            </p:cNvSpPr>
            <p:nvPr/>
          </p:nvSpPr>
          <p:spPr bwMode="auto">
            <a:xfrm>
              <a:off x="960"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44" name="Line 21"/>
            <p:cNvSpPr>
              <a:spLocks noChangeShapeType="1"/>
            </p:cNvSpPr>
            <p:nvPr/>
          </p:nvSpPr>
          <p:spPr bwMode="auto">
            <a:xfrm>
              <a:off x="2112"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grpSp>
      <p:sp>
        <p:nvSpPr>
          <p:cNvPr id="55" name="Line 22"/>
          <p:cNvSpPr>
            <a:spLocks noChangeShapeType="1"/>
          </p:cNvSpPr>
          <p:nvPr/>
        </p:nvSpPr>
        <p:spPr bwMode="auto">
          <a:xfrm>
            <a:off x="5680234" y="1186402"/>
            <a:ext cx="5410200" cy="0"/>
          </a:xfrm>
          <a:prstGeom prst="line">
            <a:avLst/>
          </a:prstGeom>
          <a:noFill/>
          <a:ln w="28575">
            <a:solidFill>
              <a:schemeClr val="tx1"/>
            </a:solidFill>
            <a:round/>
          </a:ln>
        </p:spPr>
        <p:txBody>
          <a:bodyPr/>
          <a:lstStyle/>
          <a:p>
            <a:endParaRPr lang="zh-CN" altLang="en-US" sz="1400">
              <a:latin typeface="+mn-ea"/>
            </a:endParaRPr>
          </a:p>
        </p:txBody>
      </p:sp>
      <p:sp>
        <p:nvSpPr>
          <p:cNvPr id="66" name="Line 33"/>
          <p:cNvSpPr>
            <a:spLocks noChangeShapeType="1"/>
          </p:cNvSpPr>
          <p:nvPr/>
        </p:nvSpPr>
        <p:spPr bwMode="auto">
          <a:xfrm>
            <a:off x="5680234" y="2253202"/>
            <a:ext cx="5410200" cy="0"/>
          </a:xfrm>
          <a:prstGeom prst="line">
            <a:avLst/>
          </a:prstGeom>
          <a:noFill/>
          <a:ln w="28575">
            <a:solidFill>
              <a:schemeClr val="tx1"/>
            </a:solidFill>
            <a:round/>
          </a:ln>
        </p:spPr>
        <p:txBody>
          <a:bodyPr/>
          <a:lstStyle/>
          <a:p>
            <a:endParaRPr lang="zh-CN" altLang="en-US" sz="1400">
              <a:latin typeface="+mn-ea"/>
            </a:endParaRPr>
          </a:p>
        </p:txBody>
      </p:sp>
      <p:sp>
        <p:nvSpPr>
          <p:cNvPr id="67" name="Line 34"/>
          <p:cNvSpPr>
            <a:spLocks noChangeShapeType="1"/>
          </p:cNvSpPr>
          <p:nvPr/>
        </p:nvSpPr>
        <p:spPr bwMode="auto">
          <a:xfrm>
            <a:off x="5680234" y="3320002"/>
            <a:ext cx="5410200" cy="0"/>
          </a:xfrm>
          <a:prstGeom prst="line">
            <a:avLst/>
          </a:prstGeom>
          <a:noFill/>
          <a:ln w="28575">
            <a:solidFill>
              <a:schemeClr val="tx1"/>
            </a:solidFill>
            <a:round/>
          </a:ln>
        </p:spPr>
        <p:txBody>
          <a:bodyPr/>
          <a:lstStyle/>
          <a:p>
            <a:endParaRPr lang="zh-CN" altLang="en-US" sz="1400">
              <a:latin typeface="+mn-ea"/>
            </a:endParaRPr>
          </a:p>
        </p:txBody>
      </p:sp>
      <p:sp>
        <p:nvSpPr>
          <p:cNvPr id="68" name="Line 35"/>
          <p:cNvSpPr>
            <a:spLocks noChangeShapeType="1"/>
          </p:cNvSpPr>
          <p:nvPr/>
        </p:nvSpPr>
        <p:spPr bwMode="auto">
          <a:xfrm>
            <a:off x="5680234" y="4386802"/>
            <a:ext cx="5410200" cy="0"/>
          </a:xfrm>
          <a:prstGeom prst="line">
            <a:avLst/>
          </a:prstGeom>
          <a:noFill/>
          <a:ln w="28575">
            <a:solidFill>
              <a:schemeClr val="tx1"/>
            </a:solidFill>
            <a:round/>
          </a:ln>
        </p:spPr>
        <p:txBody>
          <a:bodyPr/>
          <a:lstStyle/>
          <a:p>
            <a:endParaRPr lang="zh-CN" altLang="en-US" sz="1400">
              <a:latin typeface="+mn-ea"/>
            </a:endParaRPr>
          </a:p>
        </p:txBody>
      </p:sp>
      <p:sp>
        <p:nvSpPr>
          <p:cNvPr id="69" name="Line 36"/>
          <p:cNvSpPr>
            <a:spLocks noChangeShapeType="1"/>
          </p:cNvSpPr>
          <p:nvPr/>
        </p:nvSpPr>
        <p:spPr bwMode="auto">
          <a:xfrm>
            <a:off x="8271034" y="1796002"/>
            <a:ext cx="0" cy="3962400"/>
          </a:xfrm>
          <a:prstGeom prst="line">
            <a:avLst/>
          </a:prstGeom>
          <a:noFill/>
          <a:ln w="28575" cap="sq">
            <a:solidFill>
              <a:schemeClr val="tx1"/>
            </a:solidFill>
            <a:miter lim="800000"/>
          </a:ln>
        </p:spPr>
        <p:txBody>
          <a:bodyPr/>
          <a:lstStyle/>
          <a:p>
            <a:endParaRPr lang="zh-CN" altLang="en-US" sz="1400">
              <a:latin typeface="+mn-ea"/>
            </a:endParaRPr>
          </a:p>
        </p:txBody>
      </p:sp>
      <p:sp>
        <p:nvSpPr>
          <p:cNvPr id="70" name="Rectangle 37"/>
          <p:cNvSpPr>
            <a:spLocks noChangeArrowheads="1"/>
          </p:cNvSpPr>
          <p:nvPr/>
        </p:nvSpPr>
        <p:spPr bwMode="auto">
          <a:xfrm>
            <a:off x="5346859" y="20627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1</a:t>
            </a:r>
            <a:endParaRPr lang="en-US" altLang="zh-CN" sz="2000" baseline="-25000">
              <a:solidFill>
                <a:srgbClr val="C00000"/>
              </a:solidFill>
              <a:latin typeface="+mn-ea"/>
            </a:endParaRPr>
          </a:p>
        </p:txBody>
      </p:sp>
      <p:sp>
        <p:nvSpPr>
          <p:cNvPr id="71" name="Rectangle 38"/>
          <p:cNvSpPr>
            <a:spLocks noChangeArrowheads="1"/>
          </p:cNvSpPr>
          <p:nvPr/>
        </p:nvSpPr>
        <p:spPr bwMode="auto">
          <a:xfrm>
            <a:off x="5346859" y="31295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2</a:t>
            </a:r>
            <a:endParaRPr lang="en-US" altLang="zh-CN" sz="2000" baseline="-25000">
              <a:solidFill>
                <a:srgbClr val="C00000"/>
              </a:solidFill>
              <a:latin typeface="+mn-ea"/>
            </a:endParaRPr>
          </a:p>
        </p:txBody>
      </p:sp>
      <p:sp>
        <p:nvSpPr>
          <p:cNvPr id="72" name="Rectangle 39"/>
          <p:cNvSpPr>
            <a:spLocks noChangeArrowheads="1"/>
          </p:cNvSpPr>
          <p:nvPr/>
        </p:nvSpPr>
        <p:spPr bwMode="auto">
          <a:xfrm>
            <a:off x="5346859" y="4196302"/>
            <a:ext cx="381000" cy="228600"/>
          </a:xfrm>
          <a:prstGeom prst="rect">
            <a:avLst/>
          </a:prstGeom>
          <a:noFill/>
          <a:ln w="12700">
            <a:noFill/>
            <a:miter lim="800000"/>
          </a:ln>
        </p:spPr>
        <p:txBody>
          <a:bodyPr lIns="12700" tIns="12700" rIns="12700" bIns="12700"/>
          <a:lstStyle/>
          <a:p>
            <a:pPr algn="just"/>
            <a:r>
              <a:rPr lang="en-US" altLang="zh-CN" sz="2000">
                <a:solidFill>
                  <a:srgbClr val="C00000"/>
                </a:solidFill>
                <a:latin typeface="+mn-ea"/>
              </a:rPr>
              <a:t>X</a:t>
            </a:r>
            <a:r>
              <a:rPr lang="en-US" altLang="zh-CN" sz="2000" baseline="-25000">
                <a:solidFill>
                  <a:srgbClr val="C00000"/>
                </a:solidFill>
                <a:latin typeface="+mn-ea"/>
              </a:rPr>
              <a:t>3</a:t>
            </a:r>
            <a:endParaRPr lang="en-US" altLang="zh-CN" sz="2000" baseline="-25000">
              <a:solidFill>
                <a:srgbClr val="C00000"/>
              </a:solidFill>
              <a:latin typeface="+mn-ea"/>
            </a:endParaRPr>
          </a:p>
        </p:txBody>
      </p:sp>
      <p:grpSp>
        <p:nvGrpSpPr>
          <p:cNvPr id="73" name="Group 40"/>
          <p:cNvGrpSpPr/>
          <p:nvPr/>
        </p:nvGrpSpPr>
        <p:grpSpPr bwMode="auto">
          <a:xfrm>
            <a:off x="8804434" y="5682202"/>
            <a:ext cx="2209800" cy="685800"/>
            <a:chOff x="960" y="2736"/>
            <a:chExt cx="1392" cy="432"/>
          </a:xfrm>
        </p:grpSpPr>
        <p:grpSp>
          <p:nvGrpSpPr>
            <p:cNvPr id="74" name="Group 41"/>
            <p:cNvGrpSpPr>
              <a:grpSpLocks noChangeAspect="1"/>
            </p:cNvGrpSpPr>
            <p:nvPr/>
          </p:nvGrpSpPr>
          <p:grpSpPr bwMode="auto">
            <a:xfrm>
              <a:off x="960" y="2736"/>
              <a:ext cx="240" cy="192"/>
              <a:chOff x="3360" y="2544"/>
              <a:chExt cx="240" cy="192"/>
            </a:xfrm>
          </p:grpSpPr>
          <p:sp>
            <p:nvSpPr>
              <p:cNvPr id="86" name="Line 4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sz="2000">
                  <a:latin typeface="+mn-ea"/>
                </a:endParaRPr>
              </a:p>
            </p:txBody>
          </p:sp>
          <p:sp>
            <p:nvSpPr>
              <p:cNvPr id="87" name="Line 4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sz="2000">
                  <a:latin typeface="+mn-ea"/>
                </a:endParaRPr>
              </a:p>
            </p:txBody>
          </p:sp>
          <p:sp>
            <p:nvSpPr>
              <p:cNvPr id="88" name="Line 4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sz="2000">
                  <a:latin typeface="+mn-ea"/>
                </a:endParaRPr>
              </a:p>
            </p:txBody>
          </p:sp>
          <p:sp>
            <p:nvSpPr>
              <p:cNvPr id="89" name="Line 4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sz="2000">
                  <a:latin typeface="+mn-ea"/>
                </a:endParaRPr>
              </a:p>
            </p:txBody>
          </p:sp>
          <p:sp>
            <p:nvSpPr>
              <p:cNvPr id="90" name="Line 4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sz="2000">
                  <a:latin typeface="+mn-ea"/>
                </a:endParaRPr>
              </a:p>
            </p:txBody>
          </p:sp>
        </p:grpSp>
        <p:grpSp>
          <p:nvGrpSpPr>
            <p:cNvPr id="75" name="Group 47"/>
            <p:cNvGrpSpPr>
              <a:grpSpLocks noChangeAspect="1"/>
            </p:cNvGrpSpPr>
            <p:nvPr/>
          </p:nvGrpSpPr>
          <p:grpSpPr bwMode="auto">
            <a:xfrm>
              <a:off x="1872" y="2736"/>
              <a:ext cx="240" cy="192"/>
              <a:chOff x="4032" y="2544"/>
              <a:chExt cx="240" cy="192"/>
            </a:xfrm>
          </p:grpSpPr>
          <p:sp>
            <p:nvSpPr>
              <p:cNvPr id="81" name="Line 48"/>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sz="2000">
                  <a:latin typeface="+mn-ea"/>
                </a:endParaRPr>
              </a:p>
            </p:txBody>
          </p:sp>
          <p:sp>
            <p:nvSpPr>
              <p:cNvPr id="82" name="Line 49"/>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sz="2000">
                  <a:latin typeface="+mn-ea"/>
                </a:endParaRPr>
              </a:p>
            </p:txBody>
          </p:sp>
          <p:sp>
            <p:nvSpPr>
              <p:cNvPr id="83" name="Line 50"/>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sz="2000">
                  <a:latin typeface="+mn-ea"/>
                </a:endParaRPr>
              </a:p>
            </p:txBody>
          </p:sp>
          <p:sp>
            <p:nvSpPr>
              <p:cNvPr id="84" name="Line 51"/>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sz="2000">
                  <a:latin typeface="+mn-ea"/>
                </a:endParaRPr>
              </a:p>
            </p:txBody>
          </p:sp>
          <p:sp>
            <p:nvSpPr>
              <p:cNvPr id="85" name="Line 52"/>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sz="2000">
                  <a:latin typeface="+mn-ea"/>
                </a:endParaRPr>
              </a:p>
            </p:txBody>
          </p:sp>
        </p:grpSp>
        <p:sp>
          <p:nvSpPr>
            <p:cNvPr id="76" name="Line 53"/>
            <p:cNvSpPr>
              <a:spLocks noChangeShapeType="1"/>
            </p:cNvSpPr>
            <p:nvPr/>
          </p:nvSpPr>
          <p:spPr bwMode="auto">
            <a:xfrm>
              <a:off x="1200" y="2832"/>
              <a:ext cx="720" cy="0"/>
            </a:xfrm>
            <a:prstGeom prst="line">
              <a:avLst/>
            </a:prstGeom>
            <a:noFill/>
            <a:ln w="19050">
              <a:solidFill>
                <a:schemeClr val="tx1"/>
              </a:solidFill>
              <a:round/>
            </a:ln>
          </p:spPr>
          <p:txBody>
            <a:bodyPr/>
            <a:lstStyle/>
            <a:p>
              <a:endParaRPr lang="zh-CN" altLang="en-US" sz="2000">
                <a:latin typeface="+mn-ea"/>
              </a:endParaRPr>
            </a:p>
          </p:txBody>
        </p:sp>
        <p:sp>
          <p:nvSpPr>
            <p:cNvPr id="77" name="Line 54"/>
            <p:cNvSpPr>
              <a:spLocks noChangeShapeType="1"/>
            </p:cNvSpPr>
            <p:nvPr/>
          </p:nvSpPr>
          <p:spPr bwMode="auto">
            <a:xfrm>
              <a:off x="1536" y="2832"/>
              <a:ext cx="0" cy="336"/>
            </a:xfrm>
            <a:prstGeom prst="line">
              <a:avLst/>
            </a:prstGeom>
            <a:noFill/>
            <a:ln w="19050">
              <a:solidFill>
                <a:schemeClr val="tx1"/>
              </a:solidFill>
              <a:round/>
              <a:headEnd type="triangle" w="med" len="med"/>
            </a:ln>
          </p:spPr>
          <p:txBody>
            <a:bodyPr/>
            <a:lstStyle/>
            <a:p>
              <a:endParaRPr lang="zh-CN" altLang="en-US" sz="2000">
                <a:latin typeface="+mn-ea"/>
              </a:endParaRPr>
            </a:p>
          </p:txBody>
        </p:sp>
        <p:sp>
          <p:nvSpPr>
            <p:cNvPr id="78" name="Rectangle 55"/>
            <p:cNvSpPr>
              <a:spLocks noChangeArrowheads="1"/>
            </p:cNvSpPr>
            <p:nvPr/>
          </p:nvSpPr>
          <p:spPr bwMode="auto">
            <a:xfrm>
              <a:off x="1584" y="3024"/>
              <a:ext cx="768" cy="144"/>
            </a:xfrm>
            <a:prstGeom prst="rect">
              <a:avLst/>
            </a:prstGeom>
            <a:noFill/>
            <a:ln w="12700">
              <a:noFill/>
              <a:miter lim="800000"/>
            </a:ln>
          </p:spPr>
          <p:txBody>
            <a:bodyPr lIns="12700" tIns="12700" rIns="12700" bIns="12700"/>
            <a:lstStyle/>
            <a:p>
              <a:pPr algn="just"/>
              <a:r>
                <a:rPr lang="en-US" altLang="zh-CN" sz="2000" dirty="0">
                  <a:solidFill>
                    <a:srgbClr val="C00000"/>
                  </a:solidFill>
                  <a:latin typeface="+mn-ea"/>
                </a:rPr>
                <a:t>Y</a:t>
              </a:r>
              <a:r>
                <a:rPr lang="en-US" altLang="zh-CN" sz="2000" baseline="-25000" dirty="0">
                  <a:solidFill>
                    <a:srgbClr val="C00000"/>
                  </a:solidFill>
                  <a:latin typeface="+mn-ea"/>
                </a:rPr>
                <a:t>1</a:t>
              </a:r>
              <a:endParaRPr lang="en-US" altLang="zh-CN" sz="2000" baseline="-25000" dirty="0">
                <a:solidFill>
                  <a:srgbClr val="C00000"/>
                </a:solidFill>
                <a:latin typeface="+mn-ea"/>
              </a:endParaRPr>
            </a:p>
          </p:txBody>
        </p:sp>
        <p:sp>
          <p:nvSpPr>
            <p:cNvPr id="79" name="Line 56"/>
            <p:cNvSpPr>
              <a:spLocks noChangeShapeType="1"/>
            </p:cNvSpPr>
            <p:nvPr/>
          </p:nvSpPr>
          <p:spPr bwMode="auto">
            <a:xfrm>
              <a:off x="960"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0" name="Line 57"/>
            <p:cNvSpPr>
              <a:spLocks noChangeShapeType="1"/>
            </p:cNvSpPr>
            <p:nvPr/>
          </p:nvSpPr>
          <p:spPr bwMode="auto">
            <a:xfrm>
              <a:off x="2112" y="2880"/>
              <a:ext cx="0" cy="288"/>
            </a:xfrm>
            <a:prstGeom prst="line">
              <a:avLst/>
            </a:prstGeom>
            <a:noFill/>
            <a:ln w="19050">
              <a:solidFill>
                <a:schemeClr val="tx1"/>
              </a:solidFill>
              <a:round/>
              <a:tailEnd type="triangle" w="med" len="med"/>
            </a:ln>
          </p:spPr>
          <p:txBody>
            <a:bodyPr/>
            <a:lstStyle/>
            <a:p>
              <a:endParaRPr lang="zh-CN" altLang="en-US" sz="2000">
                <a:latin typeface="+mn-ea"/>
              </a:endParaRPr>
            </a:p>
          </p:txBody>
        </p:sp>
      </p:grpSp>
      <p:grpSp>
        <p:nvGrpSpPr>
          <p:cNvPr id="91" name="Group 59"/>
          <p:cNvGrpSpPr/>
          <p:nvPr/>
        </p:nvGrpSpPr>
        <p:grpSpPr bwMode="auto">
          <a:xfrm>
            <a:off x="6442234" y="2253202"/>
            <a:ext cx="1828800" cy="914400"/>
            <a:chOff x="1584" y="864"/>
            <a:chExt cx="1152" cy="576"/>
          </a:xfrm>
        </p:grpSpPr>
        <p:sp>
          <p:nvSpPr>
            <p:cNvPr id="92" name="Rectangle 60"/>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93" name="Rectangle 6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94" name="Line 62"/>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95" name="Line 63"/>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96" name="Line 64"/>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97" name="Group 65"/>
            <p:cNvGrpSpPr/>
            <p:nvPr/>
          </p:nvGrpSpPr>
          <p:grpSpPr bwMode="auto">
            <a:xfrm>
              <a:off x="2496" y="1104"/>
              <a:ext cx="144" cy="192"/>
              <a:chOff x="5040" y="2688"/>
              <a:chExt cx="144" cy="192"/>
            </a:xfrm>
          </p:grpSpPr>
          <p:sp>
            <p:nvSpPr>
              <p:cNvPr id="99" name="Rectangle 66"/>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00" name="Line 67"/>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98" name="Rectangle 68"/>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01" name="Group 69"/>
          <p:cNvGrpSpPr/>
          <p:nvPr/>
        </p:nvGrpSpPr>
        <p:grpSpPr bwMode="auto">
          <a:xfrm>
            <a:off x="6442234" y="3320002"/>
            <a:ext cx="1828800" cy="914400"/>
            <a:chOff x="1584" y="864"/>
            <a:chExt cx="1152" cy="576"/>
          </a:xfrm>
        </p:grpSpPr>
        <p:sp>
          <p:nvSpPr>
            <p:cNvPr id="102" name="Rectangle 70"/>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03" name="Rectangle 7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04" name="Line 72"/>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05" name="Line 73"/>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06" name="Line 74"/>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07" name="Group 75"/>
            <p:cNvGrpSpPr/>
            <p:nvPr/>
          </p:nvGrpSpPr>
          <p:grpSpPr bwMode="auto">
            <a:xfrm>
              <a:off x="2496" y="1104"/>
              <a:ext cx="144" cy="192"/>
              <a:chOff x="5040" y="2688"/>
              <a:chExt cx="144" cy="192"/>
            </a:xfrm>
          </p:grpSpPr>
          <p:sp>
            <p:nvSpPr>
              <p:cNvPr id="109" name="Rectangle 76"/>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10" name="Line 77"/>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08" name="Rectangle 78"/>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11" name="Group 79"/>
          <p:cNvGrpSpPr/>
          <p:nvPr/>
        </p:nvGrpSpPr>
        <p:grpSpPr bwMode="auto">
          <a:xfrm>
            <a:off x="6442234" y="4386802"/>
            <a:ext cx="1828800" cy="914400"/>
            <a:chOff x="1584" y="864"/>
            <a:chExt cx="1152" cy="576"/>
          </a:xfrm>
        </p:grpSpPr>
        <p:sp>
          <p:nvSpPr>
            <p:cNvPr id="112" name="Rectangle 80"/>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13" name="Rectangle 81"/>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r">
                <a:defRPr/>
              </a:pPr>
              <a:r>
                <a:rPr lang="zh-CN" altLang="en-US" sz="1400" b="1" dirty="0">
                  <a:latin typeface="+mn-ea"/>
                </a:rPr>
                <a:t>位存储体</a:t>
              </a:r>
              <a:endParaRPr lang="zh-CN" altLang="en-US" sz="1400" b="1" dirty="0">
                <a:latin typeface="+mn-ea"/>
              </a:endParaRPr>
            </a:p>
          </p:txBody>
        </p:sp>
        <p:sp>
          <p:nvSpPr>
            <p:cNvPr id="114" name="Line 82"/>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15" name="Line 83"/>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16" name="Line 84"/>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17" name="Group 85"/>
            <p:cNvGrpSpPr/>
            <p:nvPr/>
          </p:nvGrpSpPr>
          <p:grpSpPr bwMode="auto">
            <a:xfrm>
              <a:off x="2496" y="1104"/>
              <a:ext cx="144" cy="192"/>
              <a:chOff x="5040" y="2688"/>
              <a:chExt cx="144" cy="192"/>
            </a:xfrm>
          </p:grpSpPr>
          <p:sp>
            <p:nvSpPr>
              <p:cNvPr id="119" name="Rectangle 86"/>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20" name="Line 87"/>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18" name="Rectangle 88"/>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1" name="Group 89"/>
          <p:cNvGrpSpPr/>
          <p:nvPr/>
        </p:nvGrpSpPr>
        <p:grpSpPr bwMode="auto">
          <a:xfrm>
            <a:off x="8804434" y="1186402"/>
            <a:ext cx="1828800" cy="4572000"/>
            <a:chOff x="3072" y="864"/>
            <a:chExt cx="1152" cy="2880"/>
          </a:xfrm>
        </p:grpSpPr>
        <p:sp>
          <p:nvSpPr>
            <p:cNvPr id="122" name="Line 90"/>
            <p:cNvSpPr>
              <a:spLocks noChangeShapeType="1"/>
            </p:cNvSpPr>
            <p:nvPr/>
          </p:nvSpPr>
          <p:spPr bwMode="auto">
            <a:xfrm>
              <a:off x="3072" y="1248"/>
              <a:ext cx="0" cy="2496"/>
            </a:xfrm>
            <a:prstGeom prst="line">
              <a:avLst/>
            </a:prstGeom>
            <a:noFill/>
            <a:ln w="28575" cap="sq">
              <a:solidFill>
                <a:schemeClr val="tx1"/>
              </a:solidFill>
              <a:miter lim="800000"/>
            </a:ln>
          </p:spPr>
          <p:txBody>
            <a:bodyPr/>
            <a:lstStyle/>
            <a:p>
              <a:endParaRPr lang="zh-CN" altLang="en-US" sz="1400">
                <a:latin typeface="+mn-ea"/>
              </a:endParaRPr>
            </a:p>
          </p:txBody>
        </p:sp>
        <p:sp>
          <p:nvSpPr>
            <p:cNvPr id="123" name="Line 91"/>
            <p:cNvSpPr>
              <a:spLocks noChangeShapeType="1"/>
            </p:cNvSpPr>
            <p:nvPr/>
          </p:nvSpPr>
          <p:spPr bwMode="auto">
            <a:xfrm>
              <a:off x="4224" y="1248"/>
              <a:ext cx="0" cy="2496"/>
            </a:xfrm>
            <a:prstGeom prst="line">
              <a:avLst/>
            </a:prstGeom>
            <a:noFill/>
            <a:ln w="28575" cap="sq">
              <a:solidFill>
                <a:schemeClr val="tx1"/>
              </a:solidFill>
              <a:miter lim="800000"/>
            </a:ln>
          </p:spPr>
          <p:txBody>
            <a:bodyPr/>
            <a:lstStyle/>
            <a:p>
              <a:endParaRPr lang="zh-CN" altLang="en-US" sz="1400">
                <a:latin typeface="+mn-ea"/>
              </a:endParaRPr>
            </a:p>
          </p:txBody>
        </p:sp>
        <p:grpSp>
          <p:nvGrpSpPr>
            <p:cNvPr id="124" name="Group 92"/>
            <p:cNvGrpSpPr/>
            <p:nvPr/>
          </p:nvGrpSpPr>
          <p:grpSpPr bwMode="auto">
            <a:xfrm>
              <a:off x="3072" y="864"/>
              <a:ext cx="1152" cy="576"/>
              <a:chOff x="1584" y="864"/>
              <a:chExt cx="1152" cy="576"/>
            </a:xfrm>
          </p:grpSpPr>
          <p:sp>
            <p:nvSpPr>
              <p:cNvPr id="155" name="Rectangle 9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56" name="Rectangle 9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57" name="Line 9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58" name="Line 9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59" name="Line 9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60" name="Group 98"/>
              <p:cNvGrpSpPr/>
              <p:nvPr/>
            </p:nvGrpSpPr>
            <p:grpSpPr bwMode="auto">
              <a:xfrm>
                <a:off x="2496" y="1104"/>
                <a:ext cx="144" cy="192"/>
                <a:chOff x="5040" y="2688"/>
                <a:chExt cx="144" cy="192"/>
              </a:xfrm>
            </p:grpSpPr>
            <p:sp>
              <p:nvSpPr>
                <p:cNvPr id="162" name="Rectangle 9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63" name="Line 100"/>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61" name="Rectangle 10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5" name="Group 102"/>
            <p:cNvGrpSpPr/>
            <p:nvPr/>
          </p:nvGrpSpPr>
          <p:grpSpPr bwMode="auto">
            <a:xfrm>
              <a:off x="3072" y="1536"/>
              <a:ext cx="1152" cy="576"/>
              <a:chOff x="1584" y="864"/>
              <a:chExt cx="1152" cy="576"/>
            </a:xfrm>
          </p:grpSpPr>
          <p:sp>
            <p:nvSpPr>
              <p:cNvPr id="146" name="Rectangle 10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47" name="Rectangle 10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48" name="Line 10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49" name="Line 10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50" name="Line 10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51" name="Group 108"/>
              <p:cNvGrpSpPr/>
              <p:nvPr/>
            </p:nvGrpSpPr>
            <p:grpSpPr bwMode="auto">
              <a:xfrm>
                <a:off x="2496" y="1104"/>
                <a:ext cx="144" cy="192"/>
                <a:chOff x="5040" y="2688"/>
                <a:chExt cx="144" cy="192"/>
              </a:xfrm>
            </p:grpSpPr>
            <p:sp>
              <p:nvSpPr>
                <p:cNvPr id="153" name="Rectangle 10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54" name="Line 110"/>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52" name="Rectangle 11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6" name="Group 112"/>
            <p:cNvGrpSpPr/>
            <p:nvPr/>
          </p:nvGrpSpPr>
          <p:grpSpPr bwMode="auto">
            <a:xfrm>
              <a:off x="3072" y="2208"/>
              <a:ext cx="1152" cy="576"/>
              <a:chOff x="1584" y="864"/>
              <a:chExt cx="1152" cy="576"/>
            </a:xfrm>
          </p:grpSpPr>
          <p:sp>
            <p:nvSpPr>
              <p:cNvPr id="137" name="Rectangle 11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38" name="Rectangle 11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39" name="Line 11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40" name="Line 11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41" name="Line 11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42" name="Group 118"/>
              <p:cNvGrpSpPr/>
              <p:nvPr/>
            </p:nvGrpSpPr>
            <p:grpSpPr bwMode="auto">
              <a:xfrm>
                <a:off x="2496" y="1104"/>
                <a:ext cx="144" cy="192"/>
                <a:chOff x="5040" y="2688"/>
                <a:chExt cx="144" cy="192"/>
              </a:xfrm>
            </p:grpSpPr>
            <p:sp>
              <p:nvSpPr>
                <p:cNvPr id="144" name="Rectangle 11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45" name="Line 120"/>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143" name="Rectangle 12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27" name="Group 122"/>
            <p:cNvGrpSpPr/>
            <p:nvPr/>
          </p:nvGrpSpPr>
          <p:grpSpPr bwMode="auto">
            <a:xfrm>
              <a:off x="3072" y="2880"/>
              <a:ext cx="1152" cy="576"/>
              <a:chOff x="1584" y="864"/>
              <a:chExt cx="1152" cy="576"/>
            </a:xfrm>
          </p:grpSpPr>
          <p:sp>
            <p:nvSpPr>
              <p:cNvPr id="128" name="Rectangle 123"/>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29" name="Rectangle 124"/>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130" name="Line 125"/>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131" name="Line 126"/>
              <p:cNvSpPr>
                <a:spLocks noChangeShapeType="1"/>
              </p:cNvSpPr>
              <p:nvPr/>
            </p:nvSpPr>
            <p:spPr bwMode="auto">
              <a:xfrm flipH="1">
                <a:off x="1584" y="1248"/>
                <a:ext cx="240" cy="0"/>
              </a:xfrm>
              <a:prstGeom prst="line">
                <a:avLst/>
              </a:prstGeom>
              <a:noFill/>
              <a:ln w="19050">
                <a:solidFill>
                  <a:schemeClr val="tx1"/>
                </a:solidFill>
                <a:round/>
              </a:ln>
            </p:spPr>
            <p:txBody>
              <a:bodyPr/>
              <a:lstStyle/>
              <a:p>
                <a:endParaRPr lang="zh-CN" altLang="en-US" sz="1400">
                  <a:latin typeface="+mn-ea"/>
                </a:endParaRPr>
              </a:p>
            </p:txBody>
          </p:sp>
          <p:sp>
            <p:nvSpPr>
              <p:cNvPr id="132" name="Line 127"/>
              <p:cNvSpPr>
                <a:spLocks noChangeShapeType="1"/>
              </p:cNvSpPr>
              <p:nvPr/>
            </p:nvSpPr>
            <p:spPr bwMode="auto">
              <a:xfrm flipH="1">
                <a:off x="2448" y="1248"/>
                <a:ext cx="288" cy="0"/>
              </a:xfrm>
              <a:prstGeom prst="line">
                <a:avLst/>
              </a:prstGeom>
              <a:noFill/>
              <a:ln w="19050">
                <a:solidFill>
                  <a:schemeClr val="tx1"/>
                </a:solidFill>
                <a:round/>
              </a:ln>
            </p:spPr>
            <p:txBody>
              <a:bodyPr/>
              <a:lstStyle/>
              <a:p>
                <a:endParaRPr lang="zh-CN" altLang="en-US" sz="1400">
                  <a:latin typeface="+mn-ea"/>
                </a:endParaRPr>
              </a:p>
            </p:txBody>
          </p:sp>
          <p:grpSp>
            <p:nvGrpSpPr>
              <p:cNvPr id="133" name="Group 128"/>
              <p:cNvGrpSpPr/>
              <p:nvPr/>
            </p:nvGrpSpPr>
            <p:grpSpPr bwMode="auto">
              <a:xfrm>
                <a:off x="2496" y="1104"/>
                <a:ext cx="144" cy="192"/>
                <a:chOff x="5040" y="2688"/>
                <a:chExt cx="144" cy="192"/>
              </a:xfrm>
            </p:grpSpPr>
            <p:sp>
              <p:nvSpPr>
                <p:cNvPr id="135" name="Rectangle 129"/>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136" name="Line 130"/>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sz="1400">
                    <a:latin typeface="+mn-ea"/>
                  </a:endParaRPr>
                </a:p>
              </p:txBody>
            </p:sp>
          </p:grpSp>
          <p:sp>
            <p:nvSpPr>
              <p:cNvPr id="134" name="Rectangle 131"/>
              <p:cNvSpPr>
                <a:spLocks noChangeArrowheads="1"/>
              </p:cNvSpPr>
              <p:nvPr/>
            </p:nvSpPr>
            <p:spPr bwMode="auto">
              <a:xfrm>
                <a:off x="2242"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grpSp>
        <p:nvGrpSpPr>
          <p:cNvPr id="56" name="Group 23"/>
          <p:cNvGrpSpPr/>
          <p:nvPr/>
        </p:nvGrpSpPr>
        <p:grpSpPr bwMode="auto">
          <a:xfrm>
            <a:off x="6442234" y="1186402"/>
            <a:ext cx="1828800" cy="914400"/>
            <a:chOff x="1584" y="864"/>
            <a:chExt cx="1152" cy="576"/>
          </a:xfrm>
        </p:grpSpPr>
        <p:sp>
          <p:nvSpPr>
            <p:cNvPr id="60" name="Line 27"/>
            <p:cNvSpPr>
              <a:spLocks noChangeShapeType="1"/>
            </p:cNvSpPr>
            <p:nvPr/>
          </p:nvSpPr>
          <p:spPr bwMode="auto">
            <a:xfrm flipH="1">
              <a:off x="1584" y="1248"/>
              <a:ext cx="240" cy="0"/>
            </a:xfrm>
            <a:prstGeom prst="line">
              <a:avLst/>
            </a:prstGeom>
            <a:noFill/>
            <a:ln w="19050" cap="sq">
              <a:solidFill>
                <a:schemeClr val="tx1"/>
              </a:solidFill>
              <a:miter lim="800000"/>
            </a:ln>
          </p:spPr>
          <p:txBody>
            <a:bodyPr/>
            <a:lstStyle/>
            <a:p>
              <a:endParaRPr lang="zh-CN" altLang="en-US" sz="1400">
                <a:latin typeface="+mn-ea"/>
              </a:endParaRPr>
            </a:p>
          </p:txBody>
        </p:sp>
        <p:sp>
          <p:nvSpPr>
            <p:cNvPr id="57" name="Rectangle 24"/>
            <p:cNvSpPr>
              <a:spLocks noChangeArrowheads="1"/>
            </p:cNvSpPr>
            <p:nvPr/>
          </p:nvSpPr>
          <p:spPr bwMode="auto">
            <a:xfrm>
              <a:off x="1680" y="1104"/>
              <a:ext cx="144" cy="192"/>
            </a:xfrm>
            <a:prstGeom prst="rect">
              <a:avLst/>
            </a:prstGeom>
            <a:noFill/>
            <a:ln w="12700">
              <a:noFill/>
              <a:miter lim="800000"/>
            </a:ln>
          </p:spPr>
          <p:txBody>
            <a:bodyPr lIns="12700" tIns="12700" rIns="12700" bIns="12700"/>
            <a:lstStyle/>
            <a:p>
              <a:pPr algn="just"/>
              <a:r>
                <a:rPr lang="en-US" altLang="zh-CN" sz="1400" dirty="0">
                  <a:solidFill>
                    <a:srgbClr val="0000FF"/>
                  </a:solidFill>
                  <a:latin typeface="+mn-ea"/>
                </a:rPr>
                <a:t>D</a:t>
              </a:r>
              <a:endParaRPr lang="en-US" altLang="zh-CN" sz="1400" dirty="0">
                <a:solidFill>
                  <a:srgbClr val="0000FF"/>
                </a:solidFill>
                <a:latin typeface="+mn-ea"/>
              </a:endParaRPr>
            </a:p>
          </p:txBody>
        </p:sp>
        <p:sp>
          <p:nvSpPr>
            <p:cNvPr id="58" name="Rectangle 25"/>
            <p:cNvSpPr>
              <a:spLocks noChangeArrowheads="1"/>
            </p:cNvSpPr>
            <p:nvPr/>
          </p:nvSpPr>
          <p:spPr bwMode="auto">
            <a:xfrm>
              <a:off x="1824" y="1056"/>
              <a:ext cx="624" cy="384"/>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sz="1400" b="1" dirty="0">
                  <a:latin typeface="+mn-ea"/>
                </a:rPr>
                <a:t>位存储体</a:t>
              </a:r>
              <a:endParaRPr lang="zh-CN" altLang="en-US" sz="1400" b="1" dirty="0">
                <a:latin typeface="+mn-ea"/>
              </a:endParaRPr>
            </a:p>
          </p:txBody>
        </p:sp>
        <p:sp>
          <p:nvSpPr>
            <p:cNvPr id="59" name="Line 26"/>
            <p:cNvSpPr>
              <a:spLocks noChangeShapeType="1"/>
            </p:cNvSpPr>
            <p:nvPr/>
          </p:nvSpPr>
          <p:spPr bwMode="auto">
            <a:xfrm>
              <a:off x="2160" y="864"/>
              <a:ext cx="0" cy="192"/>
            </a:xfrm>
            <a:prstGeom prst="line">
              <a:avLst/>
            </a:prstGeom>
            <a:noFill/>
            <a:ln w="19050">
              <a:solidFill>
                <a:schemeClr val="tx1"/>
              </a:solidFill>
              <a:round/>
              <a:tailEnd type="triangle" w="med" len="med"/>
            </a:ln>
          </p:spPr>
          <p:txBody>
            <a:bodyPr/>
            <a:lstStyle/>
            <a:p>
              <a:endParaRPr lang="zh-CN" altLang="en-US" sz="1400">
                <a:latin typeface="+mn-ea"/>
              </a:endParaRPr>
            </a:p>
          </p:txBody>
        </p:sp>
        <p:sp>
          <p:nvSpPr>
            <p:cNvPr id="61" name="Line 28"/>
            <p:cNvSpPr>
              <a:spLocks noChangeShapeType="1"/>
            </p:cNvSpPr>
            <p:nvPr/>
          </p:nvSpPr>
          <p:spPr bwMode="auto">
            <a:xfrm flipH="1">
              <a:off x="2448" y="1248"/>
              <a:ext cx="288" cy="0"/>
            </a:xfrm>
            <a:prstGeom prst="line">
              <a:avLst/>
            </a:prstGeom>
            <a:noFill/>
            <a:ln w="19050" cap="sq">
              <a:solidFill>
                <a:schemeClr val="tx1"/>
              </a:solidFill>
              <a:miter lim="800000"/>
            </a:ln>
          </p:spPr>
          <p:txBody>
            <a:bodyPr/>
            <a:lstStyle/>
            <a:p>
              <a:endParaRPr lang="zh-CN" altLang="en-US" sz="1400">
                <a:latin typeface="+mn-ea"/>
              </a:endParaRPr>
            </a:p>
          </p:txBody>
        </p:sp>
        <p:grpSp>
          <p:nvGrpSpPr>
            <p:cNvPr id="62" name="Group 29"/>
            <p:cNvGrpSpPr/>
            <p:nvPr/>
          </p:nvGrpSpPr>
          <p:grpSpPr bwMode="auto">
            <a:xfrm>
              <a:off x="2496" y="1104"/>
              <a:ext cx="144" cy="192"/>
              <a:chOff x="5040" y="2688"/>
              <a:chExt cx="144" cy="192"/>
            </a:xfrm>
          </p:grpSpPr>
          <p:sp>
            <p:nvSpPr>
              <p:cNvPr id="64" name="Rectangle 30"/>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400">
                    <a:solidFill>
                      <a:srgbClr val="0000FF"/>
                    </a:solidFill>
                    <a:latin typeface="+mn-ea"/>
                  </a:rPr>
                  <a:t>D</a:t>
                </a:r>
                <a:endParaRPr lang="en-US" altLang="zh-CN" sz="1400">
                  <a:solidFill>
                    <a:srgbClr val="0000FF"/>
                  </a:solidFill>
                  <a:latin typeface="+mn-ea"/>
                </a:endParaRPr>
              </a:p>
            </p:txBody>
          </p:sp>
          <p:sp>
            <p:nvSpPr>
              <p:cNvPr id="65" name="Line 31"/>
              <p:cNvSpPr>
                <a:spLocks noChangeShapeType="1"/>
              </p:cNvSpPr>
              <p:nvPr/>
            </p:nvSpPr>
            <p:spPr bwMode="auto">
              <a:xfrm>
                <a:off x="5040" y="2688"/>
                <a:ext cx="96" cy="0"/>
              </a:xfrm>
              <a:prstGeom prst="line">
                <a:avLst/>
              </a:prstGeom>
              <a:noFill/>
              <a:ln w="19050">
                <a:solidFill>
                  <a:srgbClr val="0000FF"/>
                </a:solidFill>
                <a:round/>
              </a:ln>
            </p:spPr>
            <p:txBody>
              <a:bodyPr/>
              <a:lstStyle/>
              <a:p>
                <a:endParaRPr lang="zh-CN" altLang="en-US" sz="1400">
                  <a:latin typeface="+mn-ea"/>
                </a:endParaRPr>
              </a:p>
            </p:txBody>
          </p:sp>
        </p:grpSp>
        <p:sp>
          <p:nvSpPr>
            <p:cNvPr id="63" name="Rectangle 32"/>
            <p:cNvSpPr>
              <a:spLocks noChangeArrowheads="1"/>
            </p:cNvSpPr>
            <p:nvPr/>
          </p:nvSpPr>
          <p:spPr bwMode="auto">
            <a:xfrm>
              <a:off x="2256" y="864"/>
              <a:ext cx="144" cy="192"/>
            </a:xfrm>
            <a:prstGeom prst="rect">
              <a:avLst/>
            </a:prstGeom>
            <a:noFill/>
            <a:ln w="12700">
              <a:noFill/>
              <a:miter lim="800000"/>
            </a:ln>
          </p:spPr>
          <p:txBody>
            <a:bodyPr lIns="12700" tIns="12700" rIns="12700" bIns="12700"/>
            <a:lstStyle/>
            <a:p>
              <a:pPr algn="just"/>
              <a:r>
                <a:rPr lang="en-US" altLang="zh-CN" sz="1400" dirty="0">
                  <a:latin typeface="+mn-ea"/>
                </a:rPr>
                <a:t>X</a:t>
              </a:r>
              <a:endParaRPr lang="en-US" altLang="zh-CN" sz="1400" dirty="0">
                <a:latin typeface="+mn-ea"/>
              </a:endParaRPr>
            </a:p>
          </p:txBody>
        </p:sp>
      </p:grpSp>
      <p:grpSp>
        <p:nvGrpSpPr>
          <p:cNvPr id="164" name="组合 163"/>
          <p:cNvGrpSpPr/>
          <p:nvPr/>
        </p:nvGrpSpPr>
        <p:grpSpPr>
          <a:xfrm>
            <a:off x="1350455" y="1415002"/>
            <a:ext cx="2372196" cy="2590800"/>
            <a:chOff x="8096850" y="1486758"/>
            <a:chExt cx="2372196" cy="2590800"/>
          </a:xfrm>
        </p:grpSpPr>
        <p:sp>
          <p:nvSpPr>
            <p:cNvPr id="195" name="Rectangle 4"/>
            <p:cNvSpPr>
              <a:spLocks noChangeArrowheads="1"/>
            </p:cNvSpPr>
            <p:nvPr/>
          </p:nvSpPr>
          <p:spPr bwMode="auto">
            <a:xfrm>
              <a:off x="8564046" y="2210658"/>
              <a:ext cx="1371600" cy="609600"/>
            </a:xfrm>
            <a:prstGeom prst="rect">
              <a:avLst/>
            </a:prstGeom>
            <a:solidFill>
              <a:srgbClr val="99FFCC"/>
            </a:solidFill>
            <a:ln w="38100" algn="ctr">
              <a:solidFill>
                <a:srgbClr val="002060"/>
              </a:solidFill>
              <a:miter lim="800000"/>
            </a:ln>
            <a:effectLst>
              <a:outerShdw blurRad="50800" dist="38100" dir="5400000" algn="t" rotWithShape="0">
                <a:prstClr val="black">
                  <a:alpha val="40000"/>
                </a:prstClr>
              </a:outerShdw>
            </a:effectLst>
          </p:spPr>
          <p:txBody>
            <a:bodyPr wrap="none" anchor="ctr"/>
            <a:lstStyle/>
            <a:p>
              <a:pPr algn="ctr">
                <a:defRPr/>
              </a:pPr>
              <a:r>
                <a:rPr lang="zh-CN" altLang="en-US">
                  <a:effectLst>
                    <a:outerShdw blurRad="38100" dist="38100" dir="2700000" algn="tl">
                      <a:srgbClr val="FFFFFF"/>
                    </a:outerShdw>
                  </a:effectLst>
                  <a:latin typeface="+mn-ea"/>
                </a:rPr>
                <a:t>位存储体</a:t>
              </a:r>
              <a:endParaRPr lang="zh-CN" altLang="en-US">
                <a:effectLst>
                  <a:outerShdw blurRad="38100" dist="38100" dir="2700000" algn="tl">
                    <a:srgbClr val="FFFFFF"/>
                  </a:outerShdw>
                </a:effectLst>
                <a:latin typeface="+mn-ea"/>
              </a:endParaRPr>
            </a:p>
          </p:txBody>
        </p:sp>
        <p:sp>
          <p:nvSpPr>
            <p:cNvPr id="196" name="Line 5"/>
            <p:cNvSpPr>
              <a:spLocks noChangeShapeType="1"/>
            </p:cNvSpPr>
            <p:nvPr/>
          </p:nvSpPr>
          <p:spPr bwMode="auto">
            <a:xfrm>
              <a:off x="8335446" y="2508251"/>
              <a:ext cx="0" cy="853875"/>
            </a:xfrm>
            <a:prstGeom prst="line">
              <a:avLst/>
            </a:prstGeom>
            <a:noFill/>
            <a:ln w="19050">
              <a:solidFill>
                <a:schemeClr val="tx1"/>
              </a:solidFill>
              <a:miter lim="800000"/>
            </a:ln>
          </p:spPr>
          <p:txBody>
            <a:bodyPr/>
            <a:lstStyle/>
            <a:p>
              <a:endParaRPr lang="zh-CN" altLang="en-US">
                <a:latin typeface="+mn-ea"/>
              </a:endParaRPr>
            </a:p>
          </p:txBody>
        </p:sp>
        <p:sp>
          <p:nvSpPr>
            <p:cNvPr id="197" name="Line 6"/>
            <p:cNvSpPr>
              <a:spLocks noChangeShapeType="1"/>
            </p:cNvSpPr>
            <p:nvPr/>
          </p:nvSpPr>
          <p:spPr bwMode="auto">
            <a:xfrm>
              <a:off x="9249846" y="1789865"/>
              <a:ext cx="0" cy="420793"/>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98" name="Line 7"/>
            <p:cNvSpPr>
              <a:spLocks noChangeShapeType="1"/>
            </p:cNvSpPr>
            <p:nvPr/>
          </p:nvSpPr>
          <p:spPr bwMode="auto">
            <a:xfrm flipH="1">
              <a:off x="8335446" y="2517575"/>
              <a:ext cx="228600" cy="0"/>
            </a:xfrm>
            <a:prstGeom prst="line">
              <a:avLst/>
            </a:prstGeom>
            <a:noFill/>
            <a:ln w="19050">
              <a:solidFill>
                <a:schemeClr val="tx1"/>
              </a:solidFill>
              <a:miter lim="800000"/>
            </a:ln>
          </p:spPr>
          <p:txBody>
            <a:bodyPr/>
            <a:lstStyle/>
            <a:p>
              <a:endParaRPr lang="zh-CN" altLang="en-US">
                <a:latin typeface="+mn-ea"/>
              </a:endParaRPr>
            </a:p>
          </p:txBody>
        </p:sp>
        <p:sp>
          <p:nvSpPr>
            <p:cNvPr id="199" name="Line 8"/>
            <p:cNvSpPr>
              <a:spLocks noChangeShapeType="1"/>
            </p:cNvSpPr>
            <p:nvPr/>
          </p:nvSpPr>
          <p:spPr bwMode="auto">
            <a:xfrm>
              <a:off x="10164246" y="2508251"/>
              <a:ext cx="0" cy="853875"/>
            </a:xfrm>
            <a:prstGeom prst="line">
              <a:avLst/>
            </a:prstGeom>
            <a:noFill/>
            <a:ln w="19050">
              <a:solidFill>
                <a:schemeClr val="tx1"/>
              </a:solidFill>
              <a:miter lim="800000"/>
            </a:ln>
          </p:spPr>
          <p:txBody>
            <a:bodyPr/>
            <a:lstStyle/>
            <a:p>
              <a:endParaRPr lang="zh-CN" altLang="en-US">
                <a:latin typeface="+mn-ea"/>
              </a:endParaRPr>
            </a:p>
          </p:txBody>
        </p:sp>
        <p:sp>
          <p:nvSpPr>
            <p:cNvPr id="200" name="Line 9"/>
            <p:cNvSpPr>
              <a:spLocks noChangeShapeType="1"/>
            </p:cNvSpPr>
            <p:nvPr/>
          </p:nvSpPr>
          <p:spPr bwMode="auto">
            <a:xfrm flipH="1">
              <a:off x="9935646" y="2517575"/>
              <a:ext cx="228600" cy="0"/>
            </a:xfrm>
            <a:prstGeom prst="line">
              <a:avLst/>
            </a:prstGeom>
            <a:noFill/>
            <a:ln w="19050">
              <a:solidFill>
                <a:schemeClr val="tx1"/>
              </a:solidFill>
              <a:miter lim="800000"/>
            </a:ln>
          </p:spPr>
          <p:txBody>
            <a:bodyPr/>
            <a:lstStyle/>
            <a:p>
              <a:endParaRPr lang="zh-CN" altLang="en-US">
                <a:latin typeface="+mn-ea"/>
              </a:endParaRPr>
            </a:p>
          </p:txBody>
        </p:sp>
        <p:sp>
          <p:nvSpPr>
            <p:cNvPr id="201" name="Rectangle 10"/>
            <p:cNvSpPr>
              <a:spLocks noChangeArrowheads="1"/>
            </p:cNvSpPr>
            <p:nvPr/>
          </p:nvSpPr>
          <p:spPr bwMode="auto">
            <a:xfrm>
              <a:off x="8701438" y="1486758"/>
              <a:ext cx="1219200" cy="228600"/>
            </a:xfrm>
            <a:prstGeom prst="rect">
              <a:avLst/>
            </a:prstGeom>
            <a:noFill/>
            <a:ln w="12700">
              <a:noFill/>
              <a:miter lim="800000"/>
            </a:ln>
          </p:spPr>
          <p:txBody>
            <a:bodyPr lIns="12700" tIns="12700" rIns="12700" bIns="12700"/>
            <a:lstStyle/>
            <a:p>
              <a:pPr algn="just"/>
              <a:r>
                <a:rPr lang="en-US" altLang="zh-CN" sz="1600" dirty="0">
                  <a:latin typeface="+mn-ea"/>
                </a:rPr>
                <a:t>X</a:t>
              </a:r>
              <a:r>
                <a:rPr lang="zh-CN" altLang="en-US" sz="1600" dirty="0">
                  <a:latin typeface="+mn-ea"/>
                </a:rPr>
                <a:t>地址译码线</a:t>
              </a:r>
              <a:endParaRPr lang="zh-CN" altLang="en-US" sz="1600" dirty="0">
                <a:latin typeface="+mn-ea"/>
              </a:endParaRPr>
            </a:p>
          </p:txBody>
        </p:sp>
        <p:sp>
          <p:nvSpPr>
            <p:cNvPr id="202" name="Rectangle 11"/>
            <p:cNvSpPr>
              <a:spLocks noChangeArrowheads="1"/>
            </p:cNvSpPr>
            <p:nvPr/>
          </p:nvSpPr>
          <p:spPr bwMode="auto">
            <a:xfrm>
              <a:off x="8096850" y="2439258"/>
              <a:ext cx="228600" cy="304800"/>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203" name="Group 12"/>
            <p:cNvGrpSpPr/>
            <p:nvPr/>
          </p:nvGrpSpPr>
          <p:grpSpPr bwMode="auto">
            <a:xfrm>
              <a:off x="10240446" y="2439258"/>
              <a:ext cx="228600" cy="304800"/>
              <a:chOff x="5040" y="2688"/>
              <a:chExt cx="144" cy="192"/>
            </a:xfrm>
          </p:grpSpPr>
          <p:sp>
            <p:nvSpPr>
              <p:cNvPr id="222" name="Rectangle 13"/>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223" name="Line 14"/>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nvGrpSpPr>
            <p:cNvPr id="204" name="Group 15"/>
            <p:cNvGrpSpPr>
              <a:grpSpLocks noChangeAspect="1"/>
            </p:cNvGrpSpPr>
            <p:nvPr/>
          </p:nvGrpSpPr>
          <p:grpSpPr bwMode="auto">
            <a:xfrm>
              <a:off x="8335446" y="3277458"/>
              <a:ext cx="381000" cy="304800"/>
              <a:chOff x="3360" y="2544"/>
              <a:chExt cx="240" cy="192"/>
            </a:xfrm>
          </p:grpSpPr>
          <p:sp>
            <p:nvSpPr>
              <p:cNvPr id="217" name="Line 1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18" name="Line 1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19" name="Line 18"/>
              <p:cNvSpPr>
                <a:spLocks noChangeAspect="1" noChangeShapeType="1"/>
              </p:cNvSpPr>
              <p:nvPr/>
            </p:nvSpPr>
            <p:spPr bwMode="auto">
              <a:xfrm>
                <a:off x="3360" y="2592"/>
                <a:ext cx="96" cy="0"/>
              </a:xfrm>
              <a:prstGeom prst="line">
                <a:avLst/>
              </a:prstGeom>
              <a:noFill/>
              <a:ln w="19050">
                <a:solidFill>
                  <a:schemeClr val="tx1"/>
                </a:solidFill>
                <a:miter lim="800000"/>
              </a:ln>
            </p:spPr>
            <p:txBody>
              <a:bodyPr/>
              <a:lstStyle/>
              <a:p>
                <a:endParaRPr lang="zh-CN" altLang="en-US">
                  <a:latin typeface="+mn-ea"/>
                </a:endParaRPr>
              </a:p>
            </p:txBody>
          </p:sp>
          <p:sp>
            <p:nvSpPr>
              <p:cNvPr id="220" name="Line 1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21" name="Line 2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05" name="Group 21"/>
            <p:cNvGrpSpPr>
              <a:grpSpLocks noChangeAspect="1"/>
            </p:cNvGrpSpPr>
            <p:nvPr/>
          </p:nvGrpSpPr>
          <p:grpSpPr bwMode="auto">
            <a:xfrm>
              <a:off x="9783246" y="3277458"/>
              <a:ext cx="381000" cy="304800"/>
              <a:chOff x="4032" y="2544"/>
              <a:chExt cx="240" cy="192"/>
            </a:xfrm>
          </p:grpSpPr>
          <p:sp>
            <p:nvSpPr>
              <p:cNvPr id="212" name="Line 22"/>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13" name="Line 23"/>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14" name="Line 24"/>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15" name="Line 25"/>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16" name="Line 26"/>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206" name="Line 27"/>
            <p:cNvSpPr>
              <a:spLocks noChangeShapeType="1"/>
            </p:cNvSpPr>
            <p:nvPr/>
          </p:nvSpPr>
          <p:spPr bwMode="auto">
            <a:xfrm>
              <a:off x="8716446" y="3429858"/>
              <a:ext cx="1143000" cy="0"/>
            </a:xfrm>
            <a:prstGeom prst="line">
              <a:avLst/>
            </a:prstGeom>
            <a:noFill/>
            <a:ln w="19050">
              <a:solidFill>
                <a:schemeClr val="tx1"/>
              </a:solidFill>
              <a:round/>
            </a:ln>
          </p:spPr>
          <p:txBody>
            <a:bodyPr/>
            <a:lstStyle/>
            <a:p>
              <a:endParaRPr lang="zh-CN" altLang="en-US">
                <a:latin typeface="+mn-ea"/>
              </a:endParaRPr>
            </a:p>
          </p:txBody>
        </p:sp>
        <p:sp>
          <p:nvSpPr>
            <p:cNvPr id="207" name="Line 28"/>
            <p:cNvSpPr>
              <a:spLocks noChangeShapeType="1"/>
            </p:cNvSpPr>
            <p:nvPr/>
          </p:nvSpPr>
          <p:spPr bwMode="auto">
            <a:xfrm>
              <a:off x="9249846" y="3429857"/>
              <a:ext cx="0" cy="382816"/>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208" name="Rectangle 29"/>
            <p:cNvSpPr>
              <a:spLocks noChangeArrowheads="1"/>
            </p:cNvSpPr>
            <p:nvPr/>
          </p:nvSpPr>
          <p:spPr bwMode="auto">
            <a:xfrm>
              <a:off x="8720198" y="3848958"/>
              <a:ext cx="1219200" cy="228600"/>
            </a:xfrm>
            <a:prstGeom prst="rect">
              <a:avLst/>
            </a:prstGeom>
            <a:noFill/>
            <a:ln w="12700">
              <a:noFill/>
              <a:miter lim="800000"/>
            </a:ln>
          </p:spPr>
          <p:txBody>
            <a:bodyPr lIns="12700" tIns="12700" rIns="12700" bIns="12700"/>
            <a:lstStyle/>
            <a:p>
              <a:pPr algn="just"/>
              <a:r>
                <a:rPr lang="en-US" altLang="zh-CN" sz="1600" dirty="0">
                  <a:latin typeface="+mn-ea"/>
                </a:rPr>
                <a:t>Y</a:t>
              </a:r>
              <a:r>
                <a:rPr lang="zh-CN" altLang="en-US" sz="1600" dirty="0">
                  <a:latin typeface="+mn-ea"/>
                </a:rPr>
                <a:t>地址译码线</a:t>
              </a:r>
              <a:endParaRPr lang="zh-CN" altLang="en-US" sz="1600" dirty="0">
                <a:latin typeface="+mn-ea"/>
              </a:endParaRPr>
            </a:p>
          </p:txBody>
        </p:sp>
        <p:sp>
          <p:nvSpPr>
            <p:cNvPr id="209" name="Line 30"/>
            <p:cNvSpPr>
              <a:spLocks noChangeShapeType="1"/>
            </p:cNvSpPr>
            <p:nvPr/>
          </p:nvSpPr>
          <p:spPr bwMode="auto">
            <a:xfrm>
              <a:off x="8335446" y="3496533"/>
              <a:ext cx="0" cy="457200"/>
            </a:xfrm>
            <a:prstGeom prst="line">
              <a:avLst/>
            </a:prstGeom>
            <a:noFill/>
            <a:ln w="19050">
              <a:solidFill>
                <a:schemeClr val="tx1"/>
              </a:solidFill>
              <a:miter lim="800000"/>
              <a:tailEnd type="triangle" w="med" len="med"/>
            </a:ln>
          </p:spPr>
          <p:txBody>
            <a:bodyPr/>
            <a:lstStyle/>
            <a:p>
              <a:endParaRPr lang="zh-CN" altLang="en-US">
                <a:latin typeface="+mn-ea"/>
              </a:endParaRPr>
            </a:p>
          </p:txBody>
        </p:sp>
        <p:sp>
          <p:nvSpPr>
            <p:cNvPr id="210" name="Line 31"/>
            <p:cNvSpPr>
              <a:spLocks noChangeShapeType="1"/>
            </p:cNvSpPr>
            <p:nvPr/>
          </p:nvSpPr>
          <p:spPr bwMode="auto">
            <a:xfrm>
              <a:off x="10164246" y="3496533"/>
              <a:ext cx="0" cy="45720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11" name="Rectangle 32"/>
            <p:cNvSpPr>
              <a:spLocks noChangeArrowheads="1"/>
            </p:cNvSpPr>
            <p:nvPr/>
          </p:nvSpPr>
          <p:spPr bwMode="auto">
            <a:xfrm>
              <a:off x="9311038" y="1947292"/>
              <a:ext cx="228600" cy="304800"/>
            </a:xfrm>
            <a:prstGeom prst="rect">
              <a:avLst/>
            </a:prstGeom>
            <a:noFill/>
            <a:ln w="12700">
              <a:noFill/>
              <a:miter lim="800000"/>
            </a:ln>
          </p:spPr>
          <p:txBody>
            <a:bodyPr lIns="12700" tIns="12700" rIns="12700" bIns="12700"/>
            <a:lstStyle/>
            <a:p>
              <a:pPr algn="just"/>
              <a:r>
                <a:rPr lang="en-US" altLang="zh-CN" sz="1600" dirty="0">
                  <a:latin typeface="+mn-ea"/>
                </a:rPr>
                <a:t>X</a:t>
              </a:r>
              <a:endParaRPr lang="en-US" altLang="zh-CN" sz="1600" dirty="0">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ppt_x"/>
                                          </p:val>
                                        </p:tav>
                                        <p:tav tm="100000">
                                          <p:val>
                                            <p:strVal val="#ppt_x"/>
                                          </p:val>
                                        </p:tav>
                                      </p:tavLst>
                                    </p:anim>
                                    <p:anim calcmode="lin" valueType="num">
                                      <p:cBhvr additive="base">
                                        <p:cTn id="1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anim calcmode="lin" valueType="num">
                                      <p:cBhvr additive="base">
                                        <p:cTn id="25" dur="500" fill="hold"/>
                                        <p:tgtEl>
                                          <p:spTgt spid="111"/>
                                        </p:tgtEl>
                                        <p:attrNameLst>
                                          <p:attrName>ppt_x</p:attrName>
                                        </p:attrNameLst>
                                      </p:cBhvr>
                                      <p:tavLst>
                                        <p:tav tm="0">
                                          <p:val>
                                            <p:strVal val="#ppt_x"/>
                                          </p:val>
                                        </p:tav>
                                        <p:tav tm="100000">
                                          <p:val>
                                            <p:strVal val="#ppt_x"/>
                                          </p:val>
                                        </p:tav>
                                      </p:tavLst>
                                    </p:anim>
                                    <p:anim calcmode="lin" valueType="num">
                                      <p:cBhvr additive="base">
                                        <p:cTn id="26"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1000"/>
                                        <p:tgtEl>
                                          <p:spTgt spid="55"/>
                                        </p:tgtEl>
                                      </p:cBhvr>
                                    </p:animEffect>
                                  </p:childTnLst>
                                </p:cTn>
                              </p:par>
                              <p:par>
                                <p:cTn id="35" presetID="22" presetClass="entr" presetSubtype="8" repeatCount="3000" fill="hold" grpId="1"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left)">
                                      <p:cBhvr>
                                        <p:cTn id="37" dur="1000"/>
                                        <p:tgtEl>
                                          <p:spTgt spid="5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1000"/>
                                        <p:tgtEl>
                                          <p:spTgt spid="66"/>
                                        </p:tgtEl>
                                      </p:cBhvr>
                                    </p:animEffect>
                                  </p:childTnLst>
                                </p:cTn>
                              </p:par>
                              <p:par>
                                <p:cTn id="43" presetID="22" presetClass="entr" presetSubtype="8" repeatCount="300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10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left)">
                                      <p:cBhvr>
                                        <p:cTn id="50" dur="1000"/>
                                        <p:tgtEl>
                                          <p:spTgt spid="67"/>
                                        </p:tgtEl>
                                      </p:cBhvr>
                                    </p:animEffect>
                                  </p:childTnLst>
                                </p:cTn>
                              </p:par>
                              <p:par>
                                <p:cTn id="51" presetID="22" presetClass="entr" presetSubtype="8" repeatCount="300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1000"/>
                                        <p:tgtEl>
                                          <p:spTgt spid="7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1000"/>
                                        <p:tgtEl>
                                          <p:spTgt spid="68"/>
                                        </p:tgtEl>
                                      </p:cBhvr>
                                    </p:animEffect>
                                  </p:childTnLst>
                                </p:cTn>
                              </p:par>
                              <p:par>
                                <p:cTn id="59" presetID="22" presetClass="entr" presetSubtype="8" repeatCount="300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left)">
                                      <p:cBhvr>
                                        <p:cTn id="61" dur="10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300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up)">
                                      <p:cBhvr>
                                        <p:cTn id="66" dur="10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repeatCount="3000" fill="hold" grpId="0" nodeType="click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wipe(up)">
                                      <p:cBhvr>
                                        <p:cTn id="71" dur="1000"/>
                                        <p:tgtEl>
                                          <p:spTgt spid="69"/>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21"/>
                                        </p:tgtEl>
                                        <p:attrNameLst>
                                          <p:attrName>style.visibility</p:attrName>
                                        </p:attrNameLst>
                                      </p:cBhvr>
                                      <p:to>
                                        <p:strVal val="visible"/>
                                      </p:to>
                                    </p:set>
                                    <p:anim calcmode="lin" valueType="num">
                                      <p:cBhvr additive="base">
                                        <p:cTn id="82" dur="500" fill="hold"/>
                                        <p:tgtEl>
                                          <p:spTgt spid="121"/>
                                        </p:tgtEl>
                                        <p:attrNameLst>
                                          <p:attrName>ppt_x</p:attrName>
                                        </p:attrNameLst>
                                      </p:cBhvr>
                                      <p:tavLst>
                                        <p:tav tm="0">
                                          <p:val>
                                            <p:strVal val="1+#ppt_w/2"/>
                                          </p:val>
                                        </p:tav>
                                        <p:tav tm="100000">
                                          <p:val>
                                            <p:strVal val="#ppt_x"/>
                                          </p:val>
                                        </p:tav>
                                      </p:tavLst>
                                    </p:anim>
                                    <p:anim calcmode="lin" valueType="num">
                                      <p:cBhvr additive="base">
                                        <p:cTn id="83"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73"/>
                                        </p:tgtEl>
                                        <p:attrNameLst>
                                          <p:attrName>style.visibility</p:attrName>
                                        </p:attrNameLst>
                                      </p:cBhvr>
                                      <p:to>
                                        <p:strVal val="visible"/>
                                      </p:to>
                                    </p:set>
                                    <p:anim calcmode="lin" valueType="num">
                                      <p:cBhvr additive="base">
                                        <p:cTn id="88" dur="500" fill="hold"/>
                                        <p:tgtEl>
                                          <p:spTgt spid="73"/>
                                        </p:tgtEl>
                                        <p:attrNameLst>
                                          <p:attrName>ppt_x</p:attrName>
                                        </p:attrNameLst>
                                      </p:cBhvr>
                                      <p:tavLst>
                                        <p:tav tm="0">
                                          <p:val>
                                            <p:strVal val="#ppt_x"/>
                                          </p:val>
                                        </p:tav>
                                        <p:tav tm="100000">
                                          <p:val>
                                            <p:strVal val="#ppt_x"/>
                                          </p:val>
                                        </p:tav>
                                      </p:tavLst>
                                    </p:anim>
                                    <p:anim calcmode="lin" valueType="num">
                                      <p:cBhvr additive="base">
                                        <p:cTn id="89"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55" grpId="0" animBg="1"/>
      <p:bldP spid="55" grpId="1" animBg="1"/>
      <p:bldP spid="66" grpId="0" animBg="1"/>
      <p:bldP spid="67" grpId="0" animBg="1"/>
      <p:bldP spid="68" grpId="0" animBg="1"/>
      <p:bldP spid="69" grpId="0" animBg="1"/>
      <p:bldP spid="70" grpId="0"/>
      <p:bldP spid="71" grpId="0"/>
      <p:bldP spid="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zh-CN"/>
              <a:t>64x64 </a:t>
            </a:r>
            <a:r>
              <a:rPr lang="zh-CN" altLang="en-US"/>
              <a:t>存储矩阵</a:t>
            </a:r>
            <a:endParaRPr lang="zh-CN" altLang="en-US"/>
          </a:p>
        </p:txBody>
      </p:sp>
      <p:sp>
        <p:nvSpPr>
          <p:cNvPr id="1140740" name="Text Box 4"/>
          <p:cNvSpPr txBox="1">
            <a:spLocks noChangeArrowheads="1"/>
          </p:cNvSpPr>
          <p:nvPr/>
        </p:nvSpPr>
        <p:spPr bwMode="auto">
          <a:xfrm>
            <a:off x="2819401" y="4762500"/>
            <a:ext cx="1058863" cy="598488"/>
          </a:xfrm>
          <a:prstGeom prst="rect">
            <a:avLst/>
          </a:prstGeom>
          <a:solidFill>
            <a:schemeClr val="accent4">
              <a:lumMod val="60000"/>
              <a:lumOff val="40000"/>
            </a:schemeClr>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0"/>
          <a:lstStyle/>
          <a:p>
            <a:pPr algn="ctr">
              <a:spcBef>
                <a:spcPts val="500"/>
              </a:spcBef>
              <a:defRPr/>
            </a:pPr>
            <a:r>
              <a:rPr lang="en-US" altLang="zh-CN" dirty="0">
                <a:latin typeface="+mn-ea"/>
              </a:rPr>
              <a:t>I/O</a:t>
            </a:r>
            <a:r>
              <a:rPr lang="zh-CN" altLang="en-US" dirty="0">
                <a:latin typeface="+mn-ea"/>
              </a:rPr>
              <a:t>电路</a:t>
            </a:r>
            <a:endParaRPr lang="zh-CN" altLang="en-US" dirty="0">
              <a:effectLst>
                <a:outerShdw blurRad="38100" dist="38100" dir="2700000" algn="tl">
                  <a:srgbClr val="FFFFFF"/>
                </a:outerShdw>
              </a:effectLst>
              <a:latin typeface="+mn-ea"/>
            </a:endParaRPr>
          </a:p>
        </p:txBody>
      </p:sp>
      <p:grpSp>
        <p:nvGrpSpPr>
          <p:cNvPr id="2" name="Group 5"/>
          <p:cNvGrpSpPr/>
          <p:nvPr/>
        </p:nvGrpSpPr>
        <p:grpSpPr bwMode="auto">
          <a:xfrm>
            <a:off x="6110289" y="2720975"/>
            <a:ext cx="1525587" cy="685800"/>
            <a:chOff x="2889" y="2112"/>
            <a:chExt cx="961" cy="432"/>
          </a:xfrm>
        </p:grpSpPr>
        <p:sp>
          <p:nvSpPr>
            <p:cNvPr id="1140742" name="Text Box 6"/>
            <p:cNvSpPr txBox="1">
              <a:spLocks noChangeArrowheads="1"/>
            </p:cNvSpPr>
            <p:nvPr/>
          </p:nvSpPr>
          <p:spPr bwMode="auto">
            <a:xfrm>
              <a:off x="3024" y="2112"/>
              <a:ext cx="748" cy="220"/>
            </a:xfrm>
            <a:prstGeom prst="rect">
              <a:avLst/>
            </a:prstGeom>
            <a:noFill/>
            <a:ln w="19050">
              <a:noFill/>
              <a:miter lim="800000"/>
            </a:ln>
          </p:spPr>
          <p:txBody>
            <a:bodyPr lIns="0" tIns="0" rIns="0" bIns="0"/>
            <a:lstStyle/>
            <a:p>
              <a:pPr algn="ctr">
                <a:defRPr/>
              </a:pPr>
              <a:r>
                <a:rPr lang="zh-CN" altLang="en-US" dirty="0">
                  <a:solidFill>
                    <a:srgbClr val="C00000"/>
                  </a:solidFill>
                  <a:latin typeface="+mn-ea"/>
                </a:rPr>
                <a:t>存储矩阵</a:t>
              </a:r>
              <a:endParaRPr lang="zh-CN" altLang="en-US" dirty="0">
                <a:solidFill>
                  <a:srgbClr val="C00000"/>
                </a:solidFill>
                <a:effectLst>
                  <a:outerShdw blurRad="38100" dist="38100" dir="2700000" algn="tl">
                    <a:srgbClr val="C0C0C0"/>
                  </a:outerShdw>
                </a:effectLst>
                <a:latin typeface="+mn-ea"/>
              </a:endParaRPr>
            </a:p>
          </p:txBody>
        </p:sp>
        <p:sp>
          <p:nvSpPr>
            <p:cNvPr id="1140743" name="Text Box 7"/>
            <p:cNvSpPr txBox="1">
              <a:spLocks noChangeArrowheads="1"/>
            </p:cNvSpPr>
            <p:nvPr/>
          </p:nvSpPr>
          <p:spPr bwMode="auto">
            <a:xfrm>
              <a:off x="2889" y="2324"/>
              <a:ext cx="961" cy="220"/>
            </a:xfrm>
            <a:prstGeom prst="rect">
              <a:avLst/>
            </a:prstGeom>
            <a:noFill/>
            <a:ln w="19050">
              <a:noFill/>
              <a:miter lim="800000"/>
            </a:ln>
          </p:spPr>
          <p:txBody>
            <a:bodyPr lIns="0" tIns="0" rIns="0" bIns="0"/>
            <a:lstStyle/>
            <a:p>
              <a:pPr algn="ctr">
                <a:defRPr/>
              </a:pPr>
              <a:r>
                <a:rPr lang="en-US" altLang="zh-CN" dirty="0">
                  <a:solidFill>
                    <a:srgbClr val="C00000"/>
                  </a:solidFill>
                  <a:latin typeface="+mn-ea"/>
                </a:rPr>
                <a:t>64×64</a:t>
              </a:r>
              <a:r>
                <a:rPr lang="zh-CN" altLang="en-US" dirty="0">
                  <a:solidFill>
                    <a:srgbClr val="C00000"/>
                  </a:solidFill>
                  <a:latin typeface="+mn-ea"/>
                </a:rPr>
                <a:t>＝</a:t>
              </a:r>
              <a:r>
                <a:rPr lang="en-US" altLang="zh-CN" dirty="0">
                  <a:solidFill>
                    <a:srgbClr val="C00000"/>
                  </a:solidFill>
                  <a:latin typeface="+mn-ea"/>
                </a:rPr>
                <a:t>4096</a:t>
              </a:r>
              <a:endParaRPr lang="en-US" altLang="zh-CN" dirty="0">
                <a:solidFill>
                  <a:srgbClr val="C00000"/>
                </a:solidFill>
                <a:effectLst>
                  <a:outerShdw blurRad="38100" dist="38100" dir="2700000" algn="tl">
                    <a:srgbClr val="C0C0C0"/>
                  </a:outerShdw>
                </a:effectLst>
                <a:latin typeface="+mn-ea"/>
              </a:endParaRPr>
            </a:p>
          </p:txBody>
        </p:sp>
      </p:grpSp>
      <p:grpSp>
        <p:nvGrpSpPr>
          <p:cNvPr id="3" name="Group 8"/>
          <p:cNvGrpSpPr/>
          <p:nvPr/>
        </p:nvGrpSpPr>
        <p:grpSpPr bwMode="auto">
          <a:xfrm>
            <a:off x="6432551" y="1658938"/>
            <a:ext cx="881063" cy="2811462"/>
            <a:chOff x="3092" y="1443"/>
            <a:chExt cx="555" cy="1771"/>
          </a:xfrm>
        </p:grpSpPr>
        <p:sp>
          <p:nvSpPr>
            <p:cNvPr id="1140745" name="Text Box 9"/>
            <p:cNvSpPr txBox="1">
              <a:spLocks noChangeArrowheads="1"/>
            </p:cNvSpPr>
            <p:nvPr/>
          </p:nvSpPr>
          <p:spPr bwMode="auto">
            <a:xfrm>
              <a:off x="3092" y="1443"/>
              <a:ext cx="555"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6" name="Text Box 10"/>
            <p:cNvSpPr txBox="1">
              <a:spLocks noChangeArrowheads="1"/>
            </p:cNvSpPr>
            <p:nvPr/>
          </p:nvSpPr>
          <p:spPr bwMode="auto">
            <a:xfrm>
              <a:off x="3092" y="1850"/>
              <a:ext cx="555" cy="221"/>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47" name="Text Box 11"/>
            <p:cNvSpPr txBox="1">
              <a:spLocks noChangeArrowheads="1"/>
            </p:cNvSpPr>
            <p:nvPr/>
          </p:nvSpPr>
          <p:spPr bwMode="auto">
            <a:xfrm>
              <a:off x="3092" y="2994"/>
              <a:ext cx="555"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grpSp>
      <p:sp>
        <p:nvSpPr>
          <p:cNvPr id="1140748" name="Freeform 12"/>
          <p:cNvSpPr/>
          <p:nvPr/>
        </p:nvSpPr>
        <p:spPr bwMode="auto">
          <a:xfrm>
            <a:off x="3878263" y="4625976"/>
            <a:ext cx="4494212" cy="284163"/>
          </a:xfrm>
          <a:custGeom>
            <a:avLst/>
            <a:gdLst>
              <a:gd name="T0" fmla="*/ 0 w 3278"/>
              <a:gd name="T1" fmla="*/ 2147483647 h 202"/>
              <a:gd name="T2" fmla="*/ 2147483647 w 3278"/>
              <a:gd name="T3" fmla="*/ 2147483647 h 202"/>
              <a:gd name="T4" fmla="*/ 2147483647 w 3278"/>
              <a:gd name="T5" fmla="*/ 0 h 202"/>
              <a:gd name="T6" fmla="*/ 2147483647 w 3278"/>
              <a:gd name="T7" fmla="*/ 0 h 202"/>
              <a:gd name="T8" fmla="*/ 0 60000 65536"/>
              <a:gd name="T9" fmla="*/ 0 60000 65536"/>
              <a:gd name="T10" fmla="*/ 0 60000 65536"/>
              <a:gd name="T11" fmla="*/ 0 60000 65536"/>
              <a:gd name="T12" fmla="*/ 0 w 3278"/>
              <a:gd name="T13" fmla="*/ 0 h 202"/>
              <a:gd name="T14" fmla="*/ 3278 w 3278"/>
              <a:gd name="T15" fmla="*/ 202 h 202"/>
            </a:gdLst>
            <a:ahLst/>
            <a:cxnLst>
              <a:cxn ang="T8">
                <a:pos x="T0" y="T1"/>
              </a:cxn>
              <a:cxn ang="T9">
                <a:pos x="T2" y="T3"/>
              </a:cxn>
              <a:cxn ang="T10">
                <a:pos x="T4" y="T5"/>
              </a:cxn>
              <a:cxn ang="T11">
                <a:pos x="T6" y="T7"/>
              </a:cxn>
            </a:cxnLst>
            <a:rect l="T12" t="T13" r="T14" b="T15"/>
            <a:pathLst>
              <a:path w="3278" h="202">
                <a:moveTo>
                  <a:pt x="0" y="202"/>
                </a:moveTo>
                <a:lnTo>
                  <a:pt x="3053" y="202"/>
                </a:lnTo>
                <a:lnTo>
                  <a:pt x="3053" y="0"/>
                </a:lnTo>
                <a:lnTo>
                  <a:pt x="3278" y="0"/>
                </a:lnTo>
              </a:path>
            </a:pathLst>
          </a:custGeom>
          <a:noFill/>
          <a:ln w="12700">
            <a:solidFill>
              <a:schemeClr val="tx1"/>
            </a:solidFill>
            <a:round/>
          </a:ln>
        </p:spPr>
        <p:txBody>
          <a:bodyPr/>
          <a:lstStyle/>
          <a:p>
            <a:endParaRPr lang="zh-CN" altLang="en-US">
              <a:latin typeface="+mn-ea"/>
            </a:endParaRPr>
          </a:p>
        </p:txBody>
      </p:sp>
      <p:sp>
        <p:nvSpPr>
          <p:cNvPr id="1140749" name="Freeform 13"/>
          <p:cNvSpPr/>
          <p:nvPr/>
        </p:nvSpPr>
        <p:spPr bwMode="auto">
          <a:xfrm>
            <a:off x="3887789" y="4635500"/>
            <a:ext cx="5214937" cy="528638"/>
          </a:xfrm>
          <a:custGeom>
            <a:avLst/>
            <a:gdLst>
              <a:gd name="T0" fmla="*/ 0 w 3802"/>
              <a:gd name="T1" fmla="*/ 2147483647 h 375"/>
              <a:gd name="T2" fmla="*/ 2147483647 w 3802"/>
              <a:gd name="T3" fmla="*/ 2147483647 h 375"/>
              <a:gd name="T4" fmla="*/ 2147483647 w 3802"/>
              <a:gd name="T5" fmla="*/ 0 h 375"/>
              <a:gd name="T6" fmla="*/ 2147483647 w 3802"/>
              <a:gd name="T7" fmla="*/ 0 h 375"/>
              <a:gd name="T8" fmla="*/ 0 60000 65536"/>
              <a:gd name="T9" fmla="*/ 0 60000 65536"/>
              <a:gd name="T10" fmla="*/ 0 60000 65536"/>
              <a:gd name="T11" fmla="*/ 0 60000 65536"/>
              <a:gd name="T12" fmla="*/ 0 w 3802"/>
              <a:gd name="T13" fmla="*/ 0 h 375"/>
              <a:gd name="T14" fmla="*/ 3802 w 3802"/>
              <a:gd name="T15" fmla="*/ 375 h 375"/>
            </a:gdLst>
            <a:ahLst/>
            <a:cxnLst>
              <a:cxn ang="T8">
                <a:pos x="T0" y="T1"/>
              </a:cxn>
              <a:cxn ang="T9">
                <a:pos x="T2" y="T3"/>
              </a:cxn>
              <a:cxn ang="T10">
                <a:pos x="T4" y="T5"/>
              </a:cxn>
              <a:cxn ang="T11">
                <a:pos x="T6" y="T7"/>
              </a:cxn>
            </a:cxnLst>
            <a:rect l="T12" t="T13" r="T14" b="T15"/>
            <a:pathLst>
              <a:path w="3802" h="375">
                <a:moveTo>
                  <a:pt x="0" y="375"/>
                </a:moveTo>
                <a:lnTo>
                  <a:pt x="3802" y="375"/>
                </a:lnTo>
                <a:lnTo>
                  <a:pt x="3802" y="0"/>
                </a:lnTo>
                <a:lnTo>
                  <a:pt x="3630" y="0"/>
                </a:lnTo>
              </a:path>
            </a:pathLst>
          </a:custGeom>
          <a:noFill/>
          <a:ln w="12700">
            <a:solidFill>
              <a:schemeClr val="tx1"/>
            </a:solidFill>
            <a:round/>
          </a:ln>
        </p:spPr>
        <p:txBody>
          <a:bodyPr/>
          <a:lstStyle/>
          <a:p>
            <a:endParaRPr lang="zh-CN" altLang="en-US">
              <a:latin typeface="+mn-ea"/>
            </a:endParaRPr>
          </a:p>
        </p:txBody>
      </p:sp>
      <p:grpSp>
        <p:nvGrpSpPr>
          <p:cNvPr id="4" name="Group 14"/>
          <p:cNvGrpSpPr/>
          <p:nvPr/>
        </p:nvGrpSpPr>
        <p:grpSpPr bwMode="auto">
          <a:xfrm>
            <a:off x="3130551" y="1120776"/>
            <a:ext cx="5489575" cy="2690813"/>
            <a:chOff x="1012" y="1104"/>
            <a:chExt cx="3458" cy="1695"/>
          </a:xfrm>
        </p:grpSpPr>
        <p:sp>
          <p:nvSpPr>
            <p:cNvPr id="55406" name="Freeform 15"/>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ln>
          </p:spPr>
          <p:txBody>
            <a:bodyPr/>
            <a:lstStyle/>
            <a:p>
              <a:endParaRPr lang="zh-CN" altLang="en-US">
                <a:latin typeface="+mn-ea"/>
              </a:endParaRPr>
            </a:p>
          </p:txBody>
        </p:sp>
        <p:sp>
          <p:nvSpPr>
            <p:cNvPr id="55407" name="Freeform 16"/>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ln>
          </p:spPr>
          <p:txBody>
            <a:bodyPr/>
            <a:lstStyle/>
            <a:p>
              <a:endParaRPr lang="zh-CN" altLang="en-US">
                <a:latin typeface="+mn-ea"/>
              </a:endParaRPr>
            </a:p>
          </p:txBody>
        </p:sp>
        <p:sp>
          <p:nvSpPr>
            <p:cNvPr id="55408" name="Freeform 17"/>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rgbClr val="0000FF"/>
              </a:solidFill>
              <a:round/>
            </a:ln>
          </p:spPr>
          <p:txBody>
            <a:bodyPr/>
            <a:lstStyle/>
            <a:p>
              <a:endParaRPr lang="zh-CN" altLang="en-US">
                <a:latin typeface="+mn-ea"/>
              </a:endParaRPr>
            </a:p>
          </p:txBody>
        </p:sp>
        <p:sp>
          <p:nvSpPr>
            <p:cNvPr id="1140754" name="Text Box 18"/>
            <p:cNvSpPr txBox="1">
              <a:spLocks noChangeArrowheads="1"/>
            </p:cNvSpPr>
            <p:nvPr/>
          </p:nvSpPr>
          <p:spPr bwMode="auto">
            <a:xfrm>
              <a:off x="1036" y="2114"/>
              <a:ext cx="144" cy="219"/>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1140755" name="Text Box 19"/>
            <p:cNvSpPr txBox="1">
              <a:spLocks noChangeArrowheads="1"/>
            </p:cNvSpPr>
            <p:nvPr/>
          </p:nvSpPr>
          <p:spPr bwMode="auto">
            <a:xfrm>
              <a:off x="1014" y="1104"/>
              <a:ext cx="218" cy="220"/>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1140756" name="Text Box 20"/>
            <p:cNvSpPr txBox="1">
              <a:spLocks noChangeArrowheads="1"/>
            </p:cNvSpPr>
            <p:nvPr/>
          </p:nvSpPr>
          <p:spPr bwMode="auto">
            <a:xfrm>
              <a:off x="1014" y="1617"/>
              <a:ext cx="218"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140757" name="Text Box 21"/>
            <p:cNvSpPr txBox="1">
              <a:spLocks noChangeArrowheads="1"/>
            </p:cNvSpPr>
            <p:nvPr/>
          </p:nvSpPr>
          <p:spPr bwMode="auto">
            <a:xfrm>
              <a:off x="1012" y="2520"/>
              <a:ext cx="220"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grpSp>
        <p:nvGrpSpPr>
          <p:cNvPr id="5" name="Group 22"/>
          <p:cNvGrpSpPr/>
          <p:nvPr/>
        </p:nvGrpSpPr>
        <p:grpSpPr bwMode="auto">
          <a:xfrm>
            <a:off x="3997325" y="1233489"/>
            <a:ext cx="966788" cy="4459287"/>
            <a:chOff x="1558" y="1175"/>
            <a:chExt cx="609" cy="2809"/>
          </a:xfrm>
        </p:grpSpPr>
        <p:grpSp>
          <p:nvGrpSpPr>
            <p:cNvPr id="55368" name="Group 23"/>
            <p:cNvGrpSpPr/>
            <p:nvPr/>
          </p:nvGrpSpPr>
          <p:grpSpPr bwMode="auto">
            <a:xfrm>
              <a:off x="1586" y="1417"/>
              <a:ext cx="555" cy="1791"/>
              <a:chOff x="8760" y="8852"/>
              <a:chExt cx="642" cy="2393"/>
            </a:xfrm>
          </p:grpSpPr>
          <p:sp>
            <p:nvSpPr>
              <p:cNvPr id="55404" name="Freeform 24"/>
              <p:cNvSpPr/>
              <p:nvPr/>
            </p:nvSpPr>
            <p:spPr bwMode="auto">
              <a:xfrm>
                <a:off x="8760" y="8852"/>
                <a:ext cx="158" cy="2391"/>
              </a:xfrm>
              <a:custGeom>
                <a:avLst/>
                <a:gdLst>
                  <a:gd name="T0" fmla="*/ 158 w 158"/>
                  <a:gd name="T1" fmla="*/ 0 h 2400"/>
                  <a:gd name="T2" fmla="*/ 0 w 158"/>
                  <a:gd name="T3" fmla="*/ 0 h 2400"/>
                  <a:gd name="T4" fmla="*/ 0 w 158"/>
                  <a:gd name="T5" fmla="*/ 2346 h 2400"/>
                  <a:gd name="T6" fmla="*/ 113 w 158"/>
                  <a:gd name="T7" fmla="*/ 2346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ln>
            </p:spPr>
            <p:txBody>
              <a:bodyPr/>
              <a:lstStyle/>
              <a:p>
                <a:endParaRPr lang="zh-CN" altLang="en-US">
                  <a:latin typeface="+mn-ea"/>
                </a:endParaRPr>
              </a:p>
            </p:txBody>
          </p:sp>
          <p:sp>
            <p:nvSpPr>
              <p:cNvPr id="55405" name="Freeform 25"/>
              <p:cNvSpPr/>
              <p:nvPr/>
            </p:nvSpPr>
            <p:spPr bwMode="auto">
              <a:xfrm>
                <a:off x="9225" y="8852"/>
                <a:ext cx="177" cy="2393"/>
              </a:xfrm>
              <a:custGeom>
                <a:avLst/>
                <a:gdLst>
                  <a:gd name="T0" fmla="*/ 76 w 177"/>
                  <a:gd name="T1" fmla="*/ 0 h 2393"/>
                  <a:gd name="T2" fmla="*/ 177 w 177"/>
                  <a:gd name="T3" fmla="*/ 0 h 2393"/>
                  <a:gd name="T4" fmla="*/ 177 w 177"/>
                  <a:gd name="T5" fmla="*/ 2391 h 2393"/>
                  <a:gd name="T6" fmla="*/ 0 w 177"/>
                  <a:gd name="T7" fmla="*/ 239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grpSp>
        <p:grpSp>
          <p:nvGrpSpPr>
            <p:cNvPr id="55369" name="Group 26"/>
            <p:cNvGrpSpPr/>
            <p:nvPr/>
          </p:nvGrpSpPr>
          <p:grpSpPr bwMode="auto">
            <a:xfrm>
              <a:off x="1558" y="1175"/>
              <a:ext cx="609" cy="2809"/>
              <a:chOff x="1558" y="1175"/>
              <a:chExt cx="609" cy="2809"/>
            </a:xfrm>
          </p:grpSpPr>
          <p:grpSp>
            <p:nvGrpSpPr>
              <p:cNvPr id="55370" name="Group 27"/>
              <p:cNvGrpSpPr/>
              <p:nvPr/>
            </p:nvGrpSpPr>
            <p:grpSpPr bwMode="auto">
              <a:xfrm>
                <a:off x="1558" y="1175"/>
                <a:ext cx="609" cy="1855"/>
                <a:chOff x="1558" y="1175"/>
                <a:chExt cx="609" cy="1855"/>
              </a:xfrm>
            </p:grpSpPr>
            <p:sp>
              <p:nvSpPr>
                <p:cNvPr id="1140764" name="Text Box 28"/>
                <p:cNvSpPr txBox="1">
                  <a:spLocks noChangeArrowheads="1"/>
                </p:cNvSpPr>
                <p:nvPr/>
              </p:nvSpPr>
              <p:spPr bwMode="auto">
                <a:xfrm>
                  <a:off x="1722" y="1353"/>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140765" name="Text Box 29"/>
                <p:cNvSpPr txBox="1">
                  <a:spLocks noChangeArrowheads="1"/>
                </p:cNvSpPr>
                <p:nvPr/>
              </p:nvSpPr>
              <p:spPr bwMode="auto">
                <a:xfrm>
                  <a:off x="1722" y="187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140766" name="Text Box 30"/>
                <p:cNvSpPr txBox="1">
                  <a:spLocks noChangeArrowheads="1"/>
                </p:cNvSpPr>
                <p:nvPr/>
              </p:nvSpPr>
              <p:spPr bwMode="auto">
                <a:xfrm>
                  <a:off x="1722" y="280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55389" name="Oval 31"/>
                <p:cNvSpPr>
                  <a:spLocks noChangeArrowheads="1"/>
                </p:cNvSpPr>
                <p:nvPr/>
              </p:nvSpPr>
              <p:spPr bwMode="auto">
                <a:xfrm>
                  <a:off x="1863" y="1694"/>
                  <a:ext cx="52"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0" name="Line 32"/>
                <p:cNvSpPr>
                  <a:spLocks noChangeShapeType="1"/>
                </p:cNvSpPr>
                <p:nvPr/>
              </p:nvSpPr>
              <p:spPr bwMode="auto">
                <a:xfrm flipV="1">
                  <a:off x="1886" y="1730"/>
                  <a:ext cx="0" cy="142"/>
                </a:xfrm>
                <a:prstGeom prst="line">
                  <a:avLst/>
                </a:prstGeom>
                <a:noFill/>
                <a:ln w="19050">
                  <a:solidFill>
                    <a:schemeClr val="tx1"/>
                  </a:solidFill>
                  <a:round/>
                </a:ln>
              </p:spPr>
              <p:txBody>
                <a:bodyPr/>
                <a:lstStyle/>
                <a:p>
                  <a:endParaRPr lang="zh-CN" altLang="en-US">
                    <a:latin typeface="+mn-ea"/>
                  </a:endParaRPr>
                </a:p>
              </p:txBody>
            </p:sp>
            <p:sp>
              <p:nvSpPr>
                <p:cNvPr id="55391" name="Oval 33"/>
                <p:cNvSpPr>
                  <a:spLocks noChangeArrowheads="1"/>
                </p:cNvSpPr>
                <p:nvPr/>
              </p:nvSpPr>
              <p:spPr bwMode="auto">
                <a:xfrm>
                  <a:off x="1863" y="1175"/>
                  <a:ext cx="52"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2" name="Line 34"/>
                <p:cNvSpPr>
                  <a:spLocks noChangeShapeType="1"/>
                </p:cNvSpPr>
                <p:nvPr/>
              </p:nvSpPr>
              <p:spPr bwMode="auto">
                <a:xfrm flipV="1">
                  <a:off x="1889" y="1211"/>
                  <a:ext cx="0" cy="142"/>
                </a:xfrm>
                <a:prstGeom prst="line">
                  <a:avLst/>
                </a:prstGeom>
                <a:noFill/>
                <a:ln w="19050">
                  <a:solidFill>
                    <a:schemeClr val="tx1"/>
                  </a:solidFill>
                  <a:round/>
                </a:ln>
              </p:spPr>
              <p:txBody>
                <a:bodyPr/>
                <a:lstStyle/>
                <a:p>
                  <a:endParaRPr lang="zh-CN" altLang="en-US">
                    <a:latin typeface="+mn-ea"/>
                  </a:endParaRPr>
                </a:p>
              </p:txBody>
            </p:sp>
            <p:sp>
              <p:nvSpPr>
                <p:cNvPr id="55393" name="Oval 35"/>
                <p:cNvSpPr>
                  <a:spLocks noChangeArrowheads="1"/>
                </p:cNvSpPr>
                <p:nvPr/>
              </p:nvSpPr>
              <p:spPr bwMode="auto">
                <a:xfrm>
                  <a:off x="1558"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4" name="Line 36"/>
                <p:cNvSpPr>
                  <a:spLocks noChangeShapeType="1"/>
                </p:cNvSpPr>
                <p:nvPr/>
              </p:nvSpPr>
              <p:spPr bwMode="auto">
                <a:xfrm flipH="1">
                  <a:off x="1595" y="1987"/>
                  <a:ext cx="130" cy="2"/>
                </a:xfrm>
                <a:prstGeom prst="line">
                  <a:avLst/>
                </a:prstGeom>
                <a:noFill/>
                <a:ln w="19050">
                  <a:solidFill>
                    <a:schemeClr val="tx1"/>
                  </a:solidFill>
                  <a:round/>
                </a:ln>
              </p:spPr>
              <p:txBody>
                <a:bodyPr/>
                <a:lstStyle/>
                <a:p>
                  <a:endParaRPr lang="zh-CN" altLang="en-US">
                    <a:latin typeface="+mn-ea"/>
                  </a:endParaRPr>
                </a:p>
              </p:txBody>
            </p:sp>
            <p:sp>
              <p:nvSpPr>
                <p:cNvPr id="55395" name="Oval 37"/>
                <p:cNvSpPr>
                  <a:spLocks noChangeArrowheads="1"/>
                </p:cNvSpPr>
                <p:nvPr/>
              </p:nvSpPr>
              <p:spPr bwMode="auto">
                <a:xfrm>
                  <a:off x="2113"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6" name="Line 38"/>
                <p:cNvSpPr>
                  <a:spLocks noChangeShapeType="1"/>
                </p:cNvSpPr>
                <p:nvPr/>
              </p:nvSpPr>
              <p:spPr bwMode="auto">
                <a:xfrm flipH="1">
                  <a:off x="2055" y="1987"/>
                  <a:ext cx="86" cy="2"/>
                </a:xfrm>
                <a:prstGeom prst="line">
                  <a:avLst/>
                </a:prstGeom>
                <a:noFill/>
                <a:ln w="19050">
                  <a:solidFill>
                    <a:schemeClr val="tx1"/>
                  </a:solidFill>
                  <a:round/>
                </a:ln>
              </p:spPr>
              <p:txBody>
                <a:bodyPr/>
                <a:lstStyle/>
                <a:p>
                  <a:endParaRPr lang="zh-CN" altLang="en-US">
                    <a:latin typeface="+mn-ea"/>
                  </a:endParaRPr>
                </a:p>
              </p:txBody>
            </p:sp>
            <p:sp>
              <p:nvSpPr>
                <p:cNvPr id="1140775" name="Text Box 39"/>
                <p:cNvSpPr txBox="1">
                  <a:spLocks noChangeArrowheads="1"/>
                </p:cNvSpPr>
                <p:nvPr/>
              </p:nvSpPr>
              <p:spPr bwMode="auto">
                <a:xfrm rot="-5400000">
                  <a:off x="1802" y="2331"/>
                  <a:ext cx="147"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98" name="Oval 40"/>
                <p:cNvSpPr>
                  <a:spLocks noChangeArrowheads="1"/>
                </p:cNvSpPr>
                <p:nvPr/>
              </p:nvSpPr>
              <p:spPr bwMode="auto">
                <a:xfrm>
                  <a:off x="1866" y="2604"/>
                  <a:ext cx="52"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99" name="Line 41"/>
                <p:cNvSpPr>
                  <a:spLocks noChangeShapeType="1"/>
                </p:cNvSpPr>
                <p:nvPr/>
              </p:nvSpPr>
              <p:spPr bwMode="auto">
                <a:xfrm flipV="1">
                  <a:off x="1889" y="2639"/>
                  <a:ext cx="0" cy="165"/>
                </a:xfrm>
                <a:prstGeom prst="line">
                  <a:avLst/>
                </a:prstGeom>
                <a:noFill/>
                <a:ln w="19050">
                  <a:solidFill>
                    <a:schemeClr val="tx1"/>
                  </a:solidFill>
                  <a:round/>
                </a:ln>
              </p:spPr>
              <p:txBody>
                <a:bodyPr/>
                <a:lstStyle/>
                <a:p>
                  <a:endParaRPr lang="zh-CN" altLang="en-US">
                    <a:latin typeface="+mn-ea"/>
                  </a:endParaRPr>
                </a:p>
              </p:txBody>
            </p:sp>
            <p:sp>
              <p:nvSpPr>
                <p:cNvPr id="55400" name="Oval 42"/>
                <p:cNvSpPr>
                  <a:spLocks noChangeArrowheads="1"/>
                </p:cNvSpPr>
                <p:nvPr/>
              </p:nvSpPr>
              <p:spPr bwMode="auto">
                <a:xfrm>
                  <a:off x="1558" y="289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401" name="Line 43"/>
                <p:cNvSpPr>
                  <a:spLocks noChangeShapeType="1"/>
                </p:cNvSpPr>
                <p:nvPr/>
              </p:nvSpPr>
              <p:spPr bwMode="auto">
                <a:xfrm flipH="1">
                  <a:off x="1595" y="2919"/>
                  <a:ext cx="130" cy="2"/>
                </a:xfrm>
                <a:prstGeom prst="line">
                  <a:avLst/>
                </a:prstGeom>
                <a:noFill/>
                <a:ln w="19050">
                  <a:solidFill>
                    <a:schemeClr val="tx1"/>
                  </a:solidFill>
                  <a:round/>
                </a:ln>
              </p:spPr>
              <p:txBody>
                <a:bodyPr/>
                <a:lstStyle/>
                <a:p>
                  <a:endParaRPr lang="zh-CN" altLang="en-US">
                    <a:latin typeface="+mn-ea"/>
                  </a:endParaRPr>
                </a:p>
              </p:txBody>
            </p:sp>
            <p:sp>
              <p:nvSpPr>
                <p:cNvPr id="55402" name="Oval 44"/>
                <p:cNvSpPr>
                  <a:spLocks noChangeArrowheads="1"/>
                </p:cNvSpPr>
                <p:nvPr/>
              </p:nvSpPr>
              <p:spPr bwMode="auto">
                <a:xfrm>
                  <a:off x="2113" y="289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403" name="Line 45"/>
                <p:cNvSpPr>
                  <a:spLocks noChangeShapeType="1"/>
                </p:cNvSpPr>
                <p:nvPr/>
              </p:nvSpPr>
              <p:spPr bwMode="auto">
                <a:xfrm flipH="1">
                  <a:off x="2055" y="2919"/>
                  <a:ext cx="86" cy="2"/>
                </a:xfrm>
                <a:prstGeom prst="line">
                  <a:avLst/>
                </a:prstGeom>
                <a:noFill/>
                <a:ln w="19050">
                  <a:solidFill>
                    <a:schemeClr val="tx1"/>
                  </a:solidFill>
                  <a:round/>
                </a:ln>
              </p:spPr>
              <p:txBody>
                <a:bodyPr/>
                <a:lstStyle/>
                <a:p>
                  <a:endParaRPr lang="zh-CN" altLang="en-US">
                    <a:latin typeface="+mn-ea"/>
                  </a:endParaRPr>
                </a:p>
              </p:txBody>
            </p:sp>
          </p:grpSp>
          <p:grpSp>
            <p:nvGrpSpPr>
              <p:cNvPr id="55371" name="Group 46"/>
              <p:cNvGrpSpPr/>
              <p:nvPr/>
            </p:nvGrpSpPr>
            <p:grpSpPr bwMode="auto">
              <a:xfrm>
                <a:off x="1679" y="3141"/>
                <a:ext cx="307" cy="253"/>
                <a:chOff x="1679" y="3141"/>
                <a:chExt cx="307" cy="253"/>
              </a:xfrm>
            </p:grpSpPr>
            <p:grpSp>
              <p:nvGrpSpPr>
                <p:cNvPr id="55378" name="Group 47"/>
                <p:cNvGrpSpPr/>
                <p:nvPr/>
              </p:nvGrpSpPr>
              <p:grpSpPr bwMode="auto">
                <a:xfrm>
                  <a:off x="1679" y="3141"/>
                  <a:ext cx="58" cy="253"/>
                  <a:chOff x="8868" y="11172"/>
                  <a:chExt cx="66" cy="283"/>
                </a:xfrm>
              </p:grpSpPr>
              <p:sp>
                <p:nvSpPr>
                  <p:cNvPr id="55384" name="Line 48"/>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85" name="Line 49"/>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grpSp>
              <p:nvGrpSpPr>
                <p:cNvPr id="55379" name="Group 50"/>
                <p:cNvGrpSpPr/>
                <p:nvPr/>
              </p:nvGrpSpPr>
              <p:grpSpPr bwMode="auto">
                <a:xfrm flipH="1">
                  <a:off x="1928" y="3141"/>
                  <a:ext cx="58" cy="253"/>
                  <a:chOff x="8868" y="11172"/>
                  <a:chExt cx="66" cy="283"/>
                </a:xfrm>
              </p:grpSpPr>
              <p:sp>
                <p:nvSpPr>
                  <p:cNvPr id="55382" name="Line 51"/>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83" name="Line 52"/>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sp>
              <p:nvSpPr>
                <p:cNvPr id="55380" name="Line 53"/>
                <p:cNvSpPr>
                  <a:spLocks noChangeShapeType="1"/>
                </p:cNvSpPr>
                <p:nvPr/>
              </p:nvSpPr>
              <p:spPr bwMode="auto">
                <a:xfrm>
                  <a:off x="1740" y="3267"/>
                  <a:ext cx="192" cy="3"/>
                </a:xfrm>
                <a:prstGeom prst="line">
                  <a:avLst/>
                </a:prstGeom>
                <a:noFill/>
                <a:ln w="19050">
                  <a:solidFill>
                    <a:schemeClr val="tx1"/>
                  </a:solidFill>
                  <a:round/>
                </a:ln>
              </p:spPr>
              <p:txBody>
                <a:bodyPr/>
                <a:lstStyle/>
                <a:p>
                  <a:endParaRPr lang="zh-CN" altLang="en-US">
                    <a:latin typeface="+mn-ea"/>
                  </a:endParaRPr>
                </a:p>
              </p:txBody>
            </p:sp>
            <p:sp>
              <p:nvSpPr>
                <p:cNvPr id="55381" name="Oval 54"/>
                <p:cNvSpPr>
                  <a:spLocks noChangeArrowheads="1"/>
                </p:cNvSpPr>
                <p:nvPr/>
              </p:nvSpPr>
              <p:spPr bwMode="auto">
                <a:xfrm>
                  <a:off x="1811" y="3238"/>
                  <a:ext cx="52"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grpSp>
          <p:sp>
            <p:nvSpPr>
              <p:cNvPr id="55372" name="Line 55"/>
              <p:cNvSpPr>
                <a:spLocks noChangeShapeType="1"/>
              </p:cNvSpPr>
              <p:nvPr/>
            </p:nvSpPr>
            <p:spPr bwMode="auto">
              <a:xfrm>
                <a:off x="1837" y="3274"/>
                <a:ext cx="0" cy="606"/>
              </a:xfrm>
              <a:prstGeom prst="line">
                <a:avLst/>
              </a:prstGeom>
              <a:noFill/>
              <a:ln w="19050">
                <a:solidFill>
                  <a:schemeClr val="tx1"/>
                </a:solidFill>
                <a:round/>
              </a:ln>
            </p:spPr>
            <p:txBody>
              <a:bodyPr/>
              <a:lstStyle/>
              <a:p>
                <a:endParaRPr lang="zh-CN" altLang="en-US">
                  <a:latin typeface="+mn-ea"/>
                </a:endParaRPr>
              </a:p>
            </p:txBody>
          </p:sp>
          <p:sp>
            <p:nvSpPr>
              <p:cNvPr id="55373" name="Freeform 56"/>
              <p:cNvSpPr/>
              <p:nvPr/>
            </p:nvSpPr>
            <p:spPr bwMode="auto">
              <a:xfrm flipV="1">
                <a:off x="1586"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74" name="Freeform 57"/>
              <p:cNvSpPr/>
              <p:nvPr/>
            </p:nvSpPr>
            <p:spPr bwMode="auto">
              <a:xfrm flipH="1" flipV="1">
                <a:off x="1988" y="3314"/>
                <a:ext cx="91" cy="331"/>
              </a:xfrm>
              <a:custGeom>
                <a:avLst/>
                <a:gdLst>
                  <a:gd name="T0" fmla="*/ 44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75" name="Oval 58"/>
              <p:cNvSpPr>
                <a:spLocks noChangeArrowheads="1"/>
              </p:cNvSpPr>
              <p:nvPr/>
            </p:nvSpPr>
            <p:spPr bwMode="auto">
              <a:xfrm>
                <a:off x="1560" y="3465"/>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76" name="Oval 59"/>
              <p:cNvSpPr>
                <a:spLocks noChangeArrowheads="1"/>
              </p:cNvSpPr>
              <p:nvPr/>
            </p:nvSpPr>
            <p:spPr bwMode="auto">
              <a:xfrm>
                <a:off x="2053" y="362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1140796" name="Text Box 60"/>
              <p:cNvSpPr txBox="1">
                <a:spLocks noChangeArrowheads="1"/>
              </p:cNvSpPr>
              <p:nvPr/>
            </p:nvSpPr>
            <p:spPr bwMode="auto">
              <a:xfrm>
                <a:off x="1832" y="3764"/>
                <a:ext cx="221" cy="220"/>
              </a:xfrm>
              <a:prstGeom prst="rect">
                <a:avLst/>
              </a:prstGeom>
              <a:noFill/>
              <a:ln w="19050">
                <a:noFill/>
                <a:miter lim="800000"/>
              </a:ln>
            </p:spPr>
            <p:txBody>
              <a:bodyPr lIns="0" tIns="0" rIns="0" bIns="0"/>
              <a:lstStyle/>
              <a:p>
                <a:pPr algn="ctr">
                  <a:defRPr/>
                </a:pPr>
                <a:r>
                  <a:rPr lang="en-US" altLang="zh-CN">
                    <a:latin typeface="+mn-ea"/>
                  </a:rPr>
                  <a:t>Y</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grpSp>
        <p:nvGrpSpPr>
          <p:cNvPr id="12" name="Group 61"/>
          <p:cNvGrpSpPr/>
          <p:nvPr/>
        </p:nvGrpSpPr>
        <p:grpSpPr bwMode="auto">
          <a:xfrm>
            <a:off x="5019676" y="1233489"/>
            <a:ext cx="963613" cy="4459287"/>
            <a:chOff x="2202" y="1175"/>
            <a:chExt cx="607" cy="2809"/>
          </a:xfrm>
        </p:grpSpPr>
        <p:sp>
          <p:nvSpPr>
            <p:cNvPr id="1140798" name="Text Box 62"/>
            <p:cNvSpPr txBox="1">
              <a:spLocks noChangeArrowheads="1"/>
            </p:cNvSpPr>
            <p:nvPr/>
          </p:nvSpPr>
          <p:spPr bwMode="auto">
            <a:xfrm>
              <a:off x="2368" y="1353"/>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140799" name="Text Box 63"/>
            <p:cNvSpPr txBox="1">
              <a:spLocks noChangeArrowheads="1"/>
            </p:cNvSpPr>
            <p:nvPr/>
          </p:nvSpPr>
          <p:spPr bwMode="auto">
            <a:xfrm>
              <a:off x="2368" y="187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140800" name="Text Box 64"/>
            <p:cNvSpPr txBox="1">
              <a:spLocks noChangeArrowheads="1"/>
            </p:cNvSpPr>
            <p:nvPr/>
          </p:nvSpPr>
          <p:spPr bwMode="auto">
            <a:xfrm>
              <a:off x="2368" y="2804"/>
              <a:ext cx="331"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55337" name="Oval 65"/>
            <p:cNvSpPr>
              <a:spLocks noChangeArrowheads="1"/>
            </p:cNvSpPr>
            <p:nvPr/>
          </p:nvSpPr>
          <p:spPr bwMode="auto">
            <a:xfrm>
              <a:off x="2511" y="1694"/>
              <a:ext cx="51"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38" name="Line 66"/>
            <p:cNvSpPr>
              <a:spLocks noChangeShapeType="1"/>
            </p:cNvSpPr>
            <p:nvPr/>
          </p:nvSpPr>
          <p:spPr bwMode="auto">
            <a:xfrm flipV="1">
              <a:off x="2534" y="1721"/>
              <a:ext cx="0" cy="151"/>
            </a:xfrm>
            <a:prstGeom prst="line">
              <a:avLst/>
            </a:prstGeom>
            <a:noFill/>
            <a:ln w="19050">
              <a:solidFill>
                <a:schemeClr val="tx1"/>
              </a:solidFill>
              <a:round/>
            </a:ln>
          </p:spPr>
          <p:txBody>
            <a:bodyPr/>
            <a:lstStyle/>
            <a:p>
              <a:endParaRPr lang="zh-CN" altLang="en-US">
                <a:latin typeface="+mn-ea"/>
              </a:endParaRPr>
            </a:p>
          </p:txBody>
        </p:sp>
        <p:sp>
          <p:nvSpPr>
            <p:cNvPr id="55339" name="Oval 67"/>
            <p:cNvSpPr>
              <a:spLocks noChangeArrowheads="1"/>
            </p:cNvSpPr>
            <p:nvPr/>
          </p:nvSpPr>
          <p:spPr bwMode="auto">
            <a:xfrm>
              <a:off x="2511" y="1175"/>
              <a:ext cx="51"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0" name="Line 68"/>
            <p:cNvSpPr>
              <a:spLocks noChangeShapeType="1"/>
            </p:cNvSpPr>
            <p:nvPr/>
          </p:nvSpPr>
          <p:spPr bwMode="auto">
            <a:xfrm flipV="1">
              <a:off x="2537" y="1211"/>
              <a:ext cx="0" cy="142"/>
            </a:xfrm>
            <a:prstGeom prst="line">
              <a:avLst/>
            </a:prstGeom>
            <a:noFill/>
            <a:ln w="19050">
              <a:solidFill>
                <a:schemeClr val="tx1"/>
              </a:solidFill>
              <a:round/>
            </a:ln>
          </p:spPr>
          <p:txBody>
            <a:bodyPr/>
            <a:lstStyle/>
            <a:p>
              <a:endParaRPr lang="zh-CN" altLang="en-US">
                <a:latin typeface="+mn-ea"/>
              </a:endParaRPr>
            </a:p>
          </p:txBody>
        </p:sp>
        <p:grpSp>
          <p:nvGrpSpPr>
            <p:cNvPr id="55341" name="Group 69"/>
            <p:cNvGrpSpPr/>
            <p:nvPr/>
          </p:nvGrpSpPr>
          <p:grpSpPr bwMode="auto">
            <a:xfrm>
              <a:off x="2323" y="3141"/>
              <a:ext cx="56" cy="253"/>
              <a:chOff x="8868" y="11172"/>
              <a:chExt cx="66" cy="283"/>
            </a:xfrm>
          </p:grpSpPr>
          <p:sp>
            <p:nvSpPr>
              <p:cNvPr id="55366" name="Line 70"/>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67" name="Line 71"/>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grpSp>
          <p:nvGrpSpPr>
            <p:cNvPr id="55342" name="Group 72"/>
            <p:cNvGrpSpPr/>
            <p:nvPr/>
          </p:nvGrpSpPr>
          <p:grpSpPr bwMode="auto">
            <a:xfrm flipH="1">
              <a:off x="2571" y="3141"/>
              <a:ext cx="56" cy="253"/>
              <a:chOff x="8868" y="11172"/>
              <a:chExt cx="66" cy="283"/>
            </a:xfrm>
          </p:grpSpPr>
          <p:sp>
            <p:nvSpPr>
              <p:cNvPr id="55364" name="Line 73"/>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65" name="Line 74"/>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sp>
          <p:nvSpPr>
            <p:cNvPr id="55343" name="Oval 75"/>
            <p:cNvSpPr>
              <a:spLocks noChangeArrowheads="1"/>
            </p:cNvSpPr>
            <p:nvPr/>
          </p:nvSpPr>
          <p:spPr bwMode="auto">
            <a:xfrm>
              <a:off x="2202"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4" name="Line 76"/>
            <p:cNvSpPr>
              <a:spLocks noChangeShapeType="1"/>
            </p:cNvSpPr>
            <p:nvPr/>
          </p:nvSpPr>
          <p:spPr bwMode="auto">
            <a:xfrm flipH="1">
              <a:off x="2236" y="1987"/>
              <a:ext cx="130" cy="2"/>
            </a:xfrm>
            <a:prstGeom prst="line">
              <a:avLst/>
            </a:prstGeom>
            <a:noFill/>
            <a:ln w="19050">
              <a:solidFill>
                <a:schemeClr val="tx1"/>
              </a:solidFill>
              <a:round/>
            </a:ln>
          </p:spPr>
          <p:txBody>
            <a:bodyPr/>
            <a:lstStyle/>
            <a:p>
              <a:endParaRPr lang="zh-CN" altLang="en-US">
                <a:latin typeface="+mn-ea"/>
              </a:endParaRPr>
            </a:p>
          </p:txBody>
        </p:sp>
        <p:sp>
          <p:nvSpPr>
            <p:cNvPr id="55345" name="Oval 77"/>
            <p:cNvSpPr>
              <a:spLocks noChangeArrowheads="1"/>
            </p:cNvSpPr>
            <p:nvPr/>
          </p:nvSpPr>
          <p:spPr bwMode="auto">
            <a:xfrm>
              <a:off x="2757" y="1963"/>
              <a:ext cx="52"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6" name="Line 78"/>
            <p:cNvSpPr>
              <a:spLocks noChangeShapeType="1"/>
            </p:cNvSpPr>
            <p:nvPr/>
          </p:nvSpPr>
          <p:spPr bwMode="auto">
            <a:xfrm flipH="1">
              <a:off x="2699" y="1987"/>
              <a:ext cx="84" cy="2"/>
            </a:xfrm>
            <a:prstGeom prst="line">
              <a:avLst/>
            </a:prstGeom>
            <a:noFill/>
            <a:ln w="19050">
              <a:solidFill>
                <a:schemeClr val="tx1"/>
              </a:solidFill>
              <a:round/>
            </a:ln>
          </p:spPr>
          <p:txBody>
            <a:bodyPr/>
            <a:lstStyle/>
            <a:p>
              <a:endParaRPr lang="zh-CN" altLang="en-US">
                <a:latin typeface="+mn-ea"/>
              </a:endParaRPr>
            </a:p>
          </p:txBody>
        </p:sp>
        <p:sp>
          <p:nvSpPr>
            <p:cNvPr id="1140815" name="Text Box 79"/>
            <p:cNvSpPr txBox="1">
              <a:spLocks noChangeArrowheads="1"/>
            </p:cNvSpPr>
            <p:nvPr/>
          </p:nvSpPr>
          <p:spPr bwMode="auto">
            <a:xfrm rot="-5400000">
              <a:off x="2476" y="2324"/>
              <a:ext cx="147"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48" name="Oval 80"/>
            <p:cNvSpPr>
              <a:spLocks noChangeArrowheads="1"/>
            </p:cNvSpPr>
            <p:nvPr/>
          </p:nvSpPr>
          <p:spPr bwMode="auto">
            <a:xfrm>
              <a:off x="2519" y="2604"/>
              <a:ext cx="51" cy="53"/>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49" name="Line 81"/>
            <p:cNvSpPr>
              <a:spLocks noChangeShapeType="1"/>
            </p:cNvSpPr>
            <p:nvPr/>
          </p:nvSpPr>
          <p:spPr bwMode="auto">
            <a:xfrm flipV="1">
              <a:off x="2544" y="2633"/>
              <a:ext cx="0" cy="171"/>
            </a:xfrm>
            <a:prstGeom prst="line">
              <a:avLst/>
            </a:prstGeom>
            <a:noFill/>
            <a:ln w="19050">
              <a:solidFill>
                <a:schemeClr val="tx1"/>
              </a:solidFill>
              <a:round/>
            </a:ln>
          </p:spPr>
          <p:txBody>
            <a:bodyPr/>
            <a:lstStyle/>
            <a:p>
              <a:endParaRPr lang="zh-CN" altLang="en-US">
                <a:latin typeface="+mn-ea"/>
              </a:endParaRPr>
            </a:p>
          </p:txBody>
        </p:sp>
        <p:sp>
          <p:nvSpPr>
            <p:cNvPr id="55350" name="Oval 82"/>
            <p:cNvSpPr>
              <a:spLocks noChangeArrowheads="1"/>
            </p:cNvSpPr>
            <p:nvPr/>
          </p:nvSpPr>
          <p:spPr bwMode="auto">
            <a:xfrm>
              <a:off x="2202" y="289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1" name="Line 83"/>
            <p:cNvSpPr>
              <a:spLocks noChangeShapeType="1"/>
            </p:cNvSpPr>
            <p:nvPr/>
          </p:nvSpPr>
          <p:spPr bwMode="auto">
            <a:xfrm flipH="1">
              <a:off x="2236" y="2919"/>
              <a:ext cx="130" cy="2"/>
            </a:xfrm>
            <a:prstGeom prst="line">
              <a:avLst/>
            </a:prstGeom>
            <a:noFill/>
            <a:ln w="19050">
              <a:solidFill>
                <a:schemeClr val="tx1"/>
              </a:solidFill>
              <a:round/>
            </a:ln>
          </p:spPr>
          <p:txBody>
            <a:bodyPr/>
            <a:lstStyle/>
            <a:p>
              <a:endParaRPr lang="zh-CN" altLang="en-US">
                <a:latin typeface="+mn-ea"/>
              </a:endParaRPr>
            </a:p>
          </p:txBody>
        </p:sp>
        <p:sp>
          <p:nvSpPr>
            <p:cNvPr id="55352" name="Oval 84"/>
            <p:cNvSpPr>
              <a:spLocks noChangeArrowheads="1"/>
            </p:cNvSpPr>
            <p:nvPr/>
          </p:nvSpPr>
          <p:spPr bwMode="auto">
            <a:xfrm>
              <a:off x="2757" y="2892"/>
              <a:ext cx="52"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3" name="Line 85"/>
            <p:cNvSpPr>
              <a:spLocks noChangeShapeType="1"/>
            </p:cNvSpPr>
            <p:nvPr/>
          </p:nvSpPr>
          <p:spPr bwMode="auto">
            <a:xfrm flipH="1">
              <a:off x="2699" y="2919"/>
              <a:ext cx="84" cy="2"/>
            </a:xfrm>
            <a:prstGeom prst="line">
              <a:avLst/>
            </a:prstGeom>
            <a:noFill/>
            <a:ln w="19050">
              <a:solidFill>
                <a:schemeClr val="tx1"/>
              </a:solidFill>
              <a:round/>
            </a:ln>
          </p:spPr>
          <p:txBody>
            <a:bodyPr/>
            <a:lstStyle/>
            <a:p>
              <a:endParaRPr lang="zh-CN" altLang="en-US">
                <a:latin typeface="+mn-ea"/>
              </a:endParaRPr>
            </a:p>
          </p:txBody>
        </p:sp>
        <p:sp>
          <p:nvSpPr>
            <p:cNvPr id="55354" name="Line 86"/>
            <p:cNvSpPr>
              <a:spLocks noChangeShapeType="1"/>
            </p:cNvSpPr>
            <p:nvPr/>
          </p:nvSpPr>
          <p:spPr bwMode="auto">
            <a:xfrm>
              <a:off x="2381" y="3267"/>
              <a:ext cx="192" cy="3"/>
            </a:xfrm>
            <a:prstGeom prst="line">
              <a:avLst/>
            </a:prstGeom>
            <a:noFill/>
            <a:ln w="19050">
              <a:solidFill>
                <a:schemeClr val="tx1"/>
              </a:solidFill>
              <a:round/>
            </a:ln>
          </p:spPr>
          <p:txBody>
            <a:bodyPr/>
            <a:lstStyle/>
            <a:p>
              <a:endParaRPr lang="zh-CN" altLang="en-US">
                <a:latin typeface="+mn-ea"/>
              </a:endParaRPr>
            </a:p>
          </p:txBody>
        </p:sp>
        <p:sp>
          <p:nvSpPr>
            <p:cNvPr id="55355" name="Oval 87"/>
            <p:cNvSpPr>
              <a:spLocks noChangeArrowheads="1"/>
            </p:cNvSpPr>
            <p:nvPr/>
          </p:nvSpPr>
          <p:spPr bwMode="auto">
            <a:xfrm>
              <a:off x="2452" y="3238"/>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6" name="Freeform 88"/>
            <p:cNvSpPr/>
            <p:nvPr/>
          </p:nvSpPr>
          <p:spPr bwMode="auto">
            <a:xfrm flipV="1">
              <a:off x="2230"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57" name="Freeform 89"/>
            <p:cNvSpPr/>
            <p:nvPr/>
          </p:nvSpPr>
          <p:spPr bwMode="auto">
            <a:xfrm flipH="1" flipV="1">
              <a:off x="2632" y="3314"/>
              <a:ext cx="90" cy="331"/>
            </a:xfrm>
            <a:custGeom>
              <a:avLst/>
              <a:gdLst>
                <a:gd name="T0" fmla="*/ 42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ln>
          </p:spPr>
          <p:txBody>
            <a:bodyPr/>
            <a:lstStyle/>
            <a:p>
              <a:endParaRPr lang="zh-CN" altLang="en-US">
                <a:latin typeface="+mn-ea"/>
              </a:endParaRPr>
            </a:p>
          </p:txBody>
        </p:sp>
        <p:sp>
          <p:nvSpPr>
            <p:cNvPr id="55358" name="Oval 90"/>
            <p:cNvSpPr>
              <a:spLocks noChangeArrowheads="1"/>
            </p:cNvSpPr>
            <p:nvPr/>
          </p:nvSpPr>
          <p:spPr bwMode="auto">
            <a:xfrm>
              <a:off x="2204" y="3465"/>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59" name="Oval 91"/>
            <p:cNvSpPr>
              <a:spLocks noChangeArrowheads="1"/>
            </p:cNvSpPr>
            <p:nvPr/>
          </p:nvSpPr>
          <p:spPr bwMode="auto">
            <a:xfrm>
              <a:off x="2696" y="3622"/>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60" name="Line 92"/>
            <p:cNvSpPr>
              <a:spLocks noChangeShapeType="1"/>
            </p:cNvSpPr>
            <p:nvPr/>
          </p:nvSpPr>
          <p:spPr bwMode="auto">
            <a:xfrm>
              <a:off x="2478" y="3274"/>
              <a:ext cx="0" cy="606"/>
            </a:xfrm>
            <a:prstGeom prst="line">
              <a:avLst/>
            </a:prstGeom>
            <a:noFill/>
            <a:ln w="19050">
              <a:solidFill>
                <a:schemeClr val="tx1"/>
              </a:solidFill>
              <a:round/>
            </a:ln>
          </p:spPr>
          <p:txBody>
            <a:bodyPr/>
            <a:lstStyle/>
            <a:p>
              <a:endParaRPr lang="zh-CN" altLang="en-US">
                <a:latin typeface="+mn-ea"/>
              </a:endParaRPr>
            </a:p>
          </p:txBody>
        </p:sp>
        <p:sp>
          <p:nvSpPr>
            <p:cNvPr id="55361" name="Freeform 93"/>
            <p:cNvSpPr/>
            <p:nvPr/>
          </p:nvSpPr>
          <p:spPr bwMode="auto">
            <a:xfrm>
              <a:off x="2229" y="1417"/>
              <a:ext cx="129" cy="1790"/>
            </a:xfrm>
            <a:custGeom>
              <a:avLst/>
              <a:gdLst>
                <a:gd name="T0" fmla="*/ 47 w 158"/>
                <a:gd name="T1" fmla="*/ 0 h 2400"/>
                <a:gd name="T2" fmla="*/ 0 w 158"/>
                <a:gd name="T3" fmla="*/ 0 h 2400"/>
                <a:gd name="T4" fmla="*/ 0 w 158"/>
                <a:gd name="T5" fmla="*/ 413 h 2400"/>
                <a:gd name="T6" fmla="*/ 33 w 158"/>
                <a:gd name="T7" fmla="*/ 413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ln>
          </p:spPr>
          <p:txBody>
            <a:bodyPr/>
            <a:lstStyle/>
            <a:p>
              <a:endParaRPr lang="zh-CN" altLang="en-US">
                <a:latin typeface="+mn-ea"/>
              </a:endParaRPr>
            </a:p>
          </p:txBody>
        </p:sp>
        <p:sp>
          <p:nvSpPr>
            <p:cNvPr id="55362" name="Freeform 94"/>
            <p:cNvSpPr/>
            <p:nvPr/>
          </p:nvSpPr>
          <p:spPr bwMode="auto">
            <a:xfrm>
              <a:off x="2631" y="1417"/>
              <a:ext cx="152" cy="1791"/>
            </a:xfrm>
            <a:custGeom>
              <a:avLst/>
              <a:gdLst>
                <a:gd name="T0" fmla="*/ 30 w 177"/>
                <a:gd name="T1" fmla="*/ 0 h 2393"/>
                <a:gd name="T2" fmla="*/ 70 w 177"/>
                <a:gd name="T3" fmla="*/ 0 h 2393"/>
                <a:gd name="T4" fmla="*/ 70 w 177"/>
                <a:gd name="T5" fmla="*/ 421 h 2393"/>
                <a:gd name="T6" fmla="*/ 0 w 177"/>
                <a:gd name="T7" fmla="*/ 421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sp>
          <p:nvSpPr>
            <p:cNvPr id="1140831" name="Text Box 95"/>
            <p:cNvSpPr txBox="1">
              <a:spLocks noChangeArrowheads="1"/>
            </p:cNvSpPr>
            <p:nvPr/>
          </p:nvSpPr>
          <p:spPr bwMode="auto">
            <a:xfrm>
              <a:off x="2487" y="3764"/>
              <a:ext cx="220" cy="220"/>
            </a:xfrm>
            <a:prstGeom prst="rect">
              <a:avLst/>
            </a:prstGeom>
            <a:noFill/>
            <a:ln w="19050">
              <a:noFill/>
              <a:miter lim="800000"/>
            </a:ln>
          </p:spPr>
          <p:txBody>
            <a:bodyPr lIns="0" tIns="0" rIns="0" bIns="0"/>
            <a:lstStyle/>
            <a:p>
              <a:pPr algn="ctr">
                <a:defRPr/>
              </a:pPr>
              <a:r>
                <a:rPr lang="en-US" altLang="zh-CN">
                  <a:latin typeface="+mn-ea"/>
                </a:rPr>
                <a:t>Y</a:t>
              </a:r>
              <a:r>
                <a:rPr lang="en-US" altLang="zh-CN" baseline="-25000">
                  <a:latin typeface="+mn-ea"/>
                </a:rPr>
                <a:t>1</a:t>
              </a:r>
              <a:endParaRPr lang="en-US" altLang="zh-CN">
                <a:effectLst>
                  <a:outerShdw blurRad="38100" dist="38100" dir="2700000" algn="tl">
                    <a:srgbClr val="C0C0C0"/>
                  </a:outerShdw>
                </a:effectLst>
                <a:latin typeface="+mn-ea"/>
              </a:endParaRPr>
            </a:p>
          </p:txBody>
        </p:sp>
      </p:grpSp>
      <p:grpSp>
        <p:nvGrpSpPr>
          <p:cNvPr id="15" name="Group 96"/>
          <p:cNvGrpSpPr/>
          <p:nvPr/>
        </p:nvGrpSpPr>
        <p:grpSpPr bwMode="auto">
          <a:xfrm>
            <a:off x="8005764" y="1539875"/>
            <a:ext cx="1214437" cy="4152900"/>
            <a:chOff x="4083" y="1368"/>
            <a:chExt cx="765" cy="2616"/>
          </a:xfrm>
        </p:grpSpPr>
        <p:sp>
          <p:nvSpPr>
            <p:cNvPr id="55324" name="Line 115"/>
            <p:cNvSpPr>
              <a:spLocks noChangeShapeType="1"/>
            </p:cNvSpPr>
            <p:nvPr/>
          </p:nvSpPr>
          <p:spPr bwMode="auto">
            <a:xfrm>
              <a:off x="4467" y="3274"/>
              <a:ext cx="0" cy="606"/>
            </a:xfrm>
            <a:prstGeom prst="line">
              <a:avLst/>
            </a:prstGeom>
            <a:noFill/>
            <a:ln w="19050">
              <a:solidFill>
                <a:schemeClr val="tx1"/>
              </a:solidFill>
              <a:round/>
            </a:ln>
          </p:spPr>
          <p:txBody>
            <a:bodyPr/>
            <a:lstStyle/>
            <a:p>
              <a:endParaRPr lang="zh-CN" altLang="en-US">
                <a:latin typeface="+mn-ea"/>
              </a:endParaRPr>
            </a:p>
          </p:txBody>
        </p:sp>
        <p:sp>
          <p:nvSpPr>
            <p:cNvPr id="1140833" name="Text Box 97"/>
            <p:cNvSpPr txBox="1">
              <a:spLocks noChangeArrowheads="1"/>
            </p:cNvSpPr>
            <p:nvPr/>
          </p:nvSpPr>
          <p:spPr bwMode="auto">
            <a:xfrm>
              <a:off x="4249" y="1368"/>
              <a:ext cx="434" cy="226"/>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1140834" name="Text Box 98"/>
            <p:cNvSpPr txBox="1">
              <a:spLocks noChangeArrowheads="1"/>
            </p:cNvSpPr>
            <p:nvPr/>
          </p:nvSpPr>
          <p:spPr bwMode="auto">
            <a:xfrm>
              <a:off x="4249" y="1887"/>
              <a:ext cx="434" cy="227"/>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1,63</a:t>
              </a:r>
              <a:endParaRPr lang="en-US" altLang="zh-CN" dirty="0">
                <a:effectLst>
                  <a:outerShdw blurRad="38100" dist="38100" dir="2700000" algn="tl">
                    <a:srgbClr val="FFFFFF"/>
                  </a:outerShdw>
                </a:effectLst>
                <a:latin typeface="+mn-ea"/>
              </a:endParaRPr>
            </a:p>
          </p:txBody>
        </p:sp>
        <p:sp>
          <p:nvSpPr>
            <p:cNvPr id="1140835" name="Text Box 99"/>
            <p:cNvSpPr txBox="1">
              <a:spLocks noChangeArrowheads="1"/>
            </p:cNvSpPr>
            <p:nvPr/>
          </p:nvSpPr>
          <p:spPr bwMode="auto">
            <a:xfrm>
              <a:off x="4249" y="2790"/>
              <a:ext cx="434" cy="227"/>
            </a:xfrm>
            <a:prstGeom prst="rect">
              <a:avLst/>
            </a:prstGeom>
            <a:solidFill>
              <a:srgbClr val="99FFCC"/>
            </a:solidFill>
            <a:ln w="19050">
              <a:solidFill>
                <a:schemeClr val="tx1"/>
              </a:solidFill>
              <a:miter lim="800000"/>
            </a:ln>
            <a:effectLst>
              <a:outerShdw dist="71842" dir="2700000" algn="ctr" rotWithShape="0">
                <a:srgbClr val="808080">
                  <a:alpha val="50000"/>
                </a:srgb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140836" name="Text Box 100"/>
            <p:cNvSpPr txBox="1">
              <a:spLocks noChangeArrowheads="1"/>
            </p:cNvSpPr>
            <p:nvPr/>
          </p:nvSpPr>
          <p:spPr bwMode="auto">
            <a:xfrm rot="-5400000">
              <a:off x="4357" y="2324"/>
              <a:ext cx="146" cy="220"/>
            </a:xfrm>
            <a:prstGeom prst="rect">
              <a:avLst/>
            </a:prstGeom>
            <a:noFill/>
            <a:ln w="19050">
              <a:noFill/>
              <a:miter lim="800000"/>
            </a:ln>
          </p:spPr>
          <p:txBody>
            <a:bodyPr lIns="0" tIns="0" rIns="0" bIns="0"/>
            <a:lstStyle/>
            <a:p>
              <a:pPr algn="ctr">
                <a:defRPr/>
              </a:pPr>
              <a:r>
                <a:rPr lang="en-US" altLang="zh-CN">
                  <a:solidFill>
                    <a:srgbClr val="0000FF"/>
                  </a:solidFill>
                  <a:latin typeface="+mn-ea"/>
                </a:rPr>
                <a:t>…</a:t>
              </a:r>
              <a:endParaRPr lang="en-US" altLang="zh-CN">
                <a:solidFill>
                  <a:srgbClr val="0000FF"/>
                </a:solidFill>
                <a:effectLst>
                  <a:outerShdw blurRad="38100" dist="38100" dir="2700000" algn="tl">
                    <a:srgbClr val="C0C0C0"/>
                  </a:outerShdw>
                </a:effectLst>
                <a:latin typeface="+mn-ea"/>
              </a:endParaRPr>
            </a:p>
          </p:txBody>
        </p:sp>
        <p:sp>
          <p:nvSpPr>
            <p:cNvPr id="55314" name="Oval 101"/>
            <p:cNvSpPr>
              <a:spLocks noChangeArrowheads="1"/>
            </p:cNvSpPr>
            <p:nvPr/>
          </p:nvSpPr>
          <p:spPr bwMode="auto">
            <a:xfrm>
              <a:off x="4083"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15" name="Line 102"/>
            <p:cNvSpPr>
              <a:spLocks noChangeShapeType="1"/>
            </p:cNvSpPr>
            <p:nvPr/>
          </p:nvSpPr>
          <p:spPr bwMode="auto">
            <a:xfrm flipH="1">
              <a:off x="4118" y="1987"/>
              <a:ext cx="129" cy="2"/>
            </a:xfrm>
            <a:prstGeom prst="line">
              <a:avLst/>
            </a:prstGeom>
            <a:noFill/>
            <a:ln w="19050">
              <a:solidFill>
                <a:schemeClr val="tx1"/>
              </a:solidFill>
              <a:round/>
            </a:ln>
          </p:spPr>
          <p:txBody>
            <a:bodyPr/>
            <a:lstStyle/>
            <a:p>
              <a:endParaRPr lang="zh-CN" altLang="en-US">
                <a:latin typeface="+mn-ea"/>
              </a:endParaRPr>
            </a:p>
          </p:txBody>
        </p:sp>
        <p:sp>
          <p:nvSpPr>
            <p:cNvPr id="55316" name="Freeform 103"/>
            <p:cNvSpPr/>
            <p:nvPr/>
          </p:nvSpPr>
          <p:spPr bwMode="auto">
            <a:xfrm>
              <a:off x="4110" y="1417"/>
              <a:ext cx="203" cy="1798"/>
            </a:xfrm>
            <a:custGeom>
              <a:avLst/>
              <a:gdLst>
                <a:gd name="T0" fmla="*/ 67 w 234"/>
                <a:gd name="T1" fmla="*/ 0 h 2393"/>
                <a:gd name="T2" fmla="*/ 0 w 234"/>
                <a:gd name="T3" fmla="*/ 0 h 2393"/>
                <a:gd name="T4" fmla="*/ 0 w 234"/>
                <a:gd name="T5" fmla="*/ 431 h 2393"/>
                <a:gd name="T6" fmla="*/ 100 w 234"/>
                <a:gd name="T7" fmla="*/ 431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55317" name="Freeform 104"/>
            <p:cNvSpPr/>
            <p:nvPr/>
          </p:nvSpPr>
          <p:spPr bwMode="auto">
            <a:xfrm>
              <a:off x="4621" y="1417"/>
              <a:ext cx="153" cy="1804"/>
            </a:xfrm>
            <a:custGeom>
              <a:avLst/>
              <a:gdLst>
                <a:gd name="T0" fmla="*/ 31 w 177"/>
                <a:gd name="T1" fmla="*/ 0 h 2393"/>
                <a:gd name="T2" fmla="*/ 74 w 177"/>
                <a:gd name="T3" fmla="*/ 0 h 2393"/>
                <a:gd name="T4" fmla="*/ 74 w 177"/>
                <a:gd name="T5" fmla="*/ 439 h 2393"/>
                <a:gd name="T6" fmla="*/ 0 w 177"/>
                <a:gd name="T7" fmla="*/ 440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sp>
          <p:nvSpPr>
            <p:cNvPr id="55318" name="Oval 105"/>
            <p:cNvSpPr>
              <a:spLocks noChangeArrowheads="1"/>
            </p:cNvSpPr>
            <p:nvPr/>
          </p:nvSpPr>
          <p:spPr bwMode="auto">
            <a:xfrm>
              <a:off x="4746" y="1963"/>
              <a:ext cx="54" cy="55"/>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19" name="Line 106"/>
            <p:cNvSpPr>
              <a:spLocks noChangeShapeType="1"/>
            </p:cNvSpPr>
            <p:nvPr/>
          </p:nvSpPr>
          <p:spPr bwMode="auto">
            <a:xfrm flipH="1">
              <a:off x="4688" y="1987"/>
              <a:ext cx="86" cy="2"/>
            </a:xfrm>
            <a:prstGeom prst="line">
              <a:avLst/>
            </a:prstGeom>
            <a:noFill/>
            <a:ln w="19050">
              <a:solidFill>
                <a:schemeClr val="tx1"/>
              </a:solidFill>
              <a:round/>
            </a:ln>
          </p:spPr>
          <p:txBody>
            <a:bodyPr/>
            <a:lstStyle/>
            <a:p>
              <a:endParaRPr lang="zh-CN" altLang="en-US">
                <a:latin typeface="+mn-ea"/>
              </a:endParaRPr>
            </a:p>
          </p:txBody>
        </p:sp>
        <p:grpSp>
          <p:nvGrpSpPr>
            <p:cNvPr id="55320" name="Group 107"/>
            <p:cNvGrpSpPr/>
            <p:nvPr/>
          </p:nvGrpSpPr>
          <p:grpSpPr bwMode="auto">
            <a:xfrm>
              <a:off x="4312" y="3141"/>
              <a:ext cx="58" cy="253"/>
              <a:chOff x="8868" y="11172"/>
              <a:chExt cx="66" cy="283"/>
            </a:xfrm>
          </p:grpSpPr>
          <p:sp>
            <p:nvSpPr>
              <p:cNvPr id="55332" name="Line 108"/>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33" name="Line 109"/>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grpSp>
          <p:nvGrpSpPr>
            <p:cNvPr id="55321" name="Group 110"/>
            <p:cNvGrpSpPr/>
            <p:nvPr/>
          </p:nvGrpSpPr>
          <p:grpSpPr bwMode="auto">
            <a:xfrm flipH="1">
              <a:off x="4562" y="3141"/>
              <a:ext cx="57" cy="253"/>
              <a:chOff x="8868" y="11172"/>
              <a:chExt cx="66" cy="283"/>
            </a:xfrm>
          </p:grpSpPr>
          <p:sp>
            <p:nvSpPr>
              <p:cNvPr id="55330" name="Line 111"/>
              <p:cNvSpPr>
                <a:spLocks noChangeShapeType="1"/>
              </p:cNvSpPr>
              <p:nvPr/>
            </p:nvSpPr>
            <p:spPr bwMode="auto">
              <a:xfrm>
                <a:off x="8934" y="11229"/>
                <a:ext cx="0" cy="170"/>
              </a:xfrm>
              <a:prstGeom prst="line">
                <a:avLst/>
              </a:prstGeom>
              <a:noFill/>
              <a:ln w="19050">
                <a:solidFill>
                  <a:schemeClr val="tx1"/>
                </a:solidFill>
                <a:round/>
              </a:ln>
            </p:spPr>
            <p:txBody>
              <a:bodyPr/>
              <a:lstStyle/>
              <a:p>
                <a:endParaRPr lang="zh-CN" altLang="en-US">
                  <a:latin typeface="+mn-ea"/>
                </a:endParaRPr>
              </a:p>
            </p:txBody>
          </p:sp>
          <p:sp>
            <p:nvSpPr>
              <p:cNvPr id="55331" name="Line 112"/>
              <p:cNvSpPr>
                <a:spLocks noChangeShapeType="1"/>
              </p:cNvSpPr>
              <p:nvPr/>
            </p:nvSpPr>
            <p:spPr bwMode="auto">
              <a:xfrm>
                <a:off x="8868" y="11172"/>
                <a:ext cx="0" cy="283"/>
              </a:xfrm>
              <a:prstGeom prst="line">
                <a:avLst/>
              </a:prstGeom>
              <a:noFill/>
              <a:ln w="19050">
                <a:solidFill>
                  <a:schemeClr val="tx1"/>
                </a:solidFill>
                <a:round/>
              </a:ln>
            </p:spPr>
            <p:txBody>
              <a:bodyPr/>
              <a:lstStyle/>
              <a:p>
                <a:endParaRPr lang="zh-CN" altLang="en-US">
                  <a:latin typeface="+mn-ea"/>
                </a:endParaRPr>
              </a:p>
            </p:txBody>
          </p:sp>
        </p:grpSp>
        <p:sp>
          <p:nvSpPr>
            <p:cNvPr id="55322" name="Line 113"/>
            <p:cNvSpPr>
              <a:spLocks noChangeShapeType="1"/>
            </p:cNvSpPr>
            <p:nvPr/>
          </p:nvSpPr>
          <p:spPr bwMode="auto">
            <a:xfrm>
              <a:off x="4372" y="3267"/>
              <a:ext cx="193" cy="3"/>
            </a:xfrm>
            <a:prstGeom prst="line">
              <a:avLst/>
            </a:prstGeom>
            <a:noFill/>
            <a:ln w="19050">
              <a:solidFill>
                <a:schemeClr val="tx1"/>
              </a:solidFill>
              <a:round/>
            </a:ln>
          </p:spPr>
          <p:txBody>
            <a:bodyPr/>
            <a:lstStyle/>
            <a:p>
              <a:endParaRPr lang="zh-CN" altLang="en-US">
                <a:latin typeface="+mn-ea"/>
              </a:endParaRPr>
            </a:p>
          </p:txBody>
        </p:sp>
        <p:sp>
          <p:nvSpPr>
            <p:cNvPr id="55323" name="Oval 114"/>
            <p:cNvSpPr>
              <a:spLocks noChangeArrowheads="1"/>
            </p:cNvSpPr>
            <p:nvPr/>
          </p:nvSpPr>
          <p:spPr bwMode="auto">
            <a:xfrm>
              <a:off x="4444" y="3238"/>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25" name="Oval 116"/>
            <p:cNvSpPr>
              <a:spLocks noChangeArrowheads="1"/>
            </p:cNvSpPr>
            <p:nvPr/>
          </p:nvSpPr>
          <p:spPr bwMode="auto">
            <a:xfrm>
              <a:off x="4083" y="2879"/>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26" name="Line 117"/>
            <p:cNvSpPr>
              <a:spLocks noChangeShapeType="1"/>
            </p:cNvSpPr>
            <p:nvPr/>
          </p:nvSpPr>
          <p:spPr bwMode="auto">
            <a:xfrm flipH="1">
              <a:off x="4118" y="2906"/>
              <a:ext cx="129" cy="2"/>
            </a:xfrm>
            <a:prstGeom prst="line">
              <a:avLst/>
            </a:prstGeom>
            <a:noFill/>
            <a:ln w="19050">
              <a:solidFill>
                <a:schemeClr val="tx1"/>
              </a:solidFill>
              <a:round/>
            </a:ln>
          </p:spPr>
          <p:txBody>
            <a:bodyPr/>
            <a:lstStyle/>
            <a:p>
              <a:endParaRPr lang="zh-CN" altLang="en-US">
                <a:latin typeface="+mn-ea"/>
              </a:endParaRPr>
            </a:p>
          </p:txBody>
        </p:sp>
        <p:sp>
          <p:nvSpPr>
            <p:cNvPr id="55327" name="Oval 118"/>
            <p:cNvSpPr>
              <a:spLocks noChangeArrowheads="1"/>
            </p:cNvSpPr>
            <p:nvPr/>
          </p:nvSpPr>
          <p:spPr bwMode="auto">
            <a:xfrm>
              <a:off x="4746" y="2879"/>
              <a:ext cx="54" cy="56"/>
            </a:xfrm>
            <a:prstGeom prst="ellipse">
              <a:avLst/>
            </a:prstGeom>
            <a:solidFill>
              <a:schemeClr val="tx1"/>
            </a:solidFill>
            <a:ln w="19050">
              <a:solidFill>
                <a:schemeClr val="tx1"/>
              </a:solidFill>
              <a:round/>
            </a:ln>
          </p:spPr>
          <p:txBody>
            <a:bodyPr/>
            <a:lstStyle/>
            <a:p>
              <a:pPr algn="ctr"/>
              <a:endParaRPr lang="zh-CN" altLang="en-US">
                <a:latin typeface="+mn-ea"/>
              </a:endParaRPr>
            </a:p>
          </p:txBody>
        </p:sp>
        <p:sp>
          <p:nvSpPr>
            <p:cNvPr id="55328" name="Line 119"/>
            <p:cNvSpPr>
              <a:spLocks noChangeShapeType="1"/>
            </p:cNvSpPr>
            <p:nvPr/>
          </p:nvSpPr>
          <p:spPr bwMode="auto">
            <a:xfrm flipH="1">
              <a:off x="4688" y="2906"/>
              <a:ext cx="86" cy="2"/>
            </a:xfrm>
            <a:prstGeom prst="line">
              <a:avLst/>
            </a:prstGeom>
            <a:noFill/>
            <a:ln w="19050">
              <a:solidFill>
                <a:schemeClr val="tx1"/>
              </a:solidFill>
              <a:round/>
            </a:ln>
          </p:spPr>
          <p:txBody>
            <a:bodyPr/>
            <a:lstStyle/>
            <a:p>
              <a:endParaRPr lang="zh-CN" altLang="en-US">
                <a:latin typeface="+mn-ea"/>
              </a:endParaRPr>
            </a:p>
          </p:txBody>
        </p:sp>
        <p:sp>
          <p:nvSpPr>
            <p:cNvPr id="1140856" name="Text Box 120"/>
            <p:cNvSpPr txBox="1">
              <a:spLocks noChangeArrowheads="1"/>
            </p:cNvSpPr>
            <p:nvPr/>
          </p:nvSpPr>
          <p:spPr bwMode="auto">
            <a:xfrm>
              <a:off x="4498" y="3764"/>
              <a:ext cx="350" cy="220"/>
            </a:xfrm>
            <a:prstGeom prst="rect">
              <a:avLst/>
            </a:prstGeom>
            <a:noFill/>
            <a:ln w="19050">
              <a:noFill/>
              <a:miter lim="800000"/>
            </a:ln>
          </p:spPr>
          <p:txBody>
            <a:bodyPr lIns="0" tIns="0" rIns="0" bIns="0"/>
            <a:lstStyle/>
            <a:p>
              <a:pPr algn="ctr">
                <a:defRPr/>
              </a:pPr>
              <a:r>
                <a:rPr lang="en-US" altLang="zh-CN">
                  <a:latin typeface="+mn-ea"/>
                </a:rPr>
                <a:t>Y</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1140857" name="Line 121"/>
          <p:cNvSpPr>
            <a:spLocks noChangeShapeType="1"/>
          </p:cNvSpPr>
          <p:nvPr/>
        </p:nvSpPr>
        <p:spPr bwMode="auto">
          <a:xfrm flipH="1">
            <a:off x="2362200" y="5045075"/>
            <a:ext cx="457200" cy="0"/>
          </a:xfrm>
          <a:prstGeom prst="line">
            <a:avLst/>
          </a:prstGeom>
          <a:noFill/>
          <a:ln w="19050">
            <a:solidFill>
              <a:schemeClr val="tx1"/>
            </a:solidFill>
            <a:round/>
            <a:headEnd type="triangle" w="lg" len="lg"/>
            <a:tailEnd type="triangle" w="lg" len="lg"/>
          </a:ln>
        </p:spPr>
        <p:txBody>
          <a:bodyPr/>
          <a:lstStyle/>
          <a:p>
            <a:endParaRPr lang="zh-CN" altLang="en-US">
              <a:latin typeface="+mn-ea"/>
            </a:endParaRPr>
          </a:p>
        </p:txBody>
      </p:sp>
      <p:grpSp>
        <p:nvGrpSpPr>
          <p:cNvPr id="124" name="组合 123"/>
          <p:cNvGrpSpPr/>
          <p:nvPr/>
        </p:nvGrpSpPr>
        <p:grpSpPr>
          <a:xfrm>
            <a:off x="4237566" y="5805014"/>
            <a:ext cx="3743735" cy="579957"/>
            <a:chOff x="747312" y="4732301"/>
            <a:chExt cx="1887609" cy="579957"/>
          </a:xfrm>
        </p:grpSpPr>
        <p:sp>
          <p:nvSpPr>
            <p:cNvPr id="125" name="矩形 124"/>
            <p:cNvSpPr/>
            <p:nvPr/>
          </p:nvSpPr>
          <p:spPr>
            <a:xfrm>
              <a:off x="747312" y="4732301"/>
              <a:ext cx="188760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757451" y="4822224"/>
              <a:ext cx="1877470" cy="400110"/>
            </a:xfrm>
            <a:prstGeom prst="rect">
              <a:avLst/>
            </a:prstGeom>
          </p:spPr>
          <p:txBody>
            <a:bodyPr wrap="square">
              <a:spAutoFit/>
            </a:bodyPr>
            <a:lstStyle/>
            <a:p>
              <a:pPr algn="ctr">
                <a:defRPr/>
              </a:pPr>
              <a:r>
                <a:rPr lang="zh-CN" altLang="en-US" sz="2000" b="1" dirty="0">
                  <a:solidFill>
                    <a:schemeClr val="bg1"/>
                  </a:solidFill>
                  <a:latin typeface="+mn-ea"/>
                </a:rPr>
                <a:t>可否一次性读出一行数据？</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组合 108"/>
          <p:cNvGrpSpPr/>
          <p:nvPr/>
        </p:nvGrpSpPr>
        <p:grpSpPr>
          <a:xfrm>
            <a:off x="8043867" y="2491585"/>
            <a:ext cx="285745" cy="1427956"/>
            <a:chOff x="4049715" y="2597944"/>
            <a:chExt cx="204785" cy="1427956"/>
          </a:xfrm>
        </p:grpSpPr>
        <p:sp>
          <p:nvSpPr>
            <p:cNvPr id="110"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11"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grpSp>
        <p:nvGrpSpPr>
          <p:cNvPr id="129" name="组合 128"/>
          <p:cNvGrpSpPr/>
          <p:nvPr/>
        </p:nvGrpSpPr>
        <p:grpSpPr>
          <a:xfrm>
            <a:off x="3954494" y="2497539"/>
            <a:ext cx="254763" cy="1427956"/>
            <a:chOff x="4051302" y="2597944"/>
            <a:chExt cx="206266" cy="1427956"/>
          </a:xfrm>
        </p:grpSpPr>
        <p:sp>
          <p:nvSpPr>
            <p:cNvPr id="130"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31" name="Line 32"/>
            <p:cNvSpPr>
              <a:spLocks noChangeShapeType="1"/>
            </p:cNvSpPr>
            <p:nvPr/>
          </p:nvSpPr>
          <p:spPr bwMode="auto">
            <a:xfrm rot="16200000" flipV="1">
              <a:off x="4155969"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56321" name="标题 1"/>
          <p:cNvSpPr>
            <a:spLocks noGrp="1"/>
          </p:cNvSpPr>
          <p:nvPr>
            <p:ph type="title"/>
          </p:nvPr>
        </p:nvSpPr>
        <p:spPr>
          <a:xfrm>
            <a:off x="487822" y="257614"/>
            <a:ext cx="2331578" cy="617641"/>
          </a:xfrm>
        </p:spPr>
        <p:txBody>
          <a:bodyPr/>
          <a:lstStyle/>
          <a:p>
            <a:r>
              <a:rPr lang="zh-CN" altLang="en-US"/>
              <a:t>一次读出一行</a:t>
            </a:r>
            <a:endParaRPr lang="zh-CN" altLang="en-US"/>
          </a:p>
        </p:txBody>
      </p:sp>
      <p:grpSp>
        <p:nvGrpSpPr>
          <p:cNvPr id="56322" name="Group 5"/>
          <p:cNvGrpSpPr/>
          <p:nvPr/>
        </p:nvGrpSpPr>
        <p:grpSpPr bwMode="auto">
          <a:xfrm>
            <a:off x="6265070" y="2767010"/>
            <a:ext cx="1936753" cy="685800"/>
            <a:chOff x="2889" y="2112"/>
            <a:chExt cx="961" cy="432"/>
          </a:xfrm>
        </p:grpSpPr>
        <p:sp>
          <p:nvSpPr>
            <p:cNvPr id="6" name="Text Box 6"/>
            <p:cNvSpPr txBox="1">
              <a:spLocks noChangeArrowheads="1"/>
            </p:cNvSpPr>
            <p:nvPr/>
          </p:nvSpPr>
          <p:spPr bwMode="auto">
            <a:xfrm>
              <a:off x="3024" y="2112"/>
              <a:ext cx="748" cy="220"/>
            </a:xfrm>
            <a:prstGeom prst="rect">
              <a:avLst/>
            </a:prstGeom>
            <a:noFill/>
            <a:ln w="19050">
              <a:noFill/>
              <a:miter lim="800000"/>
            </a:ln>
          </p:spPr>
          <p:txBody>
            <a:bodyPr lIns="0" tIns="0" rIns="0" bIns="0"/>
            <a:lstStyle/>
            <a:p>
              <a:pPr algn="ctr">
                <a:defRPr/>
              </a:pPr>
              <a:r>
                <a:rPr lang="zh-CN" altLang="en-US" b="1" dirty="0">
                  <a:solidFill>
                    <a:srgbClr val="C00000"/>
                  </a:solidFill>
                  <a:latin typeface="+mn-ea"/>
                </a:rPr>
                <a:t>存储矩阵</a:t>
              </a:r>
              <a:endParaRPr lang="zh-CN" altLang="en-US" b="1" dirty="0">
                <a:solidFill>
                  <a:srgbClr val="C00000"/>
                </a:solidFill>
                <a:effectLst>
                  <a:outerShdw blurRad="38100" dist="38100" dir="2700000" algn="tl">
                    <a:srgbClr val="C0C0C0"/>
                  </a:outerShdw>
                </a:effectLst>
                <a:latin typeface="+mn-ea"/>
              </a:endParaRPr>
            </a:p>
          </p:txBody>
        </p:sp>
        <p:sp>
          <p:nvSpPr>
            <p:cNvPr id="7" name="Text Box 7"/>
            <p:cNvSpPr txBox="1">
              <a:spLocks noChangeArrowheads="1"/>
            </p:cNvSpPr>
            <p:nvPr/>
          </p:nvSpPr>
          <p:spPr bwMode="auto">
            <a:xfrm>
              <a:off x="2889" y="2324"/>
              <a:ext cx="961" cy="220"/>
            </a:xfrm>
            <a:prstGeom prst="rect">
              <a:avLst/>
            </a:prstGeom>
            <a:noFill/>
            <a:ln w="19050">
              <a:noFill/>
              <a:miter lim="800000"/>
            </a:ln>
          </p:spPr>
          <p:txBody>
            <a:bodyPr lIns="0" tIns="0" rIns="0" bIns="0"/>
            <a:lstStyle/>
            <a:p>
              <a:pPr algn="ctr">
                <a:defRPr/>
              </a:pPr>
              <a:r>
                <a:rPr lang="en-US" altLang="zh-CN" b="1">
                  <a:solidFill>
                    <a:srgbClr val="C00000"/>
                  </a:solidFill>
                  <a:latin typeface="+mn-ea"/>
                </a:rPr>
                <a:t>64×64</a:t>
              </a:r>
              <a:r>
                <a:rPr lang="zh-CN" altLang="en-US" b="1">
                  <a:solidFill>
                    <a:srgbClr val="C00000"/>
                  </a:solidFill>
                  <a:latin typeface="+mn-ea"/>
                </a:rPr>
                <a:t>＝</a:t>
              </a:r>
              <a:r>
                <a:rPr lang="en-US" altLang="zh-CN" b="1">
                  <a:solidFill>
                    <a:srgbClr val="C00000"/>
                  </a:solidFill>
                  <a:latin typeface="+mn-ea"/>
                </a:rPr>
                <a:t>4096</a:t>
              </a:r>
              <a:endParaRPr lang="en-US" altLang="zh-CN" b="1">
                <a:solidFill>
                  <a:srgbClr val="C00000"/>
                </a:solidFill>
                <a:effectLst>
                  <a:outerShdw blurRad="38100" dist="38100" dir="2700000" algn="tl">
                    <a:srgbClr val="C0C0C0"/>
                  </a:outerShdw>
                </a:effectLst>
                <a:latin typeface="+mn-ea"/>
              </a:endParaRPr>
            </a:p>
          </p:txBody>
        </p:sp>
      </p:grpSp>
      <p:grpSp>
        <p:nvGrpSpPr>
          <p:cNvPr id="56323" name="Group 8"/>
          <p:cNvGrpSpPr/>
          <p:nvPr/>
        </p:nvGrpSpPr>
        <p:grpSpPr bwMode="auto">
          <a:xfrm>
            <a:off x="6423029" y="1485107"/>
            <a:ext cx="917576" cy="2546350"/>
            <a:chOff x="3086" y="1443"/>
            <a:chExt cx="578" cy="1604"/>
          </a:xfrm>
        </p:grpSpPr>
        <p:sp>
          <p:nvSpPr>
            <p:cNvPr id="9" name="Text Box 9"/>
            <p:cNvSpPr txBox="1">
              <a:spLocks noChangeArrowheads="1"/>
            </p:cNvSpPr>
            <p:nvPr/>
          </p:nvSpPr>
          <p:spPr bwMode="auto">
            <a:xfrm>
              <a:off x="3092" y="1443"/>
              <a:ext cx="555" cy="220"/>
            </a:xfrm>
            <a:prstGeom prst="rect">
              <a:avLst/>
            </a:prstGeom>
            <a:noFill/>
            <a:ln w="19050">
              <a:noFill/>
              <a:miter lim="800000"/>
            </a:ln>
          </p:spPr>
          <p:txBody>
            <a:bodyPr lIns="0" tIns="0" rIns="0" bIns="0"/>
            <a:lstStyle/>
            <a:p>
              <a:pPr algn="ctr">
                <a:defRPr/>
              </a:pPr>
              <a:r>
                <a:rPr lang="en-US" altLang="zh-CN">
                  <a:latin typeface="+mn-ea"/>
                </a:rPr>
                <a:t>…</a:t>
              </a:r>
              <a:endParaRPr lang="en-US" altLang="zh-CN">
                <a:effectLst>
                  <a:outerShdw blurRad="38100" dist="38100" dir="2700000" algn="tl">
                    <a:srgbClr val="C0C0C0"/>
                  </a:outerShdw>
                </a:effectLst>
                <a:latin typeface="+mn-ea"/>
              </a:endParaRPr>
            </a:p>
          </p:txBody>
        </p:sp>
        <p:sp>
          <p:nvSpPr>
            <p:cNvPr id="10" name="Text Box 10"/>
            <p:cNvSpPr txBox="1">
              <a:spLocks noChangeArrowheads="1"/>
            </p:cNvSpPr>
            <p:nvPr/>
          </p:nvSpPr>
          <p:spPr bwMode="auto">
            <a:xfrm>
              <a:off x="3086" y="1962"/>
              <a:ext cx="555" cy="221"/>
            </a:xfrm>
            <a:prstGeom prst="rect">
              <a:avLst/>
            </a:prstGeom>
            <a:noFill/>
            <a:ln w="19050">
              <a:noFill/>
              <a:miter lim="800000"/>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sp>
          <p:nvSpPr>
            <p:cNvPr id="11" name="Text Box 11"/>
            <p:cNvSpPr txBox="1">
              <a:spLocks noChangeArrowheads="1"/>
            </p:cNvSpPr>
            <p:nvPr/>
          </p:nvSpPr>
          <p:spPr bwMode="auto">
            <a:xfrm>
              <a:off x="3109" y="2827"/>
              <a:ext cx="555" cy="220"/>
            </a:xfrm>
            <a:prstGeom prst="rect">
              <a:avLst/>
            </a:prstGeom>
            <a:noFill/>
            <a:ln w="19050">
              <a:noFill/>
              <a:miter lim="800000"/>
            </a:ln>
          </p:spPr>
          <p:txBody>
            <a:bodyPr lIns="0" tIns="0" rIns="0" bIns="0"/>
            <a:lstStyle/>
            <a:p>
              <a:pPr algn="ctr">
                <a:defRPr/>
              </a:pPr>
              <a:r>
                <a:rPr lang="en-US" altLang="zh-CN" dirty="0">
                  <a:latin typeface="+mn-ea"/>
                </a:rPr>
                <a:t>…</a:t>
              </a:r>
              <a:endParaRPr lang="en-US" altLang="zh-CN" dirty="0">
                <a:effectLst>
                  <a:outerShdw blurRad="38100" dist="38100" dir="2700000" algn="tl">
                    <a:srgbClr val="C0C0C0"/>
                  </a:outerShdw>
                </a:effectLst>
                <a:latin typeface="+mn-ea"/>
              </a:endParaRPr>
            </a:p>
          </p:txBody>
        </p:sp>
      </p:grpSp>
      <p:grpSp>
        <p:nvGrpSpPr>
          <p:cNvPr id="56324" name="Group 14"/>
          <p:cNvGrpSpPr/>
          <p:nvPr/>
        </p:nvGrpSpPr>
        <p:grpSpPr bwMode="auto">
          <a:xfrm>
            <a:off x="3130551" y="1073151"/>
            <a:ext cx="5489575" cy="2690813"/>
            <a:chOff x="1012" y="1104"/>
            <a:chExt cx="3458" cy="1695"/>
          </a:xfrm>
        </p:grpSpPr>
        <p:sp>
          <p:nvSpPr>
            <p:cNvPr id="56399" name="Freeform 15"/>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ln>
          </p:spPr>
          <p:txBody>
            <a:bodyPr/>
            <a:lstStyle/>
            <a:p>
              <a:endParaRPr lang="zh-CN" altLang="en-US">
                <a:latin typeface="+mn-ea"/>
              </a:endParaRPr>
            </a:p>
          </p:txBody>
        </p:sp>
        <p:sp>
          <p:nvSpPr>
            <p:cNvPr id="56400" name="Freeform 16"/>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ln>
          </p:spPr>
          <p:txBody>
            <a:bodyPr/>
            <a:lstStyle/>
            <a:p>
              <a:endParaRPr lang="zh-CN" altLang="en-US">
                <a:latin typeface="+mn-ea"/>
              </a:endParaRPr>
            </a:p>
          </p:txBody>
        </p:sp>
        <p:sp>
          <p:nvSpPr>
            <p:cNvPr id="56401" name="Freeform 17"/>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9050">
              <a:solidFill>
                <a:schemeClr val="tx1"/>
              </a:solidFill>
              <a:round/>
            </a:ln>
          </p:spPr>
          <p:txBody>
            <a:bodyPr/>
            <a:lstStyle/>
            <a:p>
              <a:endParaRPr lang="zh-CN" altLang="en-US">
                <a:latin typeface="+mn-ea"/>
              </a:endParaRPr>
            </a:p>
          </p:txBody>
        </p:sp>
        <p:sp>
          <p:nvSpPr>
            <p:cNvPr id="18" name="Text Box 18"/>
            <p:cNvSpPr txBox="1">
              <a:spLocks noChangeArrowheads="1"/>
            </p:cNvSpPr>
            <p:nvPr/>
          </p:nvSpPr>
          <p:spPr bwMode="auto">
            <a:xfrm>
              <a:off x="1036" y="2114"/>
              <a:ext cx="144" cy="219"/>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9" name="Text Box 19"/>
            <p:cNvSpPr txBox="1">
              <a:spLocks noChangeArrowheads="1"/>
            </p:cNvSpPr>
            <p:nvPr/>
          </p:nvSpPr>
          <p:spPr bwMode="auto">
            <a:xfrm>
              <a:off x="1014" y="1104"/>
              <a:ext cx="218" cy="220"/>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0</a:t>
              </a:r>
              <a:endParaRPr lang="en-US" altLang="zh-CN">
                <a:effectLst>
                  <a:outerShdw blurRad="38100" dist="38100" dir="2700000" algn="tl">
                    <a:srgbClr val="C0C0C0"/>
                  </a:outerShdw>
                </a:effectLst>
                <a:latin typeface="+mn-ea"/>
              </a:endParaRPr>
            </a:p>
          </p:txBody>
        </p:sp>
        <p:sp>
          <p:nvSpPr>
            <p:cNvPr id="20" name="Text Box 20"/>
            <p:cNvSpPr txBox="1">
              <a:spLocks noChangeArrowheads="1"/>
            </p:cNvSpPr>
            <p:nvPr/>
          </p:nvSpPr>
          <p:spPr bwMode="auto">
            <a:xfrm>
              <a:off x="1014" y="1617"/>
              <a:ext cx="218"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21" name="Text Box 21"/>
            <p:cNvSpPr txBox="1">
              <a:spLocks noChangeArrowheads="1"/>
            </p:cNvSpPr>
            <p:nvPr/>
          </p:nvSpPr>
          <p:spPr bwMode="auto">
            <a:xfrm>
              <a:off x="1012" y="2520"/>
              <a:ext cx="220" cy="219"/>
            </a:xfrm>
            <a:prstGeom prst="rect">
              <a:avLst/>
            </a:prstGeom>
            <a:noFill/>
            <a:ln w="19050">
              <a:noFill/>
              <a:miter lim="800000"/>
            </a:ln>
          </p:spPr>
          <p:txBody>
            <a:bodyPr lIns="0" tIns="0" rIns="0" bIns="0"/>
            <a:lstStyle/>
            <a:p>
              <a:pPr algn="ctr">
                <a:defRPr/>
              </a:pPr>
              <a:r>
                <a:rPr lang="en-US" altLang="zh-CN">
                  <a:latin typeface="+mn-ea"/>
                </a:rPr>
                <a:t>X</a:t>
              </a:r>
              <a:r>
                <a:rPr lang="en-US" altLang="zh-CN" baseline="-25000">
                  <a:latin typeface="+mn-ea"/>
                </a:rPr>
                <a:t>63</a:t>
              </a:r>
              <a:endParaRPr lang="en-US" altLang="zh-CN">
                <a:effectLst>
                  <a:outerShdw blurRad="38100" dist="38100" dir="2700000" algn="tl">
                    <a:srgbClr val="C0C0C0"/>
                  </a:outerShdw>
                </a:effectLst>
                <a:latin typeface="+mn-ea"/>
              </a:endParaRPr>
            </a:p>
          </p:txBody>
        </p:sp>
      </p:grpSp>
      <p:sp>
        <p:nvSpPr>
          <p:cNvPr id="97" name="Text Box 97"/>
          <p:cNvSpPr txBox="1">
            <a:spLocks noChangeArrowheads="1"/>
          </p:cNvSpPr>
          <p:nvPr/>
        </p:nvSpPr>
        <p:spPr bwMode="auto">
          <a:xfrm>
            <a:off x="8269289" y="1492251"/>
            <a:ext cx="688975" cy="358775"/>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0,63</a:t>
            </a:r>
            <a:endParaRPr lang="en-US" altLang="zh-CN" dirty="0">
              <a:effectLst>
                <a:outerShdw blurRad="38100" dist="38100" dir="2700000" algn="tl">
                  <a:srgbClr val="FFFFFF"/>
                </a:outerShdw>
              </a:effectLst>
              <a:latin typeface="+mn-ea"/>
            </a:endParaRPr>
          </a:p>
        </p:txBody>
      </p:sp>
      <p:sp>
        <p:nvSpPr>
          <p:cNvPr id="98" name="Text Box 98"/>
          <p:cNvSpPr txBox="1">
            <a:spLocks noChangeArrowheads="1"/>
          </p:cNvSpPr>
          <p:nvPr/>
        </p:nvSpPr>
        <p:spPr bwMode="auto">
          <a:xfrm>
            <a:off x="8269289" y="2316163"/>
            <a:ext cx="688975" cy="360362"/>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a:latin typeface="+mn-ea"/>
              </a:rPr>
              <a:t>1,63</a:t>
            </a:r>
            <a:endParaRPr lang="en-US" altLang="zh-CN">
              <a:effectLst>
                <a:outerShdw blurRad="38100" dist="38100" dir="2700000" algn="tl">
                  <a:srgbClr val="FFFFFF"/>
                </a:outerShdw>
              </a:effectLst>
              <a:latin typeface="+mn-ea"/>
            </a:endParaRPr>
          </a:p>
        </p:txBody>
      </p:sp>
      <p:sp>
        <p:nvSpPr>
          <p:cNvPr id="99" name="Text Box 99"/>
          <p:cNvSpPr txBox="1">
            <a:spLocks noChangeArrowheads="1"/>
          </p:cNvSpPr>
          <p:nvPr/>
        </p:nvSpPr>
        <p:spPr bwMode="auto">
          <a:xfrm>
            <a:off x="8269289" y="3740151"/>
            <a:ext cx="688975" cy="360363"/>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63,63</a:t>
            </a:r>
            <a:endParaRPr lang="en-US" altLang="zh-CN" dirty="0">
              <a:effectLst>
                <a:outerShdw blurRad="38100" dist="38100" dir="2700000" algn="tl">
                  <a:srgbClr val="FFFFFF"/>
                </a:outerShdw>
              </a:effectLst>
              <a:latin typeface="+mn-ea"/>
            </a:endParaRPr>
          </a:p>
        </p:txBody>
      </p:sp>
      <p:sp>
        <p:nvSpPr>
          <p:cNvPr id="100" name="Text Box 100"/>
          <p:cNvSpPr txBox="1">
            <a:spLocks noChangeArrowheads="1"/>
          </p:cNvSpPr>
          <p:nvPr/>
        </p:nvSpPr>
        <p:spPr bwMode="auto">
          <a:xfrm rot="16200000">
            <a:off x="8440738" y="3009901"/>
            <a:ext cx="231775" cy="349250"/>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56371" name="Freeform 103"/>
          <p:cNvSpPr/>
          <p:nvPr/>
        </p:nvSpPr>
        <p:spPr bwMode="auto">
          <a:xfrm>
            <a:off x="8048626" y="1687512"/>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56372" name="Freeform 104"/>
          <p:cNvSpPr/>
          <p:nvPr/>
        </p:nvSpPr>
        <p:spPr bwMode="auto">
          <a:xfrm>
            <a:off x="8783639" y="1668462"/>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sp>
        <p:nvSpPr>
          <p:cNvPr id="122" name="Rectangle 33"/>
          <p:cNvSpPr txBox="1">
            <a:spLocks noChangeArrowheads="1"/>
          </p:cNvSpPr>
          <p:nvPr/>
        </p:nvSpPr>
        <p:spPr bwMode="auto">
          <a:xfrm>
            <a:off x="2531269" y="5934869"/>
            <a:ext cx="7467601" cy="504825"/>
          </a:xfrm>
          <a:prstGeom prst="rect">
            <a:avLst/>
          </a:prstGeom>
          <a:noFill/>
          <a:ln w="9525">
            <a:noFill/>
            <a:miter lim="800000"/>
          </a:ln>
        </p:spPr>
        <p:txBody>
          <a:bodyPr/>
          <a:lstStyle/>
          <a:p>
            <a:pPr marL="342900" indent="-342900">
              <a:lnSpc>
                <a:spcPct val="120000"/>
              </a:lnSpc>
              <a:spcBef>
                <a:spcPct val="20000"/>
              </a:spcBef>
              <a:buClr>
                <a:srgbClr val="FFC000"/>
              </a:buClr>
              <a:buFont typeface="Wingdings" panose="05000000000000000000" pitchFamily="2" charset="2"/>
              <a:buChar char="n"/>
            </a:pPr>
            <a:r>
              <a:rPr lang="zh-CN" altLang="en-US" sz="2400" b="1" dirty="0">
                <a:solidFill>
                  <a:srgbClr val="C00000"/>
                </a:solidFill>
                <a:latin typeface="微软雅黑" panose="020B0503020204020204" pitchFamily="34" charset="-122"/>
                <a:ea typeface="微软雅黑" panose="020B0503020204020204" pitchFamily="34" charset="-122"/>
              </a:rPr>
              <a:t>给出行选，一行上所有存储体均给行缓冲提供数据</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56380" name="组合 166"/>
          <p:cNvGrpSpPr/>
          <p:nvPr/>
        </p:nvGrpSpPr>
        <p:grpSpPr bwMode="auto">
          <a:xfrm>
            <a:off x="4170327" y="4964110"/>
            <a:ext cx="4949862" cy="730646"/>
            <a:chOff x="2645551" y="5058917"/>
            <a:chExt cx="4950635" cy="730876"/>
          </a:xfrm>
          <a:solidFill>
            <a:schemeClr val="accent6">
              <a:lumMod val="60000"/>
              <a:lumOff val="40000"/>
            </a:schemeClr>
          </a:solidFill>
          <a:effectLst>
            <a:outerShdw blurRad="50800" dist="38100" dir="5400000" algn="t" rotWithShape="0">
              <a:prstClr val="black">
                <a:alpha val="40000"/>
              </a:prstClr>
            </a:outerShdw>
          </a:effectLst>
        </p:grpSpPr>
        <p:sp>
          <p:nvSpPr>
            <p:cNvPr id="32" name="Text Box 60"/>
            <p:cNvSpPr txBox="1">
              <a:spLocks noChangeArrowheads="1"/>
            </p:cNvSpPr>
            <p:nvPr/>
          </p:nvSpPr>
          <p:spPr bwMode="auto">
            <a:xfrm>
              <a:off x="2809126" y="5419392"/>
              <a:ext cx="350893" cy="349360"/>
            </a:xfrm>
            <a:prstGeom prst="rect">
              <a:avLst/>
            </a:prstGeom>
            <a:noFill/>
            <a:ln w="19050">
              <a:noFill/>
              <a:miter lim="800000"/>
            </a:ln>
          </p:spPr>
          <p:txBody>
            <a:bodyPr lIns="0" tIns="0" rIns="0" bIns="0" anchor="ctr" anchorCtr="1"/>
            <a:lstStyle/>
            <a:p>
              <a:pPr algn="ctr">
                <a:defRPr/>
              </a:pPr>
              <a:r>
                <a:rPr lang="en-US" altLang="zh-CN" dirty="0">
                  <a:latin typeface="+mn-ea"/>
                </a:rPr>
                <a:t>Y</a:t>
              </a:r>
              <a:r>
                <a:rPr lang="en-US" altLang="zh-CN" baseline="-25000" dirty="0">
                  <a:latin typeface="+mn-ea"/>
                </a:rPr>
                <a:t>0</a:t>
              </a:r>
              <a:endParaRPr lang="en-US" altLang="zh-CN" dirty="0">
                <a:latin typeface="+mn-ea"/>
              </a:endParaRPr>
            </a:p>
          </p:txBody>
        </p:sp>
        <p:sp>
          <p:nvSpPr>
            <p:cNvPr id="91" name="Text Box 95"/>
            <p:cNvSpPr txBox="1">
              <a:spLocks noChangeArrowheads="1"/>
            </p:cNvSpPr>
            <p:nvPr/>
          </p:nvSpPr>
          <p:spPr bwMode="auto">
            <a:xfrm>
              <a:off x="4121403" y="5440433"/>
              <a:ext cx="349305" cy="349360"/>
            </a:xfrm>
            <a:prstGeom prst="rect">
              <a:avLst/>
            </a:prstGeom>
            <a:noFill/>
            <a:ln w="19050">
              <a:noFill/>
              <a:miter lim="800000"/>
            </a:ln>
          </p:spPr>
          <p:txBody>
            <a:bodyPr lIns="0" tIns="0" rIns="0" bIns="0" anchor="ctr" anchorCtr="1"/>
            <a:lstStyle/>
            <a:p>
              <a:pPr algn="ctr">
                <a:defRPr/>
              </a:pPr>
              <a:r>
                <a:rPr lang="en-US" altLang="zh-CN" dirty="0">
                  <a:latin typeface="+mn-ea"/>
                </a:rPr>
                <a:t>Y</a:t>
              </a:r>
              <a:r>
                <a:rPr lang="en-US" altLang="zh-CN" baseline="-25000" dirty="0">
                  <a:latin typeface="+mn-ea"/>
                </a:rPr>
                <a:t>1</a:t>
              </a:r>
              <a:endParaRPr lang="en-US" altLang="zh-CN" dirty="0">
                <a:latin typeface="+mn-ea"/>
              </a:endParaRPr>
            </a:p>
          </p:txBody>
        </p:sp>
        <p:sp>
          <p:nvSpPr>
            <p:cNvPr id="116" name="Text Box 120"/>
            <p:cNvSpPr txBox="1">
              <a:spLocks noChangeArrowheads="1"/>
            </p:cNvSpPr>
            <p:nvPr/>
          </p:nvSpPr>
          <p:spPr bwMode="auto">
            <a:xfrm>
              <a:off x="7040474" y="5419392"/>
              <a:ext cx="555712" cy="349360"/>
            </a:xfrm>
            <a:prstGeom prst="rect">
              <a:avLst/>
            </a:prstGeom>
            <a:noFill/>
            <a:ln w="19050">
              <a:noFill/>
              <a:miter lim="800000"/>
            </a:ln>
          </p:spPr>
          <p:txBody>
            <a:bodyPr lIns="0" tIns="0" rIns="0" bIns="0" anchor="ctr" anchorCtr="1"/>
            <a:lstStyle/>
            <a:p>
              <a:pPr algn="ctr">
                <a:defRPr/>
              </a:pPr>
              <a:r>
                <a:rPr lang="en-US" altLang="zh-CN" dirty="0">
                  <a:latin typeface="+mn-ea"/>
                </a:rPr>
                <a:t>Y</a:t>
              </a:r>
              <a:r>
                <a:rPr lang="en-US" altLang="zh-CN" baseline="-25000" dirty="0">
                  <a:latin typeface="+mn-ea"/>
                </a:rPr>
                <a:t>63</a:t>
              </a:r>
              <a:endParaRPr lang="en-US" altLang="zh-CN" dirty="0">
                <a:latin typeface="+mn-ea"/>
              </a:endParaRPr>
            </a:p>
          </p:txBody>
        </p:sp>
        <p:sp>
          <p:nvSpPr>
            <p:cNvPr id="148" name="Text Box 28"/>
            <p:cNvSpPr txBox="1">
              <a:spLocks noChangeArrowheads="1"/>
            </p:cNvSpPr>
            <p:nvPr/>
          </p:nvSpPr>
          <p:spPr bwMode="auto">
            <a:xfrm>
              <a:off x="2645551" y="5058917"/>
              <a:ext cx="4788684" cy="358888"/>
            </a:xfrm>
            <a:prstGeom prst="rect">
              <a:avLst/>
            </a:prstGeom>
            <a:grpFill/>
            <a:ln w="19050">
              <a:solidFill>
                <a:schemeClr val="tx1"/>
              </a:solidFill>
              <a:miter lim="800000"/>
            </a:ln>
            <a:effectLst/>
          </p:spPr>
          <p:txBody>
            <a:bodyPr lIns="0" tIns="0" rIns="0" bIns="0" anchor="ctr" anchorCtr="1"/>
            <a:lstStyle/>
            <a:p>
              <a:pPr algn="ctr">
                <a:spcBef>
                  <a:spcPts val="150"/>
                </a:spcBef>
                <a:defRPr/>
              </a:pPr>
              <a:r>
                <a:rPr lang="zh-CN" altLang="en-US" b="1" dirty="0">
                  <a:latin typeface="+mn-ea"/>
                </a:rPr>
                <a:t>行缓冲（</a:t>
              </a:r>
              <a:r>
                <a:rPr lang="en-US" altLang="zh-CN" b="1" dirty="0">
                  <a:latin typeface="+mn-ea"/>
                </a:rPr>
                <a:t>64bits</a:t>
              </a:r>
              <a:r>
                <a:rPr lang="zh-CN" altLang="en-US" b="1" dirty="0">
                  <a:latin typeface="+mn-ea"/>
                </a:rPr>
                <a:t>）</a:t>
              </a:r>
              <a:endParaRPr lang="en-US" altLang="zh-CN" b="1" dirty="0">
                <a:latin typeface="+mn-ea"/>
              </a:endParaRPr>
            </a:p>
          </p:txBody>
        </p:sp>
      </p:grpSp>
      <p:grpSp>
        <p:nvGrpSpPr>
          <p:cNvPr id="56383" name="组合 163"/>
          <p:cNvGrpSpPr/>
          <p:nvPr/>
        </p:nvGrpSpPr>
        <p:grpSpPr bwMode="auto">
          <a:xfrm>
            <a:off x="8266112" y="4286250"/>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65" name="直接箭头连接符 164"/>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Text Box 4"/>
            <p:cNvSpPr txBox="1">
              <a:spLocks noChangeArrowheads="1"/>
            </p:cNvSpPr>
            <p:nvPr/>
          </p:nvSpPr>
          <p:spPr bwMode="auto">
            <a:xfrm>
              <a:off x="2622549" y="4409629"/>
              <a:ext cx="692151" cy="361949"/>
            </a:xfrm>
            <a:prstGeom prst="rect">
              <a:avLst/>
            </a:prstGeom>
            <a:grp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15" name="组合 114"/>
          <p:cNvGrpSpPr/>
          <p:nvPr/>
        </p:nvGrpSpPr>
        <p:grpSpPr>
          <a:xfrm flipH="1">
            <a:off x="8961441" y="2481661"/>
            <a:ext cx="209545" cy="1427956"/>
            <a:chOff x="4049715" y="2597944"/>
            <a:chExt cx="204785" cy="1427956"/>
          </a:xfrm>
        </p:grpSpPr>
        <p:sp>
          <p:nvSpPr>
            <p:cNvPr id="117"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18"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119" name="Text Box 97"/>
          <p:cNvSpPr txBox="1">
            <a:spLocks noChangeArrowheads="1"/>
          </p:cNvSpPr>
          <p:nvPr/>
        </p:nvSpPr>
        <p:spPr bwMode="auto">
          <a:xfrm>
            <a:off x="4175127" y="1498205"/>
            <a:ext cx="688975" cy="358775"/>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0,0</a:t>
            </a:r>
            <a:endParaRPr lang="en-US" altLang="zh-CN" dirty="0">
              <a:effectLst>
                <a:outerShdw blurRad="38100" dist="38100" dir="2700000" algn="tl">
                  <a:srgbClr val="FFFFFF"/>
                </a:outerShdw>
              </a:effectLst>
              <a:latin typeface="+mn-ea"/>
            </a:endParaRPr>
          </a:p>
        </p:txBody>
      </p:sp>
      <p:sp>
        <p:nvSpPr>
          <p:cNvPr id="120" name="Text Box 98"/>
          <p:cNvSpPr txBox="1">
            <a:spLocks noChangeArrowheads="1"/>
          </p:cNvSpPr>
          <p:nvPr/>
        </p:nvSpPr>
        <p:spPr bwMode="auto">
          <a:xfrm>
            <a:off x="4175127" y="2322117"/>
            <a:ext cx="688975" cy="360362"/>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1,0</a:t>
            </a:r>
            <a:endParaRPr lang="en-US" altLang="zh-CN" dirty="0">
              <a:effectLst>
                <a:outerShdw blurRad="38100" dist="38100" dir="2700000" algn="tl">
                  <a:srgbClr val="FFFFFF"/>
                </a:outerShdw>
              </a:effectLst>
              <a:latin typeface="+mn-ea"/>
            </a:endParaRPr>
          </a:p>
        </p:txBody>
      </p:sp>
      <p:sp>
        <p:nvSpPr>
          <p:cNvPr id="121" name="Text Box 99"/>
          <p:cNvSpPr txBox="1">
            <a:spLocks noChangeArrowheads="1"/>
          </p:cNvSpPr>
          <p:nvPr/>
        </p:nvSpPr>
        <p:spPr bwMode="auto">
          <a:xfrm>
            <a:off x="4175127" y="3746105"/>
            <a:ext cx="688975" cy="360363"/>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63,0</a:t>
            </a:r>
            <a:endParaRPr lang="en-US" altLang="zh-CN" dirty="0">
              <a:effectLst>
                <a:outerShdw blurRad="38100" dist="38100" dir="2700000" algn="tl">
                  <a:srgbClr val="FFFFFF"/>
                </a:outerShdw>
              </a:effectLst>
              <a:latin typeface="+mn-ea"/>
            </a:endParaRPr>
          </a:p>
        </p:txBody>
      </p:sp>
      <p:sp>
        <p:nvSpPr>
          <p:cNvPr id="123" name="Text Box 100"/>
          <p:cNvSpPr txBox="1">
            <a:spLocks noChangeArrowheads="1"/>
          </p:cNvSpPr>
          <p:nvPr/>
        </p:nvSpPr>
        <p:spPr bwMode="auto">
          <a:xfrm rot="16200000">
            <a:off x="4346576" y="3015855"/>
            <a:ext cx="231775" cy="349250"/>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24" name="Freeform 103"/>
          <p:cNvSpPr/>
          <p:nvPr/>
        </p:nvSpPr>
        <p:spPr bwMode="auto">
          <a:xfrm>
            <a:off x="3954464" y="1693466"/>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125" name="Freeform 104"/>
          <p:cNvSpPr/>
          <p:nvPr/>
        </p:nvSpPr>
        <p:spPr bwMode="auto">
          <a:xfrm>
            <a:off x="4689477" y="1674416"/>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grpSp>
        <p:nvGrpSpPr>
          <p:cNvPr id="126" name="组合 163"/>
          <p:cNvGrpSpPr/>
          <p:nvPr/>
        </p:nvGrpSpPr>
        <p:grpSpPr bwMode="auto">
          <a:xfrm>
            <a:off x="4171950" y="4292204"/>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27" name="直接箭头连接符 126"/>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8" name="Text Box 4"/>
            <p:cNvSpPr txBox="1">
              <a:spLocks noChangeArrowheads="1"/>
            </p:cNvSpPr>
            <p:nvPr/>
          </p:nvSpPr>
          <p:spPr bwMode="auto">
            <a:xfrm>
              <a:off x="2622549" y="4409629"/>
              <a:ext cx="692151" cy="361949"/>
            </a:xfrm>
            <a:prstGeom prst="rect">
              <a:avLst/>
            </a:prstGeom>
            <a:grp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32" name="组合 131"/>
          <p:cNvGrpSpPr/>
          <p:nvPr/>
        </p:nvGrpSpPr>
        <p:grpSpPr>
          <a:xfrm flipH="1">
            <a:off x="4867279" y="2487615"/>
            <a:ext cx="209545" cy="1427956"/>
            <a:chOff x="4049715" y="2597944"/>
            <a:chExt cx="204785" cy="1427956"/>
          </a:xfrm>
        </p:grpSpPr>
        <p:sp>
          <p:nvSpPr>
            <p:cNvPr id="133"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34"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135" name="Text Box 97"/>
          <p:cNvSpPr txBox="1">
            <a:spLocks noChangeArrowheads="1"/>
          </p:cNvSpPr>
          <p:nvPr/>
        </p:nvSpPr>
        <p:spPr bwMode="auto">
          <a:xfrm>
            <a:off x="5480849" y="1485107"/>
            <a:ext cx="688975" cy="358775"/>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0,1</a:t>
            </a:r>
            <a:endParaRPr lang="en-US" altLang="zh-CN" dirty="0">
              <a:effectLst>
                <a:outerShdw blurRad="38100" dist="38100" dir="2700000" algn="tl">
                  <a:srgbClr val="FFFFFF"/>
                </a:outerShdw>
              </a:effectLst>
              <a:latin typeface="+mn-ea"/>
            </a:endParaRPr>
          </a:p>
        </p:txBody>
      </p:sp>
      <p:sp>
        <p:nvSpPr>
          <p:cNvPr id="136" name="Text Box 98"/>
          <p:cNvSpPr txBox="1">
            <a:spLocks noChangeArrowheads="1"/>
          </p:cNvSpPr>
          <p:nvPr/>
        </p:nvSpPr>
        <p:spPr bwMode="auto">
          <a:xfrm>
            <a:off x="5480849" y="2309019"/>
            <a:ext cx="688975" cy="360362"/>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1,1</a:t>
            </a:r>
            <a:endParaRPr lang="en-US" altLang="zh-CN" dirty="0">
              <a:effectLst>
                <a:outerShdw blurRad="38100" dist="38100" dir="2700000" algn="tl">
                  <a:srgbClr val="FFFFFF"/>
                </a:outerShdw>
              </a:effectLst>
              <a:latin typeface="+mn-ea"/>
            </a:endParaRPr>
          </a:p>
        </p:txBody>
      </p:sp>
      <p:sp>
        <p:nvSpPr>
          <p:cNvPr id="137" name="Text Box 99"/>
          <p:cNvSpPr txBox="1">
            <a:spLocks noChangeArrowheads="1"/>
          </p:cNvSpPr>
          <p:nvPr/>
        </p:nvSpPr>
        <p:spPr bwMode="auto">
          <a:xfrm>
            <a:off x="5480849" y="3733007"/>
            <a:ext cx="688975" cy="360363"/>
          </a:xfrm>
          <a:prstGeom prst="rect">
            <a:avLst/>
          </a:prstGeom>
          <a:solidFill>
            <a:srgbClr val="99FFCC"/>
          </a:solid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150"/>
              </a:spcBef>
              <a:defRPr/>
            </a:pPr>
            <a:r>
              <a:rPr lang="en-US" altLang="zh-CN" dirty="0">
                <a:latin typeface="+mn-ea"/>
              </a:rPr>
              <a:t>63,1</a:t>
            </a:r>
            <a:endParaRPr lang="en-US" altLang="zh-CN" dirty="0">
              <a:effectLst>
                <a:outerShdw blurRad="38100" dist="38100" dir="2700000" algn="tl">
                  <a:srgbClr val="FFFFFF"/>
                </a:outerShdw>
              </a:effectLst>
              <a:latin typeface="+mn-ea"/>
            </a:endParaRPr>
          </a:p>
        </p:txBody>
      </p:sp>
      <p:sp>
        <p:nvSpPr>
          <p:cNvPr id="138" name="Text Box 100"/>
          <p:cNvSpPr txBox="1">
            <a:spLocks noChangeArrowheads="1"/>
          </p:cNvSpPr>
          <p:nvPr/>
        </p:nvSpPr>
        <p:spPr bwMode="auto">
          <a:xfrm rot="16200000">
            <a:off x="5652298" y="3002757"/>
            <a:ext cx="231775" cy="349250"/>
          </a:xfrm>
          <a:prstGeom prst="rect">
            <a:avLst/>
          </a:prstGeom>
          <a:noFill/>
          <a:ln w="19050">
            <a:noFill/>
            <a:miter lim="800000"/>
          </a:ln>
        </p:spPr>
        <p:txBody>
          <a:bodyPr lIns="0" tIns="0" rIns="0" bIns="0"/>
          <a:lstStyle/>
          <a:p>
            <a:pPr algn="ctr">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39" name="Freeform 103"/>
          <p:cNvSpPr/>
          <p:nvPr/>
        </p:nvSpPr>
        <p:spPr bwMode="auto">
          <a:xfrm>
            <a:off x="5260186" y="1680368"/>
            <a:ext cx="322263" cy="2765426"/>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ln>
        </p:spPr>
        <p:txBody>
          <a:bodyPr/>
          <a:lstStyle/>
          <a:p>
            <a:endParaRPr lang="zh-CN" altLang="en-US">
              <a:latin typeface="+mn-ea"/>
            </a:endParaRPr>
          </a:p>
        </p:txBody>
      </p:sp>
      <p:sp>
        <p:nvSpPr>
          <p:cNvPr id="140" name="Freeform 104"/>
          <p:cNvSpPr/>
          <p:nvPr/>
        </p:nvSpPr>
        <p:spPr bwMode="auto">
          <a:xfrm>
            <a:off x="5995199" y="1661318"/>
            <a:ext cx="385763" cy="2784476"/>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ln>
        </p:spPr>
        <p:txBody>
          <a:bodyPr/>
          <a:lstStyle/>
          <a:p>
            <a:endParaRPr lang="zh-CN" altLang="en-US">
              <a:latin typeface="+mn-ea"/>
            </a:endParaRPr>
          </a:p>
        </p:txBody>
      </p:sp>
      <p:grpSp>
        <p:nvGrpSpPr>
          <p:cNvPr id="141" name="组合 163"/>
          <p:cNvGrpSpPr/>
          <p:nvPr/>
        </p:nvGrpSpPr>
        <p:grpSpPr bwMode="auto">
          <a:xfrm>
            <a:off x="5477672" y="4279106"/>
            <a:ext cx="692151" cy="649288"/>
            <a:chOff x="2622549" y="4409629"/>
            <a:chExt cx="692151" cy="649288"/>
          </a:xfrm>
          <a:solidFill>
            <a:schemeClr val="accent4">
              <a:lumMod val="40000"/>
              <a:lumOff val="60000"/>
            </a:schemeClr>
          </a:solidFill>
          <a:effectLst>
            <a:outerShdw blurRad="50800" dist="38100" dir="5400000" algn="t" rotWithShape="0">
              <a:prstClr val="black">
                <a:alpha val="40000"/>
              </a:prstClr>
            </a:outerShdw>
          </a:effectLst>
        </p:grpSpPr>
        <p:cxnSp>
          <p:nvCxnSpPr>
            <p:cNvPr id="142" name="直接箭头连接符 141"/>
            <p:cNvCxnSpPr/>
            <p:nvPr/>
          </p:nvCxnSpPr>
          <p:spPr>
            <a:xfrm>
              <a:off x="2944813" y="4754117"/>
              <a:ext cx="0" cy="304800"/>
            </a:xfrm>
            <a:prstGeom prst="straightConnector1">
              <a:avLst/>
            </a:prstGeom>
            <a:grpFill/>
            <a:ln w="28575">
              <a:solidFill>
                <a:srgbClr val="0000F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43" name="Text Box 4"/>
            <p:cNvSpPr txBox="1">
              <a:spLocks noChangeArrowheads="1"/>
            </p:cNvSpPr>
            <p:nvPr/>
          </p:nvSpPr>
          <p:spPr bwMode="auto">
            <a:xfrm>
              <a:off x="2622549" y="4409629"/>
              <a:ext cx="692151" cy="361949"/>
            </a:xfrm>
            <a:prstGeom prst="rect">
              <a:avLst/>
            </a:prstGeom>
            <a:grpFill/>
            <a:ln w="19050">
              <a:solidFill>
                <a:schemeClr val="tx1"/>
              </a:solidFill>
              <a:miter lim="800000"/>
            </a:ln>
            <a:effectLst>
              <a:outerShdw blurRad="50800" dist="38100" dir="5400000" algn="t" rotWithShape="0">
                <a:prstClr val="black">
                  <a:alpha val="40000"/>
                </a:prstClr>
              </a:outerShdw>
            </a:effectLst>
          </p:spPr>
          <p:txBody>
            <a:bodyPr lIns="0" tIns="0" rIns="0" bIns="0" anchor="ctr" anchorCtr="1"/>
            <a:lstStyle/>
            <a:p>
              <a:pPr algn="ctr">
                <a:spcBef>
                  <a:spcPts val="500"/>
                </a:spcBef>
                <a:defRPr/>
              </a:pPr>
              <a:r>
                <a:rPr lang="en-US" altLang="zh-CN" sz="1200" b="1" dirty="0">
                  <a:latin typeface="+mn-ea"/>
                </a:rPr>
                <a:t>I/O</a:t>
              </a:r>
              <a:r>
                <a:rPr lang="zh-CN" altLang="en-US" sz="1200" b="1" dirty="0">
                  <a:latin typeface="+mn-ea"/>
                </a:rPr>
                <a:t>电路</a:t>
              </a:r>
              <a:endParaRPr lang="zh-CN" altLang="en-US" sz="1200" b="1" dirty="0">
                <a:effectLst>
                  <a:outerShdw blurRad="38100" dist="38100" dir="2700000" algn="tl">
                    <a:srgbClr val="FFFFFF"/>
                  </a:outerShdw>
                </a:effectLst>
                <a:latin typeface="+mn-ea"/>
              </a:endParaRPr>
            </a:p>
          </p:txBody>
        </p:sp>
      </p:grpSp>
      <p:grpSp>
        <p:nvGrpSpPr>
          <p:cNvPr id="144" name="组合 143"/>
          <p:cNvGrpSpPr/>
          <p:nvPr/>
        </p:nvGrpSpPr>
        <p:grpSpPr>
          <a:xfrm>
            <a:off x="5263364" y="2484441"/>
            <a:ext cx="209545" cy="1427956"/>
            <a:chOff x="4049715" y="2597944"/>
            <a:chExt cx="204785" cy="1427956"/>
          </a:xfrm>
        </p:grpSpPr>
        <p:sp>
          <p:nvSpPr>
            <p:cNvPr id="145"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50"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grpSp>
        <p:nvGrpSpPr>
          <p:cNvPr id="151" name="组合 150"/>
          <p:cNvGrpSpPr/>
          <p:nvPr/>
        </p:nvGrpSpPr>
        <p:grpSpPr>
          <a:xfrm flipH="1">
            <a:off x="6173001" y="2474517"/>
            <a:ext cx="209545" cy="1427956"/>
            <a:chOff x="4049715" y="2597944"/>
            <a:chExt cx="204785" cy="1427956"/>
          </a:xfrm>
        </p:grpSpPr>
        <p:sp>
          <p:nvSpPr>
            <p:cNvPr id="152" name="Line 32"/>
            <p:cNvSpPr>
              <a:spLocks noChangeShapeType="1"/>
            </p:cNvSpPr>
            <p:nvPr/>
          </p:nvSpPr>
          <p:spPr bwMode="auto">
            <a:xfrm rot="16200000" flipV="1">
              <a:off x="4152901" y="2496345"/>
              <a:ext cx="0" cy="203198"/>
            </a:xfrm>
            <a:prstGeom prst="line">
              <a:avLst/>
            </a:prstGeom>
            <a:noFill/>
            <a:ln w="19050">
              <a:solidFill>
                <a:schemeClr val="tx1"/>
              </a:solidFill>
              <a:round/>
              <a:tailEnd type="oval"/>
            </a:ln>
          </p:spPr>
          <p:txBody>
            <a:bodyPr/>
            <a:lstStyle/>
            <a:p>
              <a:endParaRPr lang="zh-CN" altLang="en-US">
                <a:latin typeface="+mn-ea"/>
              </a:endParaRPr>
            </a:p>
          </p:txBody>
        </p:sp>
        <p:sp>
          <p:nvSpPr>
            <p:cNvPr id="154" name="Line 32"/>
            <p:cNvSpPr>
              <a:spLocks noChangeShapeType="1"/>
            </p:cNvSpPr>
            <p:nvPr/>
          </p:nvSpPr>
          <p:spPr bwMode="auto">
            <a:xfrm rot="16200000" flipV="1">
              <a:off x="4151314" y="3924301"/>
              <a:ext cx="0" cy="203198"/>
            </a:xfrm>
            <a:prstGeom prst="line">
              <a:avLst/>
            </a:prstGeom>
            <a:noFill/>
            <a:ln w="19050">
              <a:solidFill>
                <a:schemeClr val="tx1"/>
              </a:solidFill>
              <a:round/>
              <a:tailEnd type="oval"/>
            </a:ln>
          </p:spPr>
          <p:txBody>
            <a:bodyPr/>
            <a:lstStyle/>
            <a:p>
              <a:endParaRPr lang="zh-CN" altLang="en-US">
                <a:latin typeface="+mn-ea"/>
              </a:endParaRPr>
            </a:p>
          </p:txBody>
        </p:sp>
      </p:grpSp>
      <p:sp>
        <p:nvSpPr>
          <p:cNvPr id="69" name="Line 34"/>
          <p:cNvSpPr>
            <a:spLocks noChangeShapeType="1"/>
          </p:cNvSpPr>
          <p:nvPr/>
        </p:nvSpPr>
        <p:spPr bwMode="auto">
          <a:xfrm flipV="1">
            <a:off x="4522788" y="1228724"/>
            <a:ext cx="0" cy="263526"/>
          </a:xfrm>
          <a:prstGeom prst="line">
            <a:avLst/>
          </a:prstGeom>
          <a:noFill/>
          <a:ln w="19050">
            <a:solidFill>
              <a:schemeClr val="tx1"/>
            </a:solidFill>
            <a:round/>
            <a:tailEnd type="oval"/>
          </a:ln>
        </p:spPr>
        <p:txBody>
          <a:bodyPr/>
          <a:lstStyle/>
          <a:p>
            <a:endParaRPr lang="zh-CN" altLang="en-US">
              <a:latin typeface="+mn-ea"/>
            </a:endParaRPr>
          </a:p>
        </p:txBody>
      </p:sp>
      <p:sp>
        <p:nvSpPr>
          <p:cNvPr id="70" name="Line 34"/>
          <p:cNvSpPr>
            <a:spLocks noChangeShapeType="1"/>
          </p:cNvSpPr>
          <p:nvPr/>
        </p:nvSpPr>
        <p:spPr bwMode="auto">
          <a:xfrm flipV="1">
            <a:off x="5846828" y="1227931"/>
            <a:ext cx="0" cy="263526"/>
          </a:xfrm>
          <a:prstGeom prst="line">
            <a:avLst/>
          </a:prstGeom>
          <a:noFill/>
          <a:ln w="19050">
            <a:solidFill>
              <a:schemeClr val="tx1"/>
            </a:solidFill>
            <a:round/>
            <a:tailEnd type="oval"/>
          </a:ln>
        </p:spPr>
        <p:txBody>
          <a:bodyPr/>
          <a:lstStyle/>
          <a:p>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left)">
                                      <p:cBhvr>
                                        <p:cTn id="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latin typeface="+mj-lt"/>
              </a:rPr>
              <a:t>4.1 </a:t>
            </a:r>
            <a:r>
              <a:rPr lang="zh-CN" altLang="en-US" b="1" dirty="0">
                <a:solidFill>
                  <a:srgbClr val="C00000"/>
                </a:solidFill>
                <a:effectLst>
                  <a:outerShdw blurRad="38100" dist="38100" dir="2700000" algn="tl">
                    <a:srgbClr val="000000">
                      <a:alpha val="43137"/>
                    </a:srgbClr>
                  </a:outerShdw>
                </a:effectLst>
                <a:latin typeface="+mj-lt"/>
              </a:rPr>
              <a:t>存储器概述</a:t>
            </a:r>
            <a:endParaRPr lang="zh-CN" altLang="en-US"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4.2 </a:t>
            </a:r>
            <a:r>
              <a:rPr lang="zh-CN" altLang="en-US" b="1" dirty="0">
                <a:latin typeface="+mj-lt"/>
              </a:rPr>
              <a:t>半导体存储器</a:t>
            </a:r>
            <a:endParaRPr lang="zh-CN" altLang="en-US" b="1" dirty="0">
              <a:latin typeface="+mj-lt"/>
            </a:endParaRPr>
          </a:p>
          <a:p>
            <a:r>
              <a:rPr lang="en-US" altLang="zh-CN" b="1" dirty="0">
                <a:latin typeface="+mj-lt"/>
              </a:rPr>
              <a:t>4.3 </a:t>
            </a:r>
            <a:r>
              <a:rPr lang="zh-CN" altLang="en-US" b="1" dirty="0">
                <a:latin typeface="+mj-lt"/>
              </a:rPr>
              <a:t>主存的组织及与</a:t>
            </a:r>
            <a:r>
              <a:rPr lang="en-US" altLang="zh-CN" b="1" dirty="0">
                <a:latin typeface="+mj-lt"/>
              </a:rPr>
              <a:t>CPU</a:t>
            </a:r>
            <a:r>
              <a:rPr lang="zh-CN" altLang="en-US" b="1" dirty="0">
                <a:latin typeface="+mj-lt"/>
              </a:rPr>
              <a:t>的连接</a:t>
            </a:r>
            <a:endParaRPr lang="zh-CN" altLang="en-US" b="1" dirty="0">
              <a:latin typeface="+mj-lt"/>
            </a:endParaRPr>
          </a:p>
          <a:p>
            <a:r>
              <a:rPr lang="en-US" altLang="zh-CN" b="1" dirty="0">
                <a:latin typeface="+mj-lt"/>
              </a:rPr>
              <a:t>4.4 </a:t>
            </a:r>
            <a:r>
              <a:rPr lang="zh-CN" altLang="en-US" b="1" dirty="0">
                <a:latin typeface="+mj-lt"/>
              </a:rPr>
              <a:t>并行主存系统</a:t>
            </a:r>
            <a:endParaRPr lang="zh-CN" altLang="en-US" b="1" dirty="0">
              <a:latin typeface="+mj-lt"/>
            </a:endParaRP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endParaRPr lang="zh-CN" altLang="en-US" b="1" dirty="0">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1458685" y="2576386"/>
            <a:ext cx="5334000" cy="1143000"/>
            <a:chOff x="912" y="2160"/>
            <a:chExt cx="3168" cy="720"/>
          </a:xfrm>
        </p:grpSpPr>
        <p:sp>
          <p:nvSpPr>
            <p:cNvPr id="57425" name="Line 4"/>
            <p:cNvSpPr>
              <a:spLocks noChangeShapeType="1"/>
            </p:cNvSpPr>
            <p:nvPr/>
          </p:nvSpPr>
          <p:spPr bwMode="auto">
            <a:xfrm>
              <a:off x="912" y="2160"/>
              <a:ext cx="3168" cy="0"/>
            </a:xfrm>
            <a:prstGeom prst="line">
              <a:avLst/>
            </a:prstGeom>
            <a:noFill/>
            <a:ln w="28575">
              <a:solidFill>
                <a:schemeClr val="tx1"/>
              </a:solidFill>
              <a:round/>
            </a:ln>
          </p:spPr>
          <p:txBody>
            <a:bodyPr/>
            <a:lstStyle/>
            <a:p>
              <a:endParaRPr lang="zh-CN" altLang="en-US" sz="2000">
                <a:latin typeface="+mn-ea"/>
              </a:endParaRPr>
            </a:p>
          </p:txBody>
        </p:sp>
        <p:sp>
          <p:nvSpPr>
            <p:cNvPr id="57426" name="Line 5"/>
            <p:cNvSpPr>
              <a:spLocks noChangeShapeType="1"/>
            </p:cNvSpPr>
            <p:nvPr/>
          </p:nvSpPr>
          <p:spPr bwMode="auto">
            <a:xfrm>
              <a:off x="912" y="2304"/>
              <a:ext cx="3168" cy="0"/>
            </a:xfrm>
            <a:prstGeom prst="line">
              <a:avLst/>
            </a:prstGeom>
            <a:noFill/>
            <a:ln w="28575">
              <a:solidFill>
                <a:schemeClr val="tx1"/>
              </a:solidFill>
              <a:round/>
            </a:ln>
          </p:spPr>
          <p:txBody>
            <a:bodyPr/>
            <a:lstStyle/>
            <a:p>
              <a:endParaRPr lang="zh-CN" altLang="en-US" sz="2000">
                <a:latin typeface="+mn-ea"/>
              </a:endParaRPr>
            </a:p>
          </p:txBody>
        </p:sp>
        <p:sp>
          <p:nvSpPr>
            <p:cNvPr id="57427" name="Line 6"/>
            <p:cNvSpPr>
              <a:spLocks noChangeShapeType="1"/>
            </p:cNvSpPr>
            <p:nvPr/>
          </p:nvSpPr>
          <p:spPr bwMode="auto">
            <a:xfrm>
              <a:off x="912" y="2448"/>
              <a:ext cx="3168" cy="0"/>
            </a:xfrm>
            <a:prstGeom prst="line">
              <a:avLst/>
            </a:prstGeom>
            <a:noFill/>
            <a:ln w="28575">
              <a:solidFill>
                <a:schemeClr val="tx1"/>
              </a:solidFill>
              <a:round/>
            </a:ln>
          </p:spPr>
          <p:txBody>
            <a:bodyPr/>
            <a:lstStyle/>
            <a:p>
              <a:endParaRPr lang="zh-CN" altLang="en-US" sz="2000">
                <a:latin typeface="+mn-ea"/>
              </a:endParaRPr>
            </a:p>
          </p:txBody>
        </p:sp>
        <p:sp>
          <p:nvSpPr>
            <p:cNvPr id="57428" name="Line 7"/>
            <p:cNvSpPr>
              <a:spLocks noChangeShapeType="1"/>
            </p:cNvSpPr>
            <p:nvPr/>
          </p:nvSpPr>
          <p:spPr bwMode="auto">
            <a:xfrm>
              <a:off x="912" y="2592"/>
              <a:ext cx="3168" cy="0"/>
            </a:xfrm>
            <a:prstGeom prst="line">
              <a:avLst/>
            </a:prstGeom>
            <a:noFill/>
            <a:ln w="28575">
              <a:solidFill>
                <a:schemeClr val="tx1"/>
              </a:solidFill>
              <a:round/>
            </a:ln>
          </p:spPr>
          <p:txBody>
            <a:bodyPr/>
            <a:lstStyle/>
            <a:p>
              <a:endParaRPr lang="zh-CN" altLang="en-US" sz="2000">
                <a:latin typeface="+mn-ea"/>
              </a:endParaRPr>
            </a:p>
          </p:txBody>
        </p:sp>
        <p:sp>
          <p:nvSpPr>
            <p:cNvPr id="57429" name="Line 8"/>
            <p:cNvSpPr>
              <a:spLocks noChangeShapeType="1"/>
            </p:cNvSpPr>
            <p:nvPr/>
          </p:nvSpPr>
          <p:spPr bwMode="auto">
            <a:xfrm>
              <a:off x="912" y="2736"/>
              <a:ext cx="3168" cy="0"/>
            </a:xfrm>
            <a:prstGeom prst="line">
              <a:avLst/>
            </a:prstGeom>
            <a:noFill/>
            <a:ln w="28575">
              <a:solidFill>
                <a:schemeClr val="tx1"/>
              </a:solidFill>
              <a:round/>
            </a:ln>
          </p:spPr>
          <p:txBody>
            <a:bodyPr/>
            <a:lstStyle/>
            <a:p>
              <a:endParaRPr lang="zh-CN" altLang="en-US" sz="2000">
                <a:latin typeface="+mn-ea"/>
              </a:endParaRPr>
            </a:p>
          </p:txBody>
        </p:sp>
        <p:sp>
          <p:nvSpPr>
            <p:cNvPr id="57430" name="Line 9"/>
            <p:cNvSpPr>
              <a:spLocks noChangeShapeType="1"/>
            </p:cNvSpPr>
            <p:nvPr/>
          </p:nvSpPr>
          <p:spPr bwMode="auto">
            <a:xfrm>
              <a:off x="912" y="2880"/>
              <a:ext cx="3168" cy="0"/>
            </a:xfrm>
            <a:prstGeom prst="line">
              <a:avLst/>
            </a:prstGeom>
            <a:noFill/>
            <a:ln w="28575">
              <a:solidFill>
                <a:schemeClr val="tx1"/>
              </a:solidFill>
              <a:round/>
            </a:ln>
          </p:spPr>
          <p:txBody>
            <a:bodyPr/>
            <a:lstStyle/>
            <a:p>
              <a:endParaRPr lang="zh-CN" altLang="en-US" sz="2000">
                <a:latin typeface="+mn-ea"/>
              </a:endParaRPr>
            </a:p>
          </p:txBody>
        </p:sp>
      </p:grpSp>
      <p:sp>
        <p:nvSpPr>
          <p:cNvPr id="57346" name="Rectangle 2"/>
          <p:cNvSpPr>
            <a:spLocks noGrp="1" noChangeArrowheads="1"/>
          </p:cNvSpPr>
          <p:nvPr>
            <p:ph type="title"/>
          </p:nvPr>
        </p:nvSpPr>
        <p:spPr/>
        <p:txBody>
          <a:bodyPr/>
          <a:lstStyle/>
          <a:p>
            <a:pPr eaLnBrk="1" hangingPunct="1"/>
            <a:r>
              <a:rPr lang="en-US" altLang="zh-CN"/>
              <a:t>4k*4</a:t>
            </a:r>
            <a:r>
              <a:rPr lang="zh-CN" altLang="en-US"/>
              <a:t>位存储体</a:t>
            </a:r>
            <a:endParaRPr lang="zh-CN" altLang="en-US"/>
          </a:p>
        </p:txBody>
      </p:sp>
      <p:grpSp>
        <p:nvGrpSpPr>
          <p:cNvPr id="3" name="Group 10"/>
          <p:cNvGrpSpPr/>
          <p:nvPr/>
        </p:nvGrpSpPr>
        <p:grpSpPr bwMode="auto">
          <a:xfrm>
            <a:off x="772886" y="2428748"/>
            <a:ext cx="581025" cy="1447800"/>
            <a:chOff x="432" y="1734"/>
            <a:chExt cx="366" cy="912"/>
          </a:xfrm>
        </p:grpSpPr>
        <p:sp>
          <p:nvSpPr>
            <p:cNvPr id="881675" name="Text Box 11"/>
            <p:cNvSpPr txBox="1">
              <a:spLocks noChangeArrowheads="1"/>
            </p:cNvSpPr>
            <p:nvPr/>
          </p:nvSpPr>
          <p:spPr bwMode="auto">
            <a:xfrm>
              <a:off x="432" y="1734"/>
              <a:ext cx="366" cy="195"/>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0</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6" name="Text Box 12"/>
            <p:cNvSpPr txBox="1">
              <a:spLocks noChangeArrowheads="1"/>
            </p:cNvSpPr>
            <p:nvPr/>
          </p:nvSpPr>
          <p:spPr bwMode="auto">
            <a:xfrm>
              <a:off x="432" y="2451"/>
              <a:ext cx="366" cy="195"/>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677" name="Text Box 13"/>
            <p:cNvSpPr txBox="1">
              <a:spLocks noChangeArrowheads="1"/>
            </p:cNvSpPr>
            <p:nvPr/>
          </p:nvSpPr>
          <p:spPr bwMode="auto">
            <a:xfrm>
              <a:off x="432" y="1923"/>
              <a:ext cx="366" cy="195"/>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1</a:t>
              </a:r>
              <a:r>
                <a:rPr lang="en-US" altLang="zh-CN" sz="2000">
                  <a:latin typeface="+mn-ea"/>
                </a:rPr>
                <a:t> </a:t>
              </a:r>
              <a:endParaRPr lang="en-US" altLang="zh-CN" sz="2000">
                <a:effectLst>
                  <a:outerShdw blurRad="38100" dist="38100" dir="2700000" algn="tl">
                    <a:srgbClr val="C0C0C0"/>
                  </a:outerShdw>
                </a:effectLst>
                <a:latin typeface="+mn-ea"/>
              </a:endParaRPr>
            </a:p>
          </p:txBody>
        </p:sp>
      </p:grpSp>
      <p:grpSp>
        <p:nvGrpSpPr>
          <p:cNvPr id="4" name="Group 14"/>
          <p:cNvGrpSpPr/>
          <p:nvPr/>
        </p:nvGrpSpPr>
        <p:grpSpPr bwMode="auto">
          <a:xfrm>
            <a:off x="2296885" y="4100386"/>
            <a:ext cx="5410200" cy="381000"/>
            <a:chOff x="1392" y="2787"/>
            <a:chExt cx="3408" cy="240"/>
          </a:xfrm>
        </p:grpSpPr>
        <p:sp>
          <p:nvSpPr>
            <p:cNvPr id="57411" name="Oval 15"/>
            <p:cNvSpPr>
              <a:spLocks noChangeArrowheads="1"/>
            </p:cNvSpPr>
            <p:nvPr/>
          </p:nvSpPr>
          <p:spPr bwMode="auto">
            <a:xfrm>
              <a:off x="278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12" name="Oval 16"/>
            <p:cNvSpPr>
              <a:spLocks noChangeArrowheads="1"/>
            </p:cNvSpPr>
            <p:nvPr/>
          </p:nvSpPr>
          <p:spPr bwMode="auto">
            <a:xfrm>
              <a:off x="374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13" name="Oval 17"/>
            <p:cNvSpPr>
              <a:spLocks noChangeArrowheads="1"/>
            </p:cNvSpPr>
            <p:nvPr/>
          </p:nvSpPr>
          <p:spPr bwMode="auto">
            <a:xfrm>
              <a:off x="470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grpSp>
          <p:nvGrpSpPr>
            <p:cNvPr id="57414" name="Group 18"/>
            <p:cNvGrpSpPr/>
            <p:nvPr/>
          </p:nvGrpSpPr>
          <p:grpSpPr bwMode="auto">
            <a:xfrm>
              <a:off x="1392" y="2787"/>
              <a:ext cx="3360" cy="192"/>
              <a:chOff x="1392" y="2787"/>
              <a:chExt cx="3360" cy="192"/>
            </a:xfrm>
          </p:grpSpPr>
          <p:sp>
            <p:nvSpPr>
              <p:cNvPr id="57416" name="Line 19"/>
              <p:cNvSpPr>
                <a:spLocks noChangeShapeType="1"/>
              </p:cNvSpPr>
              <p:nvPr/>
            </p:nvSpPr>
            <p:spPr bwMode="auto">
              <a:xfrm>
                <a:off x="1440" y="2835"/>
                <a:ext cx="2880" cy="0"/>
              </a:xfrm>
              <a:prstGeom prst="line">
                <a:avLst/>
              </a:prstGeom>
              <a:noFill/>
              <a:ln w="19050">
                <a:solidFill>
                  <a:schemeClr val="tx1"/>
                </a:solidFill>
                <a:round/>
              </a:ln>
            </p:spPr>
            <p:txBody>
              <a:bodyPr/>
              <a:lstStyle/>
              <a:p>
                <a:endParaRPr lang="zh-CN" altLang="en-US" sz="2000">
                  <a:latin typeface="+mn-ea"/>
                </a:endParaRPr>
              </a:p>
            </p:txBody>
          </p:sp>
          <p:sp>
            <p:nvSpPr>
              <p:cNvPr id="57417" name="Line 20"/>
              <p:cNvSpPr>
                <a:spLocks noChangeShapeType="1"/>
              </p:cNvSpPr>
              <p:nvPr/>
            </p:nvSpPr>
            <p:spPr bwMode="auto">
              <a:xfrm>
                <a:off x="1872" y="2979"/>
                <a:ext cx="2880" cy="0"/>
              </a:xfrm>
              <a:prstGeom prst="line">
                <a:avLst/>
              </a:prstGeom>
              <a:noFill/>
              <a:ln w="19050">
                <a:solidFill>
                  <a:schemeClr val="tx1"/>
                </a:solidFill>
                <a:round/>
              </a:ln>
            </p:spPr>
            <p:txBody>
              <a:bodyPr/>
              <a:lstStyle/>
              <a:p>
                <a:endParaRPr lang="zh-CN" altLang="en-US" sz="2000">
                  <a:latin typeface="+mn-ea"/>
                </a:endParaRPr>
              </a:p>
            </p:txBody>
          </p:sp>
          <p:sp>
            <p:nvSpPr>
              <p:cNvPr id="57418" name="Oval 21"/>
              <p:cNvSpPr>
                <a:spLocks noChangeArrowheads="1"/>
              </p:cNvSpPr>
              <p:nvPr/>
            </p:nvSpPr>
            <p:spPr bwMode="auto">
              <a:xfrm>
                <a:off x="2352" y="2787"/>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19" name="Oval 22"/>
              <p:cNvSpPr>
                <a:spLocks noChangeArrowheads="1"/>
              </p:cNvSpPr>
              <p:nvPr/>
            </p:nvSpPr>
            <p:spPr bwMode="auto">
              <a:xfrm>
                <a:off x="3312" y="2787"/>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20" name="Oval 23"/>
              <p:cNvSpPr>
                <a:spLocks noChangeArrowheads="1"/>
              </p:cNvSpPr>
              <p:nvPr/>
            </p:nvSpPr>
            <p:spPr bwMode="auto">
              <a:xfrm>
                <a:off x="4272" y="2787"/>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sp>
            <p:nvSpPr>
              <p:cNvPr id="57421" name="Oval 24"/>
              <p:cNvSpPr>
                <a:spLocks noChangeArrowheads="1"/>
              </p:cNvSpPr>
              <p:nvPr/>
            </p:nvSpPr>
            <p:spPr bwMode="auto">
              <a:xfrm>
                <a:off x="1392" y="2787"/>
                <a:ext cx="96" cy="96"/>
              </a:xfrm>
              <a:prstGeom prst="ellipse">
                <a:avLst/>
              </a:prstGeom>
              <a:solidFill>
                <a:schemeClr val="tx1"/>
              </a:solidFill>
              <a:ln w="6350" algn="ctr">
                <a:solidFill>
                  <a:schemeClr val="tx1"/>
                </a:solidFill>
                <a:round/>
              </a:ln>
            </p:spPr>
            <p:txBody>
              <a:bodyPr wrap="none" anchor="ctr"/>
              <a:lstStyle/>
              <a:p>
                <a:pPr algn="ctr"/>
                <a:endParaRPr lang="zh-CN" altLang="en-US" sz="2000">
                  <a:latin typeface="+mn-ea"/>
                </a:endParaRPr>
              </a:p>
            </p:txBody>
          </p:sp>
        </p:grpSp>
        <p:sp>
          <p:nvSpPr>
            <p:cNvPr id="57415" name="Oval 25"/>
            <p:cNvSpPr>
              <a:spLocks noChangeArrowheads="1"/>
            </p:cNvSpPr>
            <p:nvPr/>
          </p:nvSpPr>
          <p:spPr bwMode="auto">
            <a:xfrm>
              <a:off x="1824" y="2931"/>
              <a:ext cx="96" cy="96"/>
            </a:xfrm>
            <a:prstGeom prst="ellipse">
              <a:avLst/>
            </a:prstGeom>
            <a:solidFill>
              <a:schemeClr val="tx1"/>
            </a:solidFill>
            <a:ln w="19050" algn="ctr">
              <a:noFill/>
              <a:round/>
            </a:ln>
          </p:spPr>
          <p:txBody>
            <a:bodyPr wrap="none" anchor="ctr"/>
            <a:lstStyle/>
            <a:p>
              <a:pPr algn="ctr"/>
              <a:endParaRPr lang="zh-CN" altLang="en-US" sz="2000">
                <a:latin typeface="+mn-ea"/>
              </a:endParaRPr>
            </a:p>
          </p:txBody>
        </p:sp>
      </p:grpSp>
      <p:grpSp>
        <p:nvGrpSpPr>
          <p:cNvPr id="6" name="Group 40"/>
          <p:cNvGrpSpPr/>
          <p:nvPr/>
        </p:nvGrpSpPr>
        <p:grpSpPr bwMode="auto">
          <a:xfrm>
            <a:off x="3287488" y="1966786"/>
            <a:ext cx="1677989" cy="3101974"/>
            <a:chOff x="2016" y="1443"/>
            <a:chExt cx="1057" cy="1954"/>
          </a:xfrm>
        </p:grpSpPr>
        <p:sp>
          <p:nvSpPr>
            <p:cNvPr id="57398" name="Rectangle 41"/>
            <p:cNvSpPr>
              <a:spLocks noChangeArrowheads="1"/>
            </p:cNvSpPr>
            <p:nvPr/>
          </p:nvSpPr>
          <p:spPr bwMode="auto">
            <a:xfrm>
              <a:off x="2256"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99" name="Line 42"/>
            <p:cNvSpPr>
              <a:spLocks noChangeShapeType="1"/>
            </p:cNvSpPr>
            <p:nvPr/>
          </p:nvSpPr>
          <p:spPr bwMode="auto">
            <a:xfrm>
              <a:off x="2016"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0" name="Line 43"/>
            <p:cNvSpPr>
              <a:spLocks noChangeShapeType="1"/>
            </p:cNvSpPr>
            <p:nvPr/>
          </p:nvSpPr>
          <p:spPr bwMode="auto">
            <a:xfrm>
              <a:off x="2016"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1" name="Line 44"/>
            <p:cNvSpPr>
              <a:spLocks noChangeShapeType="1"/>
            </p:cNvSpPr>
            <p:nvPr/>
          </p:nvSpPr>
          <p:spPr bwMode="auto">
            <a:xfrm>
              <a:off x="2016"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2" name="Line 45"/>
            <p:cNvSpPr>
              <a:spLocks noChangeShapeType="1"/>
            </p:cNvSpPr>
            <p:nvPr/>
          </p:nvSpPr>
          <p:spPr bwMode="auto">
            <a:xfrm>
              <a:off x="2016"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3" name="Line 46"/>
            <p:cNvSpPr>
              <a:spLocks noChangeShapeType="1"/>
            </p:cNvSpPr>
            <p:nvPr/>
          </p:nvSpPr>
          <p:spPr bwMode="auto">
            <a:xfrm>
              <a:off x="2016"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4" name="Line 47"/>
            <p:cNvSpPr>
              <a:spLocks noChangeShapeType="1"/>
            </p:cNvSpPr>
            <p:nvPr/>
          </p:nvSpPr>
          <p:spPr bwMode="auto">
            <a:xfrm>
              <a:off x="2016"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5" name="Line 48"/>
            <p:cNvSpPr>
              <a:spLocks noChangeShapeType="1"/>
            </p:cNvSpPr>
            <p:nvPr/>
          </p:nvSpPr>
          <p:spPr bwMode="auto">
            <a:xfrm flipV="1">
              <a:off x="240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6" name="Line 49"/>
            <p:cNvSpPr>
              <a:spLocks noChangeShapeType="1"/>
            </p:cNvSpPr>
            <p:nvPr/>
          </p:nvSpPr>
          <p:spPr bwMode="auto">
            <a:xfrm flipV="1">
              <a:off x="283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407" name="Line 50"/>
            <p:cNvSpPr>
              <a:spLocks noChangeShapeType="1"/>
            </p:cNvSpPr>
            <p:nvPr/>
          </p:nvSpPr>
          <p:spPr bwMode="auto">
            <a:xfrm flipV="1">
              <a:off x="2592"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15" name="Text Box 51"/>
            <p:cNvSpPr txBox="1">
              <a:spLocks noChangeArrowheads="1"/>
            </p:cNvSpPr>
            <p:nvPr/>
          </p:nvSpPr>
          <p:spPr bwMode="auto">
            <a:xfrm>
              <a:off x="2058" y="3206"/>
              <a:ext cx="478" cy="169"/>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16" name="Text Box 52"/>
            <p:cNvSpPr txBox="1">
              <a:spLocks noChangeArrowheads="1"/>
            </p:cNvSpPr>
            <p:nvPr/>
          </p:nvSpPr>
          <p:spPr bwMode="auto">
            <a:xfrm>
              <a:off x="2707" y="3202"/>
              <a:ext cx="366" cy="195"/>
            </a:xfrm>
            <a:prstGeom prst="rect">
              <a:avLst/>
            </a:prstGeom>
            <a:noFill/>
            <a:ln w="16510">
              <a:noFill/>
              <a:miter lim="800000"/>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17" name="Text Box 53"/>
            <p:cNvSpPr txBox="1">
              <a:spLocks noChangeArrowheads="1"/>
            </p:cNvSpPr>
            <p:nvPr/>
          </p:nvSpPr>
          <p:spPr bwMode="auto">
            <a:xfrm>
              <a:off x="2455" y="3156"/>
              <a:ext cx="366" cy="195"/>
            </a:xfrm>
            <a:prstGeom prst="rect">
              <a:avLst/>
            </a:prstGeom>
            <a:noFill/>
            <a:ln w="16510">
              <a:noFill/>
              <a:miter lim="800000"/>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7" name="Group 54"/>
          <p:cNvGrpSpPr/>
          <p:nvPr/>
        </p:nvGrpSpPr>
        <p:grpSpPr bwMode="auto">
          <a:xfrm>
            <a:off x="4887687" y="1966786"/>
            <a:ext cx="1611313" cy="3124199"/>
            <a:chOff x="3024" y="1443"/>
            <a:chExt cx="1015" cy="1968"/>
          </a:xfrm>
        </p:grpSpPr>
        <p:sp>
          <p:nvSpPr>
            <p:cNvPr id="57385" name="Rectangle 55"/>
            <p:cNvSpPr>
              <a:spLocks noChangeArrowheads="1"/>
            </p:cNvSpPr>
            <p:nvPr/>
          </p:nvSpPr>
          <p:spPr bwMode="auto">
            <a:xfrm>
              <a:off x="3264"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86" name="Line 56"/>
            <p:cNvSpPr>
              <a:spLocks noChangeShapeType="1"/>
            </p:cNvSpPr>
            <p:nvPr/>
          </p:nvSpPr>
          <p:spPr bwMode="auto">
            <a:xfrm>
              <a:off x="3024"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7" name="Line 57"/>
            <p:cNvSpPr>
              <a:spLocks noChangeShapeType="1"/>
            </p:cNvSpPr>
            <p:nvPr/>
          </p:nvSpPr>
          <p:spPr bwMode="auto">
            <a:xfrm>
              <a:off x="3024"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8" name="Line 58"/>
            <p:cNvSpPr>
              <a:spLocks noChangeShapeType="1"/>
            </p:cNvSpPr>
            <p:nvPr/>
          </p:nvSpPr>
          <p:spPr bwMode="auto">
            <a:xfrm>
              <a:off x="3024"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9" name="Line 59"/>
            <p:cNvSpPr>
              <a:spLocks noChangeShapeType="1"/>
            </p:cNvSpPr>
            <p:nvPr/>
          </p:nvSpPr>
          <p:spPr bwMode="auto">
            <a:xfrm>
              <a:off x="3024"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0" name="Line 60"/>
            <p:cNvSpPr>
              <a:spLocks noChangeShapeType="1"/>
            </p:cNvSpPr>
            <p:nvPr/>
          </p:nvSpPr>
          <p:spPr bwMode="auto">
            <a:xfrm>
              <a:off x="3024"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1" name="Line 61"/>
            <p:cNvSpPr>
              <a:spLocks noChangeShapeType="1"/>
            </p:cNvSpPr>
            <p:nvPr/>
          </p:nvSpPr>
          <p:spPr bwMode="auto">
            <a:xfrm>
              <a:off x="3024"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2" name="Line 62"/>
            <p:cNvSpPr>
              <a:spLocks noChangeShapeType="1"/>
            </p:cNvSpPr>
            <p:nvPr/>
          </p:nvSpPr>
          <p:spPr bwMode="auto">
            <a:xfrm flipV="1">
              <a:off x="336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3" name="Line 63"/>
            <p:cNvSpPr>
              <a:spLocks noChangeShapeType="1"/>
            </p:cNvSpPr>
            <p:nvPr/>
          </p:nvSpPr>
          <p:spPr bwMode="auto">
            <a:xfrm flipV="1">
              <a:off x="379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94" name="Line 64"/>
            <p:cNvSpPr>
              <a:spLocks noChangeShapeType="1"/>
            </p:cNvSpPr>
            <p:nvPr/>
          </p:nvSpPr>
          <p:spPr bwMode="auto">
            <a:xfrm flipV="1">
              <a:off x="3600"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29" name="Text Box 65"/>
            <p:cNvSpPr txBox="1">
              <a:spLocks noChangeArrowheads="1"/>
            </p:cNvSpPr>
            <p:nvPr/>
          </p:nvSpPr>
          <p:spPr bwMode="auto">
            <a:xfrm>
              <a:off x="3118" y="3216"/>
              <a:ext cx="366" cy="195"/>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30" name="Text Box 66"/>
            <p:cNvSpPr txBox="1">
              <a:spLocks noChangeArrowheads="1"/>
            </p:cNvSpPr>
            <p:nvPr/>
          </p:nvSpPr>
          <p:spPr bwMode="auto">
            <a:xfrm>
              <a:off x="3673" y="3216"/>
              <a:ext cx="366" cy="195"/>
            </a:xfrm>
            <a:prstGeom prst="rect">
              <a:avLst/>
            </a:prstGeom>
            <a:noFill/>
            <a:ln w="16510">
              <a:noFill/>
              <a:miter lim="800000"/>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31" name="Text Box 67"/>
            <p:cNvSpPr txBox="1">
              <a:spLocks noChangeArrowheads="1"/>
            </p:cNvSpPr>
            <p:nvPr/>
          </p:nvSpPr>
          <p:spPr bwMode="auto">
            <a:xfrm>
              <a:off x="3426" y="3183"/>
              <a:ext cx="366" cy="195"/>
            </a:xfrm>
            <a:prstGeom prst="rect">
              <a:avLst/>
            </a:prstGeom>
            <a:noFill/>
            <a:ln w="16510">
              <a:noFill/>
              <a:miter lim="800000"/>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8" name="Group 68"/>
          <p:cNvGrpSpPr/>
          <p:nvPr/>
        </p:nvGrpSpPr>
        <p:grpSpPr bwMode="auto">
          <a:xfrm>
            <a:off x="6411707" y="1966786"/>
            <a:ext cx="1617668" cy="3132136"/>
            <a:chOff x="3984" y="1443"/>
            <a:chExt cx="1019" cy="1973"/>
          </a:xfrm>
        </p:grpSpPr>
        <p:sp>
          <p:nvSpPr>
            <p:cNvPr id="57372" name="Rectangle 69"/>
            <p:cNvSpPr>
              <a:spLocks noChangeArrowheads="1"/>
            </p:cNvSpPr>
            <p:nvPr/>
          </p:nvSpPr>
          <p:spPr bwMode="auto">
            <a:xfrm>
              <a:off x="4224"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73" name="Line 70"/>
            <p:cNvSpPr>
              <a:spLocks noChangeShapeType="1"/>
            </p:cNvSpPr>
            <p:nvPr/>
          </p:nvSpPr>
          <p:spPr bwMode="auto">
            <a:xfrm>
              <a:off x="3984"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4" name="Line 71"/>
            <p:cNvSpPr>
              <a:spLocks noChangeShapeType="1"/>
            </p:cNvSpPr>
            <p:nvPr/>
          </p:nvSpPr>
          <p:spPr bwMode="auto">
            <a:xfrm>
              <a:off x="3984"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5" name="Line 72"/>
            <p:cNvSpPr>
              <a:spLocks noChangeShapeType="1"/>
            </p:cNvSpPr>
            <p:nvPr/>
          </p:nvSpPr>
          <p:spPr bwMode="auto">
            <a:xfrm>
              <a:off x="3984"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6" name="Line 73"/>
            <p:cNvSpPr>
              <a:spLocks noChangeShapeType="1"/>
            </p:cNvSpPr>
            <p:nvPr/>
          </p:nvSpPr>
          <p:spPr bwMode="auto">
            <a:xfrm>
              <a:off x="3984"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7" name="Line 74"/>
            <p:cNvSpPr>
              <a:spLocks noChangeShapeType="1"/>
            </p:cNvSpPr>
            <p:nvPr/>
          </p:nvSpPr>
          <p:spPr bwMode="auto">
            <a:xfrm>
              <a:off x="3984"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8" name="Line 75"/>
            <p:cNvSpPr>
              <a:spLocks noChangeShapeType="1"/>
            </p:cNvSpPr>
            <p:nvPr/>
          </p:nvSpPr>
          <p:spPr bwMode="auto">
            <a:xfrm>
              <a:off x="3984"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79" name="Line 76"/>
            <p:cNvSpPr>
              <a:spLocks noChangeShapeType="1"/>
            </p:cNvSpPr>
            <p:nvPr/>
          </p:nvSpPr>
          <p:spPr bwMode="auto">
            <a:xfrm flipV="1">
              <a:off x="432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0" name="Line 77"/>
            <p:cNvSpPr>
              <a:spLocks noChangeShapeType="1"/>
            </p:cNvSpPr>
            <p:nvPr/>
          </p:nvSpPr>
          <p:spPr bwMode="auto">
            <a:xfrm flipV="1">
              <a:off x="475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81" name="Line 78"/>
            <p:cNvSpPr>
              <a:spLocks noChangeShapeType="1"/>
            </p:cNvSpPr>
            <p:nvPr/>
          </p:nvSpPr>
          <p:spPr bwMode="auto">
            <a:xfrm flipV="1">
              <a:off x="4512"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43" name="Text Box 79"/>
            <p:cNvSpPr txBox="1">
              <a:spLocks noChangeArrowheads="1"/>
            </p:cNvSpPr>
            <p:nvPr/>
          </p:nvSpPr>
          <p:spPr bwMode="auto">
            <a:xfrm>
              <a:off x="3987" y="3213"/>
              <a:ext cx="478" cy="195"/>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4" name="Text Box 80"/>
            <p:cNvSpPr txBox="1">
              <a:spLocks noChangeArrowheads="1"/>
            </p:cNvSpPr>
            <p:nvPr/>
          </p:nvSpPr>
          <p:spPr bwMode="auto">
            <a:xfrm>
              <a:off x="4637" y="3221"/>
              <a:ext cx="366" cy="195"/>
            </a:xfrm>
            <a:prstGeom prst="rect">
              <a:avLst/>
            </a:prstGeom>
            <a:noFill/>
            <a:ln w="16510">
              <a:noFill/>
              <a:miter lim="800000"/>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5" name="Text Box 81"/>
            <p:cNvSpPr txBox="1">
              <a:spLocks noChangeArrowheads="1"/>
            </p:cNvSpPr>
            <p:nvPr/>
          </p:nvSpPr>
          <p:spPr bwMode="auto">
            <a:xfrm>
              <a:off x="4376" y="3162"/>
              <a:ext cx="366" cy="195"/>
            </a:xfrm>
            <a:prstGeom prst="rect">
              <a:avLst/>
            </a:prstGeom>
            <a:noFill/>
            <a:ln w="16510">
              <a:noFill/>
              <a:miter lim="800000"/>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9" name="Group 82"/>
          <p:cNvGrpSpPr/>
          <p:nvPr/>
        </p:nvGrpSpPr>
        <p:grpSpPr bwMode="auto">
          <a:xfrm>
            <a:off x="2401660" y="1638968"/>
            <a:ext cx="5153025" cy="309563"/>
            <a:chOff x="1488" y="1392"/>
            <a:chExt cx="3246" cy="195"/>
          </a:xfrm>
        </p:grpSpPr>
        <p:sp>
          <p:nvSpPr>
            <p:cNvPr id="881747" name="Text Box 83"/>
            <p:cNvSpPr txBox="1">
              <a:spLocks noChangeArrowheads="1"/>
            </p:cNvSpPr>
            <p:nvPr/>
          </p:nvSpPr>
          <p:spPr bwMode="auto">
            <a:xfrm>
              <a:off x="1488" y="1392"/>
              <a:ext cx="366" cy="195"/>
            </a:xfrm>
            <a:prstGeom prst="rect">
              <a:avLst/>
            </a:prstGeom>
            <a:noFill/>
            <a:ln w="16510">
              <a:noFill/>
              <a:miter lim="800000"/>
            </a:ln>
          </p:spPr>
          <p:txBody>
            <a:bodyPr lIns="0" tIns="0" rIns="0" bIns="0"/>
            <a:lstStyle/>
            <a:p>
              <a:pPr algn="ctr">
                <a:defRPr/>
              </a:pPr>
              <a:r>
                <a:rPr lang="en-US" altLang="zh-CN" sz="2000" dirty="0">
                  <a:latin typeface="+mn-ea"/>
                </a:rPr>
                <a:t>D</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8" name="Text Box 84"/>
            <p:cNvSpPr txBox="1">
              <a:spLocks noChangeArrowheads="1"/>
            </p:cNvSpPr>
            <p:nvPr/>
          </p:nvSpPr>
          <p:spPr bwMode="auto">
            <a:xfrm>
              <a:off x="2448" y="1392"/>
              <a:ext cx="366" cy="195"/>
            </a:xfrm>
            <a:prstGeom prst="rect">
              <a:avLst/>
            </a:prstGeom>
            <a:noFill/>
            <a:ln w="16510">
              <a:noFill/>
              <a:miter lim="800000"/>
            </a:ln>
          </p:spPr>
          <p:txBody>
            <a:bodyPr lIns="0" tIns="0" rIns="0" bIns="0"/>
            <a:lstStyle/>
            <a:p>
              <a:pPr algn="ctr">
                <a:defRPr/>
              </a:pPr>
              <a:r>
                <a:rPr lang="en-US" altLang="zh-CN" sz="2000" dirty="0">
                  <a:latin typeface="+mn-ea"/>
                </a:rPr>
                <a:t>D</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49" name="Text Box 85"/>
            <p:cNvSpPr txBox="1">
              <a:spLocks noChangeArrowheads="1"/>
            </p:cNvSpPr>
            <p:nvPr/>
          </p:nvSpPr>
          <p:spPr bwMode="auto">
            <a:xfrm>
              <a:off x="3474" y="1392"/>
              <a:ext cx="366" cy="195"/>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2</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881750" name="Text Box 86"/>
            <p:cNvSpPr txBox="1">
              <a:spLocks noChangeArrowheads="1"/>
            </p:cNvSpPr>
            <p:nvPr/>
          </p:nvSpPr>
          <p:spPr bwMode="auto">
            <a:xfrm>
              <a:off x="4368" y="1392"/>
              <a:ext cx="366" cy="195"/>
            </a:xfrm>
            <a:prstGeom prst="rect">
              <a:avLst/>
            </a:prstGeom>
            <a:noFill/>
            <a:ln w="16510">
              <a:noFill/>
              <a:miter lim="800000"/>
            </a:ln>
          </p:spPr>
          <p:txBody>
            <a:bodyPr lIns="0" tIns="0" rIns="0" bIns="0"/>
            <a:lstStyle/>
            <a:p>
              <a:pPr algn="ctr">
                <a:defRPr/>
              </a:pPr>
              <a:r>
                <a:rPr lang="en-US" altLang="zh-CN" sz="2000" dirty="0">
                  <a:latin typeface="+mn-ea"/>
                </a:rPr>
                <a:t>D</a:t>
              </a:r>
              <a:r>
                <a:rPr lang="en-US" altLang="zh-CN" sz="2000" baseline="-25000" dirty="0">
                  <a:latin typeface="+mn-ea"/>
                </a:rPr>
                <a:t>3</a:t>
              </a:r>
              <a:endParaRPr lang="en-US" altLang="zh-CN" sz="2000" dirty="0">
                <a:effectLst>
                  <a:outerShdw blurRad="38100" dist="38100" dir="2700000" algn="tl">
                    <a:srgbClr val="C0C0C0"/>
                  </a:outerShdw>
                </a:effectLst>
                <a:latin typeface="+mn-ea"/>
              </a:endParaRPr>
            </a:p>
          </p:txBody>
        </p:sp>
      </p:grpSp>
      <p:grpSp>
        <p:nvGrpSpPr>
          <p:cNvPr id="10" name="Group 26"/>
          <p:cNvGrpSpPr/>
          <p:nvPr/>
        </p:nvGrpSpPr>
        <p:grpSpPr bwMode="auto">
          <a:xfrm>
            <a:off x="1763486" y="1966786"/>
            <a:ext cx="1684338" cy="3089274"/>
            <a:chOff x="1056" y="1443"/>
            <a:chExt cx="1061" cy="1946"/>
          </a:xfrm>
        </p:grpSpPr>
        <p:sp>
          <p:nvSpPr>
            <p:cNvPr id="57355" name="Rectangle 27"/>
            <p:cNvSpPr>
              <a:spLocks noChangeArrowheads="1"/>
            </p:cNvSpPr>
            <p:nvPr/>
          </p:nvSpPr>
          <p:spPr bwMode="auto">
            <a:xfrm>
              <a:off x="1296" y="1683"/>
              <a:ext cx="672" cy="960"/>
            </a:xfrm>
            <a:prstGeom prst="rect">
              <a:avLst/>
            </a:prstGeom>
            <a:solidFill>
              <a:srgbClr val="99FFCC"/>
            </a:solidFill>
            <a:ln w="38100" algn="ctr">
              <a:solidFill>
                <a:schemeClr val="tx1"/>
              </a:solidFill>
              <a:miter lim="800000"/>
            </a:ln>
          </p:spPr>
          <p:txBody>
            <a:bodyPr wrap="none" anchor="ctr"/>
            <a:lstStyle/>
            <a:p>
              <a:pPr algn="ctr"/>
              <a:r>
                <a:rPr lang="en-US" altLang="zh-CN" sz="2000">
                  <a:solidFill>
                    <a:srgbClr val="0000FF"/>
                  </a:solidFill>
                  <a:latin typeface="+mn-ea"/>
                </a:rPr>
                <a:t>64*64</a:t>
              </a:r>
              <a:endParaRPr lang="en-US" altLang="zh-CN" sz="2000">
                <a:solidFill>
                  <a:srgbClr val="0000FF"/>
                </a:solidFill>
                <a:latin typeface="+mn-ea"/>
              </a:endParaRPr>
            </a:p>
          </p:txBody>
        </p:sp>
        <p:sp>
          <p:nvSpPr>
            <p:cNvPr id="57356" name="Line 28"/>
            <p:cNvSpPr>
              <a:spLocks noChangeShapeType="1"/>
            </p:cNvSpPr>
            <p:nvPr/>
          </p:nvSpPr>
          <p:spPr bwMode="auto">
            <a:xfrm>
              <a:off x="1056" y="182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57" name="Line 29"/>
            <p:cNvSpPr>
              <a:spLocks noChangeShapeType="1"/>
            </p:cNvSpPr>
            <p:nvPr/>
          </p:nvSpPr>
          <p:spPr bwMode="auto">
            <a:xfrm>
              <a:off x="1056" y="1971"/>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58" name="Line 30"/>
            <p:cNvSpPr>
              <a:spLocks noChangeShapeType="1"/>
            </p:cNvSpPr>
            <p:nvPr/>
          </p:nvSpPr>
          <p:spPr bwMode="auto">
            <a:xfrm>
              <a:off x="1056" y="2115"/>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59" name="Line 31"/>
            <p:cNvSpPr>
              <a:spLocks noChangeShapeType="1"/>
            </p:cNvSpPr>
            <p:nvPr/>
          </p:nvSpPr>
          <p:spPr bwMode="auto">
            <a:xfrm>
              <a:off x="1056" y="2259"/>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0" name="Line 32"/>
            <p:cNvSpPr>
              <a:spLocks noChangeShapeType="1"/>
            </p:cNvSpPr>
            <p:nvPr/>
          </p:nvSpPr>
          <p:spPr bwMode="auto">
            <a:xfrm>
              <a:off x="1056" y="2403"/>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1" name="Line 33"/>
            <p:cNvSpPr>
              <a:spLocks noChangeShapeType="1"/>
            </p:cNvSpPr>
            <p:nvPr/>
          </p:nvSpPr>
          <p:spPr bwMode="auto">
            <a:xfrm>
              <a:off x="1056" y="2547"/>
              <a:ext cx="24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2" name="Line 34"/>
            <p:cNvSpPr>
              <a:spLocks noChangeShapeType="1"/>
            </p:cNvSpPr>
            <p:nvPr/>
          </p:nvSpPr>
          <p:spPr bwMode="auto">
            <a:xfrm flipV="1">
              <a:off x="1440"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3" name="Line 35"/>
            <p:cNvSpPr>
              <a:spLocks noChangeShapeType="1"/>
            </p:cNvSpPr>
            <p:nvPr/>
          </p:nvSpPr>
          <p:spPr bwMode="auto">
            <a:xfrm flipV="1">
              <a:off x="1872" y="2643"/>
              <a:ext cx="0" cy="576"/>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57364" name="Line 36"/>
            <p:cNvSpPr>
              <a:spLocks noChangeShapeType="1"/>
            </p:cNvSpPr>
            <p:nvPr/>
          </p:nvSpPr>
          <p:spPr bwMode="auto">
            <a:xfrm flipV="1">
              <a:off x="1632" y="1443"/>
              <a:ext cx="0" cy="24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881701" name="Text Box 37"/>
            <p:cNvSpPr txBox="1">
              <a:spLocks noChangeArrowheads="1"/>
            </p:cNvSpPr>
            <p:nvPr/>
          </p:nvSpPr>
          <p:spPr bwMode="auto">
            <a:xfrm>
              <a:off x="1199" y="3193"/>
              <a:ext cx="366" cy="195"/>
            </a:xfrm>
            <a:prstGeom prst="rect">
              <a:avLst/>
            </a:prstGeom>
            <a:noFill/>
            <a:ln w="16510">
              <a:noFill/>
              <a:miter lim="800000"/>
            </a:ln>
            <a:effectLst/>
          </p:spPr>
          <p:txBody>
            <a:bodyPr lIns="0" tIns="0" rIns="0" bIns="0"/>
            <a:lstStyle/>
            <a:p>
              <a:pPr algn="ctr">
                <a:defRPr/>
              </a:pPr>
              <a:r>
                <a:rPr lang="en-US" altLang="zh-CN" sz="2000" dirty="0">
                  <a:latin typeface="+mn-ea"/>
                </a:rPr>
                <a:t>    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02" name="Text Box 38"/>
            <p:cNvSpPr txBox="1">
              <a:spLocks noChangeArrowheads="1"/>
            </p:cNvSpPr>
            <p:nvPr/>
          </p:nvSpPr>
          <p:spPr bwMode="auto">
            <a:xfrm>
              <a:off x="1751" y="3194"/>
              <a:ext cx="366" cy="195"/>
            </a:xfrm>
            <a:prstGeom prst="rect">
              <a:avLst/>
            </a:prstGeom>
            <a:noFill/>
            <a:ln w="16510">
              <a:noFill/>
              <a:miter lim="800000"/>
            </a:ln>
            <a:effectLst/>
          </p:spPr>
          <p:txBody>
            <a:bodyPr lIns="0" tIns="0" rIns="0" bIns="0"/>
            <a:lstStyle/>
            <a:p>
              <a:pPr algn="ctr">
                <a:defRPr/>
              </a:pPr>
              <a:r>
                <a:rPr lang="en-US" altLang="zh-CN" sz="2000" dirty="0">
                  <a:latin typeface="+mn-ea"/>
                </a:rPr>
                <a:t>Y</a:t>
              </a:r>
              <a:r>
                <a:rPr lang="en-US" altLang="zh-CN" sz="2000" baseline="-25000" dirty="0">
                  <a:latin typeface="+mn-ea"/>
                </a:rPr>
                <a:t>63</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881703" name="Text Box 39"/>
            <p:cNvSpPr txBox="1">
              <a:spLocks noChangeArrowheads="1"/>
            </p:cNvSpPr>
            <p:nvPr/>
          </p:nvSpPr>
          <p:spPr bwMode="auto">
            <a:xfrm>
              <a:off x="1503" y="3154"/>
              <a:ext cx="366" cy="195"/>
            </a:xfrm>
            <a:prstGeom prst="rect">
              <a:avLst/>
            </a:prstGeom>
            <a:noFill/>
            <a:ln w="16510">
              <a:noFill/>
              <a:miter lim="800000"/>
            </a:ln>
            <a:effectLst/>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grpSp>
      <p:grpSp>
        <p:nvGrpSpPr>
          <p:cNvPr id="15" name="组合 14"/>
          <p:cNvGrpSpPr/>
          <p:nvPr/>
        </p:nvGrpSpPr>
        <p:grpSpPr>
          <a:xfrm>
            <a:off x="8545285" y="1649553"/>
            <a:ext cx="2345191" cy="3449369"/>
            <a:chOff x="8545285" y="1649553"/>
            <a:chExt cx="2345191" cy="3449369"/>
          </a:xfrm>
        </p:grpSpPr>
        <p:sp>
          <p:nvSpPr>
            <p:cNvPr id="110" name="Rectangle 5"/>
            <p:cNvSpPr>
              <a:spLocks noChangeArrowheads="1"/>
            </p:cNvSpPr>
            <p:nvPr/>
          </p:nvSpPr>
          <p:spPr bwMode="auto">
            <a:xfrm>
              <a:off x="9740738" y="2441116"/>
              <a:ext cx="1066800" cy="1524000"/>
            </a:xfrm>
            <a:prstGeom prst="rect">
              <a:avLst/>
            </a:prstGeom>
            <a:solidFill>
              <a:srgbClr val="99FFCC"/>
            </a:solidFill>
            <a:ln w="19050" algn="ctr">
              <a:solidFill>
                <a:schemeClr val="tx1"/>
              </a:solidFill>
              <a:miter lim="800000"/>
            </a:ln>
            <a:effectLst/>
          </p:spPr>
          <p:txBody>
            <a:bodyPr wrap="none" anchor="ctr"/>
            <a:lstStyle/>
            <a:p>
              <a:pPr algn="ctr">
                <a:defRPr/>
              </a:pPr>
              <a:r>
                <a:rPr lang="en-US" altLang="zh-CN" sz="2000">
                  <a:effectLst>
                    <a:outerShdw blurRad="38100" dist="38100" dir="2700000" algn="tl">
                      <a:srgbClr val="FFFFFF"/>
                    </a:outerShdw>
                  </a:effectLst>
                  <a:latin typeface="+mn-ea"/>
                </a:rPr>
                <a:t>64*64</a:t>
              </a:r>
              <a:endParaRPr lang="en-US" altLang="zh-CN" sz="2000">
                <a:effectLst>
                  <a:outerShdw blurRad="38100" dist="38100" dir="2700000" algn="tl">
                    <a:srgbClr val="FFFFFF"/>
                  </a:outerShdw>
                </a:effectLst>
                <a:latin typeface="+mn-ea"/>
              </a:endParaRPr>
            </a:p>
          </p:txBody>
        </p:sp>
        <p:sp>
          <p:nvSpPr>
            <p:cNvPr id="93" name="Rectangle 14"/>
            <p:cNvSpPr>
              <a:spLocks noChangeArrowheads="1"/>
            </p:cNvSpPr>
            <p:nvPr/>
          </p:nvSpPr>
          <p:spPr bwMode="auto">
            <a:xfrm>
              <a:off x="9583509" y="2576386"/>
              <a:ext cx="1066800" cy="1524000"/>
            </a:xfrm>
            <a:prstGeom prst="rect">
              <a:avLst/>
            </a:prstGeom>
            <a:solidFill>
              <a:srgbClr val="99FFCC"/>
            </a:solidFill>
            <a:ln w="19050" algn="ctr">
              <a:solidFill>
                <a:schemeClr val="tx1"/>
              </a:solidFill>
              <a:miter lim="800000"/>
            </a:ln>
            <a:effectLst/>
          </p:spPr>
          <p:txBody>
            <a:bodyPr wrap="none" anchor="ctr"/>
            <a:lstStyle/>
            <a:p>
              <a:pPr algn="ctr">
                <a:defRPr/>
              </a:pPr>
              <a:r>
                <a:rPr lang="en-US" altLang="zh-CN" sz="2000" dirty="0">
                  <a:effectLst>
                    <a:outerShdw blurRad="38100" dist="38100" dir="2700000" algn="tl">
                      <a:srgbClr val="FFFFFF"/>
                    </a:outerShdw>
                  </a:effectLst>
                  <a:latin typeface="+mn-ea"/>
                </a:rPr>
                <a:t>64*64</a:t>
              </a:r>
              <a:endParaRPr lang="en-US" altLang="zh-CN" sz="2000" dirty="0">
                <a:effectLst>
                  <a:outerShdw blurRad="38100" dist="38100" dir="2700000" algn="tl">
                    <a:srgbClr val="FFFFFF"/>
                  </a:outerShdw>
                </a:effectLst>
                <a:latin typeface="+mn-ea"/>
              </a:endParaRPr>
            </a:p>
            <a:p>
              <a:pPr algn="ctr">
                <a:defRPr/>
              </a:pPr>
              <a:r>
                <a:rPr lang="en-US" altLang="zh-CN" sz="2000" dirty="0">
                  <a:effectLst>
                    <a:outerShdw blurRad="38100" dist="38100" dir="2700000" algn="tl">
                      <a:srgbClr val="FFFFFF"/>
                    </a:outerShdw>
                  </a:effectLst>
                  <a:latin typeface="+mn-ea"/>
                </a:rPr>
                <a:t>4</a:t>
              </a:r>
              <a:r>
                <a:rPr lang="zh-CN" altLang="en-US" sz="2000" dirty="0">
                  <a:effectLst>
                    <a:outerShdw blurRad="38100" dist="38100" dir="2700000" algn="tl">
                      <a:srgbClr val="FFFFFF"/>
                    </a:outerShdw>
                  </a:effectLst>
                  <a:latin typeface="+mn-ea"/>
                </a:rPr>
                <a:t>片</a:t>
              </a:r>
              <a:endParaRPr lang="en-US" altLang="zh-CN" sz="2000" dirty="0">
                <a:effectLst>
                  <a:outerShdw blurRad="38100" dist="38100" dir="2700000" algn="tl">
                    <a:srgbClr val="FFFFFF"/>
                  </a:outerShdw>
                </a:effectLst>
                <a:latin typeface="+mn-ea"/>
              </a:endParaRPr>
            </a:p>
          </p:txBody>
        </p:sp>
        <p:sp>
          <p:nvSpPr>
            <p:cNvPr id="94" name="Line 15"/>
            <p:cNvSpPr>
              <a:spLocks noChangeShapeType="1"/>
            </p:cNvSpPr>
            <p:nvPr/>
          </p:nvSpPr>
          <p:spPr bwMode="auto">
            <a:xfrm>
              <a:off x="9202509" y="28049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5" name="Line 16"/>
            <p:cNvSpPr>
              <a:spLocks noChangeShapeType="1"/>
            </p:cNvSpPr>
            <p:nvPr/>
          </p:nvSpPr>
          <p:spPr bwMode="auto">
            <a:xfrm>
              <a:off x="9202509" y="30335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6" name="Line 17"/>
            <p:cNvSpPr>
              <a:spLocks noChangeShapeType="1"/>
            </p:cNvSpPr>
            <p:nvPr/>
          </p:nvSpPr>
          <p:spPr bwMode="auto">
            <a:xfrm>
              <a:off x="9202509" y="32621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7" name="Line 18"/>
            <p:cNvSpPr>
              <a:spLocks noChangeShapeType="1"/>
            </p:cNvSpPr>
            <p:nvPr/>
          </p:nvSpPr>
          <p:spPr bwMode="auto">
            <a:xfrm>
              <a:off x="9202509" y="34907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8" name="Line 19"/>
            <p:cNvSpPr>
              <a:spLocks noChangeShapeType="1"/>
            </p:cNvSpPr>
            <p:nvPr/>
          </p:nvSpPr>
          <p:spPr bwMode="auto">
            <a:xfrm>
              <a:off x="9202509" y="37193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99" name="Line 20"/>
            <p:cNvSpPr>
              <a:spLocks noChangeShapeType="1"/>
            </p:cNvSpPr>
            <p:nvPr/>
          </p:nvSpPr>
          <p:spPr bwMode="auto">
            <a:xfrm>
              <a:off x="9202509" y="3947986"/>
              <a:ext cx="381000" cy="0"/>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100" name="Line 21"/>
            <p:cNvSpPr>
              <a:spLocks noChangeShapeType="1"/>
            </p:cNvSpPr>
            <p:nvPr/>
          </p:nvSpPr>
          <p:spPr bwMode="auto">
            <a:xfrm flipV="1">
              <a:off x="9812109" y="4100386"/>
              <a:ext cx="0" cy="688182"/>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101" name="Line 22"/>
            <p:cNvSpPr>
              <a:spLocks noChangeShapeType="1"/>
            </p:cNvSpPr>
            <p:nvPr/>
          </p:nvSpPr>
          <p:spPr bwMode="auto">
            <a:xfrm flipV="1">
              <a:off x="10497909" y="4100386"/>
              <a:ext cx="0" cy="688182"/>
            </a:xfrm>
            <a:prstGeom prst="line">
              <a:avLst/>
            </a:prstGeom>
            <a:noFill/>
            <a:ln w="19050">
              <a:solidFill>
                <a:schemeClr val="tx1"/>
              </a:solidFill>
              <a:round/>
              <a:tailEnd type="triangle" w="med" len="med"/>
            </a:ln>
          </p:spPr>
          <p:txBody>
            <a:bodyPr/>
            <a:lstStyle/>
            <a:p>
              <a:endParaRPr lang="zh-CN" altLang="en-US" sz="2000">
                <a:latin typeface="+mn-ea"/>
              </a:endParaRPr>
            </a:p>
          </p:txBody>
        </p:sp>
        <p:sp>
          <p:nvSpPr>
            <p:cNvPr id="103" name="Text Box 24"/>
            <p:cNvSpPr txBox="1">
              <a:spLocks noChangeArrowheads="1"/>
            </p:cNvSpPr>
            <p:nvPr/>
          </p:nvSpPr>
          <p:spPr bwMode="auto">
            <a:xfrm>
              <a:off x="9573984" y="4789359"/>
              <a:ext cx="581025" cy="309563"/>
            </a:xfrm>
            <a:prstGeom prst="rect">
              <a:avLst/>
            </a:prstGeom>
            <a:noFill/>
            <a:ln w="16510">
              <a:noFill/>
              <a:miter lim="800000"/>
            </a:ln>
          </p:spPr>
          <p:txBody>
            <a:bodyPr lIns="0" tIns="0" rIns="0" bIns="0"/>
            <a:lstStyle/>
            <a:p>
              <a:pPr algn="ctr">
                <a:defRPr/>
              </a:pPr>
              <a:r>
                <a:rPr lang="en-US" altLang="zh-CN" sz="2000" dirty="0">
                  <a:latin typeface="+mn-ea"/>
                </a:rPr>
                <a:t>Y</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104" name="Text Box 25"/>
            <p:cNvSpPr txBox="1">
              <a:spLocks noChangeArrowheads="1"/>
            </p:cNvSpPr>
            <p:nvPr/>
          </p:nvSpPr>
          <p:spPr bwMode="auto">
            <a:xfrm>
              <a:off x="10309451" y="4789359"/>
              <a:ext cx="581025" cy="309563"/>
            </a:xfrm>
            <a:prstGeom prst="rect">
              <a:avLst/>
            </a:prstGeom>
            <a:noFill/>
            <a:ln w="16510">
              <a:noFill/>
              <a:miter lim="800000"/>
            </a:ln>
          </p:spPr>
          <p:txBody>
            <a:bodyPr lIns="0" tIns="0" rIns="0" bIns="0"/>
            <a:lstStyle/>
            <a:p>
              <a:pPr algn="ctr">
                <a:defRPr/>
              </a:pPr>
              <a:r>
                <a:rPr lang="en-US" altLang="zh-CN" sz="2000">
                  <a:latin typeface="+mn-ea"/>
                </a:rPr>
                <a:t>Y</a:t>
              </a:r>
              <a:r>
                <a:rPr lang="en-US" altLang="zh-CN" sz="2000" baseline="-25000">
                  <a:latin typeface="+mn-ea"/>
                </a:rPr>
                <a:t>63</a:t>
              </a:r>
              <a:endParaRPr lang="en-US" altLang="zh-CN" sz="2000">
                <a:effectLst>
                  <a:outerShdw blurRad="38100" dist="38100" dir="2700000" algn="tl">
                    <a:srgbClr val="C0C0C0"/>
                  </a:outerShdw>
                </a:effectLst>
                <a:latin typeface="+mn-ea"/>
              </a:endParaRPr>
            </a:p>
          </p:txBody>
        </p:sp>
        <p:sp>
          <p:nvSpPr>
            <p:cNvPr id="105" name="Text Box 26"/>
            <p:cNvSpPr txBox="1">
              <a:spLocks noChangeArrowheads="1"/>
            </p:cNvSpPr>
            <p:nvPr/>
          </p:nvSpPr>
          <p:spPr bwMode="auto">
            <a:xfrm>
              <a:off x="9910988" y="4695653"/>
              <a:ext cx="581025" cy="309563"/>
            </a:xfrm>
            <a:prstGeom prst="rect">
              <a:avLst/>
            </a:prstGeom>
            <a:noFill/>
            <a:ln w="16510">
              <a:noFill/>
              <a:miter lim="800000"/>
            </a:ln>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sp>
          <p:nvSpPr>
            <p:cNvPr id="113" name="Text Box 28"/>
            <p:cNvSpPr txBox="1">
              <a:spLocks noChangeArrowheads="1"/>
            </p:cNvSpPr>
            <p:nvPr/>
          </p:nvSpPr>
          <p:spPr bwMode="auto">
            <a:xfrm>
              <a:off x="8545285" y="2576385"/>
              <a:ext cx="581025" cy="309563"/>
            </a:xfrm>
            <a:prstGeom prst="rect">
              <a:avLst/>
            </a:prstGeom>
            <a:noFill/>
            <a:ln w="16510">
              <a:noFill/>
              <a:miter lim="800000"/>
            </a:ln>
          </p:spPr>
          <p:txBody>
            <a:bodyPr lIns="0" tIns="0" rIns="0" bIns="0"/>
            <a:lstStyle/>
            <a:p>
              <a:pPr algn="ctr">
                <a:defRPr/>
              </a:pPr>
              <a:r>
                <a:rPr lang="en-US" altLang="zh-CN" sz="2000" dirty="0">
                  <a:latin typeface="+mn-ea"/>
                </a:rPr>
                <a:t>X</a:t>
              </a:r>
              <a:r>
                <a:rPr lang="en-US" altLang="zh-CN" sz="2000" baseline="-25000" dirty="0">
                  <a:latin typeface="+mn-ea"/>
                </a:rPr>
                <a:t>0</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sp>
          <p:nvSpPr>
            <p:cNvPr id="114" name="Text Box 29"/>
            <p:cNvSpPr txBox="1">
              <a:spLocks noChangeArrowheads="1"/>
            </p:cNvSpPr>
            <p:nvPr/>
          </p:nvSpPr>
          <p:spPr bwMode="auto">
            <a:xfrm>
              <a:off x="8545285" y="3714623"/>
              <a:ext cx="581025" cy="309563"/>
            </a:xfrm>
            <a:prstGeom prst="rect">
              <a:avLst/>
            </a:prstGeom>
            <a:noFill/>
            <a:ln w="16510">
              <a:noFill/>
              <a:miter lim="800000"/>
            </a:ln>
          </p:spPr>
          <p:txBody>
            <a:bodyPr lIns="0" tIns="0" rIns="0" bIns="0"/>
            <a:lstStyle/>
            <a:p>
              <a:pPr algn="ctr">
                <a:defRPr/>
              </a:pPr>
              <a:r>
                <a:rPr lang="en-US" altLang="zh-CN" sz="2000">
                  <a:latin typeface="+mn-ea"/>
                </a:rPr>
                <a:t>X</a:t>
              </a:r>
              <a:r>
                <a:rPr lang="en-US" altLang="zh-CN" sz="2000" baseline="-25000">
                  <a:latin typeface="+mn-ea"/>
                </a:rPr>
                <a:t>63</a:t>
              </a:r>
              <a:r>
                <a:rPr lang="en-US" altLang="zh-CN" sz="2000">
                  <a:latin typeface="+mn-ea"/>
                </a:rPr>
                <a:t> </a:t>
              </a:r>
              <a:endParaRPr lang="en-US" altLang="zh-CN" sz="2000">
                <a:effectLst>
                  <a:outerShdw blurRad="38100" dist="38100" dir="2700000" algn="tl">
                    <a:srgbClr val="C0C0C0"/>
                  </a:outerShdw>
                </a:effectLst>
                <a:latin typeface="+mn-ea"/>
              </a:endParaRPr>
            </a:p>
          </p:txBody>
        </p:sp>
        <p:sp>
          <p:nvSpPr>
            <p:cNvPr id="115" name="Text Box 30"/>
            <p:cNvSpPr txBox="1">
              <a:spLocks noChangeArrowheads="1"/>
            </p:cNvSpPr>
            <p:nvPr/>
          </p:nvSpPr>
          <p:spPr bwMode="auto">
            <a:xfrm>
              <a:off x="8545285" y="2876423"/>
              <a:ext cx="581025" cy="309563"/>
            </a:xfrm>
            <a:prstGeom prst="rect">
              <a:avLst/>
            </a:prstGeom>
            <a:noFill/>
            <a:ln w="16510">
              <a:noFill/>
              <a:miter lim="800000"/>
            </a:ln>
          </p:spPr>
          <p:txBody>
            <a:bodyPr lIns="0" tIns="0" rIns="0" bIns="0"/>
            <a:lstStyle/>
            <a:p>
              <a:pPr algn="ctr">
                <a:defRPr/>
              </a:pPr>
              <a:r>
                <a:rPr lang="en-US" altLang="zh-CN" sz="2000" dirty="0">
                  <a:latin typeface="+mn-ea"/>
                </a:rPr>
                <a:t>X</a:t>
              </a:r>
              <a:r>
                <a:rPr lang="en-US" altLang="zh-CN" sz="2000" baseline="-25000" dirty="0">
                  <a:latin typeface="+mn-ea"/>
                </a:rPr>
                <a:t>1</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cxnSp>
          <p:nvCxnSpPr>
            <p:cNvPr id="14" name="直接箭头连接符 13"/>
            <p:cNvCxnSpPr/>
            <p:nvPr/>
          </p:nvCxnSpPr>
          <p:spPr>
            <a:xfrm flipV="1">
              <a:off x="10156375" y="1933264"/>
              <a:ext cx="0" cy="64312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 Box 28"/>
            <p:cNvSpPr txBox="1">
              <a:spLocks noChangeArrowheads="1"/>
            </p:cNvSpPr>
            <p:nvPr/>
          </p:nvSpPr>
          <p:spPr bwMode="auto">
            <a:xfrm>
              <a:off x="9865862" y="1649553"/>
              <a:ext cx="581025" cy="309563"/>
            </a:xfrm>
            <a:prstGeom prst="rect">
              <a:avLst/>
            </a:prstGeom>
            <a:noFill/>
            <a:ln w="16510">
              <a:noFill/>
              <a:miter lim="800000"/>
            </a:ln>
          </p:spPr>
          <p:txBody>
            <a:bodyPr lIns="0" tIns="0" rIns="0" bIns="0"/>
            <a:lstStyle/>
            <a:p>
              <a:pPr algn="ctr">
                <a:defRPr/>
              </a:pPr>
              <a:r>
                <a:rPr lang="en-US" altLang="zh-CN" sz="2000" b="1" dirty="0">
                  <a:latin typeface="+mn-ea"/>
                </a:rPr>
                <a:t>D</a:t>
              </a:r>
              <a:r>
                <a:rPr lang="en-US" altLang="zh-CN" sz="2000" dirty="0">
                  <a:latin typeface="+mn-ea"/>
                </a:rPr>
                <a:t> </a:t>
              </a:r>
              <a:endParaRPr lang="en-US" altLang="zh-CN" sz="2000" dirty="0">
                <a:effectLst>
                  <a:outerShdw blurRad="38100" dist="38100" dir="2700000" algn="tl">
                    <a:srgbClr val="C0C0C0"/>
                  </a:outerShdw>
                </a:effectLst>
                <a:latin typeface="+mn-ea"/>
              </a:endParaRPr>
            </a:p>
          </p:txBody>
        </p:sp>
      </p:grpSp>
      <p:grpSp>
        <p:nvGrpSpPr>
          <p:cNvPr id="123" name="组合 122"/>
          <p:cNvGrpSpPr/>
          <p:nvPr/>
        </p:nvGrpSpPr>
        <p:grpSpPr>
          <a:xfrm>
            <a:off x="4201888" y="5467774"/>
            <a:ext cx="3743732" cy="579957"/>
            <a:chOff x="747312" y="4732301"/>
            <a:chExt cx="1887608" cy="579957"/>
          </a:xfrm>
        </p:grpSpPr>
        <p:sp>
          <p:nvSpPr>
            <p:cNvPr id="124" name="矩形 123"/>
            <p:cNvSpPr/>
            <p:nvPr/>
          </p:nvSpPr>
          <p:spPr>
            <a:xfrm>
              <a:off x="747312"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750662" y="4822224"/>
              <a:ext cx="1882602" cy="400110"/>
            </a:xfrm>
            <a:prstGeom prst="rect">
              <a:avLst/>
            </a:prstGeom>
          </p:spPr>
          <p:txBody>
            <a:bodyPr wrap="square">
              <a:spAutoFit/>
            </a:bodyPr>
            <a:lstStyle/>
            <a:p>
              <a:pPr algn="ctr">
                <a:defRPr/>
              </a:pPr>
              <a:r>
                <a:rPr lang="zh-CN" altLang="en-US" sz="2000" b="1" dirty="0">
                  <a:solidFill>
                    <a:schemeClr val="bg1"/>
                  </a:solidFill>
                  <a:latin typeface="+mn-ea"/>
                </a:rPr>
                <a:t>行列选择信号如何产生？</a:t>
              </a:r>
              <a:endParaRPr lang="en-US" altLang="zh-CN" sz="2000" b="1" dirty="0">
                <a:solidFill>
                  <a:srgbClr val="FF0000"/>
                </a:solidFill>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23"/>
                                        </p:tgtEl>
                                        <p:attrNameLst>
                                          <p:attrName>style.visibility</p:attrName>
                                        </p:attrNameLst>
                                      </p:cBhvr>
                                      <p:to>
                                        <p:strVal val="visible"/>
                                      </p:to>
                                    </p:set>
                                    <p:animEffect transition="in" filter="wipe(left)">
                                      <p:cBhvr>
                                        <p:cTn id="5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r>
              <a:rPr lang="zh-CN" altLang="en-US" dirty="0"/>
              <a:t>地址译码器</a:t>
            </a:r>
            <a:endParaRPr lang="zh-CN" altLang="en-US" dirty="0"/>
          </a:p>
        </p:txBody>
      </p:sp>
      <p:grpSp>
        <p:nvGrpSpPr>
          <p:cNvPr id="12" name="组合 11"/>
          <p:cNvGrpSpPr/>
          <p:nvPr/>
        </p:nvGrpSpPr>
        <p:grpSpPr>
          <a:xfrm>
            <a:off x="967223" y="1599748"/>
            <a:ext cx="2999642" cy="4409917"/>
            <a:chOff x="852923" y="1599748"/>
            <a:chExt cx="2999642" cy="4409917"/>
          </a:xfrm>
        </p:grpSpPr>
        <p:cxnSp>
          <p:nvCxnSpPr>
            <p:cNvPr id="5" name="直接箭头连接符 4"/>
            <p:cNvCxnSpPr/>
            <p:nvPr/>
          </p:nvCxnSpPr>
          <p:spPr>
            <a:xfrm>
              <a:off x="3104420" y="199686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梯形 2"/>
            <p:cNvSpPr/>
            <p:nvPr/>
          </p:nvSpPr>
          <p:spPr>
            <a:xfrm rot="16200000">
              <a:off x="801086" y="3124985"/>
              <a:ext cx="3751113" cy="824871"/>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Times New Roman" panose="02020603050405020304" pitchFamily="18" charset="0"/>
                <a:ea typeface="宋体" panose="02010600030101010101" pitchFamily="2" charset="-122"/>
              </a:endParaRPr>
            </a:p>
          </p:txBody>
        </p:sp>
        <p:cxnSp>
          <p:nvCxnSpPr>
            <p:cNvPr id="132" name="直接箭头连接符 131"/>
            <p:cNvCxnSpPr/>
            <p:nvPr/>
          </p:nvCxnSpPr>
          <p:spPr>
            <a:xfrm>
              <a:off x="3104420" y="2436558"/>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3104420" y="2876249"/>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3104420" y="3315940"/>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3104420" y="375563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3104420" y="419532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3104420" y="463501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a:off x="3104420" y="5074707"/>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1516061" y="3099901"/>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1516061" y="3539592"/>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1516061" y="3979283"/>
              <a:ext cx="748145" cy="0"/>
            </a:xfrm>
            <a:prstGeom prst="straightConnector1">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437449" y="2980058"/>
              <a:ext cx="492443" cy="1503646"/>
            </a:xfrm>
            <a:prstGeom prst="rect">
              <a:avLst/>
            </a:prstGeom>
            <a:noFill/>
          </p:spPr>
          <p:txBody>
            <a:bodyPr vert="eaVert" wrap="square" rtlCol="0">
              <a:spAutoFit/>
            </a:bodyPr>
            <a:lstStyle/>
            <a:p>
              <a:r>
                <a:rPr lang="zh-CN" altLang="en-US" sz="2000" b="1" spc="300" dirty="0"/>
                <a:t>译码器</a:t>
              </a:r>
              <a:endParaRPr lang="zh-CN" altLang="en-US" sz="2000" b="1" spc="300" dirty="0"/>
            </a:p>
          </p:txBody>
        </p:sp>
        <p:sp>
          <p:nvSpPr>
            <p:cNvPr id="8" name="文本框 7"/>
            <p:cNvSpPr txBox="1"/>
            <p:nvPr/>
          </p:nvSpPr>
          <p:spPr>
            <a:xfrm>
              <a:off x="1001318" y="2840657"/>
              <a:ext cx="482824" cy="400110"/>
            </a:xfrm>
            <a:prstGeom prst="rect">
              <a:avLst/>
            </a:prstGeom>
            <a:noFill/>
          </p:spPr>
          <p:txBody>
            <a:bodyPr wrap="none" rtlCol="0">
              <a:spAutoFit/>
            </a:bodyPr>
            <a:lstStyle/>
            <a:p>
              <a:r>
                <a:rPr lang="en-US" altLang="zh-CN" sz="2000" b="1" dirty="0"/>
                <a:t>A</a:t>
              </a:r>
              <a:r>
                <a:rPr lang="en-US" altLang="zh-CN" sz="2000" b="1" baseline="-25000" dirty="0"/>
                <a:t>2</a:t>
              </a:r>
              <a:endParaRPr lang="zh-CN" altLang="en-US" sz="2000" b="1" baseline="-25000" dirty="0"/>
            </a:p>
          </p:txBody>
        </p:sp>
        <p:sp>
          <p:nvSpPr>
            <p:cNvPr id="148" name="文本框 147"/>
            <p:cNvSpPr txBox="1"/>
            <p:nvPr/>
          </p:nvSpPr>
          <p:spPr>
            <a:xfrm>
              <a:off x="1009700" y="3270194"/>
              <a:ext cx="482824" cy="400110"/>
            </a:xfrm>
            <a:prstGeom prst="rect">
              <a:avLst/>
            </a:prstGeom>
            <a:noFill/>
          </p:spPr>
          <p:txBody>
            <a:bodyPr wrap="none" rtlCol="0">
              <a:spAutoFit/>
            </a:bodyPr>
            <a:lstStyle/>
            <a:p>
              <a:r>
                <a:rPr lang="en-US" altLang="zh-CN" sz="2000" b="1" dirty="0"/>
                <a:t>A</a:t>
              </a:r>
              <a:r>
                <a:rPr lang="en-US" altLang="zh-CN" sz="2000" b="1" baseline="-25000" dirty="0"/>
                <a:t>1</a:t>
              </a:r>
              <a:endParaRPr lang="zh-CN" altLang="en-US" sz="2000" b="1" baseline="-25000" dirty="0"/>
            </a:p>
          </p:txBody>
        </p:sp>
        <p:sp>
          <p:nvSpPr>
            <p:cNvPr id="149" name="文本框 148"/>
            <p:cNvSpPr txBox="1"/>
            <p:nvPr/>
          </p:nvSpPr>
          <p:spPr>
            <a:xfrm>
              <a:off x="1018082" y="3699731"/>
              <a:ext cx="482824" cy="400110"/>
            </a:xfrm>
            <a:prstGeom prst="rect">
              <a:avLst/>
            </a:prstGeom>
            <a:noFill/>
          </p:spPr>
          <p:txBody>
            <a:bodyPr wrap="none" rtlCol="0">
              <a:spAutoFit/>
            </a:bodyPr>
            <a:lstStyle/>
            <a:p>
              <a:r>
                <a:rPr lang="en-US" altLang="zh-CN" sz="2000" b="1" dirty="0"/>
                <a:t>A</a:t>
              </a:r>
              <a:r>
                <a:rPr lang="en-US" altLang="zh-CN" sz="2000" b="1" baseline="-25000" dirty="0"/>
                <a:t>0</a:t>
              </a:r>
              <a:endParaRPr lang="zh-CN" altLang="en-US" sz="2000" b="1" baseline="-25000" dirty="0"/>
            </a:p>
          </p:txBody>
        </p:sp>
        <p:sp>
          <p:nvSpPr>
            <p:cNvPr id="153" name="文本框 152"/>
            <p:cNvSpPr txBox="1"/>
            <p:nvPr/>
          </p:nvSpPr>
          <p:spPr>
            <a:xfrm>
              <a:off x="3089079" y="1599748"/>
              <a:ext cx="457176" cy="400110"/>
            </a:xfrm>
            <a:prstGeom prst="rect">
              <a:avLst/>
            </a:prstGeom>
            <a:noFill/>
          </p:spPr>
          <p:txBody>
            <a:bodyPr wrap="none" rtlCol="0">
              <a:spAutoFit/>
            </a:bodyPr>
            <a:lstStyle/>
            <a:p>
              <a:r>
                <a:rPr lang="en-US" altLang="zh-CN" sz="2000" b="1" dirty="0"/>
                <a:t>Y</a:t>
              </a:r>
              <a:r>
                <a:rPr lang="en-US" altLang="zh-CN" sz="2000" b="1" baseline="-25000" dirty="0"/>
                <a:t>7</a:t>
              </a:r>
              <a:endParaRPr lang="zh-CN" altLang="en-US" sz="2000" b="1" baseline="-25000" dirty="0"/>
            </a:p>
          </p:txBody>
        </p:sp>
        <p:sp>
          <p:nvSpPr>
            <p:cNvPr id="154" name="文本框 153"/>
            <p:cNvSpPr txBox="1"/>
            <p:nvPr/>
          </p:nvSpPr>
          <p:spPr>
            <a:xfrm>
              <a:off x="3097461" y="2029285"/>
              <a:ext cx="457176" cy="400110"/>
            </a:xfrm>
            <a:prstGeom prst="rect">
              <a:avLst/>
            </a:prstGeom>
            <a:noFill/>
          </p:spPr>
          <p:txBody>
            <a:bodyPr wrap="none" rtlCol="0">
              <a:spAutoFit/>
            </a:bodyPr>
            <a:lstStyle/>
            <a:p>
              <a:r>
                <a:rPr lang="en-US" altLang="zh-CN" sz="2000" b="1" dirty="0"/>
                <a:t>Y</a:t>
              </a:r>
              <a:r>
                <a:rPr lang="en-US" altLang="zh-CN" sz="2000" b="1" baseline="-25000" dirty="0"/>
                <a:t>6</a:t>
              </a:r>
              <a:endParaRPr lang="zh-CN" altLang="en-US" sz="2000" b="1" baseline="-25000" dirty="0"/>
            </a:p>
          </p:txBody>
        </p:sp>
        <p:sp>
          <p:nvSpPr>
            <p:cNvPr id="155" name="文本框 154"/>
            <p:cNvSpPr txBox="1"/>
            <p:nvPr/>
          </p:nvSpPr>
          <p:spPr>
            <a:xfrm>
              <a:off x="3105843" y="2458822"/>
              <a:ext cx="457176" cy="400110"/>
            </a:xfrm>
            <a:prstGeom prst="rect">
              <a:avLst/>
            </a:prstGeom>
            <a:noFill/>
          </p:spPr>
          <p:txBody>
            <a:bodyPr wrap="none" rtlCol="0">
              <a:spAutoFit/>
            </a:bodyPr>
            <a:lstStyle/>
            <a:p>
              <a:r>
                <a:rPr lang="en-US" altLang="zh-CN" sz="2000" b="1" dirty="0"/>
                <a:t>Y</a:t>
              </a:r>
              <a:r>
                <a:rPr lang="en-US" altLang="zh-CN" sz="2000" b="1" baseline="-25000" dirty="0"/>
                <a:t>5</a:t>
              </a:r>
              <a:endParaRPr lang="zh-CN" altLang="en-US" sz="2000" b="1" baseline="-25000" dirty="0"/>
            </a:p>
          </p:txBody>
        </p:sp>
        <p:sp>
          <p:nvSpPr>
            <p:cNvPr id="156" name="文本框 155"/>
            <p:cNvSpPr txBox="1"/>
            <p:nvPr/>
          </p:nvSpPr>
          <p:spPr>
            <a:xfrm>
              <a:off x="3095909" y="2915143"/>
              <a:ext cx="457176" cy="400110"/>
            </a:xfrm>
            <a:prstGeom prst="rect">
              <a:avLst/>
            </a:prstGeom>
            <a:noFill/>
          </p:spPr>
          <p:txBody>
            <a:bodyPr wrap="none" rtlCol="0">
              <a:spAutoFit/>
            </a:bodyPr>
            <a:lstStyle/>
            <a:p>
              <a:r>
                <a:rPr lang="en-US" altLang="zh-CN" sz="2000" b="1" dirty="0"/>
                <a:t>Y</a:t>
              </a:r>
              <a:r>
                <a:rPr lang="en-US" altLang="zh-CN" sz="2000" b="1" baseline="-25000" dirty="0"/>
                <a:t>4</a:t>
              </a:r>
              <a:endParaRPr lang="zh-CN" altLang="en-US" sz="2000" b="1" baseline="-25000" dirty="0"/>
            </a:p>
          </p:txBody>
        </p:sp>
        <p:sp>
          <p:nvSpPr>
            <p:cNvPr id="157" name="文本框 156"/>
            <p:cNvSpPr txBox="1"/>
            <p:nvPr/>
          </p:nvSpPr>
          <p:spPr>
            <a:xfrm>
              <a:off x="3104291" y="3344680"/>
              <a:ext cx="457176" cy="400110"/>
            </a:xfrm>
            <a:prstGeom prst="rect">
              <a:avLst/>
            </a:prstGeom>
            <a:noFill/>
          </p:spPr>
          <p:txBody>
            <a:bodyPr wrap="none" rtlCol="0">
              <a:spAutoFit/>
            </a:bodyPr>
            <a:lstStyle/>
            <a:p>
              <a:r>
                <a:rPr lang="en-US" altLang="zh-CN" sz="2000" b="1" dirty="0"/>
                <a:t>Y</a:t>
              </a:r>
              <a:r>
                <a:rPr lang="en-US" altLang="zh-CN" sz="2000" b="1" baseline="-25000" dirty="0"/>
                <a:t>3</a:t>
              </a:r>
              <a:endParaRPr lang="zh-CN" altLang="en-US" sz="2000" b="1" baseline="-25000" dirty="0"/>
            </a:p>
          </p:txBody>
        </p:sp>
        <p:sp>
          <p:nvSpPr>
            <p:cNvPr id="158" name="文本框 157"/>
            <p:cNvSpPr txBox="1"/>
            <p:nvPr/>
          </p:nvSpPr>
          <p:spPr>
            <a:xfrm>
              <a:off x="3112673" y="3774217"/>
              <a:ext cx="457176" cy="400110"/>
            </a:xfrm>
            <a:prstGeom prst="rect">
              <a:avLst/>
            </a:prstGeom>
            <a:noFill/>
          </p:spPr>
          <p:txBody>
            <a:bodyPr wrap="none" rtlCol="0">
              <a:spAutoFit/>
            </a:bodyPr>
            <a:lstStyle/>
            <a:p>
              <a:r>
                <a:rPr lang="en-US" altLang="zh-CN" sz="2000" b="1" dirty="0"/>
                <a:t>Y</a:t>
              </a:r>
              <a:r>
                <a:rPr lang="en-US" altLang="zh-CN" sz="2000" b="1" baseline="-25000" dirty="0"/>
                <a:t>2</a:t>
              </a:r>
              <a:endParaRPr lang="zh-CN" altLang="en-US" sz="2000" b="1" baseline="-25000" dirty="0"/>
            </a:p>
          </p:txBody>
        </p:sp>
        <p:sp>
          <p:nvSpPr>
            <p:cNvPr id="159" name="文本框 158"/>
            <p:cNvSpPr txBox="1"/>
            <p:nvPr/>
          </p:nvSpPr>
          <p:spPr>
            <a:xfrm>
              <a:off x="3102739" y="4230538"/>
              <a:ext cx="457176" cy="400110"/>
            </a:xfrm>
            <a:prstGeom prst="rect">
              <a:avLst/>
            </a:prstGeom>
            <a:noFill/>
          </p:spPr>
          <p:txBody>
            <a:bodyPr wrap="none" rtlCol="0">
              <a:spAutoFit/>
            </a:bodyPr>
            <a:lstStyle/>
            <a:p>
              <a:r>
                <a:rPr lang="en-US" altLang="zh-CN" sz="2000" b="1" dirty="0"/>
                <a:t>Y</a:t>
              </a:r>
              <a:r>
                <a:rPr lang="en-US" altLang="zh-CN" sz="2000" b="1" baseline="-25000" dirty="0"/>
                <a:t>1</a:t>
              </a:r>
              <a:endParaRPr lang="zh-CN" altLang="en-US" sz="2000" b="1" baseline="-25000" dirty="0"/>
            </a:p>
          </p:txBody>
        </p:sp>
        <p:sp>
          <p:nvSpPr>
            <p:cNvPr id="160" name="文本框 159"/>
            <p:cNvSpPr txBox="1"/>
            <p:nvPr/>
          </p:nvSpPr>
          <p:spPr>
            <a:xfrm>
              <a:off x="3111121" y="4660075"/>
              <a:ext cx="457176" cy="400110"/>
            </a:xfrm>
            <a:prstGeom prst="rect">
              <a:avLst/>
            </a:prstGeom>
            <a:noFill/>
          </p:spPr>
          <p:txBody>
            <a:bodyPr wrap="none" rtlCol="0">
              <a:spAutoFit/>
            </a:bodyPr>
            <a:lstStyle/>
            <a:p>
              <a:r>
                <a:rPr lang="en-US" altLang="zh-CN" sz="2000" b="1" dirty="0"/>
                <a:t>Y</a:t>
              </a:r>
              <a:r>
                <a:rPr lang="en-US" altLang="zh-CN" sz="2000" b="1" baseline="-25000" dirty="0"/>
                <a:t>0</a:t>
              </a:r>
              <a:endParaRPr lang="zh-CN" altLang="en-US" sz="2000" b="1" baseline="-25000" dirty="0"/>
            </a:p>
          </p:txBody>
        </p:sp>
        <p:sp>
          <p:nvSpPr>
            <p:cNvPr id="165" name="文本框 164"/>
            <p:cNvSpPr txBox="1"/>
            <p:nvPr/>
          </p:nvSpPr>
          <p:spPr>
            <a:xfrm>
              <a:off x="2315120" y="5609555"/>
              <a:ext cx="540533" cy="400110"/>
            </a:xfrm>
            <a:prstGeom prst="rect">
              <a:avLst/>
            </a:prstGeom>
            <a:noFill/>
          </p:spPr>
          <p:txBody>
            <a:bodyPr wrap="none" rtlCol="0">
              <a:spAutoFit/>
            </a:bodyPr>
            <a:lstStyle/>
            <a:p>
              <a:r>
                <a:rPr lang="en-US" altLang="zh-CN" sz="2000" b="1" dirty="0"/>
                <a:t>OE</a:t>
              </a:r>
              <a:endParaRPr lang="zh-CN" altLang="en-US" sz="2000" b="1" baseline="-25000" dirty="0"/>
            </a:p>
          </p:txBody>
        </p:sp>
        <p:cxnSp>
          <p:nvCxnSpPr>
            <p:cNvPr id="11" name="直接连接符 10"/>
            <p:cNvCxnSpPr/>
            <p:nvPr/>
          </p:nvCxnSpPr>
          <p:spPr>
            <a:xfrm flipV="1">
              <a:off x="2591799" y="5074707"/>
              <a:ext cx="0" cy="534848"/>
            </a:xfrm>
            <a:prstGeom prst="line">
              <a:avLst/>
            </a:prstGeom>
            <a:ln w="28575">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852923" y="5255612"/>
              <a:ext cx="954107" cy="707886"/>
            </a:xfrm>
            <a:prstGeom prst="rect">
              <a:avLst/>
            </a:prstGeom>
            <a:noFill/>
          </p:spPr>
          <p:txBody>
            <a:bodyPr wrap="none" rtlCol="0">
              <a:spAutoFit/>
            </a:bodyPr>
            <a:lstStyle/>
            <a:p>
              <a:pPr algn="ctr"/>
              <a:r>
                <a:rPr lang="en-US" altLang="zh-CN" sz="2000" b="1" dirty="0"/>
                <a:t>3:8</a:t>
              </a:r>
              <a:endParaRPr lang="en-US" altLang="zh-CN" sz="2000" b="1" dirty="0"/>
            </a:p>
            <a:p>
              <a:pPr algn="ctr"/>
              <a:r>
                <a:rPr lang="zh-CN" altLang="en-US" sz="2000" b="1" dirty="0"/>
                <a:t>译码器</a:t>
              </a:r>
              <a:endParaRPr lang="zh-CN" altLang="en-US" sz="2000" b="1" baseline="-25000" dirty="0"/>
            </a:p>
          </p:txBody>
        </p:sp>
      </p:grpSp>
      <p:pic>
        <p:nvPicPr>
          <p:cNvPr id="10" name="图片 9"/>
          <p:cNvPicPr>
            <a:picLocks noChangeAspect="1"/>
          </p:cNvPicPr>
          <p:nvPr/>
        </p:nvPicPr>
        <p:blipFill>
          <a:blip r:embed="rId1">
            <a:duotone>
              <a:schemeClr val="accent5">
                <a:shade val="45000"/>
                <a:satMod val="135000"/>
              </a:schemeClr>
              <a:prstClr val="white"/>
            </a:duotone>
          </a:blip>
          <a:stretch>
            <a:fillRect/>
          </a:stretch>
        </p:blipFill>
        <p:spPr>
          <a:xfrm>
            <a:off x="5048082" y="1861217"/>
            <a:ext cx="6134218" cy="3677028"/>
          </a:xfrm>
          <a:prstGeom prst="rect">
            <a:avLst/>
          </a:prstGeom>
        </p:spPr>
      </p:pic>
      <p:grpSp>
        <p:nvGrpSpPr>
          <p:cNvPr id="65" name="组合 64"/>
          <p:cNvGrpSpPr/>
          <p:nvPr/>
        </p:nvGrpSpPr>
        <p:grpSpPr>
          <a:xfrm>
            <a:off x="2604501" y="7375059"/>
            <a:ext cx="3054729" cy="523220"/>
            <a:chOff x="4965243" y="1863083"/>
            <a:chExt cx="3054729" cy="523220"/>
          </a:xfrm>
        </p:grpSpPr>
        <p:sp>
          <p:nvSpPr>
            <p:cNvPr id="66" name="文本框 65"/>
            <p:cNvSpPr txBox="1"/>
            <p:nvPr/>
          </p:nvSpPr>
          <p:spPr>
            <a:xfrm>
              <a:off x="4965243"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0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67" name="直接连接符 66"/>
            <p:cNvCxnSpPr/>
            <p:nvPr/>
          </p:nvCxnSpPr>
          <p:spPr>
            <a:xfrm>
              <a:off x="6069119"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458201"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87268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2591800" y="8403175"/>
            <a:ext cx="3054729" cy="523220"/>
            <a:chOff x="4901742" y="2891199"/>
            <a:chExt cx="3054729" cy="523220"/>
          </a:xfrm>
        </p:grpSpPr>
        <p:sp>
          <p:nvSpPr>
            <p:cNvPr id="71" name="文本框 70"/>
            <p:cNvSpPr txBox="1"/>
            <p:nvPr/>
          </p:nvSpPr>
          <p:spPr>
            <a:xfrm>
              <a:off x="4901742" y="28911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1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2" name="直接连接符 71"/>
            <p:cNvCxnSpPr/>
            <p:nvPr/>
          </p:nvCxnSpPr>
          <p:spPr>
            <a:xfrm>
              <a:off x="6018319"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407401" y="29475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2591799" y="9431291"/>
            <a:ext cx="3054729" cy="523220"/>
            <a:chOff x="4901741" y="3919315"/>
            <a:chExt cx="3054729" cy="523220"/>
          </a:xfrm>
        </p:grpSpPr>
        <p:sp>
          <p:nvSpPr>
            <p:cNvPr id="75" name="文本框 74"/>
            <p:cNvSpPr txBox="1"/>
            <p:nvPr/>
          </p:nvSpPr>
          <p:spPr>
            <a:xfrm>
              <a:off x="4901741"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2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76" name="直接连接符 75"/>
            <p:cNvCxnSpPr/>
            <p:nvPr/>
          </p:nvCxnSpPr>
          <p:spPr>
            <a:xfrm>
              <a:off x="6018319"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809183" y="3974606"/>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2604498" y="10459406"/>
            <a:ext cx="3054729" cy="523220"/>
            <a:chOff x="4901740" y="4947430"/>
            <a:chExt cx="3054729" cy="523220"/>
          </a:xfrm>
        </p:grpSpPr>
        <p:sp>
          <p:nvSpPr>
            <p:cNvPr id="79" name="文本框 78"/>
            <p:cNvSpPr txBox="1"/>
            <p:nvPr/>
          </p:nvSpPr>
          <p:spPr>
            <a:xfrm>
              <a:off x="4901740" y="4947430"/>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3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0" name="直接连接符 79"/>
            <p:cNvCxnSpPr/>
            <p:nvPr/>
          </p:nvCxnSpPr>
          <p:spPr>
            <a:xfrm>
              <a:off x="6018319" y="5000552"/>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5940313" y="7375059"/>
            <a:ext cx="3054729" cy="523220"/>
            <a:chOff x="8301055" y="1863083"/>
            <a:chExt cx="3054729" cy="523220"/>
          </a:xfrm>
        </p:grpSpPr>
        <p:sp>
          <p:nvSpPr>
            <p:cNvPr id="82" name="文本框 81"/>
            <p:cNvSpPr txBox="1"/>
            <p:nvPr/>
          </p:nvSpPr>
          <p:spPr>
            <a:xfrm>
              <a:off x="8301055" y="1863083"/>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4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3" name="直接连接符 82"/>
            <p:cNvCxnSpPr/>
            <p:nvPr/>
          </p:nvCxnSpPr>
          <p:spPr>
            <a:xfrm>
              <a:off x="9794013"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195795" y="1921633"/>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5927612" y="8415875"/>
            <a:ext cx="3054729" cy="523220"/>
            <a:chOff x="8275654" y="2903899"/>
            <a:chExt cx="3054729" cy="523220"/>
          </a:xfrm>
        </p:grpSpPr>
        <p:sp>
          <p:nvSpPr>
            <p:cNvPr id="86" name="文本框 85"/>
            <p:cNvSpPr txBox="1"/>
            <p:nvPr/>
          </p:nvSpPr>
          <p:spPr>
            <a:xfrm>
              <a:off x="8275654" y="2903899"/>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5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87" name="直接连接符 86"/>
            <p:cNvCxnSpPr/>
            <p:nvPr/>
          </p:nvCxnSpPr>
          <p:spPr>
            <a:xfrm>
              <a:off x="9794013" y="2960279"/>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5927611" y="9431291"/>
            <a:ext cx="3054729" cy="523220"/>
            <a:chOff x="8224853" y="3919315"/>
            <a:chExt cx="3054729" cy="523220"/>
          </a:xfrm>
        </p:grpSpPr>
        <p:sp>
          <p:nvSpPr>
            <p:cNvPr id="89" name="文本框 88"/>
            <p:cNvSpPr txBox="1"/>
            <p:nvPr/>
          </p:nvSpPr>
          <p:spPr>
            <a:xfrm>
              <a:off x="8224853" y="3919315"/>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6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cxnSp>
          <p:nvCxnSpPr>
            <p:cNvPr id="90" name="直接连接符 89"/>
            <p:cNvCxnSpPr/>
            <p:nvPr/>
          </p:nvCxnSpPr>
          <p:spPr>
            <a:xfrm>
              <a:off x="10124213" y="3960561"/>
              <a:ext cx="201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1" name="文本框 90"/>
          <p:cNvSpPr txBox="1"/>
          <p:nvPr/>
        </p:nvSpPr>
        <p:spPr>
          <a:xfrm>
            <a:off x="5927610" y="10459406"/>
            <a:ext cx="3054729" cy="523220"/>
          </a:xfrm>
          <a:prstGeom prst="rect">
            <a:avLst/>
          </a:prstGeom>
          <a:noFill/>
        </p:spPr>
        <p:txBody>
          <a:bodyPr wrap="square" rtlCol="0">
            <a:spAutoFit/>
          </a:bodyPr>
          <a:lstStyle/>
          <a:p>
            <a:r>
              <a:rPr lang="en-US" altLang="zh-CN" sz="2800" dirty="0">
                <a:solidFill>
                  <a:srgbClr val="C00000"/>
                </a:solidFill>
              </a:rPr>
              <a:t>  Y</a:t>
            </a:r>
            <a:r>
              <a:rPr lang="en-US" altLang="zh-CN" sz="2800" baseline="-25000" dirty="0">
                <a:solidFill>
                  <a:srgbClr val="C00000"/>
                </a:solidFill>
              </a:rPr>
              <a:t>7 </a:t>
            </a:r>
            <a:r>
              <a:rPr lang="en-US" altLang="zh-CN" sz="2800" dirty="0">
                <a:solidFill>
                  <a:srgbClr val="C00000"/>
                </a:solidFill>
              </a:rPr>
              <a:t>= A</a:t>
            </a:r>
            <a:r>
              <a:rPr lang="en-US" altLang="zh-CN" sz="2800" baseline="-25000" dirty="0">
                <a:solidFill>
                  <a:srgbClr val="C00000"/>
                </a:solidFill>
              </a:rPr>
              <a:t>2</a:t>
            </a:r>
            <a:r>
              <a:rPr lang="en-US" altLang="zh-CN" sz="2800" dirty="0">
                <a:solidFill>
                  <a:srgbClr val="C00000"/>
                </a:solidFill>
              </a:rPr>
              <a:t>A</a:t>
            </a:r>
            <a:r>
              <a:rPr lang="en-US" altLang="zh-CN" sz="2800" baseline="-25000" dirty="0">
                <a:solidFill>
                  <a:srgbClr val="C00000"/>
                </a:solidFill>
              </a:rPr>
              <a:t>1</a:t>
            </a:r>
            <a:r>
              <a:rPr lang="en-US" altLang="zh-CN" sz="2800" dirty="0">
                <a:solidFill>
                  <a:srgbClr val="C00000"/>
                </a:solidFill>
              </a:rPr>
              <a:t>A</a:t>
            </a:r>
            <a:r>
              <a:rPr lang="en-US" altLang="zh-CN" sz="2800" baseline="-25000" dirty="0">
                <a:solidFill>
                  <a:srgbClr val="C00000"/>
                </a:solidFill>
              </a:rPr>
              <a:t>0</a:t>
            </a:r>
            <a:r>
              <a:rPr lang="en-US" altLang="zh-CN" sz="2800" dirty="0">
                <a:solidFill>
                  <a:srgbClr val="C00000"/>
                </a:solidFill>
              </a:rPr>
              <a:t>OE</a:t>
            </a:r>
            <a:endParaRPr lang="zh-CN" altLang="en-US" sz="2800" dirty="0">
              <a:solidFill>
                <a:srgbClr val="C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中的译码器</a:t>
            </a:r>
            <a:endParaRPr lang="zh-CN" altLang="en-US" dirty="0"/>
          </a:p>
        </p:txBody>
      </p:sp>
      <p:pic>
        <p:nvPicPr>
          <p:cNvPr id="5" name="内容占位符 4" descr="D:\百度云同步盘\0常用文件\J教学资料\教材建设\circ\decoder.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596745" y="1875453"/>
            <a:ext cx="10527975" cy="2758421"/>
          </a:xfrm>
          <a:prstGeom prst="rect">
            <a:avLst/>
          </a:prstGeom>
          <a:noFill/>
          <a:ln>
            <a:noFill/>
          </a:ln>
        </p:spPr>
      </p:pic>
      <p:grpSp>
        <p:nvGrpSpPr>
          <p:cNvPr id="4" name="组合 3"/>
          <p:cNvGrpSpPr/>
          <p:nvPr/>
        </p:nvGrpSpPr>
        <p:grpSpPr>
          <a:xfrm>
            <a:off x="4242857" y="5509610"/>
            <a:ext cx="3743735" cy="579957"/>
            <a:chOff x="665665" y="4732301"/>
            <a:chExt cx="1887609" cy="579957"/>
          </a:xfrm>
        </p:grpSpPr>
        <p:sp>
          <p:nvSpPr>
            <p:cNvPr id="6" name="矩形 5"/>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grpSp>
        <p:nvGrpSpPr>
          <p:cNvPr id="8" name="组合 7"/>
          <p:cNvGrpSpPr/>
          <p:nvPr/>
        </p:nvGrpSpPr>
        <p:grpSpPr>
          <a:xfrm>
            <a:off x="7639130" y="1250534"/>
            <a:ext cx="3364292" cy="579957"/>
            <a:chOff x="665665" y="4732301"/>
            <a:chExt cx="1887609" cy="579957"/>
          </a:xfrm>
          <a:solidFill>
            <a:srgbClr val="1387B7"/>
          </a:solidFill>
        </p:grpSpPr>
        <p:sp>
          <p:nvSpPr>
            <p:cNvPr id="9" name="矩形 8"/>
            <p:cNvSpPr/>
            <p:nvPr/>
          </p:nvSpPr>
          <p:spPr>
            <a:xfrm>
              <a:off x="665666" y="4732301"/>
              <a:ext cx="1887608" cy="579957"/>
            </a:xfrm>
            <a:prstGeom prst="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65665" y="4822224"/>
              <a:ext cx="1887609" cy="400110"/>
            </a:xfrm>
            <a:prstGeom prst="rect">
              <a:avLst/>
            </a:prstGeom>
            <a:grpFill/>
          </p:spPr>
          <p:txBody>
            <a:bodyPr wrap="square">
              <a:spAutoFit/>
            </a:bodyPr>
            <a:lstStyle/>
            <a:p>
              <a:pPr algn="ctr">
                <a:defRPr/>
              </a:pPr>
              <a:r>
                <a:rPr lang="zh-CN" altLang="en-US" sz="2000" b="1" dirty="0">
                  <a:solidFill>
                    <a:schemeClr val="bg1"/>
                  </a:solidFill>
                  <a:latin typeface="+mn-ea"/>
                </a:rPr>
                <a:t>很多组件悬浮态表示有效！</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中的多路选择器</a:t>
            </a:r>
            <a:endParaRPr lang="zh-CN" altLang="en-US" dirty="0"/>
          </a:p>
        </p:txBody>
      </p:sp>
      <p:pic>
        <p:nvPicPr>
          <p:cNvPr id="5" name="内容占位符 4" descr="D:\百度云同步盘\0常用文件\J教学资料\教材建设\circ\MUX.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653306" y="2132856"/>
            <a:ext cx="10700494" cy="2347457"/>
          </a:xfrm>
          <a:prstGeom prst="rect">
            <a:avLst/>
          </a:prstGeom>
          <a:noFill/>
          <a:ln>
            <a:noFill/>
          </a:ln>
        </p:spPr>
      </p:pic>
      <p:grpSp>
        <p:nvGrpSpPr>
          <p:cNvPr id="4" name="组合 3"/>
          <p:cNvGrpSpPr/>
          <p:nvPr/>
        </p:nvGrpSpPr>
        <p:grpSpPr>
          <a:xfrm>
            <a:off x="4242857" y="5509610"/>
            <a:ext cx="3743735" cy="579957"/>
            <a:chOff x="665665" y="4732301"/>
            <a:chExt cx="1887609" cy="579957"/>
          </a:xfrm>
        </p:grpSpPr>
        <p:sp>
          <p:nvSpPr>
            <p:cNvPr id="6" name="矩形 5"/>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Logisim</a:t>
            </a:r>
            <a:r>
              <a:rPr lang="zh-CN" altLang="en-US" dirty="0"/>
              <a:t>中的解复用器</a:t>
            </a:r>
            <a:endParaRPr lang="zh-CN" altLang="en-US" dirty="0"/>
          </a:p>
        </p:txBody>
      </p:sp>
      <p:pic>
        <p:nvPicPr>
          <p:cNvPr id="5" name="内容占位符 4" descr="D:\百度云同步盘\0常用文件\J教学资料\教材建设\circ\demux.png"/>
          <p:cNvPicPr>
            <a:picLocks noGrp="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853721" y="1990260"/>
            <a:ext cx="10500079" cy="2432450"/>
          </a:xfrm>
          <a:prstGeom prst="rect">
            <a:avLst/>
          </a:prstGeom>
          <a:noFill/>
          <a:ln>
            <a:noFill/>
          </a:ln>
        </p:spPr>
      </p:pic>
      <p:grpSp>
        <p:nvGrpSpPr>
          <p:cNvPr id="4" name="组合 3"/>
          <p:cNvGrpSpPr/>
          <p:nvPr/>
        </p:nvGrpSpPr>
        <p:grpSpPr>
          <a:xfrm>
            <a:off x="4242857" y="5509610"/>
            <a:ext cx="3743735" cy="579957"/>
            <a:chOff x="665665" y="4732301"/>
            <a:chExt cx="1887609" cy="579957"/>
          </a:xfrm>
        </p:grpSpPr>
        <p:sp>
          <p:nvSpPr>
            <p:cNvPr id="6" name="矩形 5"/>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5665" y="4822224"/>
              <a:ext cx="1887609" cy="400110"/>
            </a:xfrm>
            <a:prstGeom prst="rect">
              <a:avLst/>
            </a:prstGeom>
          </p:spPr>
          <p:txBody>
            <a:bodyPr wrap="square">
              <a:spAutoFit/>
            </a:bodyPr>
            <a:lstStyle/>
            <a:p>
              <a:pPr algn="ctr">
                <a:defRPr/>
              </a:pPr>
              <a:r>
                <a:rPr lang="zh-CN" altLang="en-US" sz="2000" b="1" dirty="0">
                  <a:solidFill>
                    <a:schemeClr val="bg1"/>
                  </a:solidFill>
                  <a:latin typeface="+mn-ea"/>
                </a:rPr>
                <a:t>可设置无使能端，等效使能为</a:t>
              </a:r>
              <a:r>
                <a:rPr lang="en-US" altLang="zh-CN" sz="2000" b="1" dirty="0">
                  <a:solidFill>
                    <a:schemeClr val="bg1"/>
                  </a:solidFill>
                  <a:latin typeface="+mn-ea"/>
                </a:rPr>
                <a:t>1</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zh-CN" altLang="en-US" dirty="0"/>
              <a:t>译码方式</a:t>
            </a:r>
            <a:endParaRPr lang="zh-CN" altLang="en-US" dirty="0"/>
          </a:p>
        </p:txBody>
      </p:sp>
      <p:sp>
        <p:nvSpPr>
          <p:cNvPr id="889891" name="Text Box 35"/>
          <p:cNvSpPr txBox="1">
            <a:spLocks noChangeArrowheads="1"/>
          </p:cNvSpPr>
          <p:nvPr/>
        </p:nvSpPr>
        <p:spPr bwMode="auto">
          <a:xfrm>
            <a:off x="208299" y="5955265"/>
            <a:ext cx="5706649" cy="400110"/>
          </a:xfrm>
          <a:prstGeom prst="rect">
            <a:avLst/>
          </a:prstGeom>
          <a:noFill/>
          <a:ln w="28575" algn="ctr">
            <a:noFill/>
            <a:miter lim="800000"/>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根</a:t>
            </a:r>
            <a:r>
              <a:rPr lang="zh-CN" altLang="en-US" sz="2000" b="1" u="sng" dirty="0">
                <a:solidFill>
                  <a:srgbClr val="C00000"/>
                </a:solidFill>
                <a:latin typeface="+mn-ea"/>
              </a:rPr>
              <a:t>译码线</a:t>
            </a:r>
            <a:r>
              <a:rPr lang="zh-CN" altLang="en-US" sz="2000" b="1" dirty="0">
                <a:solidFill>
                  <a:srgbClr val="C00000"/>
                </a:solidFill>
                <a:latin typeface="+mn-ea"/>
              </a:rPr>
              <a:t>，寻址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endParaRPr lang="zh-CN" altLang="en-US" sz="2000" b="1" u="sng" dirty="0">
              <a:solidFill>
                <a:srgbClr val="C00000"/>
              </a:solidFill>
              <a:latin typeface="+mn-ea"/>
            </a:endParaRPr>
          </a:p>
        </p:txBody>
      </p:sp>
      <p:grpSp>
        <p:nvGrpSpPr>
          <p:cNvPr id="7" name="组合 6"/>
          <p:cNvGrpSpPr/>
          <p:nvPr/>
        </p:nvGrpSpPr>
        <p:grpSpPr>
          <a:xfrm>
            <a:off x="692339" y="1082343"/>
            <a:ext cx="5147014" cy="4637315"/>
            <a:chOff x="692339" y="1250301"/>
            <a:chExt cx="5147014" cy="4637315"/>
          </a:xfrm>
        </p:grpSpPr>
        <p:grpSp>
          <p:nvGrpSpPr>
            <p:cNvPr id="120" name="组合 119"/>
            <p:cNvGrpSpPr/>
            <p:nvPr/>
          </p:nvGrpSpPr>
          <p:grpSpPr>
            <a:xfrm>
              <a:off x="692339" y="1250301"/>
              <a:ext cx="5147014" cy="4637315"/>
              <a:chOff x="2673795" y="1634957"/>
              <a:chExt cx="5147014" cy="4351829"/>
            </a:xfrm>
          </p:grpSpPr>
          <p:sp>
            <p:nvSpPr>
              <p:cNvPr id="121" name="矩形 120"/>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2" name="组合 121"/>
              <p:cNvGrpSpPr/>
              <p:nvPr/>
            </p:nvGrpSpPr>
            <p:grpSpPr>
              <a:xfrm>
                <a:off x="2887032" y="5470097"/>
                <a:ext cx="1689493" cy="423526"/>
                <a:chOff x="2872519" y="5470097"/>
                <a:chExt cx="1689493" cy="423526"/>
              </a:xfrm>
            </p:grpSpPr>
            <p:sp>
              <p:nvSpPr>
                <p:cNvPr id="123" name="矩形 122"/>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24" name="文本框 123"/>
                <p:cNvSpPr txBox="1"/>
                <p:nvPr/>
              </p:nvSpPr>
              <p:spPr>
                <a:xfrm>
                  <a:off x="2979922" y="5488706"/>
                  <a:ext cx="1531188" cy="346595"/>
                </a:xfrm>
                <a:prstGeom prst="rect">
                  <a:avLst/>
                </a:prstGeom>
                <a:noFill/>
              </p:spPr>
              <p:txBody>
                <a:bodyPr wrap="none" rtlCol="0">
                  <a:spAutoFit/>
                </a:bodyPr>
                <a:lstStyle/>
                <a:p>
                  <a:r>
                    <a:rPr lang="zh-CN" altLang="en-US" b="1" spc="300" dirty="0">
                      <a:solidFill>
                        <a:schemeClr val="bg1"/>
                      </a:solidFill>
                      <a:latin typeface="微软雅黑" panose="020B0503020204020204" pitchFamily="34" charset="-122"/>
                      <a:ea typeface="微软雅黑" panose="020B0503020204020204" pitchFamily="34" charset="-122"/>
                    </a:rPr>
                    <a:t>单译码结构</a:t>
                  </a:r>
                  <a:endParaRPr lang="zh-CN" altLang="en-US" b="1"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2" name="组合 1"/>
            <p:cNvGrpSpPr/>
            <p:nvPr/>
          </p:nvGrpSpPr>
          <p:grpSpPr>
            <a:xfrm>
              <a:off x="729664" y="1576636"/>
              <a:ext cx="4624581" cy="3341207"/>
              <a:chOff x="2958616" y="1558220"/>
              <a:chExt cx="5502759" cy="3975681"/>
            </a:xfrm>
          </p:grpSpPr>
          <p:sp>
            <p:nvSpPr>
              <p:cNvPr id="32" name="梯形 31"/>
              <p:cNvSpPr/>
              <p:nvPr/>
            </p:nvSpPr>
            <p:spPr>
              <a:xfrm rot="16200000">
                <a:off x="2633756" y="3308807"/>
                <a:ext cx="3975681" cy="474507"/>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400" b="1">
                  <a:solidFill>
                    <a:schemeClr val="tx1"/>
                  </a:solidFill>
                  <a:latin typeface="+mn-ea"/>
                </a:endParaRPr>
              </a:p>
            </p:txBody>
          </p:sp>
          <p:sp>
            <p:nvSpPr>
              <p:cNvPr id="119810" name="Text Box 4"/>
              <p:cNvSpPr txBox="1">
                <a:spLocks noChangeArrowheads="1"/>
              </p:cNvSpPr>
              <p:nvPr/>
            </p:nvSpPr>
            <p:spPr bwMode="auto">
              <a:xfrm>
                <a:off x="6176960" y="255483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2</a:t>
                </a:r>
                <a:endParaRPr lang="en-US" altLang="zh-CN" sz="1400" b="1">
                  <a:solidFill>
                    <a:srgbClr val="0000FF"/>
                  </a:solidFill>
                  <a:latin typeface="+mn-ea"/>
                </a:endParaRPr>
              </a:p>
            </p:txBody>
          </p:sp>
          <p:sp>
            <p:nvSpPr>
              <p:cNvPr id="119811" name="Text Box 5"/>
              <p:cNvSpPr txBox="1">
                <a:spLocks noChangeArrowheads="1"/>
              </p:cNvSpPr>
              <p:nvPr/>
            </p:nvSpPr>
            <p:spPr bwMode="auto">
              <a:xfrm>
                <a:off x="6176960" y="296394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dirty="0">
                    <a:solidFill>
                      <a:srgbClr val="0000FF"/>
                    </a:solidFill>
                    <a:latin typeface="+mn-ea"/>
                  </a:rPr>
                  <a:t>…</a:t>
                </a:r>
                <a:endParaRPr lang="en-US" altLang="zh-CN" sz="1400" b="1" dirty="0">
                  <a:solidFill>
                    <a:srgbClr val="0000FF"/>
                  </a:solidFill>
                  <a:latin typeface="+mn-ea"/>
                </a:endParaRPr>
              </a:p>
            </p:txBody>
          </p:sp>
          <p:sp>
            <p:nvSpPr>
              <p:cNvPr id="119812" name="Text Box 6"/>
              <p:cNvSpPr txBox="1">
                <a:spLocks noChangeArrowheads="1"/>
              </p:cNvSpPr>
              <p:nvPr/>
            </p:nvSpPr>
            <p:spPr bwMode="auto">
              <a:xfrm>
                <a:off x="6176960" y="3373051"/>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a:t>
                </a:r>
                <a:endParaRPr lang="en-US" altLang="zh-CN" sz="1400" b="1">
                  <a:solidFill>
                    <a:srgbClr val="0000FF"/>
                  </a:solidFill>
                  <a:latin typeface="+mn-ea"/>
                </a:endParaRPr>
              </a:p>
            </p:txBody>
          </p:sp>
          <p:sp>
            <p:nvSpPr>
              <p:cNvPr id="119813" name="Text Box 7"/>
              <p:cNvSpPr txBox="1">
                <a:spLocks noChangeArrowheads="1"/>
              </p:cNvSpPr>
              <p:nvPr/>
            </p:nvSpPr>
            <p:spPr bwMode="auto">
              <a:xfrm>
                <a:off x="6176960" y="378216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a:t>
                </a:r>
                <a:endParaRPr lang="en-US" altLang="zh-CN" sz="1400" b="1">
                  <a:solidFill>
                    <a:srgbClr val="0000FF"/>
                  </a:solidFill>
                  <a:latin typeface="+mn-ea"/>
                </a:endParaRPr>
              </a:p>
            </p:txBody>
          </p:sp>
          <p:sp>
            <p:nvSpPr>
              <p:cNvPr id="119814" name="Text Box 8"/>
              <p:cNvSpPr txBox="1">
                <a:spLocks noChangeArrowheads="1"/>
              </p:cNvSpPr>
              <p:nvPr/>
            </p:nvSpPr>
            <p:spPr bwMode="auto">
              <a:xfrm>
                <a:off x="6176960" y="4191270"/>
                <a:ext cx="2284415" cy="366222"/>
              </a:xfrm>
              <a:prstGeom prst="rect">
                <a:avLst/>
              </a:prstGeom>
              <a:solidFill>
                <a:srgbClr val="99FFCC"/>
              </a:solidFill>
              <a:ln w="12700" algn="ctr">
                <a:solidFill>
                  <a:schemeClr val="tx1"/>
                </a:solidFill>
                <a:miter lim="800000"/>
              </a:ln>
            </p:spPr>
            <p:txBody>
              <a:bodyPr>
                <a:spAutoFit/>
              </a:bodyPr>
              <a:lstStyle/>
              <a:p>
                <a:pPr algn="ctr"/>
                <a:endParaRPr lang="zh-CN" altLang="zh-CN" sz="1400" b="1">
                  <a:solidFill>
                    <a:srgbClr val="0000FF"/>
                  </a:solidFill>
                  <a:latin typeface="+mn-ea"/>
                </a:endParaRPr>
              </a:p>
            </p:txBody>
          </p:sp>
          <p:sp>
            <p:nvSpPr>
              <p:cNvPr id="119815" name="Text Box 9"/>
              <p:cNvSpPr txBox="1">
                <a:spLocks noChangeArrowheads="1"/>
              </p:cNvSpPr>
              <p:nvPr/>
            </p:nvSpPr>
            <p:spPr bwMode="auto">
              <a:xfrm>
                <a:off x="6176960" y="4600379"/>
                <a:ext cx="2284415" cy="366222"/>
              </a:xfrm>
              <a:prstGeom prst="rect">
                <a:avLst/>
              </a:prstGeom>
              <a:solidFill>
                <a:srgbClr val="99FFCC"/>
              </a:solidFill>
              <a:ln w="12700" algn="ctr">
                <a:solidFill>
                  <a:schemeClr val="tx1"/>
                </a:solidFill>
                <a:miter lim="800000"/>
              </a:ln>
            </p:spPr>
            <p:txBody>
              <a:bodyPr>
                <a:spAutoFit/>
              </a:bodyPr>
              <a:lstStyle/>
              <a:p>
                <a:pPr algn="ctr"/>
                <a:endParaRPr lang="zh-CN" altLang="zh-CN" sz="1400" b="1">
                  <a:solidFill>
                    <a:srgbClr val="0000FF"/>
                  </a:solidFill>
                  <a:latin typeface="+mn-ea"/>
                </a:endParaRPr>
              </a:p>
            </p:txBody>
          </p:sp>
          <p:sp>
            <p:nvSpPr>
              <p:cNvPr id="119816" name="Text Box 10"/>
              <p:cNvSpPr txBox="1">
                <a:spLocks noChangeArrowheads="1"/>
              </p:cNvSpPr>
              <p:nvPr/>
            </p:nvSpPr>
            <p:spPr bwMode="auto">
              <a:xfrm>
                <a:off x="6176960" y="5009487"/>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2</a:t>
                </a:r>
                <a:r>
                  <a:rPr lang="en-US" altLang="zh-CN" sz="1400" b="1" baseline="50000">
                    <a:solidFill>
                      <a:srgbClr val="0000FF"/>
                    </a:solidFill>
                    <a:latin typeface="+mn-ea"/>
                  </a:rPr>
                  <a:t>n</a:t>
                </a:r>
                <a:r>
                  <a:rPr lang="en-US" altLang="zh-CN" sz="1400" b="1">
                    <a:solidFill>
                      <a:srgbClr val="0000FF"/>
                    </a:solidFill>
                    <a:latin typeface="+mn-ea"/>
                  </a:rPr>
                  <a:t>-1</a:t>
                </a:r>
                <a:endParaRPr lang="en-US" altLang="zh-CN" sz="1400" b="1">
                  <a:solidFill>
                    <a:srgbClr val="0000FF"/>
                  </a:solidFill>
                  <a:latin typeface="+mn-ea"/>
                </a:endParaRPr>
              </a:p>
            </p:txBody>
          </p:sp>
          <p:sp>
            <p:nvSpPr>
              <p:cNvPr id="119817" name="Text Box 12"/>
              <p:cNvSpPr txBox="1">
                <a:spLocks noChangeArrowheads="1"/>
              </p:cNvSpPr>
              <p:nvPr/>
            </p:nvSpPr>
            <p:spPr bwMode="auto">
              <a:xfrm>
                <a:off x="6176960" y="214572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1</a:t>
                </a:r>
                <a:endParaRPr lang="en-US" altLang="zh-CN" sz="1400" b="1">
                  <a:solidFill>
                    <a:srgbClr val="0000FF"/>
                  </a:solidFill>
                  <a:latin typeface="+mn-ea"/>
                </a:endParaRPr>
              </a:p>
            </p:txBody>
          </p:sp>
          <p:sp>
            <p:nvSpPr>
              <p:cNvPr id="119818" name="Text Box 13"/>
              <p:cNvSpPr txBox="1">
                <a:spLocks noChangeArrowheads="1"/>
              </p:cNvSpPr>
              <p:nvPr/>
            </p:nvSpPr>
            <p:spPr bwMode="auto">
              <a:xfrm>
                <a:off x="6176960" y="1736610"/>
                <a:ext cx="2284415" cy="366222"/>
              </a:xfrm>
              <a:prstGeom prst="rect">
                <a:avLst/>
              </a:prstGeom>
              <a:solidFill>
                <a:srgbClr val="99FFCC"/>
              </a:solidFill>
              <a:ln w="12700" algn="ctr">
                <a:solidFill>
                  <a:schemeClr val="tx1"/>
                </a:solidFill>
                <a:miter lim="800000"/>
              </a:ln>
            </p:spPr>
            <p:txBody>
              <a:bodyPr>
                <a:spAutoFit/>
              </a:bodyPr>
              <a:lstStyle/>
              <a:p>
                <a:pPr algn="ctr"/>
                <a:r>
                  <a:rPr lang="en-US" altLang="zh-CN" sz="1400" b="1">
                    <a:solidFill>
                      <a:srgbClr val="0000FF"/>
                    </a:solidFill>
                    <a:latin typeface="+mn-ea"/>
                  </a:rPr>
                  <a:t>Byte 0</a:t>
                </a:r>
                <a:endParaRPr lang="en-US" altLang="zh-CN" sz="1400" b="1">
                  <a:solidFill>
                    <a:srgbClr val="0000FF"/>
                  </a:solidFill>
                  <a:latin typeface="+mn-ea"/>
                </a:endParaRPr>
              </a:p>
            </p:txBody>
          </p:sp>
          <p:grpSp>
            <p:nvGrpSpPr>
              <p:cNvPr id="3" name="组合 2"/>
              <p:cNvGrpSpPr/>
              <p:nvPr/>
            </p:nvGrpSpPr>
            <p:grpSpPr>
              <a:xfrm>
                <a:off x="4858851" y="1899783"/>
                <a:ext cx="1318110" cy="3345037"/>
                <a:chOff x="5194842" y="1864157"/>
                <a:chExt cx="815863" cy="3345037"/>
              </a:xfrm>
            </p:grpSpPr>
            <p:sp>
              <p:nvSpPr>
                <p:cNvPr id="119820" name="Line 15"/>
                <p:cNvSpPr>
                  <a:spLocks noChangeShapeType="1"/>
                </p:cNvSpPr>
                <p:nvPr/>
              </p:nvSpPr>
              <p:spPr bwMode="auto">
                <a:xfrm>
                  <a:off x="5194842" y="1864157"/>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1" name="Line 16"/>
                <p:cNvSpPr>
                  <a:spLocks noChangeShapeType="1"/>
                </p:cNvSpPr>
                <p:nvPr/>
              </p:nvSpPr>
              <p:spPr bwMode="auto">
                <a:xfrm>
                  <a:off x="5194842" y="2326479"/>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2" name="Line 17"/>
                <p:cNvSpPr>
                  <a:spLocks noChangeShapeType="1"/>
                </p:cNvSpPr>
                <p:nvPr/>
              </p:nvSpPr>
              <p:spPr bwMode="auto">
                <a:xfrm>
                  <a:off x="5194842" y="2761606"/>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3" name="Line 18"/>
                <p:cNvSpPr>
                  <a:spLocks noChangeShapeType="1"/>
                </p:cNvSpPr>
                <p:nvPr/>
              </p:nvSpPr>
              <p:spPr bwMode="auto">
                <a:xfrm>
                  <a:off x="5194842" y="3169537"/>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4" name="Line 19"/>
                <p:cNvSpPr>
                  <a:spLocks noChangeShapeType="1"/>
                </p:cNvSpPr>
                <p:nvPr/>
              </p:nvSpPr>
              <p:spPr bwMode="auto">
                <a:xfrm>
                  <a:off x="5194842" y="3577468"/>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5" name="Line 20"/>
                <p:cNvSpPr>
                  <a:spLocks noChangeShapeType="1"/>
                </p:cNvSpPr>
                <p:nvPr/>
              </p:nvSpPr>
              <p:spPr bwMode="auto">
                <a:xfrm>
                  <a:off x="5194842" y="3985400"/>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6" name="Line 21"/>
                <p:cNvSpPr>
                  <a:spLocks noChangeShapeType="1"/>
                </p:cNvSpPr>
                <p:nvPr/>
              </p:nvSpPr>
              <p:spPr bwMode="auto">
                <a:xfrm>
                  <a:off x="5194842" y="4393331"/>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7" name="Line 22"/>
                <p:cNvSpPr>
                  <a:spLocks noChangeShapeType="1"/>
                </p:cNvSpPr>
                <p:nvPr/>
              </p:nvSpPr>
              <p:spPr bwMode="auto">
                <a:xfrm>
                  <a:off x="5194842" y="4801263"/>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sp>
              <p:nvSpPr>
                <p:cNvPr id="119828" name="Line 23"/>
                <p:cNvSpPr>
                  <a:spLocks noChangeShapeType="1"/>
                </p:cNvSpPr>
                <p:nvPr/>
              </p:nvSpPr>
              <p:spPr bwMode="auto">
                <a:xfrm>
                  <a:off x="5194842" y="5209194"/>
                  <a:ext cx="815863" cy="0"/>
                </a:xfrm>
                <a:prstGeom prst="line">
                  <a:avLst/>
                </a:prstGeom>
                <a:noFill/>
                <a:ln w="19050">
                  <a:solidFill>
                    <a:schemeClr val="tx1"/>
                  </a:solidFill>
                  <a:round/>
                  <a:tailEnd type="triangle" w="med" len="med"/>
                </a:ln>
              </p:spPr>
              <p:txBody>
                <a:bodyPr anchor="ctr">
                  <a:spAutoFit/>
                </a:bodyPr>
                <a:lstStyle/>
                <a:p>
                  <a:endParaRPr lang="zh-CN" altLang="en-US" sz="1400">
                    <a:latin typeface="+mn-ea"/>
                  </a:endParaRPr>
                </a:p>
              </p:txBody>
            </p:sp>
          </p:grpSp>
          <p:sp>
            <p:nvSpPr>
              <p:cNvPr id="119829" name="Line 25"/>
              <p:cNvSpPr>
                <a:spLocks noChangeShapeType="1"/>
              </p:cNvSpPr>
              <p:nvPr/>
            </p:nvSpPr>
            <p:spPr bwMode="auto">
              <a:xfrm>
                <a:off x="3552354" y="2525278"/>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0" name="Line 26"/>
              <p:cNvSpPr>
                <a:spLocks noChangeShapeType="1"/>
              </p:cNvSpPr>
              <p:nvPr/>
            </p:nvSpPr>
            <p:spPr bwMode="auto">
              <a:xfrm>
                <a:off x="3552354" y="2933209"/>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1" name="Line 27"/>
              <p:cNvSpPr>
                <a:spLocks noChangeShapeType="1"/>
              </p:cNvSpPr>
              <p:nvPr/>
            </p:nvSpPr>
            <p:spPr bwMode="auto">
              <a:xfrm>
                <a:off x="3552354" y="3341140"/>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2" name="Line 28"/>
              <p:cNvSpPr>
                <a:spLocks noChangeShapeType="1"/>
              </p:cNvSpPr>
              <p:nvPr/>
            </p:nvSpPr>
            <p:spPr bwMode="auto">
              <a:xfrm>
                <a:off x="3552354" y="3749072"/>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3" name="Line 29"/>
              <p:cNvSpPr>
                <a:spLocks noChangeShapeType="1"/>
              </p:cNvSpPr>
              <p:nvPr/>
            </p:nvSpPr>
            <p:spPr bwMode="auto">
              <a:xfrm>
                <a:off x="3552354" y="4157003"/>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4" name="Line 30"/>
              <p:cNvSpPr>
                <a:spLocks noChangeShapeType="1"/>
              </p:cNvSpPr>
              <p:nvPr/>
            </p:nvSpPr>
            <p:spPr bwMode="auto">
              <a:xfrm>
                <a:off x="3552354" y="4564934"/>
                <a:ext cx="815863" cy="0"/>
              </a:xfrm>
              <a:prstGeom prst="line">
                <a:avLst/>
              </a:prstGeom>
              <a:noFill/>
              <a:ln w="19050">
                <a:solidFill>
                  <a:schemeClr val="tx1"/>
                </a:solidFill>
                <a:round/>
                <a:headEnd w="med" len="lg"/>
                <a:tailEnd type="triangle" w="med" len="med"/>
              </a:ln>
            </p:spPr>
            <p:txBody>
              <a:bodyPr anchor="ctr">
                <a:spAutoFit/>
              </a:bodyPr>
              <a:lstStyle/>
              <a:p>
                <a:endParaRPr lang="zh-CN" altLang="en-US" sz="1400">
                  <a:latin typeface="+mn-ea"/>
                </a:endParaRPr>
              </a:p>
            </p:txBody>
          </p:sp>
          <p:sp>
            <p:nvSpPr>
              <p:cNvPr id="119835" name="Text Box 31"/>
              <p:cNvSpPr txBox="1">
                <a:spLocks noChangeArrowheads="1"/>
              </p:cNvSpPr>
              <p:nvPr/>
            </p:nvSpPr>
            <p:spPr bwMode="auto">
              <a:xfrm>
                <a:off x="4324376" y="2668896"/>
                <a:ext cx="586402" cy="1647997"/>
              </a:xfrm>
              <a:prstGeom prst="rect">
                <a:avLst/>
              </a:prstGeom>
              <a:noFill/>
              <a:ln w="28575" algn="ctr">
                <a:noFill/>
                <a:miter lim="800000"/>
              </a:ln>
            </p:spPr>
            <p:txBody>
              <a:bodyPr>
                <a:spAutoFit/>
              </a:bodyPr>
              <a:lstStyle/>
              <a:p>
                <a:pPr algn="ctr"/>
                <a:r>
                  <a:rPr lang="en-US" altLang="zh-CN" sz="1400" b="1" dirty="0">
                    <a:solidFill>
                      <a:srgbClr val="C00000"/>
                    </a:solidFill>
                    <a:latin typeface="+mn-ea"/>
                  </a:rPr>
                  <a:t>n</a:t>
                </a:r>
                <a:endParaRPr lang="en-US" altLang="zh-CN" sz="1400" b="1" dirty="0">
                  <a:solidFill>
                    <a:srgbClr val="C00000"/>
                  </a:solidFill>
                  <a:latin typeface="+mn-ea"/>
                </a:endParaRPr>
              </a:p>
              <a:p>
                <a:pPr algn="ctr"/>
                <a:r>
                  <a:rPr lang="zh-CN" altLang="en-US" sz="1400" b="1" dirty="0">
                    <a:solidFill>
                      <a:srgbClr val="C00000"/>
                    </a:solidFill>
                    <a:latin typeface="+mn-ea"/>
                  </a:rPr>
                  <a:t>路</a:t>
                </a:r>
                <a:endParaRPr lang="zh-CN" altLang="en-US" sz="1400" b="1" dirty="0">
                  <a:solidFill>
                    <a:srgbClr val="C00000"/>
                  </a:solidFill>
                  <a:latin typeface="+mn-ea"/>
                </a:endParaRPr>
              </a:p>
              <a:p>
                <a:pPr algn="ctr"/>
                <a:r>
                  <a:rPr lang="zh-CN" altLang="en-US" sz="1400" b="1" dirty="0">
                    <a:solidFill>
                      <a:srgbClr val="C00000"/>
                    </a:solidFill>
                    <a:latin typeface="+mn-ea"/>
                  </a:rPr>
                  <a:t>译</a:t>
                </a:r>
                <a:endParaRPr lang="zh-CN" altLang="en-US" sz="1400" b="1" dirty="0">
                  <a:solidFill>
                    <a:srgbClr val="C00000"/>
                  </a:solidFill>
                  <a:latin typeface="+mn-ea"/>
                </a:endParaRPr>
              </a:p>
              <a:p>
                <a:pPr algn="ctr"/>
                <a:r>
                  <a:rPr lang="zh-CN" altLang="en-US" sz="1400" b="1" dirty="0">
                    <a:solidFill>
                      <a:srgbClr val="C00000"/>
                    </a:solidFill>
                    <a:latin typeface="+mn-ea"/>
                  </a:rPr>
                  <a:t>码</a:t>
                </a:r>
                <a:endParaRPr lang="zh-CN" altLang="en-US" sz="1400" b="1" dirty="0">
                  <a:solidFill>
                    <a:srgbClr val="C00000"/>
                  </a:solidFill>
                  <a:latin typeface="+mn-ea"/>
                </a:endParaRPr>
              </a:p>
              <a:p>
                <a:pPr algn="ctr"/>
                <a:r>
                  <a:rPr lang="zh-CN" altLang="en-US" sz="1400" b="1" dirty="0">
                    <a:solidFill>
                      <a:srgbClr val="C00000"/>
                    </a:solidFill>
                    <a:latin typeface="+mn-ea"/>
                  </a:rPr>
                  <a:t>电</a:t>
                </a:r>
                <a:endParaRPr lang="zh-CN" altLang="en-US" sz="1400" b="1" dirty="0">
                  <a:solidFill>
                    <a:srgbClr val="C00000"/>
                  </a:solidFill>
                  <a:latin typeface="+mn-ea"/>
                </a:endParaRPr>
              </a:p>
              <a:p>
                <a:pPr algn="ctr"/>
                <a:r>
                  <a:rPr lang="zh-CN" altLang="en-US" sz="1400" b="1" dirty="0">
                    <a:solidFill>
                      <a:srgbClr val="C00000"/>
                    </a:solidFill>
                    <a:latin typeface="+mn-ea"/>
                  </a:rPr>
                  <a:t>路</a:t>
                </a:r>
                <a:endParaRPr lang="zh-CN" altLang="en-US" sz="1400" b="1" dirty="0">
                  <a:solidFill>
                    <a:srgbClr val="C00000"/>
                  </a:solidFill>
                  <a:latin typeface="+mn-ea"/>
                </a:endParaRPr>
              </a:p>
            </p:txBody>
          </p:sp>
          <p:sp>
            <p:nvSpPr>
              <p:cNvPr id="119836" name="Text Box 32"/>
              <p:cNvSpPr txBox="1">
                <a:spLocks noChangeArrowheads="1"/>
              </p:cNvSpPr>
              <p:nvPr/>
            </p:nvSpPr>
            <p:spPr bwMode="auto">
              <a:xfrm>
                <a:off x="2958616" y="2587803"/>
                <a:ext cx="815864" cy="1647997"/>
              </a:xfrm>
              <a:prstGeom prst="rect">
                <a:avLst/>
              </a:prstGeom>
              <a:noFill/>
              <a:ln w="28575" algn="ctr">
                <a:noFill/>
                <a:miter lim="800000"/>
              </a:ln>
            </p:spPr>
            <p:txBody>
              <a:bodyPr>
                <a:spAutoFit/>
              </a:bodyPr>
              <a:lstStyle/>
              <a:p>
                <a:pPr algn="ctr"/>
                <a:r>
                  <a:rPr lang="en-US" altLang="zh-CN" sz="1400" b="1" dirty="0">
                    <a:latin typeface="+mn-ea"/>
                  </a:rPr>
                  <a:t>n</a:t>
                </a:r>
                <a:endParaRPr lang="en-US" altLang="zh-CN" sz="1400" b="1" dirty="0">
                  <a:latin typeface="+mn-ea"/>
                </a:endParaRPr>
              </a:p>
              <a:p>
                <a:pPr algn="ctr"/>
                <a:r>
                  <a:rPr lang="zh-CN" altLang="en-US" sz="1400" b="1" dirty="0">
                    <a:latin typeface="+mn-ea"/>
                  </a:rPr>
                  <a:t>位</a:t>
                </a:r>
                <a:endParaRPr lang="zh-CN" altLang="en-US" sz="1400" b="1" dirty="0">
                  <a:latin typeface="+mn-ea"/>
                </a:endParaRPr>
              </a:p>
              <a:p>
                <a:pPr algn="ctr"/>
                <a:r>
                  <a:rPr lang="zh-CN" altLang="en-US" sz="1400" b="1" dirty="0">
                    <a:latin typeface="+mn-ea"/>
                  </a:rPr>
                  <a:t>地</a:t>
                </a:r>
                <a:endParaRPr lang="zh-CN" altLang="en-US" sz="1400" b="1" dirty="0">
                  <a:latin typeface="+mn-ea"/>
                </a:endParaRPr>
              </a:p>
              <a:p>
                <a:pPr algn="ctr"/>
                <a:r>
                  <a:rPr lang="zh-CN" altLang="en-US" sz="1400" b="1" dirty="0">
                    <a:latin typeface="+mn-ea"/>
                  </a:rPr>
                  <a:t>址</a:t>
                </a:r>
                <a:endParaRPr lang="zh-CN" altLang="en-US" sz="1400" b="1" dirty="0">
                  <a:latin typeface="+mn-ea"/>
                </a:endParaRPr>
              </a:p>
              <a:p>
                <a:pPr algn="ctr"/>
                <a:r>
                  <a:rPr lang="zh-CN" altLang="en-US" sz="1400" b="1" dirty="0">
                    <a:latin typeface="+mn-ea"/>
                  </a:rPr>
                  <a:t>输</a:t>
                </a:r>
                <a:endParaRPr lang="zh-CN" altLang="en-US" sz="1400" b="1" dirty="0">
                  <a:latin typeface="+mn-ea"/>
                </a:endParaRPr>
              </a:p>
              <a:p>
                <a:pPr algn="ctr"/>
                <a:r>
                  <a:rPr lang="zh-CN" altLang="en-US" sz="1400" b="1" dirty="0">
                    <a:latin typeface="+mn-ea"/>
                  </a:rPr>
                  <a:t>入</a:t>
                </a:r>
                <a:endParaRPr lang="zh-CN" altLang="en-US" sz="1400" b="1" dirty="0">
                  <a:latin typeface="+mn-ea"/>
                </a:endParaRPr>
              </a:p>
            </p:txBody>
          </p:sp>
          <p:sp>
            <p:nvSpPr>
              <p:cNvPr id="4" name="矩形 3"/>
              <p:cNvSpPr/>
              <p:nvPr/>
            </p:nvSpPr>
            <p:spPr>
              <a:xfrm>
                <a:off x="5040661" y="2457806"/>
                <a:ext cx="860620" cy="366222"/>
              </a:xfrm>
              <a:prstGeom prst="rect">
                <a:avLst/>
              </a:prstGeom>
            </p:spPr>
            <p:txBody>
              <a:bodyPr wrap="none">
                <a:spAutoFit/>
              </a:bodyPr>
              <a:lstStyle/>
              <a:p>
                <a:r>
                  <a:rPr lang="zh-CN" altLang="en-US" sz="1400" b="1" dirty="0">
                    <a:latin typeface="+mn-ea"/>
                  </a:rPr>
                  <a:t>译码线</a:t>
                </a:r>
                <a:endParaRPr lang="zh-CN" altLang="en-US" sz="1400" dirty="0"/>
              </a:p>
            </p:txBody>
          </p:sp>
        </p:grpSp>
      </p:grpSp>
      <p:grpSp>
        <p:nvGrpSpPr>
          <p:cNvPr id="8" name="组合 7"/>
          <p:cNvGrpSpPr/>
          <p:nvPr/>
        </p:nvGrpSpPr>
        <p:grpSpPr>
          <a:xfrm>
            <a:off x="6238135" y="1082343"/>
            <a:ext cx="5147014" cy="4637315"/>
            <a:chOff x="6238135" y="1250301"/>
            <a:chExt cx="5147014" cy="4637315"/>
          </a:xfrm>
        </p:grpSpPr>
        <p:grpSp>
          <p:nvGrpSpPr>
            <p:cNvPr id="125" name="组合 124"/>
            <p:cNvGrpSpPr/>
            <p:nvPr/>
          </p:nvGrpSpPr>
          <p:grpSpPr>
            <a:xfrm>
              <a:off x="6238135" y="1250301"/>
              <a:ext cx="5147014" cy="4637315"/>
              <a:chOff x="2673795" y="1634957"/>
              <a:chExt cx="5147014" cy="4351829"/>
            </a:xfrm>
          </p:grpSpPr>
          <p:sp>
            <p:nvSpPr>
              <p:cNvPr id="126" name="矩形 125"/>
              <p:cNvSpPr/>
              <p:nvPr/>
            </p:nvSpPr>
            <p:spPr>
              <a:xfrm>
                <a:off x="2673795" y="1634957"/>
                <a:ext cx="5147014" cy="4351829"/>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27" name="组合 126"/>
              <p:cNvGrpSpPr/>
              <p:nvPr/>
            </p:nvGrpSpPr>
            <p:grpSpPr>
              <a:xfrm>
                <a:off x="2887032" y="5470097"/>
                <a:ext cx="1689493" cy="423526"/>
                <a:chOff x="2872519" y="5470097"/>
                <a:chExt cx="1689493" cy="423526"/>
              </a:xfrm>
            </p:grpSpPr>
            <p:sp>
              <p:nvSpPr>
                <p:cNvPr id="128" name="矩形 127"/>
                <p:cNvSpPr/>
                <p:nvPr/>
              </p:nvSpPr>
              <p:spPr>
                <a:xfrm>
                  <a:off x="2872519" y="5470097"/>
                  <a:ext cx="1689493" cy="423526"/>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p:cNvSpPr txBox="1"/>
                <p:nvPr/>
              </p:nvSpPr>
              <p:spPr>
                <a:xfrm>
                  <a:off x="2979922" y="5488706"/>
                  <a:ext cx="1531188" cy="346595"/>
                </a:xfrm>
                <a:prstGeom prst="rect">
                  <a:avLst/>
                </a:prstGeom>
                <a:noFill/>
              </p:spPr>
              <p:txBody>
                <a:bodyPr wrap="none" rtlCol="0">
                  <a:spAutoFit/>
                </a:bodyPr>
                <a:lstStyle/>
                <a:p>
                  <a:r>
                    <a:rPr lang="zh-CN" altLang="en-US" b="1" spc="300" dirty="0">
                      <a:solidFill>
                        <a:schemeClr val="bg1"/>
                      </a:solidFill>
                      <a:latin typeface="微软雅黑" panose="020B0503020204020204" pitchFamily="34" charset="-122"/>
                      <a:ea typeface="微软雅黑" panose="020B0503020204020204" pitchFamily="34" charset="-122"/>
                    </a:rPr>
                    <a:t>双译码结构</a:t>
                  </a:r>
                  <a:endParaRPr lang="zh-CN" altLang="en-US" b="1"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34" name="组合 33"/>
            <p:cNvGrpSpPr/>
            <p:nvPr/>
          </p:nvGrpSpPr>
          <p:grpSpPr>
            <a:xfrm>
              <a:off x="6832116" y="1478784"/>
              <a:ext cx="3982070" cy="3688499"/>
              <a:chOff x="3302508" y="1034657"/>
              <a:chExt cx="5095554" cy="4719894"/>
            </a:xfrm>
          </p:grpSpPr>
          <p:sp>
            <p:nvSpPr>
              <p:cNvPr id="35" name="Text Box 5"/>
              <p:cNvSpPr txBox="1">
                <a:spLocks noChangeArrowheads="1"/>
              </p:cNvSpPr>
              <p:nvPr/>
            </p:nvSpPr>
            <p:spPr bwMode="auto">
              <a:xfrm>
                <a:off x="7815811"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1k</a:t>
                </a:r>
                <a:endParaRPr lang="en-US" altLang="zh-CN" sz="1200" b="1">
                  <a:solidFill>
                    <a:srgbClr val="0000FF"/>
                  </a:solidFill>
                  <a:latin typeface="+mn-ea"/>
                </a:endParaRPr>
              </a:p>
            </p:txBody>
          </p:sp>
          <p:sp>
            <p:nvSpPr>
              <p:cNvPr id="36" name="Text Box 6"/>
              <p:cNvSpPr txBox="1">
                <a:spLocks noChangeArrowheads="1"/>
              </p:cNvSpPr>
              <p:nvPr/>
            </p:nvSpPr>
            <p:spPr bwMode="auto">
              <a:xfrm>
                <a:off x="4585705"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11</a:t>
                </a:r>
                <a:endParaRPr lang="en-US" altLang="zh-CN" sz="1200" b="1" dirty="0">
                  <a:solidFill>
                    <a:srgbClr val="0000FF"/>
                  </a:solidFill>
                  <a:latin typeface="+mn-ea"/>
                </a:endParaRPr>
              </a:p>
            </p:txBody>
          </p:sp>
          <p:sp>
            <p:nvSpPr>
              <p:cNvPr id="37" name="Text Box 7"/>
              <p:cNvSpPr txBox="1">
                <a:spLocks noChangeArrowheads="1"/>
              </p:cNvSpPr>
              <p:nvPr/>
            </p:nvSpPr>
            <p:spPr bwMode="auto">
              <a:xfrm>
                <a:off x="5528397"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12</a:t>
                </a:r>
                <a:endParaRPr lang="en-US" altLang="zh-CN" sz="1200" b="1" dirty="0">
                  <a:solidFill>
                    <a:srgbClr val="0000FF"/>
                  </a:solidFill>
                  <a:latin typeface="+mn-ea"/>
                </a:endParaRPr>
              </a:p>
            </p:txBody>
          </p:sp>
          <p:sp>
            <p:nvSpPr>
              <p:cNvPr id="38" name="Text Box 8"/>
              <p:cNvSpPr txBox="1">
                <a:spLocks noChangeArrowheads="1"/>
              </p:cNvSpPr>
              <p:nvPr/>
            </p:nvSpPr>
            <p:spPr bwMode="auto">
              <a:xfrm>
                <a:off x="6457226" y="1511419"/>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dirty="0">
                    <a:solidFill>
                      <a:srgbClr val="0000FF"/>
                    </a:solidFill>
                    <a:latin typeface="+mn-ea"/>
                  </a:rPr>
                  <a:t>13</a:t>
                </a:r>
                <a:endParaRPr lang="en-US" altLang="zh-CN" sz="1200" b="1" dirty="0">
                  <a:solidFill>
                    <a:srgbClr val="0000FF"/>
                  </a:solidFill>
                  <a:latin typeface="+mn-ea"/>
                </a:endParaRPr>
              </a:p>
            </p:txBody>
          </p:sp>
          <p:sp>
            <p:nvSpPr>
              <p:cNvPr id="39" name="Text Box 9"/>
              <p:cNvSpPr txBox="1">
                <a:spLocks noChangeArrowheads="1"/>
              </p:cNvSpPr>
              <p:nvPr/>
            </p:nvSpPr>
            <p:spPr bwMode="auto">
              <a:xfrm>
                <a:off x="4585705"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21</a:t>
                </a:r>
                <a:endParaRPr lang="en-US" altLang="zh-CN" sz="1200" b="1">
                  <a:solidFill>
                    <a:srgbClr val="0000FF"/>
                  </a:solidFill>
                  <a:latin typeface="+mn-ea"/>
                </a:endParaRPr>
              </a:p>
            </p:txBody>
          </p:sp>
          <p:sp>
            <p:nvSpPr>
              <p:cNvPr id="40" name="Text Box 10"/>
              <p:cNvSpPr txBox="1">
                <a:spLocks noChangeArrowheads="1"/>
              </p:cNvSpPr>
              <p:nvPr/>
            </p:nvSpPr>
            <p:spPr bwMode="auto">
              <a:xfrm>
                <a:off x="5528397"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22</a:t>
                </a:r>
                <a:endParaRPr lang="en-US" altLang="zh-CN" sz="1200" b="1">
                  <a:solidFill>
                    <a:srgbClr val="0000FF"/>
                  </a:solidFill>
                  <a:latin typeface="+mn-ea"/>
                </a:endParaRPr>
              </a:p>
            </p:txBody>
          </p:sp>
          <p:sp>
            <p:nvSpPr>
              <p:cNvPr id="41" name="Text Box 11"/>
              <p:cNvSpPr txBox="1">
                <a:spLocks noChangeArrowheads="1"/>
              </p:cNvSpPr>
              <p:nvPr/>
            </p:nvSpPr>
            <p:spPr bwMode="auto">
              <a:xfrm>
                <a:off x="6457226"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23</a:t>
                </a:r>
                <a:endParaRPr lang="en-US" altLang="zh-CN" sz="1200" b="1">
                  <a:solidFill>
                    <a:srgbClr val="0000FF"/>
                  </a:solidFill>
                  <a:latin typeface="+mn-ea"/>
                </a:endParaRPr>
              </a:p>
            </p:txBody>
          </p:sp>
          <p:sp>
            <p:nvSpPr>
              <p:cNvPr id="42" name="Text Box 12"/>
              <p:cNvSpPr txBox="1">
                <a:spLocks noChangeArrowheads="1"/>
              </p:cNvSpPr>
              <p:nvPr/>
            </p:nvSpPr>
            <p:spPr bwMode="auto">
              <a:xfrm>
                <a:off x="7815811" y="226002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2k</a:t>
                </a:r>
                <a:endParaRPr lang="en-US" altLang="zh-CN" sz="1200" b="1">
                  <a:solidFill>
                    <a:srgbClr val="0000FF"/>
                  </a:solidFill>
                  <a:latin typeface="+mn-ea"/>
                </a:endParaRPr>
              </a:p>
            </p:txBody>
          </p:sp>
          <p:sp>
            <p:nvSpPr>
              <p:cNvPr id="43" name="Text Box 13"/>
              <p:cNvSpPr txBox="1">
                <a:spLocks noChangeArrowheads="1"/>
              </p:cNvSpPr>
              <p:nvPr/>
            </p:nvSpPr>
            <p:spPr bwMode="auto">
              <a:xfrm>
                <a:off x="4585705"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4" name="Text Box 14"/>
              <p:cNvSpPr txBox="1">
                <a:spLocks noChangeArrowheads="1"/>
              </p:cNvSpPr>
              <p:nvPr/>
            </p:nvSpPr>
            <p:spPr bwMode="auto">
              <a:xfrm>
                <a:off x="5528397"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5" name="Text Box 15"/>
              <p:cNvSpPr txBox="1">
                <a:spLocks noChangeArrowheads="1"/>
              </p:cNvSpPr>
              <p:nvPr/>
            </p:nvSpPr>
            <p:spPr bwMode="auto">
              <a:xfrm>
                <a:off x="6457226"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6" name="Text Box 16"/>
              <p:cNvSpPr txBox="1">
                <a:spLocks noChangeArrowheads="1"/>
              </p:cNvSpPr>
              <p:nvPr/>
            </p:nvSpPr>
            <p:spPr bwMode="auto">
              <a:xfrm>
                <a:off x="7815811" y="302250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47" name="Text Box 17"/>
              <p:cNvSpPr txBox="1">
                <a:spLocks noChangeArrowheads="1"/>
              </p:cNvSpPr>
              <p:nvPr/>
            </p:nvSpPr>
            <p:spPr bwMode="auto">
              <a:xfrm>
                <a:off x="4585705" y="449199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k1</a:t>
                </a:r>
                <a:endParaRPr lang="en-US" altLang="zh-CN" sz="1200" b="1">
                  <a:solidFill>
                    <a:srgbClr val="0000FF"/>
                  </a:solidFill>
                  <a:latin typeface="+mn-ea"/>
                </a:endParaRPr>
              </a:p>
            </p:txBody>
          </p:sp>
          <p:sp>
            <p:nvSpPr>
              <p:cNvPr id="48" name="Text Box 18"/>
              <p:cNvSpPr txBox="1">
                <a:spLocks noChangeArrowheads="1"/>
              </p:cNvSpPr>
              <p:nvPr/>
            </p:nvSpPr>
            <p:spPr bwMode="auto">
              <a:xfrm>
                <a:off x="5528397" y="4491990"/>
                <a:ext cx="582251" cy="354455"/>
              </a:xfrm>
              <a:prstGeom prst="rect">
                <a:avLst/>
              </a:prstGeom>
              <a:solidFill>
                <a:srgbClr val="99FFCC"/>
              </a:solidFill>
              <a:ln w="19050" algn="ctr">
                <a:solidFill>
                  <a:schemeClr val="tx2"/>
                </a:solidFill>
                <a:miter lim="800000"/>
              </a:ln>
              <a:effectLst/>
            </p:spPr>
            <p:txBody>
              <a:bodyPr>
                <a:spAutoFit/>
              </a:bodyPr>
              <a:lstStyle/>
              <a:p>
                <a:pPr algn="ctr">
                  <a:defRPr/>
                </a:pPr>
                <a:r>
                  <a:rPr lang="en-US" altLang="zh-CN" sz="1200" b="1">
                    <a:solidFill>
                      <a:srgbClr val="0000FF"/>
                    </a:solidFill>
                    <a:latin typeface="+mn-ea"/>
                  </a:rPr>
                  <a:t>k2</a:t>
                </a:r>
                <a:endParaRPr lang="en-US" altLang="zh-CN" sz="1200" b="1">
                  <a:solidFill>
                    <a:srgbClr val="0000FF"/>
                  </a:solidFill>
                  <a:latin typeface="+mn-ea"/>
                </a:endParaRPr>
              </a:p>
            </p:txBody>
          </p:sp>
          <p:sp>
            <p:nvSpPr>
              <p:cNvPr id="49" name="Text Box 19"/>
              <p:cNvSpPr txBox="1">
                <a:spLocks noChangeArrowheads="1"/>
              </p:cNvSpPr>
              <p:nvPr/>
            </p:nvSpPr>
            <p:spPr bwMode="auto">
              <a:xfrm>
                <a:off x="6457226" y="4491990"/>
                <a:ext cx="582251" cy="354455"/>
              </a:xfrm>
              <a:prstGeom prst="rect">
                <a:avLst/>
              </a:prstGeom>
              <a:solidFill>
                <a:srgbClr val="99FFCC"/>
              </a:solidFill>
              <a:ln w="19050" algn="ctr">
                <a:solidFill>
                  <a:schemeClr val="tx2"/>
                </a:solidFill>
                <a:miter lim="800000"/>
              </a:ln>
              <a:effectLst/>
            </p:spPr>
            <p:txBody>
              <a:bodyPr>
                <a:spAutoFit/>
              </a:bodyPr>
              <a:lstStyle/>
              <a:p>
                <a:pPr algn="ctr">
                  <a:defRPr/>
                </a:pPr>
                <a:r>
                  <a:rPr lang="en-US" altLang="zh-CN" sz="1200" b="1">
                    <a:solidFill>
                      <a:srgbClr val="0000FF"/>
                    </a:solidFill>
                    <a:latin typeface="+mn-ea"/>
                  </a:rPr>
                  <a:t>k3</a:t>
                </a:r>
                <a:endParaRPr lang="en-US" altLang="zh-CN" sz="1200" b="1">
                  <a:solidFill>
                    <a:srgbClr val="0000FF"/>
                  </a:solidFill>
                  <a:latin typeface="+mn-ea"/>
                </a:endParaRPr>
              </a:p>
            </p:txBody>
          </p:sp>
          <p:sp>
            <p:nvSpPr>
              <p:cNvPr id="50" name="Text Box 20"/>
              <p:cNvSpPr txBox="1">
                <a:spLocks noChangeArrowheads="1"/>
              </p:cNvSpPr>
              <p:nvPr/>
            </p:nvSpPr>
            <p:spPr bwMode="auto">
              <a:xfrm>
                <a:off x="7815811" y="4491990"/>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r>
                  <a:rPr lang="en-US" altLang="zh-CN" sz="1200" b="1">
                    <a:solidFill>
                      <a:srgbClr val="0000FF"/>
                    </a:solidFill>
                    <a:latin typeface="+mn-ea"/>
                  </a:rPr>
                  <a:t>kn</a:t>
                </a:r>
                <a:endParaRPr lang="en-US" altLang="zh-CN" sz="1200" b="1">
                  <a:solidFill>
                    <a:srgbClr val="0000FF"/>
                  </a:solidFill>
                  <a:latin typeface="+mn-ea"/>
                </a:endParaRPr>
              </a:p>
            </p:txBody>
          </p:sp>
          <p:sp>
            <p:nvSpPr>
              <p:cNvPr id="51" name="Line 21"/>
              <p:cNvSpPr>
                <a:spLocks noChangeShapeType="1"/>
              </p:cNvSpPr>
              <p:nvPr/>
            </p:nvSpPr>
            <p:spPr bwMode="auto">
              <a:xfrm>
                <a:off x="3704080" y="1345061"/>
                <a:ext cx="4394608" cy="0"/>
              </a:xfrm>
              <a:prstGeom prst="line">
                <a:avLst/>
              </a:prstGeom>
              <a:noFill/>
              <a:ln w="19050">
                <a:solidFill>
                  <a:schemeClr val="tx1"/>
                </a:solidFill>
                <a:round/>
              </a:ln>
            </p:spPr>
            <p:txBody>
              <a:bodyPr wrap="square" anchor="ctr">
                <a:spAutoFit/>
              </a:bodyPr>
              <a:lstStyle/>
              <a:p>
                <a:endParaRPr lang="zh-CN" altLang="en-US" sz="1600">
                  <a:latin typeface="+mn-ea"/>
                </a:endParaRPr>
              </a:p>
            </p:txBody>
          </p:sp>
          <p:sp>
            <p:nvSpPr>
              <p:cNvPr id="52" name="Line 22"/>
              <p:cNvSpPr>
                <a:spLocks noChangeShapeType="1"/>
              </p:cNvSpPr>
              <p:nvPr/>
            </p:nvSpPr>
            <p:spPr bwMode="auto">
              <a:xfrm>
                <a:off x="3699318" y="2093670"/>
                <a:ext cx="4394608" cy="0"/>
              </a:xfrm>
              <a:prstGeom prst="line">
                <a:avLst/>
              </a:prstGeom>
              <a:noFill/>
              <a:ln w="19050">
                <a:solidFill>
                  <a:schemeClr val="tx1"/>
                </a:solidFill>
                <a:round/>
              </a:ln>
            </p:spPr>
            <p:txBody>
              <a:bodyPr wrap="square" anchor="ctr">
                <a:spAutoFit/>
              </a:bodyPr>
              <a:lstStyle/>
              <a:p>
                <a:endParaRPr lang="zh-CN" altLang="en-US" sz="1600">
                  <a:latin typeface="+mn-ea"/>
                </a:endParaRPr>
              </a:p>
            </p:txBody>
          </p:sp>
          <p:sp>
            <p:nvSpPr>
              <p:cNvPr id="53" name="Line 23"/>
              <p:cNvSpPr>
                <a:spLocks noChangeShapeType="1"/>
              </p:cNvSpPr>
              <p:nvPr/>
            </p:nvSpPr>
            <p:spPr bwMode="auto">
              <a:xfrm>
                <a:off x="3699317" y="2856141"/>
                <a:ext cx="4394608" cy="0"/>
              </a:xfrm>
              <a:prstGeom prst="line">
                <a:avLst/>
              </a:prstGeom>
              <a:noFill/>
              <a:ln w="19050">
                <a:solidFill>
                  <a:schemeClr val="tx1"/>
                </a:solidFill>
                <a:round/>
              </a:ln>
            </p:spPr>
            <p:txBody>
              <a:bodyPr wrap="square" anchor="ctr">
                <a:spAutoFit/>
              </a:bodyPr>
              <a:lstStyle/>
              <a:p>
                <a:endParaRPr lang="zh-CN" altLang="en-US" sz="1600">
                  <a:latin typeface="+mn-ea"/>
                </a:endParaRPr>
              </a:p>
            </p:txBody>
          </p:sp>
          <p:sp>
            <p:nvSpPr>
              <p:cNvPr id="54" name="Line 30"/>
              <p:cNvSpPr>
                <a:spLocks noChangeShapeType="1"/>
              </p:cNvSpPr>
              <p:nvPr/>
            </p:nvSpPr>
            <p:spPr bwMode="auto">
              <a:xfrm>
                <a:off x="4882867" y="134506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5" name="Line 31"/>
              <p:cNvSpPr>
                <a:spLocks noChangeShapeType="1"/>
              </p:cNvSpPr>
              <p:nvPr/>
            </p:nvSpPr>
            <p:spPr bwMode="auto">
              <a:xfrm>
                <a:off x="5813821" y="134506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6" name="Line 32"/>
              <p:cNvSpPr>
                <a:spLocks noChangeShapeType="1"/>
              </p:cNvSpPr>
              <p:nvPr/>
            </p:nvSpPr>
            <p:spPr bwMode="auto">
              <a:xfrm>
                <a:off x="6754388" y="134506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7" name="Line 33"/>
              <p:cNvSpPr>
                <a:spLocks noChangeShapeType="1"/>
              </p:cNvSpPr>
              <p:nvPr/>
            </p:nvSpPr>
            <p:spPr bwMode="auto">
              <a:xfrm>
                <a:off x="8103447" y="1345061"/>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58" name="Line 34"/>
              <p:cNvSpPr>
                <a:spLocks noChangeShapeType="1"/>
              </p:cNvSpPr>
              <p:nvPr/>
            </p:nvSpPr>
            <p:spPr bwMode="auto">
              <a:xfrm>
                <a:off x="4882871" y="209367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59" name="Line 35"/>
              <p:cNvSpPr>
                <a:spLocks noChangeShapeType="1"/>
              </p:cNvSpPr>
              <p:nvPr/>
            </p:nvSpPr>
            <p:spPr bwMode="auto">
              <a:xfrm>
                <a:off x="5813819" y="209367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0" name="Line 36"/>
              <p:cNvSpPr>
                <a:spLocks noChangeShapeType="1"/>
              </p:cNvSpPr>
              <p:nvPr/>
            </p:nvSpPr>
            <p:spPr bwMode="auto">
              <a:xfrm>
                <a:off x="6754388" y="209367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1" name="Line 37"/>
              <p:cNvSpPr>
                <a:spLocks noChangeShapeType="1"/>
              </p:cNvSpPr>
              <p:nvPr/>
            </p:nvSpPr>
            <p:spPr bwMode="auto">
              <a:xfrm>
                <a:off x="8103447" y="2093670"/>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62" name="Line 38"/>
              <p:cNvSpPr>
                <a:spLocks noChangeShapeType="1"/>
              </p:cNvSpPr>
              <p:nvPr/>
            </p:nvSpPr>
            <p:spPr bwMode="auto">
              <a:xfrm>
                <a:off x="4882871" y="285614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3" name="Line 39"/>
              <p:cNvSpPr>
                <a:spLocks noChangeShapeType="1"/>
              </p:cNvSpPr>
              <p:nvPr/>
            </p:nvSpPr>
            <p:spPr bwMode="auto">
              <a:xfrm>
                <a:off x="5809061" y="285614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4" name="Line 40"/>
              <p:cNvSpPr>
                <a:spLocks noChangeShapeType="1"/>
              </p:cNvSpPr>
              <p:nvPr/>
            </p:nvSpPr>
            <p:spPr bwMode="auto">
              <a:xfrm>
                <a:off x="6754388" y="2856141"/>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5" name="Line 41"/>
              <p:cNvSpPr>
                <a:spLocks noChangeShapeType="1"/>
              </p:cNvSpPr>
              <p:nvPr/>
            </p:nvSpPr>
            <p:spPr bwMode="auto">
              <a:xfrm>
                <a:off x="8103447" y="2856141"/>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66" name="Line 42"/>
              <p:cNvSpPr>
                <a:spLocks noChangeShapeType="1"/>
              </p:cNvSpPr>
              <p:nvPr/>
            </p:nvSpPr>
            <p:spPr bwMode="auto">
              <a:xfrm>
                <a:off x="4878108" y="360475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7" name="Line 43"/>
              <p:cNvSpPr>
                <a:spLocks noChangeShapeType="1"/>
              </p:cNvSpPr>
              <p:nvPr/>
            </p:nvSpPr>
            <p:spPr bwMode="auto">
              <a:xfrm>
                <a:off x="5809058" y="360475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8" name="Line 44"/>
              <p:cNvSpPr>
                <a:spLocks noChangeShapeType="1"/>
              </p:cNvSpPr>
              <p:nvPr/>
            </p:nvSpPr>
            <p:spPr bwMode="auto">
              <a:xfrm>
                <a:off x="6754388" y="3604750"/>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69" name="Line 45"/>
              <p:cNvSpPr>
                <a:spLocks noChangeShapeType="1"/>
              </p:cNvSpPr>
              <p:nvPr/>
            </p:nvSpPr>
            <p:spPr bwMode="auto">
              <a:xfrm>
                <a:off x="8103447" y="3604750"/>
                <a:ext cx="0" cy="166357"/>
              </a:xfrm>
              <a:prstGeom prst="line">
                <a:avLst/>
              </a:prstGeom>
              <a:noFill/>
              <a:ln w="19050" cap="sq">
                <a:solidFill>
                  <a:schemeClr val="tx2"/>
                </a:solidFill>
                <a:miter lim="800000"/>
                <a:headEnd type="none" w="med" len="med"/>
              </a:ln>
              <a:effectLst/>
            </p:spPr>
            <p:txBody>
              <a:bodyPr anchor="ctr">
                <a:spAutoFit/>
              </a:bodyPr>
              <a:lstStyle/>
              <a:p>
                <a:endParaRPr lang="zh-CN" altLang="en-US" sz="1600">
                  <a:latin typeface="+mn-ea"/>
                </a:endParaRPr>
              </a:p>
            </p:txBody>
          </p:sp>
          <p:sp>
            <p:nvSpPr>
              <p:cNvPr id="70" name="Line 46"/>
              <p:cNvSpPr>
                <a:spLocks noChangeShapeType="1"/>
              </p:cNvSpPr>
              <p:nvPr/>
            </p:nvSpPr>
            <p:spPr bwMode="auto">
              <a:xfrm>
                <a:off x="4878108" y="4325632"/>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1" name="Line 47"/>
              <p:cNvSpPr>
                <a:spLocks noChangeShapeType="1"/>
              </p:cNvSpPr>
              <p:nvPr/>
            </p:nvSpPr>
            <p:spPr bwMode="auto">
              <a:xfrm>
                <a:off x="5809058" y="4325632"/>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2" name="Line 48"/>
              <p:cNvSpPr>
                <a:spLocks noChangeShapeType="1"/>
              </p:cNvSpPr>
              <p:nvPr/>
            </p:nvSpPr>
            <p:spPr bwMode="auto">
              <a:xfrm>
                <a:off x="6754388" y="4325632"/>
                <a:ext cx="0" cy="166357"/>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3" name="Line 49"/>
              <p:cNvSpPr>
                <a:spLocks noChangeShapeType="1"/>
              </p:cNvSpPr>
              <p:nvPr/>
            </p:nvSpPr>
            <p:spPr bwMode="auto">
              <a:xfrm>
                <a:off x="8103447" y="4325632"/>
                <a:ext cx="0" cy="166357"/>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74" name="Line 50"/>
              <p:cNvSpPr>
                <a:spLocks noChangeShapeType="1"/>
              </p:cNvSpPr>
              <p:nvPr/>
            </p:nvSpPr>
            <p:spPr bwMode="auto">
              <a:xfrm>
                <a:off x="4419347"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5" name="Line 51"/>
              <p:cNvSpPr>
                <a:spLocks noChangeShapeType="1"/>
              </p:cNvSpPr>
              <p:nvPr/>
            </p:nvSpPr>
            <p:spPr bwMode="auto">
              <a:xfrm>
                <a:off x="4419347"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76" name="Line 52"/>
              <p:cNvSpPr>
                <a:spLocks noChangeShapeType="1"/>
              </p:cNvSpPr>
              <p:nvPr/>
            </p:nvSpPr>
            <p:spPr bwMode="auto">
              <a:xfrm>
                <a:off x="4419347"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7" name="Line 53"/>
              <p:cNvSpPr>
                <a:spLocks noChangeShapeType="1"/>
              </p:cNvSpPr>
              <p:nvPr/>
            </p:nvSpPr>
            <p:spPr bwMode="auto">
              <a:xfrm>
                <a:off x="4419347"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78" name="Line 54"/>
              <p:cNvSpPr>
                <a:spLocks noChangeShapeType="1"/>
              </p:cNvSpPr>
              <p:nvPr/>
            </p:nvSpPr>
            <p:spPr bwMode="auto">
              <a:xfrm>
                <a:off x="4419347"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79" name="Line 55"/>
              <p:cNvSpPr>
                <a:spLocks noChangeShapeType="1"/>
              </p:cNvSpPr>
              <p:nvPr/>
            </p:nvSpPr>
            <p:spPr bwMode="auto">
              <a:xfrm>
                <a:off x="5362039"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0" name="Line 56"/>
              <p:cNvSpPr>
                <a:spLocks noChangeShapeType="1"/>
              </p:cNvSpPr>
              <p:nvPr/>
            </p:nvSpPr>
            <p:spPr bwMode="auto">
              <a:xfrm>
                <a:off x="5362039"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81" name="Line 57"/>
              <p:cNvSpPr>
                <a:spLocks noChangeShapeType="1"/>
              </p:cNvSpPr>
              <p:nvPr/>
            </p:nvSpPr>
            <p:spPr bwMode="auto">
              <a:xfrm>
                <a:off x="5362039"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2" name="Line 58"/>
              <p:cNvSpPr>
                <a:spLocks noChangeShapeType="1"/>
              </p:cNvSpPr>
              <p:nvPr/>
            </p:nvSpPr>
            <p:spPr bwMode="auto">
              <a:xfrm>
                <a:off x="5362039"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3" name="Line 59"/>
              <p:cNvSpPr>
                <a:spLocks noChangeShapeType="1"/>
              </p:cNvSpPr>
              <p:nvPr/>
            </p:nvSpPr>
            <p:spPr bwMode="auto">
              <a:xfrm>
                <a:off x="5362039"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4" name="Line 60"/>
              <p:cNvSpPr>
                <a:spLocks noChangeShapeType="1"/>
              </p:cNvSpPr>
              <p:nvPr/>
            </p:nvSpPr>
            <p:spPr bwMode="auto">
              <a:xfrm>
                <a:off x="6290868"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5" name="Line 61"/>
              <p:cNvSpPr>
                <a:spLocks noChangeShapeType="1"/>
              </p:cNvSpPr>
              <p:nvPr/>
            </p:nvSpPr>
            <p:spPr bwMode="auto">
              <a:xfrm>
                <a:off x="6290868"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86" name="Line 62"/>
              <p:cNvSpPr>
                <a:spLocks noChangeShapeType="1"/>
              </p:cNvSpPr>
              <p:nvPr/>
            </p:nvSpPr>
            <p:spPr bwMode="auto">
              <a:xfrm>
                <a:off x="6290868"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7" name="Line 63"/>
              <p:cNvSpPr>
                <a:spLocks noChangeShapeType="1"/>
              </p:cNvSpPr>
              <p:nvPr/>
            </p:nvSpPr>
            <p:spPr bwMode="auto">
              <a:xfrm>
                <a:off x="6290868"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88" name="Line 64"/>
              <p:cNvSpPr>
                <a:spLocks noChangeShapeType="1"/>
              </p:cNvSpPr>
              <p:nvPr/>
            </p:nvSpPr>
            <p:spPr bwMode="auto">
              <a:xfrm>
                <a:off x="6297218" y="4658347"/>
                <a:ext cx="166357" cy="0"/>
              </a:xfrm>
              <a:prstGeom prst="line">
                <a:avLst/>
              </a:prstGeom>
              <a:noFill/>
              <a:ln w="19050">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89" name="Line 65"/>
              <p:cNvSpPr>
                <a:spLocks noChangeShapeType="1"/>
              </p:cNvSpPr>
              <p:nvPr/>
            </p:nvSpPr>
            <p:spPr bwMode="auto">
              <a:xfrm>
                <a:off x="7649454" y="2426385"/>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90" name="Line 66"/>
              <p:cNvSpPr>
                <a:spLocks noChangeShapeType="1"/>
              </p:cNvSpPr>
              <p:nvPr/>
            </p:nvSpPr>
            <p:spPr bwMode="auto">
              <a:xfrm>
                <a:off x="7649454" y="1677776"/>
                <a:ext cx="166357" cy="0"/>
              </a:xfrm>
              <a:prstGeom prst="line">
                <a:avLst/>
              </a:prstGeom>
              <a:noFill/>
              <a:ln w="19050" cap="sq">
                <a:solidFill>
                  <a:schemeClr val="tx1"/>
                </a:solidFill>
                <a:miter lim="800000"/>
                <a:headEnd type="none" w="med" len="med"/>
              </a:ln>
              <a:effectLst/>
            </p:spPr>
            <p:txBody>
              <a:bodyPr anchor="ctr">
                <a:spAutoFit/>
              </a:bodyPr>
              <a:lstStyle/>
              <a:p>
                <a:endParaRPr lang="zh-CN" altLang="en-US" sz="1600">
                  <a:latin typeface="+mn-ea"/>
                </a:endParaRPr>
              </a:p>
            </p:txBody>
          </p:sp>
          <p:sp>
            <p:nvSpPr>
              <p:cNvPr id="91" name="Line 67"/>
              <p:cNvSpPr>
                <a:spLocks noChangeShapeType="1"/>
              </p:cNvSpPr>
              <p:nvPr/>
            </p:nvSpPr>
            <p:spPr bwMode="auto">
              <a:xfrm>
                <a:off x="7649454" y="3188856"/>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92" name="Line 68"/>
              <p:cNvSpPr>
                <a:spLocks noChangeShapeType="1"/>
              </p:cNvSpPr>
              <p:nvPr/>
            </p:nvSpPr>
            <p:spPr bwMode="auto">
              <a:xfrm>
                <a:off x="7649454" y="3937464"/>
                <a:ext cx="166357" cy="0"/>
              </a:xfrm>
              <a:prstGeom prst="line">
                <a:avLst/>
              </a:prstGeom>
              <a:noFill/>
              <a:ln w="19050">
                <a:solidFill>
                  <a:schemeClr val="tx1"/>
                </a:solidFill>
                <a:round/>
                <a:headEnd type="oval" w="med" len="med"/>
              </a:ln>
              <a:effectLst/>
            </p:spPr>
            <p:txBody>
              <a:bodyPr anchor="ctr">
                <a:spAutoFit/>
              </a:bodyPr>
              <a:lstStyle/>
              <a:p>
                <a:endParaRPr lang="zh-CN" altLang="en-US" sz="1600">
                  <a:latin typeface="+mn-ea"/>
                </a:endParaRPr>
              </a:p>
            </p:txBody>
          </p:sp>
          <p:sp>
            <p:nvSpPr>
              <p:cNvPr id="93" name="Line 69"/>
              <p:cNvSpPr>
                <a:spLocks noChangeShapeType="1"/>
              </p:cNvSpPr>
              <p:nvPr/>
            </p:nvSpPr>
            <p:spPr bwMode="auto">
              <a:xfrm>
                <a:off x="7649454" y="4658347"/>
                <a:ext cx="166357" cy="0"/>
              </a:xfrm>
              <a:prstGeom prst="line">
                <a:avLst/>
              </a:prstGeom>
              <a:noFill/>
              <a:ln w="19050" cap="sq">
                <a:solidFill>
                  <a:schemeClr val="tx1"/>
                </a:solidFill>
                <a:miter lim="800000"/>
                <a:headEnd type="oval" w="med" len="med"/>
                <a:tailEnd type="none"/>
              </a:ln>
              <a:effectLst/>
            </p:spPr>
            <p:txBody>
              <a:bodyPr anchor="ctr">
                <a:spAutoFit/>
              </a:bodyPr>
              <a:lstStyle/>
              <a:p>
                <a:endParaRPr lang="zh-CN" altLang="en-US" sz="1600">
                  <a:latin typeface="+mn-ea"/>
                </a:endParaRPr>
              </a:p>
            </p:txBody>
          </p:sp>
          <p:sp>
            <p:nvSpPr>
              <p:cNvPr id="94" name="Text Box 70"/>
              <p:cNvSpPr txBox="1">
                <a:spLocks noChangeArrowheads="1"/>
              </p:cNvSpPr>
              <p:nvPr/>
            </p:nvSpPr>
            <p:spPr bwMode="auto">
              <a:xfrm>
                <a:off x="4585705"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5" name="Text Box 71"/>
              <p:cNvSpPr txBox="1">
                <a:spLocks noChangeArrowheads="1"/>
              </p:cNvSpPr>
              <p:nvPr/>
            </p:nvSpPr>
            <p:spPr bwMode="auto">
              <a:xfrm>
                <a:off x="5528397"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6" name="Text Box 72"/>
              <p:cNvSpPr txBox="1">
                <a:spLocks noChangeArrowheads="1"/>
              </p:cNvSpPr>
              <p:nvPr/>
            </p:nvSpPr>
            <p:spPr bwMode="auto">
              <a:xfrm>
                <a:off x="6457226"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7" name="Text Box 73"/>
              <p:cNvSpPr txBox="1">
                <a:spLocks noChangeArrowheads="1"/>
              </p:cNvSpPr>
              <p:nvPr/>
            </p:nvSpPr>
            <p:spPr bwMode="auto">
              <a:xfrm>
                <a:off x="7815811" y="3771108"/>
                <a:ext cx="582251" cy="354455"/>
              </a:xfrm>
              <a:prstGeom prst="rect">
                <a:avLst/>
              </a:prstGeom>
              <a:solidFill>
                <a:srgbClr val="99FFCC"/>
              </a:solidFill>
              <a:ln w="19050" algn="ctr">
                <a:solidFill>
                  <a:schemeClr val="tx2"/>
                </a:solidFill>
                <a:miter lim="800000"/>
              </a:ln>
              <a:effectLst>
                <a:outerShdw blurRad="50800" dist="38100" dir="5400000" algn="t" rotWithShape="0">
                  <a:prstClr val="black">
                    <a:alpha val="40000"/>
                  </a:prstClr>
                </a:outerShdw>
              </a:effectLst>
            </p:spPr>
            <p:txBody>
              <a:bodyPr>
                <a:spAutoFit/>
              </a:bodyPr>
              <a:lstStyle/>
              <a:p>
                <a:pPr algn="ctr">
                  <a:defRPr/>
                </a:pPr>
                <a:endParaRPr lang="zh-CN" altLang="zh-CN" sz="1200" b="1">
                  <a:solidFill>
                    <a:srgbClr val="0000FF"/>
                  </a:solidFill>
                  <a:latin typeface="+mn-ea"/>
                </a:endParaRPr>
              </a:p>
            </p:txBody>
          </p:sp>
          <p:sp>
            <p:nvSpPr>
              <p:cNvPr id="98" name="梯形 97"/>
              <p:cNvSpPr/>
              <p:nvPr/>
            </p:nvSpPr>
            <p:spPr>
              <a:xfrm rot="16200000">
                <a:off x="1551921" y="2785244"/>
                <a:ext cx="3975681" cy="474507"/>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99" name="矩形 98"/>
              <p:cNvSpPr/>
              <p:nvPr/>
            </p:nvSpPr>
            <p:spPr>
              <a:xfrm>
                <a:off x="3363700" y="1961538"/>
                <a:ext cx="373639" cy="2260632"/>
              </a:xfrm>
              <a:prstGeom prst="rect">
                <a:avLst/>
              </a:prstGeom>
            </p:spPr>
            <p:txBody>
              <a:bodyPr wrap="square">
                <a:spAutoFit/>
              </a:bodyPr>
              <a:lstStyle/>
              <a:p>
                <a:pPr algn="ctr">
                  <a:lnSpc>
                    <a:spcPct val="120000"/>
                  </a:lnSpc>
                  <a:spcBef>
                    <a:spcPct val="20000"/>
                  </a:spcBef>
                  <a:buClr>
                    <a:schemeClr val="accent2"/>
                  </a:buClr>
                  <a:buFont typeface="Wingdings" panose="05000000000000000000" pitchFamily="2" charset="2"/>
                  <a:buNone/>
                </a:pPr>
                <a:r>
                  <a:rPr lang="en-US" altLang="zh-CN" sz="1600" b="1" dirty="0">
                    <a:latin typeface="+mn-ea"/>
                  </a:rPr>
                  <a:t>X</a:t>
                </a:r>
                <a:endParaRPr lang="en-US" altLang="zh-CN"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地</a:t>
                </a:r>
                <a:endParaRPr lang="zh-CN" altLang="en-US"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址</a:t>
                </a:r>
                <a:endParaRPr lang="zh-CN" altLang="en-US"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译</a:t>
                </a:r>
                <a:endParaRPr lang="zh-CN" altLang="en-US" sz="1600" b="1" dirty="0">
                  <a:latin typeface="+mn-ea"/>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rPr>
                  <a:t>码</a:t>
                </a:r>
                <a:endParaRPr lang="zh-CN" altLang="en-US" sz="1600" b="1" dirty="0">
                  <a:latin typeface="+mn-ea"/>
                </a:endParaRPr>
              </a:p>
            </p:txBody>
          </p:sp>
          <p:sp>
            <p:nvSpPr>
              <p:cNvPr id="100" name="梯形 99"/>
              <p:cNvSpPr/>
              <p:nvPr/>
            </p:nvSpPr>
            <p:spPr>
              <a:xfrm rot="10800000">
                <a:off x="4089666" y="5244800"/>
                <a:ext cx="3975681" cy="474507"/>
              </a:xfrm>
              <a:prstGeom prst="trapezoid">
                <a:avLst>
                  <a:gd name="adj" fmla="val 72568"/>
                </a:avLst>
              </a:prstGeom>
              <a:solidFill>
                <a:srgbClr val="CCFF66"/>
              </a:solidFill>
              <a:ln w="38100">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sz="1600" b="1">
                  <a:solidFill>
                    <a:schemeClr val="tx1"/>
                  </a:solidFill>
                  <a:latin typeface="+mn-ea"/>
                </a:endParaRPr>
              </a:p>
            </p:txBody>
          </p:sp>
          <p:sp>
            <p:nvSpPr>
              <p:cNvPr id="101" name="矩形 100"/>
              <p:cNvSpPr/>
              <p:nvPr/>
            </p:nvSpPr>
            <p:spPr>
              <a:xfrm>
                <a:off x="5226357" y="5258315"/>
                <a:ext cx="1768582" cy="496236"/>
              </a:xfrm>
              <a:prstGeom prst="rect">
                <a:avLst/>
              </a:prstGeom>
            </p:spPr>
            <p:txBody>
              <a:bodyPr wrap="none">
                <a:spAutoFit/>
              </a:bodyPr>
              <a:lstStyle/>
              <a:p>
                <a:pPr algn="ctr">
                  <a:lnSpc>
                    <a:spcPct val="120000"/>
                  </a:lnSpc>
                  <a:spcBef>
                    <a:spcPct val="20000"/>
                  </a:spcBef>
                  <a:buClr>
                    <a:schemeClr val="accent2"/>
                  </a:buClr>
                  <a:buFont typeface="Wingdings" panose="05000000000000000000" pitchFamily="2" charset="2"/>
                  <a:buNone/>
                </a:pPr>
                <a:r>
                  <a:rPr lang="en-US" altLang="zh-CN" sz="1600" b="1" dirty="0">
                    <a:latin typeface="+mn-ea"/>
                  </a:rPr>
                  <a:t>Y </a:t>
                </a:r>
                <a:r>
                  <a:rPr lang="zh-CN" altLang="en-US" sz="1600" b="1" dirty="0">
                    <a:latin typeface="+mn-ea"/>
                  </a:rPr>
                  <a:t>地 址 译 码</a:t>
                </a:r>
                <a:endParaRPr lang="zh-CN" altLang="en-US" sz="1600" b="1" dirty="0">
                  <a:latin typeface="+mn-ea"/>
                </a:endParaRPr>
              </a:p>
            </p:txBody>
          </p:sp>
          <p:cxnSp>
            <p:nvCxnSpPr>
              <p:cNvPr id="102" name="直接连接符 101"/>
              <p:cNvCxnSpPr>
                <a:endCxn id="69" idx="0"/>
              </p:cNvCxnSpPr>
              <p:nvPr/>
            </p:nvCxnSpPr>
            <p:spPr>
              <a:xfrm>
                <a:off x="3777015" y="3604750"/>
                <a:ext cx="4326432" cy="0"/>
              </a:xfrm>
              <a:prstGeom prst="line">
                <a:avLst/>
              </a:prstGeom>
              <a:noFill/>
              <a:ln w="19050">
                <a:solidFill>
                  <a:schemeClr val="tx1"/>
                </a:solidFill>
                <a:round/>
              </a:ln>
            </p:spPr>
          </p:cxnSp>
          <p:cxnSp>
            <p:nvCxnSpPr>
              <p:cNvPr id="103" name="直接连接符 102"/>
              <p:cNvCxnSpPr/>
              <p:nvPr/>
            </p:nvCxnSpPr>
            <p:spPr>
              <a:xfrm>
                <a:off x="3810356" y="4325632"/>
                <a:ext cx="4288332" cy="0"/>
              </a:xfrm>
              <a:prstGeom prst="line">
                <a:avLst/>
              </a:prstGeom>
              <a:noFill/>
              <a:ln w="19050">
                <a:solidFill>
                  <a:schemeClr val="tx1"/>
                </a:solidFill>
                <a:round/>
              </a:ln>
            </p:spPr>
          </p:cxnSp>
          <p:cxnSp>
            <p:nvCxnSpPr>
              <p:cNvPr id="104" name="直接连接符 103"/>
              <p:cNvCxnSpPr/>
              <p:nvPr/>
            </p:nvCxnSpPr>
            <p:spPr>
              <a:xfrm>
                <a:off x="4419347" y="1677776"/>
                <a:ext cx="0" cy="3567024"/>
              </a:xfrm>
              <a:prstGeom prst="line">
                <a:avLst/>
              </a:prstGeom>
              <a:noFill/>
              <a:ln w="19050">
                <a:solidFill>
                  <a:schemeClr val="tx1"/>
                </a:solidFill>
                <a:round/>
                <a:headEnd type="none" w="med" len="med"/>
              </a:ln>
              <a:effectLst/>
            </p:spPr>
          </p:cxnSp>
          <p:cxnSp>
            <p:nvCxnSpPr>
              <p:cNvPr id="105" name="直接连接符 104"/>
              <p:cNvCxnSpPr/>
              <p:nvPr/>
            </p:nvCxnSpPr>
            <p:spPr>
              <a:xfrm>
                <a:off x="5362039" y="1677776"/>
                <a:ext cx="0" cy="3580539"/>
              </a:xfrm>
              <a:prstGeom prst="line">
                <a:avLst/>
              </a:prstGeom>
              <a:noFill/>
              <a:ln w="19050">
                <a:solidFill>
                  <a:schemeClr val="tx1"/>
                </a:solidFill>
                <a:round/>
              </a:ln>
            </p:spPr>
          </p:cxnSp>
          <p:cxnSp>
            <p:nvCxnSpPr>
              <p:cNvPr id="106" name="直接连接符 105"/>
              <p:cNvCxnSpPr/>
              <p:nvPr/>
            </p:nvCxnSpPr>
            <p:spPr>
              <a:xfrm>
                <a:off x="6292031" y="1677776"/>
                <a:ext cx="0" cy="3567024"/>
              </a:xfrm>
              <a:prstGeom prst="line">
                <a:avLst/>
              </a:prstGeom>
              <a:noFill/>
              <a:ln w="19050" cap="sq">
                <a:solidFill>
                  <a:schemeClr val="tx1"/>
                </a:solidFill>
                <a:miter lim="800000"/>
                <a:headEnd type="none"/>
              </a:ln>
            </p:spPr>
          </p:cxnSp>
          <p:cxnSp>
            <p:nvCxnSpPr>
              <p:cNvPr id="107" name="直接连接符 106"/>
              <p:cNvCxnSpPr/>
              <p:nvPr/>
            </p:nvCxnSpPr>
            <p:spPr>
              <a:xfrm>
                <a:off x="7649454" y="1698570"/>
                <a:ext cx="0" cy="3546230"/>
              </a:xfrm>
              <a:prstGeom prst="line">
                <a:avLst/>
              </a:prstGeom>
              <a:noFill/>
              <a:ln w="19050" cap="sq">
                <a:solidFill>
                  <a:schemeClr val="tx1"/>
                </a:solidFill>
                <a:miter lim="800000"/>
                <a:headEnd type="none"/>
              </a:ln>
            </p:spPr>
          </p:cxnSp>
          <p:sp>
            <p:nvSpPr>
              <p:cNvPr id="108" name="文本框 107"/>
              <p:cNvSpPr txBox="1"/>
              <p:nvPr/>
            </p:nvSpPr>
            <p:spPr>
              <a:xfrm>
                <a:off x="7165310" y="1429951"/>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09" name="文本框 108"/>
              <p:cNvSpPr txBox="1"/>
              <p:nvPr/>
            </p:nvSpPr>
            <p:spPr>
              <a:xfrm>
                <a:off x="7165310" y="2171436"/>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0" name="文本框 109"/>
              <p:cNvSpPr txBox="1"/>
              <p:nvPr/>
            </p:nvSpPr>
            <p:spPr>
              <a:xfrm>
                <a:off x="7165310" y="2945595"/>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1" name="文本框 110"/>
              <p:cNvSpPr txBox="1"/>
              <p:nvPr/>
            </p:nvSpPr>
            <p:spPr>
              <a:xfrm>
                <a:off x="7165310" y="3694558"/>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2" name="文本框 111"/>
              <p:cNvSpPr txBox="1"/>
              <p:nvPr/>
            </p:nvSpPr>
            <p:spPr>
              <a:xfrm>
                <a:off x="7165310" y="4402710"/>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3" name="文本框 112"/>
              <p:cNvSpPr txBox="1"/>
              <p:nvPr/>
            </p:nvSpPr>
            <p:spPr>
              <a:xfrm>
                <a:off x="4682792" y="368009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4" name="文本框 113"/>
              <p:cNvSpPr txBox="1"/>
              <p:nvPr/>
            </p:nvSpPr>
            <p:spPr>
              <a:xfrm>
                <a:off x="5642430" y="3681827"/>
                <a:ext cx="449632" cy="433222"/>
              </a:xfrm>
              <a:prstGeom prst="rect">
                <a:avLst/>
              </a:prstGeom>
              <a:noFill/>
            </p:spPr>
            <p:txBody>
              <a:bodyPr wrap="none" rtlCol="0">
                <a:spAutoFit/>
              </a:bodyPr>
              <a:lstStyle/>
              <a:p>
                <a:r>
                  <a:rPr lang="en-US" altLang="zh-CN" sz="1600" dirty="0"/>
                  <a:t>…</a:t>
                </a:r>
                <a:endParaRPr lang="zh-CN" altLang="en-US" sz="1600" dirty="0"/>
              </a:p>
            </p:txBody>
          </p:sp>
          <p:sp>
            <p:nvSpPr>
              <p:cNvPr id="115" name="文本框 114"/>
              <p:cNvSpPr txBox="1"/>
              <p:nvPr/>
            </p:nvSpPr>
            <p:spPr>
              <a:xfrm>
                <a:off x="6569151" y="3672908"/>
                <a:ext cx="449632" cy="433222"/>
              </a:xfrm>
              <a:prstGeom prst="rect">
                <a:avLst/>
              </a:prstGeom>
              <a:noFill/>
            </p:spPr>
            <p:txBody>
              <a:bodyPr wrap="none" rtlCol="0">
                <a:spAutoFit/>
              </a:bodyPr>
              <a:lstStyle/>
              <a:p>
                <a:r>
                  <a:rPr lang="en-US" altLang="zh-CN" sz="1600" dirty="0"/>
                  <a:t>…</a:t>
                </a:r>
                <a:endParaRPr lang="zh-CN" altLang="en-US" sz="1600" dirty="0"/>
              </a:p>
            </p:txBody>
          </p:sp>
        </p:grpSp>
      </p:grpSp>
      <p:sp>
        <p:nvSpPr>
          <p:cNvPr id="118" name="Text Box 35"/>
          <p:cNvSpPr txBox="1">
            <a:spLocks noChangeArrowheads="1"/>
          </p:cNvSpPr>
          <p:nvPr/>
        </p:nvSpPr>
        <p:spPr bwMode="auto">
          <a:xfrm>
            <a:off x="5877624" y="5971671"/>
            <a:ext cx="6277052" cy="400110"/>
          </a:xfrm>
          <a:prstGeom prst="rect">
            <a:avLst/>
          </a:prstGeom>
          <a:noFill/>
          <a:ln w="28575" algn="ctr">
            <a:noFill/>
            <a:miter lim="800000"/>
          </a:ln>
        </p:spPr>
        <p:txBody>
          <a:bodyPr wrap="square">
            <a:spAutoFit/>
          </a:bodyPr>
          <a:lstStyle/>
          <a:p>
            <a:pPr algn="ctr"/>
            <a:r>
              <a:rPr lang="en-US" altLang="zh-CN" sz="2000" b="1" dirty="0">
                <a:solidFill>
                  <a:srgbClr val="C00000"/>
                </a:solidFill>
                <a:latin typeface="+mn-ea"/>
              </a:rPr>
              <a:t>n</a:t>
            </a:r>
            <a:r>
              <a:rPr lang="zh-CN" altLang="en-US" sz="2000" b="1" dirty="0">
                <a:solidFill>
                  <a:srgbClr val="C00000"/>
                </a:solidFill>
                <a:latin typeface="+mn-ea"/>
              </a:rPr>
              <a:t>位地址，</a:t>
            </a:r>
            <a:r>
              <a:rPr lang="en-US" altLang="zh-CN" sz="2000" b="1" dirty="0">
                <a:solidFill>
                  <a:srgbClr val="C00000"/>
                </a:solidFill>
                <a:latin typeface="+mn-ea"/>
              </a:rPr>
              <a:t>2*2</a:t>
            </a:r>
            <a:r>
              <a:rPr lang="en-US" altLang="zh-CN" sz="2000" b="1" baseline="50000" dirty="0">
                <a:solidFill>
                  <a:srgbClr val="C00000"/>
                </a:solidFill>
                <a:latin typeface="+mn-ea"/>
              </a:rPr>
              <a:t>n/2</a:t>
            </a:r>
            <a:r>
              <a:rPr lang="zh-CN" altLang="en-US" sz="2000" b="1" dirty="0">
                <a:solidFill>
                  <a:srgbClr val="C00000"/>
                </a:solidFill>
                <a:latin typeface="+mn-ea"/>
              </a:rPr>
              <a:t>根</a:t>
            </a:r>
            <a:r>
              <a:rPr lang="zh-CN" altLang="en-US" sz="2000" b="1" u="sng" dirty="0">
                <a:solidFill>
                  <a:srgbClr val="C00000"/>
                </a:solidFill>
                <a:latin typeface="+mn-ea"/>
              </a:rPr>
              <a:t>译码线</a:t>
            </a:r>
            <a:r>
              <a:rPr lang="zh-CN" altLang="en-US" sz="2000" b="1" dirty="0">
                <a:solidFill>
                  <a:srgbClr val="C00000"/>
                </a:solidFill>
                <a:latin typeface="+mn-ea"/>
              </a:rPr>
              <a:t>，寻址</a:t>
            </a:r>
            <a:r>
              <a:rPr lang="en-US" altLang="zh-CN" sz="2000" b="1" dirty="0">
                <a:solidFill>
                  <a:srgbClr val="C00000"/>
                </a:solidFill>
                <a:latin typeface="+mn-ea"/>
              </a:rPr>
              <a:t>2</a:t>
            </a:r>
            <a:r>
              <a:rPr lang="en-US" altLang="zh-CN" sz="2000" b="1" baseline="50000" dirty="0">
                <a:solidFill>
                  <a:srgbClr val="C00000"/>
                </a:solidFill>
                <a:latin typeface="+mn-ea"/>
              </a:rPr>
              <a:t>n</a:t>
            </a:r>
            <a:r>
              <a:rPr lang="zh-CN" altLang="en-US" sz="2000" b="1" dirty="0">
                <a:solidFill>
                  <a:srgbClr val="C00000"/>
                </a:solidFill>
                <a:latin typeface="+mn-ea"/>
              </a:rPr>
              <a:t>个存储单元</a:t>
            </a:r>
            <a:endParaRPr lang="zh-CN" altLang="en-US" sz="2000" b="1" u="sng" dirty="0">
              <a:solidFill>
                <a:srgbClr val="C00000"/>
              </a:solidFill>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9891"/>
                                        </p:tgtEl>
                                        <p:attrNameLst>
                                          <p:attrName>style.visibility</p:attrName>
                                        </p:attrNameLst>
                                      </p:cBhvr>
                                      <p:to>
                                        <p:strVal val="visible"/>
                                      </p:to>
                                    </p:set>
                                    <p:animEffect transition="in" filter="wipe(left)">
                                      <p:cBhvr>
                                        <p:cTn id="12" dur="500"/>
                                        <p:tgtEl>
                                          <p:spTgt spid="8898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wipe(left)">
                                      <p:cBhvr>
                                        <p:cTn id="2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91" grpId="0"/>
      <p:bldP spid="1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6" name="Rectangle 52"/>
          <p:cNvSpPr>
            <a:spLocks noGrp="1" noChangeArrowheads="1"/>
          </p:cNvSpPr>
          <p:nvPr>
            <p:ph type="title"/>
          </p:nvPr>
        </p:nvSpPr>
        <p:spPr>
          <a:xfrm>
            <a:off x="487822" y="257614"/>
            <a:ext cx="3653966" cy="617641"/>
          </a:xfrm>
        </p:spPr>
        <p:txBody>
          <a:bodyPr/>
          <a:lstStyle/>
          <a:p>
            <a:pPr eaLnBrk="1" hangingPunct="1"/>
            <a:r>
              <a:rPr lang="zh-CN" altLang="en-US" dirty="0"/>
              <a:t>静态存储器芯片结构</a:t>
            </a:r>
            <a:endParaRPr lang="zh-CN" altLang="en-US" dirty="0"/>
          </a:p>
        </p:txBody>
      </p:sp>
      <p:grpSp>
        <p:nvGrpSpPr>
          <p:cNvPr id="80" name="Group 2"/>
          <p:cNvGrpSpPr/>
          <p:nvPr/>
        </p:nvGrpSpPr>
        <p:grpSpPr bwMode="auto">
          <a:xfrm>
            <a:off x="4894340" y="1594140"/>
            <a:ext cx="357188" cy="1230312"/>
            <a:chOff x="2076" y="768"/>
            <a:chExt cx="225" cy="775"/>
          </a:xfrm>
        </p:grpSpPr>
        <p:sp>
          <p:nvSpPr>
            <p:cNvPr id="81" name="Text Box 3"/>
            <p:cNvSpPr txBox="1">
              <a:spLocks noChangeArrowheads="1"/>
            </p:cNvSpPr>
            <p:nvPr/>
          </p:nvSpPr>
          <p:spPr bwMode="auto">
            <a:xfrm>
              <a:off x="2118" y="1333"/>
              <a:ext cx="162" cy="210"/>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82" name="Text Box 4"/>
            <p:cNvSpPr txBox="1">
              <a:spLocks noChangeArrowheads="1"/>
            </p:cNvSpPr>
            <p:nvPr/>
          </p:nvSpPr>
          <p:spPr bwMode="auto">
            <a:xfrm>
              <a:off x="2076" y="768"/>
              <a:ext cx="218"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83" name="Text Box 5"/>
            <p:cNvSpPr txBox="1">
              <a:spLocks noChangeArrowheads="1"/>
            </p:cNvSpPr>
            <p:nvPr/>
          </p:nvSpPr>
          <p:spPr bwMode="auto">
            <a:xfrm>
              <a:off x="2083" y="1073"/>
              <a:ext cx="218" cy="193"/>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X</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84" name="AutoShape 6"/>
          <p:cNvSpPr>
            <a:spLocks noChangeArrowheads="1"/>
          </p:cNvSpPr>
          <p:nvPr/>
        </p:nvSpPr>
        <p:spPr bwMode="auto">
          <a:xfrm>
            <a:off x="2630550" y="2465839"/>
            <a:ext cx="685800" cy="304800"/>
          </a:xfrm>
          <a:prstGeom prst="rightArrow">
            <a:avLst>
              <a:gd name="adj1" fmla="val 50000"/>
              <a:gd name="adj2" fmla="val 56250"/>
            </a:avLst>
          </a:prstGeom>
          <a:solidFill>
            <a:srgbClr val="FFCC00"/>
          </a:solidFill>
          <a:ln w="19050" algn="ctr">
            <a:solidFill>
              <a:schemeClr val="tx1"/>
            </a:solidFill>
            <a:miter lim="800000"/>
          </a:ln>
          <a:effectLst>
            <a:outerShdw blurRad="50800" dist="38100" dir="5400000" algn="t" rotWithShape="0">
              <a:prstClr val="black">
                <a:alpha val="40000"/>
              </a:prstClr>
            </a:outerShdw>
          </a:effectLst>
        </p:spPr>
        <p:txBody>
          <a:bodyPr wrap="none" anchor="ctr"/>
          <a:lstStyle/>
          <a:p>
            <a:pPr algn="r" fontAlgn="base">
              <a:spcBef>
                <a:spcPct val="0"/>
              </a:spcBef>
              <a:spcAft>
                <a:spcPct val="0"/>
              </a:spcAft>
              <a:defRPr/>
            </a:pPr>
            <a:endParaRPr lang="zh-CN" altLang="en-US" b="1">
              <a:solidFill>
                <a:srgbClr val="000000"/>
              </a:solidFill>
              <a:latin typeface="+mn-ea"/>
            </a:endParaRPr>
          </a:p>
        </p:txBody>
      </p:sp>
      <p:sp>
        <p:nvSpPr>
          <p:cNvPr id="91" name="Text Box 14"/>
          <p:cNvSpPr txBox="1">
            <a:spLocks noChangeArrowheads="1"/>
          </p:cNvSpPr>
          <p:nvPr/>
        </p:nvSpPr>
        <p:spPr bwMode="auto">
          <a:xfrm>
            <a:off x="1071744" y="2487950"/>
            <a:ext cx="1755775" cy="481012"/>
          </a:xfrm>
          <a:prstGeom prst="rect">
            <a:avLst/>
          </a:prstGeom>
          <a:noFill/>
          <a:ln w="12700">
            <a:noFill/>
            <a:miter lim="800000"/>
          </a:ln>
        </p:spPr>
        <p:txBody>
          <a:bodyPr lIns="0" tIns="0" rIns="0" bIns="0"/>
          <a:lstStyle/>
          <a:p>
            <a:pPr algn="ctr" fontAlgn="base">
              <a:spcBef>
                <a:spcPct val="0"/>
              </a:spcBef>
              <a:spcAft>
                <a:spcPct val="0"/>
              </a:spcAft>
            </a:pPr>
            <a:r>
              <a:rPr lang="en-US" altLang="zh-CN" dirty="0">
                <a:solidFill>
                  <a:srgbClr val="FF6600"/>
                </a:solidFill>
                <a:latin typeface="+mn-ea"/>
              </a:rPr>
              <a:t>n</a:t>
            </a:r>
            <a:r>
              <a:rPr lang="zh-CN" altLang="en-US" dirty="0">
                <a:solidFill>
                  <a:srgbClr val="FF6600"/>
                </a:solidFill>
                <a:latin typeface="+mn-ea"/>
              </a:rPr>
              <a:t>位</a:t>
            </a:r>
            <a:r>
              <a:rPr lang="en-US" altLang="zh-CN" dirty="0">
                <a:solidFill>
                  <a:srgbClr val="FF6600"/>
                </a:solidFill>
                <a:latin typeface="+mn-ea"/>
              </a:rPr>
              <a:t>X</a:t>
            </a:r>
            <a:r>
              <a:rPr lang="zh-CN" altLang="en-US" dirty="0">
                <a:solidFill>
                  <a:srgbClr val="FF6600"/>
                </a:solidFill>
                <a:latin typeface="+mn-ea"/>
              </a:rPr>
              <a:t>向地址</a:t>
            </a:r>
            <a:endParaRPr lang="zh-CN" altLang="en-US" dirty="0">
              <a:solidFill>
                <a:srgbClr val="FF6600"/>
              </a:solidFill>
              <a:latin typeface="+mn-ea"/>
            </a:endParaRPr>
          </a:p>
        </p:txBody>
      </p:sp>
      <p:sp>
        <p:nvSpPr>
          <p:cNvPr id="92" name="Text Box 15"/>
          <p:cNvSpPr txBox="1">
            <a:spLocks noChangeArrowheads="1"/>
          </p:cNvSpPr>
          <p:nvPr/>
        </p:nvSpPr>
        <p:spPr bwMode="auto">
          <a:xfrm>
            <a:off x="9207500" y="2383079"/>
            <a:ext cx="815975" cy="400050"/>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DBUS</a:t>
            </a:r>
            <a:endParaRPr lang="en-US" altLang="zh-CN" b="1" dirty="0">
              <a:solidFill>
                <a:srgbClr val="FF6600"/>
              </a:solidFill>
              <a:effectLst>
                <a:outerShdw blurRad="38100" dist="38100" dir="2700000" algn="tl">
                  <a:srgbClr val="C0C0C0"/>
                </a:outerShdw>
              </a:effectLst>
              <a:latin typeface="+mn-ea"/>
            </a:endParaRPr>
          </a:p>
        </p:txBody>
      </p:sp>
      <p:sp>
        <p:nvSpPr>
          <p:cNvPr id="93" name="AutoShape 16"/>
          <p:cNvSpPr>
            <a:spLocks noChangeArrowheads="1"/>
          </p:cNvSpPr>
          <p:nvPr/>
        </p:nvSpPr>
        <p:spPr bwMode="auto">
          <a:xfrm>
            <a:off x="7268690" y="2442628"/>
            <a:ext cx="800100" cy="199868"/>
          </a:xfrm>
          <a:prstGeom prst="leftRightArrow">
            <a:avLst>
              <a:gd name="adj1" fmla="val 50000"/>
              <a:gd name="adj2" fmla="val 78140"/>
            </a:avLst>
          </a:prstGeom>
          <a:solidFill>
            <a:srgbClr val="66FF33"/>
          </a:solidFill>
          <a:ln w="12700">
            <a:solidFill>
              <a:schemeClr val="tx1"/>
            </a:solidFill>
            <a:miter lim="800000"/>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94" name="Group 17"/>
          <p:cNvGrpSpPr/>
          <p:nvPr/>
        </p:nvGrpSpPr>
        <p:grpSpPr bwMode="auto">
          <a:xfrm>
            <a:off x="3797300" y="1928813"/>
            <a:ext cx="533400" cy="1498600"/>
            <a:chOff x="1392" y="1425"/>
            <a:chExt cx="336" cy="1056"/>
          </a:xfrm>
        </p:grpSpPr>
        <p:sp>
          <p:nvSpPr>
            <p:cNvPr id="95" name="Text Box 18"/>
            <p:cNvSpPr txBox="1">
              <a:spLocks noChangeArrowheads="1"/>
            </p:cNvSpPr>
            <p:nvPr/>
          </p:nvSpPr>
          <p:spPr bwMode="auto">
            <a:xfrm>
              <a:off x="1488" y="1819"/>
              <a:ext cx="161" cy="208"/>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grpSp>
          <p:nvGrpSpPr>
            <p:cNvPr id="96" name="Group 19"/>
            <p:cNvGrpSpPr/>
            <p:nvPr/>
          </p:nvGrpSpPr>
          <p:grpSpPr bwMode="auto">
            <a:xfrm>
              <a:off x="1392" y="1425"/>
              <a:ext cx="336" cy="1056"/>
              <a:chOff x="2016" y="1008"/>
              <a:chExt cx="336" cy="1056"/>
            </a:xfrm>
          </p:grpSpPr>
          <p:sp>
            <p:nvSpPr>
              <p:cNvPr id="97" name="Line 20"/>
              <p:cNvSpPr>
                <a:spLocks noChangeShapeType="1"/>
              </p:cNvSpPr>
              <p:nvPr/>
            </p:nvSpPr>
            <p:spPr bwMode="auto">
              <a:xfrm>
                <a:off x="2016" y="100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8" name="Line 21"/>
              <p:cNvSpPr>
                <a:spLocks noChangeShapeType="1"/>
              </p:cNvSpPr>
              <p:nvPr/>
            </p:nvSpPr>
            <p:spPr bwMode="auto">
              <a:xfrm>
                <a:off x="2016" y="110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99" name="Line 22"/>
              <p:cNvSpPr>
                <a:spLocks noChangeShapeType="1"/>
              </p:cNvSpPr>
              <p:nvPr/>
            </p:nvSpPr>
            <p:spPr bwMode="auto">
              <a:xfrm>
                <a:off x="2016" y="1680"/>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0" name="Line 23"/>
              <p:cNvSpPr>
                <a:spLocks noChangeShapeType="1"/>
              </p:cNvSpPr>
              <p:nvPr/>
            </p:nvSpPr>
            <p:spPr bwMode="auto">
              <a:xfrm>
                <a:off x="2016" y="1776"/>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1" name="Line 24"/>
              <p:cNvSpPr>
                <a:spLocks noChangeShapeType="1"/>
              </p:cNvSpPr>
              <p:nvPr/>
            </p:nvSpPr>
            <p:spPr bwMode="auto">
              <a:xfrm>
                <a:off x="2016" y="1872"/>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2" name="Line 25"/>
              <p:cNvSpPr>
                <a:spLocks noChangeShapeType="1"/>
              </p:cNvSpPr>
              <p:nvPr/>
            </p:nvSpPr>
            <p:spPr bwMode="auto">
              <a:xfrm>
                <a:off x="2016" y="196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3" name="Line 26"/>
              <p:cNvSpPr>
                <a:spLocks noChangeShapeType="1"/>
              </p:cNvSpPr>
              <p:nvPr/>
            </p:nvSpPr>
            <p:spPr bwMode="auto">
              <a:xfrm>
                <a:off x="2016" y="206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nvGrpSpPr>
          <p:cNvPr id="10" name="组合 9"/>
          <p:cNvGrpSpPr/>
          <p:nvPr/>
        </p:nvGrpSpPr>
        <p:grpSpPr>
          <a:xfrm>
            <a:off x="7086600" y="3478213"/>
            <a:ext cx="1827215" cy="2163764"/>
            <a:chOff x="7023100" y="3478213"/>
            <a:chExt cx="1827215" cy="2163764"/>
          </a:xfrm>
        </p:grpSpPr>
        <p:sp>
          <p:nvSpPr>
            <p:cNvPr id="104" name="Line 53"/>
            <p:cNvSpPr>
              <a:spLocks noChangeShapeType="1"/>
            </p:cNvSpPr>
            <p:nvPr/>
          </p:nvSpPr>
          <p:spPr bwMode="auto">
            <a:xfrm flipV="1">
              <a:off x="8255000" y="3478213"/>
              <a:ext cx="0" cy="99060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nvGrpSpPr>
            <p:cNvPr id="105" name="Group 54"/>
            <p:cNvGrpSpPr/>
            <p:nvPr/>
          </p:nvGrpSpPr>
          <p:grpSpPr bwMode="auto">
            <a:xfrm>
              <a:off x="7023100" y="4186238"/>
              <a:ext cx="673100" cy="828675"/>
              <a:chOff x="3560" y="3111"/>
              <a:chExt cx="424" cy="522"/>
            </a:xfrm>
          </p:grpSpPr>
          <p:sp>
            <p:nvSpPr>
              <p:cNvPr id="106" name="Line 55"/>
              <p:cNvSpPr>
                <a:spLocks noChangeShapeType="1"/>
              </p:cNvSpPr>
              <p:nvPr/>
            </p:nvSpPr>
            <p:spPr bwMode="auto">
              <a:xfrm flipH="1">
                <a:off x="3560" y="3111"/>
                <a:ext cx="232" cy="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7" name="Line 56"/>
              <p:cNvSpPr>
                <a:spLocks noChangeShapeType="1"/>
              </p:cNvSpPr>
              <p:nvPr/>
            </p:nvSpPr>
            <p:spPr bwMode="auto">
              <a:xfrm flipH="1">
                <a:off x="3560" y="3633"/>
                <a:ext cx="232" cy="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8" name="Line 57"/>
              <p:cNvSpPr>
                <a:spLocks noChangeShapeType="1"/>
              </p:cNvSpPr>
              <p:nvPr/>
            </p:nvSpPr>
            <p:spPr bwMode="auto">
              <a:xfrm flipH="1">
                <a:off x="3792" y="3357"/>
                <a:ext cx="192" cy="0"/>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09" name="Line 58"/>
              <p:cNvSpPr>
                <a:spLocks noChangeShapeType="1"/>
              </p:cNvSpPr>
              <p:nvPr/>
            </p:nvSpPr>
            <p:spPr bwMode="auto">
              <a:xfrm>
                <a:off x="3792" y="3111"/>
                <a:ext cx="0" cy="522"/>
              </a:xfrm>
              <a:prstGeom prst="line">
                <a:avLst/>
              </a:prstGeom>
              <a:noFill/>
              <a:ln w="12700">
                <a:solidFill>
                  <a:srgbClr val="0000FF"/>
                </a:solidFill>
                <a:round/>
              </a:ln>
            </p:spPr>
            <p:txBody>
              <a:bodyPr/>
              <a:lstStyle/>
              <a:p>
                <a:pPr fontAlgn="base">
                  <a:spcBef>
                    <a:spcPct val="0"/>
                  </a:spcBef>
                  <a:spcAft>
                    <a:spcPct val="0"/>
                  </a:spcAft>
                </a:pPr>
                <a:endParaRPr lang="zh-CN" altLang="en-US" b="1">
                  <a:solidFill>
                    <a:srgbClr val="000000"/>
                  </a:solidFill>
                  <a:latin typeface="+mn-ea"/>
                </a:endParaRPr>
              </a:p>
            </p:txBody>
          </p:sp>
        </p:grpSp>
        <p:sp>
          <p:nvSpPr>
            <p:cNvPr id="110" name="Text Box 59"/>
            <p:cNvSpPr txBox="1">
              <a:spLocks noChangeArrowheads="1"/>
            </p:cNvSpPr>
            <p:nvPr/>
          </p:nvSpPr>
          <p:spPr bwMode="auto">
            <a:xfrm>
              <a:off x="7696201" y="4289426"/>
              <a:ext cx="1129705" cy="614363"/>
            </a:xfrm>
            <a:prstGeom prst="rect">
              <a:avLst/>
            </a:prstGeom>
            <a:solidFill>
              <a:schemeClr val="accent2">
                <a:lumMod val="60000"/>
                <a:lumOff val="40000"/>
              </a:schemeClr>
            </a:solidFill>
            <a:ln w="12700">
              <a:solidFill>
                <a:schemeClr val="tx1"/>
              </a:solidFill>
              <a:miter lim="800000"/>
            </a:ln>
            <a:effectLst>
              <a:outerShdw blurRad="50800" dist="38100" dir="5400000" algn="t" rotWithShape="0">
                <a:prstClr val="black">
                  <a:alpha val="40000"/>
                </a:prstClr>
              </a:outerShdw>
            </a:effectLst>
          </p:spPr>
          <p:txBody>
            <a:bodyPr lIns="0" tIns="36000" rIns="0" bIns="0" anchor="ctr" anchorCtr="1"/>
            <a:lstStyle/>
            <a:p>
              <a:pPr algn="r" fontAlgn="base">
                <a:spcBef>
                  <a:spcPts val="600"/>
                </a:spcBef>
                <a:spcAft>
                  <a:spcPct val="0"/>
                </a:spcAft>
                <a:defRPr/>
              </a:pPr>
              <a:r>
                <a:rPr lang="zh-CN" altLang="en-US" b="1">
                  <a:solidFill>
                    <a:srgbClr val="000000"/>
                  </a:solidFill>
                  <a:latin typeface="+mn-ea"/>
                </a:rPr>
                <a:t>控制电路</a:t>
              </a:r>
              <a:endParaRPr lang="zh-CN" altLang="en-US" b="1">
                <a:solidFill>
                  <a:srgbClr val="000000"/>
                </a:solidFill>
                <a:effectLst>
                  <a:outerShdw blurRad="38100" dist="38100" dir="2700000" algn="tl">
                    <a:srgbClr val="FFFFFF"/>
                  </a:outerShdw>
                </a:effectLst>
                <a:latin typeface="+mn-ea"/>
              </a:endParaRPr>
            </a:p>
          </p:txBody>
        </p:sp>
        <p:grpSp>
          <p:nvGrpSpPr>
            <p:cNvPr id="111" name="Group 60"/>
            <p:cNvGrpSpPr/>
            <p:nvPr/>
          </p:nvGrpSpPr>
          <p:grpSpPr bwMode="auto">
            <a:xfrm>
              <a:off x="7613652" y="4903789"/>
              <a:ext cx="1236663" cy="738188"/>
              <a:chOff x="3932" y="3552"/>
              <a:chExt cx="779" cy="465"/>
            </a:xfrm>
          </p:grpSpPr>
          <p:sp>
            <p:nvSpPr>
              <p:cNvPr id="112" name="Text Box 61"/>
              <p:cNvSpPr txBox="1">
                <a:spLocks noChangeArrowheads="1"/>
              </p:cNvSpPr>
              <p:nvPr/>
            </p:nvSpPr>
            <p:spPr bwMode="auto">
              <a:xfrm>
                <a:off x="3932" y="3810"/>
                <a:ext cx="240"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RD</a:t>
                </a:r>
                <a:endParaRPr lang="en-US" altLang="zh-CN" b="1" dirty="0">
                  <a:solidFill>
                    <a:srgbClr val="FF6600"/>
                  </a:solidFill>
                  <a:effectLst>
                    <a:outerShdw blurRad="38100" dist="38100" dir="2700000" algn="tl">
                      <a:srgbClr val="C0C0C0"/>
                    </a:outerShdw>
                  </a:effectLst>
                  <a:latin typeface="+mn-ea"/>
                </a:endParaRPr>
              </a:p>
            </p:txBody>
          </p:sp>
          <p:sp>
            <p:nvSpPr>
              <p:cNvPr id="113" name="Text Box 62"/>
              <p:cNvSpPr txBox="1">
                <a:spLocks noChangeArrowheads="1"/>
              </p:cNvSpPr>
              <p:nvPr/>
            </p:nvSpPr>
            <p:spPr bwMode="auto">
              <a:xfrm>
                <a:off x="4172" y="3810"/>
                <a:ext cx="304"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WR</a:t>
                </a:r>
                <a:endParaRPr lang="en-US" altLang="zh-CN" b="1" dirty="0">
                  <a:solidFill>
                    <a:srgbClr val="FF6600"/>
                  </a:solidFill>
                  <a:effectLst>
                    <a:outerShdw blurRad="38100" dist="38100" dir="2700000" algn="tl">
                      <a:srgbClr val="C0C0C0"/>
                    </a:outerShdw>
                  </a:effectLst>
                  <a:latin typeface="+mn-ea"/>
                </a:endParaRPr>
              </a:p>
            </p:txBody>
          </p:sp>
          <p:sp>
            <p:nvSpPr>
              <p:cNvPr id="114" name="Text Box 63"/>
              <p:cNvSpPr txBox="1">
                <a:spLocks noChangeArrowheads="1"/>
              </p:cNvSpPr>
              <p:nvPr/>
            </p:nvSpPr>
            <p:spPr bwMode="auto">
              <a:xfrm>
                <a:off x="4471" y="3807"/>
                <a:ext cx="240" cy="207"/>
              </a:xfrm>
              <a:prstGeom prst="rect">
                <a:avLst/>
              </a:prstGeom>
              <a:noFill/>
              <a:ln w="12700">
                <a:noFill/>
                <a:miter lim="800000"/>
              </a:ln>
            </p:spPr>
            <p:txBody>
              <a:bodyPr lIns="0" tIns="0" rIns="0" bIns="0"/>
              <a:lstStyle/>
              <a:p>
                <a:pPr algn="r" fontAlgn="base">
                  <a:spcBef>
                    <a:spcPct val="0"/>
                  </a:spcBef>
                  <a:spcAft>
                    <a:spcPct val="0"/>
                  </a:spcAft>
                  <a:defRPr/>
                </a:pPr>
                <a:r>
                  <a:rPr lang="en-US" altLang="zh-CN" b="1" dirty="0">
                    <a:solidFill>
                      <a:srgbClr val="FF6600"/>
                    </a:solidFill>
                    <a:latin typeface="+mn-ea"/>
                  </a:rPr>
                  <a:t>CS</a:t>
                </a:r>
                <a:endParaRPr lang="en-US" altLang="zh-CN" b="1" dirty="0">
                  <a:solidFill>
                    <a:srgbClr val="FF6600"/>
                  </a:solidFill>
                  <a:effectLst>
                    <a:outerShdw blurRad="38100" dist="38100" dir="2700000" algn="tl">
                      <a:srgbClr val="C0C0C0"/>
                    </a:outerShdw>
                  </a:effectLst>
                  <a:latin typeface="+mn-ea"/>
                </a:endParaRPr>
              </a:p>
            </p:txBody>
          </p:sp>
          <p:grpSp>
            <p:nvGrpSpPr>
              <p:cNvPr id="115" name="Group 64"/>
              <p:cNvGrpSpPr/>
              <p:nvPr/>
            </p:nvGrpSpPr>
            <p:grpSpPr bwMode="auto">
              <a:xfrm>
                <a:off x="4080" y="3552"/>
                <a:ext cx="506" cy="240"/>
                <a:chOff x="4080" y="3456"/>
                <a:chExt cx="506" cy="384"/>
              </a:xfrm>
            </p:grpSpPr>
            <p:sp>
              <p:nvSpPr>
                <p:cNvPr id="116" name="Line 65"/>
                <p:cNvSpPr>
                  <a:spLocks noChangeShapeType="1"/>
                </p:cNvSpPr>
                <p:nvPr/>
              </p:nvSpPr>
              <p:spPr bwMode="auto">
                <a:xfrm flipV="1">
                  <a:off x="4080" y="3456"/>
                  <a:ext cx="0" cy="384"/>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7" name="Line 66"/>
                <p:cNvSpPr>
                  <a:spLocks noChangeShapeType="1"/>
                </p:cNvSpPr>
                <p:nvPr/>
              </p:nvSpPr>
              <p:spPr bwMode="auto">
                <a:xfrm flipV="1">
                  <a:off x="4346" y="3456"/>
                  <a:ext cx="0" cy="384"/>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18" name="Line 67"/>
                <p:cNvSpPr>
                  <a:spLocks noChangeShapeType="1"/>
                </p:cNvSpPr>
                <p:nvPr/>
              </p:nvSpPr>
              <p:spPr bwMode="auto">
                <a:xfrm flipV="1">
                  <a:off x="4586" y="3456"/>
                  <a:ext cx="0" cy="384"/>
                </a:xfrm>
                <a:prstGeom prst="line">
                  <a:avLst/>
                </a:prstGeom>
                <a:noFill/>
                <a:ln w="12700">
                  <a:solidFill>
                    <a:srgbClr val="0000FF"/>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grpSp>
      <p:grpSp>
        <p:nvGrpSpPr>
          <p:cNvPr id="121" name="Group 70"/>
          <p:cNvGrpSpPr/>
          <p:nvPr/>
        </p:nvGrpSpPr>
        <p:grpSpPr bwMode="auto">
          <a:xfrm>
            <a:off x="4800600" y="1927225"/>
            <a:ext cx="533400" cy="1524000"/>
            <a:chOff x="2016" y="1008"/>
            <a:chExt cx="336" cy="1056"/>
          </a:xfrm>
        </p:grpSpPr>
        <p:sp>
          <p:nvSpPr>
            <p:cNvPr id="122" name="Line 71"/>
            <p:cNvSpPr>
              <a:spLocks noChangeShapeType="1"/>
            </p:cNvSpPr>
            <p:nvPr/>
          </p:nvSpPr>
          <p:spPr bwMode="auto">
            <a:xfrm>
              <a:off x="2016" y="100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3" name="Line 72"/>
            <p:cNvSpPr>
              <a:spLocks noChangeShapeType="1"/>
            </p:cNvSpPr>
            <p:nvPr/>
          </p:nvSpPr>
          <p:spPr bwMode="auto">
            <a:xfrm>
              <a:off x="2016" y="110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4" name="Line 73"/>
            <p:cNvSpPr>
              <a:spLocks noChangeShapeType="1"/>
            </p:cNvSpPr>
            <p:nvPr/>
          </p:nvSpPr>
          <p:spPr bwMode="auto">
            <a:xfrm>
              <a:off x="2016" y="1680"/>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5" name="Line 74"/>
            <p:cNvSpPr>
              <a:spLocks noChangeShapeType="1"/>
            </p:cNvSpPr>
            <p:nvPr/>
          </p:nvSpPr>
          <p:spPr bwMode="auto">
            <a:xfrm>
              <a:off x="2016" y="1776"/>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6" name="Line 75"/>
            <p:cNvSpPr>
              <a:spLocks noChangeShapeType="1"/>
            </p:cNvSpPr>
            <p:nvPr/>
          </p:nvSpPr>
          <p:spPr bwMode="auto">
            <a:xfrm>
              <a:off x="2016" y="1872"/>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7" name="Line 76"/>
            <p:cNvSpPr>
              <a:spLocks noChangeShapeType="1"/>
            </p:cNvSpPr>
            <p:nvPr/>
          </p:nvSpPr>
          <p:spPr bwMode="auto">
            <a:xfrm>
              <a:off x="2016" y="1968"/>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28" name="Line 77"/>
            <p:cNvSpPr>
              <a:spLocks noChangeShapeType="1"/>
            </p:cNvSpPr>
            <p:nvPr/>
          </p:nvSpPr>
          <p:spPr bwMode="auto">
            <a:xfrm>
              <a:off x="2016" y="2064"/>
              <a:ext cx="336" cy="0"/>
            </a:xfrm>
            <a:prstGeom prst="line">
              <a:avLst/>
            </a:prstGeom>
            <a:noFill/>
            <a:ln w="12700">
              <a:solidFill>
                <a:schemeClr val="tx1"/>
              </a:solidFill>
              <a:round/>
              <a:tail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sp>
        <p:nvSpPr>
          <p:cNvPr id="129" name="AutoShape 78"/>
          <p:cNvSpPr>
            <a:spLocks noChangeArrowheads="1"/>
          </p:cNvSpPr>
          <p:nvPr/>
        </p:nvSpPr>
        <p:spPr bwMode="auto">
          <a:xfrm>
            <a:off x="8593233" y="2423358"/>
            <a:ext cx="673100" cy="242887"/>
          </a:xfrm>
          <a:prstGeom prst="leftRightArrow">
            <a:avLst>
              <a:gd name="adj1" fmla="val 50000"/>
              <a:gd name="adj2" fmla="val 55425"/>
            </a:avLst>
          </a:prstGeom>
          <a:solidFill>
            <a:srgbClr val="66FF33"/>
          </a:solidFill>
          <a:ln w="12700">
            <a:solidFill>
              <a:schemeClr val="tx1"/>
            </a:solidFill>
            <a:miter lim="800000"/>
          </a:ln>
          <a:effectLst>
            <a:outerShdw blurRad="50800" dist="38100" dir="5400000" algn="t" rotWithShape="0">
              <a:prstClr val="black">
                <a:alpha val="40000"/>
              </a:prstClr>
            </a:outerShdw>
          </a:effectLst>
        </p:spPr>
        <p:txBody>
          <a:bodyPr/>
          <a:lstStyle/>
          <a:p>
            <a:pPr algn="r" fontAlgn="base">
              <a:spcBef>
                <a:spcPct val="0"/>
              </a:spcBef>
              <a:spcAft>
                <a:spcPct val="0"/>
              </a:spcAft>
              <a:defRPr/>
            </a:pPr>
            <a:endParaRPr lang="zh-CN" altLang="en-US" b="1">
              <a:solidFill>
                <a:srgbClr val="000000"/>
              </a:solidFill>
              <a:latin typeface="+mn-ea"/>
            </a:endParaRPr>
          </a:p>
        </p:txBody>
      </p:sp>
      <p:grpSp>
        <p:nvGrpSpPr>
          <p:cNvPr id="131" name="Group 79"/>
          <p:cNvGrpSpPr/>
          <p:nvPr/>
        </p:nvGrpSpPr>
        <p:grpSpPr bwMode="auto">
          <a:xfrm>
            <a:off x="5219628" y="3554414"/>
            <a:ext cx="1868559" cy="2551113"/>
            <a:chOff x="2288" y="2545"/>
            <a:chExt cx="1313" cy="1607"/>
          </a:xfrm>
        </p:grpSpPr>
        <p:grpSp>
          <p:nvGrpSpPr>
            <p:cNvPr id="132" name="Group 28"/>
            <p:cNvGrpSpPr/>
            <p:nvPr/>
          </p:nvGrpSpPr>
          <p:grpSpPr bwMode="auto">
            <a:xfrm>
              <a:off x="2288" y="2575"/>
              <a:ext cx="733" cy="210"/>
              <a:chOff x="2288" y="2294"/>
              <a:chExt cx="733" cy="210"/>
            </a:xfrm>
          </p:grpSpPr>
          <p:sp>
            <p:nvSpPr>
              <p:cNvPr id="153" name="Text Box 29"/>
              <p:cNvSpPr txBox="1">
                <a:spLocks noChangeArrowheads="1"/>
              </p:cNvSpPr>
              <p:nvPr/>
            </p:nvSpPr>
            <p:spPr bwMode="auto">
              <a:xfrm>
                <a:off x="2755" y="2296"/>
                <a:ext cx="261" cy="208"/>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latin typeface="+mn-ea"/>
                  </a:rPr>
                  <a:t>…</a:t>
                </a:r>
                <a:endParaRPr lang="en-US" altLang="zh-CN" b="1" dirty="0">
                  <a:effectLst>
                    <a:outerShdw blurRad="38100" dist="38100" dir="2700000" algn="tl">
                      <a:srgbClr val="C0C0C0"/>
                    </a:outerShdw>
                  </a:effectLst>
                  <a:latin typeface="+mn-ea"/>
                </a:endParaRPr>
              </a:p>
            </p:txBody>
          </p:sp>
          <p:sp>
            <p:nvSpPr>
              <p:cNvPr id="154" name="Text Box 30"/>
              <p:cNvSpPr txBox="1">
                <a:spLocks noChangeArrowheads="1"/>
              </p:cNvSpPr>
              <p:nvPr/>
            </p:nvSpPr>
            <p:spPr bwMode="auto">
              <a:xfrm>
                <a:off x="2288" y="2294"/>
                <a:ext cx="218" cy="207"/>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0</a:t>
                </a:r>
                <a:endParaRPr lang="en-US" altLang="zh-CN" b="1" dirty="0">
                  <a:effectLst>
                    <a:outerShdw blurRad="38100" dist="38100" dir="2700000" algn="tl">
                      <a:srgbClr val="C0C0C0"/>
                    </a:outerShdw>
                  </a:effectLst>
                  <a:latin typeface="+mn-ea"/>
                </a:endParaRPr>
              </a:p>
            </p:txBody>
          </p:sp>
          <p:sp>
            <p:nvSpPr>
              <p:cNvPr id="155" name="Text Box 31"/>
              <p:cNvSpPr txBox="1">
                <a:spLocks noChangeArrowheads="1"/>
              </p:cNvSpPr>
              <p:nvPr/>
            </p:nvSpPr>
            <p:spPr bwMode="auto">
              <a:xfrm>
                <a:off x="2586" y="2294"/>
                <a:ext cx="218" cy="207"/>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latin typeface="+mn-ea"/>
                  </a:rPr>
                  <a:t>Y</a:t>
                </a:r>
                <a:r>
                  <a:rPr lang="en-US" altLang="zh-CN" b="1" baseline="-25000" dirty="0">
                    <a:latin typeface="+mn-ea"/>
                  </a:rPr>
                  <a:t>1</a:t>
                </a:r>
                <a:endParaRPr lang="en-US" altLang="zh-CN" b="1" dirty="0">
                  <a:effectLst>
                    <a:outerShdw blurRad="38100" dist="38100" dir="2700000" algn="tl">
                      <a:srgbClr val="C0C0C0"/>
                    </a:outerShdw>
                  </a:effectLst>
                  <a:latin typeface="+mn-ea"/>
                </a:endParaRPr>
              </a:p>
            </p:txBody>
          </p:sp>
        </p:grpSp>
        <p:sp>
          <p:nvSpPr>
            <p:cNvPr id="133" name="Text Box 34"/>
            <p:cNvSpPr txBox="1">
              <a:spLocks noChangeArrowheads="1"/>
            </p:cNvSpPr>
            <p:nvPr/>
          </p:nvSpPr>
          <p:spPr bwMode="auto">
            <a:xfrm>
              <a:off x="2555" y="3960"/>
              <a:ext cx="1008" cy="192"/>
            </a:xfrm>
            <a:prstGeom prst="rect">
              <a:avLst/>
            </a:prstGeom>
            <a:noFill/>
            <a:ln w="12700">
              <a:noFill/>
              <a:miter lim="800000"/>
            </a:ln>
          </p:spPr>
          <p:txBody>
            <a:bodyPr lIns="0" tIns="0" rIns="0" bIns="0"/>
            <a:lstStyle/>
            <a:p>
              <a:pPr algn="ctr" fontAlgn="base">
                <a:spcBef>
                  <a:spcPct val="0"/>
                </a:spcBef>
                <a:spcAft>
                  <a:spcPct val="0"/>
                </a:spcAft>
                <a:defRPr/>
              </a:pPr>
              <a:r>
                <a:rPr lang="en-US" altLang="zh-CN" b="1" dirty="0">
                  <a:solidFill>
                    <a:srgbClr val="FF6600"/>
                  </a:solidFill>
                  <a:latin typeface="+mn-ea"/>
                </a:rPr>
                <a:t>m</a:t>
              </a:r>
              <a:r>
                <a:rPr lang="zh-CN" altLang="en-US" b="1" dirty="0">
                  <a:solidFill>
                    <a:srgbClr val="FF6600"/>
                  </a:solidFill>
                  <a:latin typeface="+mn-ea"/>
                </a:rPr>
                <a:t>位</a:t>
              </a:r>
              <a:r>
                <a:rPr lang="en-US" altLang="zh-CN" b="1" dirty="0">
                  <a:solidFill>
                    <a:srgbClr val="FF6600"/>
                  </a:solidFill>
                  <a:latin typeface="+mn-ea"/>
                </a:rPr>
                <a:t>Y</a:t>
              </a:r>
              <a:r>
                <a:rPr lang="zh-CN" altLang="en-US" b="1" dirty="0">
                  <a:solidFill>
                    <a:srgbClr val="FF6600"/>
                  </a:solidFill>
                  <a:latin typeface="+mn-ea"/>
                </a:rPr>
                <a:t>向地址</a:t>
              </a:r>
              <a:endParaRPr lang="zh-CN" altLang="en-US" b="1" dirty="0">
                <a:solidFill>
                  <a:srgbClr val="FF6600"/>
                </a:solidFill>
                <a:effectLst>
                  <a:outerShdw blurRad="38100" dist="38100" dir="2700000" algn="tl">
                    <a:srgbClr val="C0C0C0"/>
                  </a:outerShdw>
                </a:effectLst>
                <a:latin typeface="+mn-ea"/>
              </a:endParaRPr>
            </a:p>
          </p:txBody>
        </p:sp>
        <p:sp>
          <p:nvSpPr>
            <p:cNvPr id="134" name="AutoShape 35"/>
            <p:cNvSpPr>
              <a:spLocks noChangeArrowheads="1"/>
            </p:cNvSpPr>
            <p:nvPr/>
          </p:nvSpPr>
          <p:spPr bwMode="auto">
            <a:xfrm>
              <a:off x="2937" y="3614"/>
              <a:ext cx="192" cy="272"/>
            </a:xfrm>
            <a:prstGeom prst="upArrow">
              <a:avLst>
                <a:gd name="adj1" fmla="val 50000"/>
                <a:gd name="adj2" fmla="val 35417"/>
              </a:avLst>
            </a:prstGeom>
            <a:solidFill>
              <a:srgbClr val="FFCC00"/>
            </a:solidFill>
            <a:ln w="19050" algn="ctr">
              <a:solidFill>
                <a:schemeClr val="tx1"/>
              </a:solidFill>
              <a:miter lim="800000"/>
            </a:ln>
            <a:effectLst>
              <a:outerShdw blurRad="50800" dist="38100" dir="5400000" algn="t" rotWithShape="0">
                <a:prstClr val="black">
                  <a:alpha val="40000"/>
                </a:prstClr>
              </a:outerShdw>
            </a:effectLst>
          </p:spPr>
          <p:txBody>
            <a:bodyPr wrap="none" anchor="ctr"/>
            <a:lstStyle/>
            <a:p>
              <a:pPr algn="ctr" fontAlgn="base">
                <a:spcBef>
                  <a:spcPct val="0"/>
                </a:spcBef>
                <a:spcAft>
                  <a:spcPct val="0"/>
                </a:spcAft>
                <a:defRPr/>
              </a:pPr>
              <a:endParaRPr lang="zh-CN" altLang="en-US" b="1">
                <a:solidFill>
                  <a:srgbClr val="000000"/>
                </a:solidFill>
                <a:latin typeface="+mn-ea"/>
              </a:endParaRPr>
            </a:p>
          </p:txBody>
        </p:sp>
        <p:grpSp>
          <p:nvGrpSpPr>
            <p:cNvPr id="135" name="Group 36"/>
            <p:cNvGrpSpPr/>
            <p:nvPr/>
          </p:nvGrpSpPr>
          <p:grpSpPr bwMode="auto">
            <a:xfrm>
              <a:off x="2496" y="2545"/>
              <a:ext cx="1008" cy="288"/>
              <a:chOff x="2496" y="2208"/>
              <a:chExt cx="1008" cy="288"/>
            </a:xfrm>
          </p:grpSpPr>
          <p:sp>
            <p:nvSpPr>
              <p:cNvPr id="146" name="Line 37"/>
              <p:cNvSpPr>
                <a:spLocks noChangeShapeType="1"/>
              </p:cNvSpPr>
              <p:nvPr/>
            </p:nvSpPr>
            <p:spPr bwMode="auto">
              <a:xfrm>
                <a:off x="249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7" name="Line 38"/>
              <p:cNvSpPr>
                <a:spLocks noChangeShapeType="1"/>
              </p:cNvSpPr>
              <p:nvPr/>
            </p:nvSpPr>
            <p:spPr bwMode="auto">
              <a:xfrm>
                <a:off x="259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8" name="Line 39"/>
              <p:cNvSpPr>
                <a:spLocks noChangeShapeType="1"/>
              </p:cNvSpPr>
              <p:nvPr/>
            </p:nvSpPr>
            <p:spPr bwMode="auto">
              <a:xfrm>
                <a:off x="3120"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9" name="Line 40"/>
              <p:cNvSpPr>
                <a:spLocks noChangeShapeType="1"/>
              </p:cNvSpPr>
              <p:nvPr/>
            </p:nvSpPr>
            <p:spPr bwMode="auto">
              <a:xfrm>
                <a:off x="321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50" name="Line 41"/>
              <p:cNvSpPr>
                <a:spLocks noChangeShapeType="1"/>
              </p:cNvSpPr>
              <p:nvPr/>
            </p:nvSpPr>
            <p:spPr bwMode="auto">
              <a:xfrm>
                <a:off x="331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51" name="Line 42"/>
              <p:cNvSpPr>
                <a:spLocks noChangeShapeType="1"/>
              </p:cNvSpPr>
              <p:nvPr/>
            </p:nvSpPr>
            <p:spPr bwMode="auto">
              <a:xfrm>
                <a:off x="3408"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52" name="Line 43"/>
              <p:cNvSpPr>
                <a:spLocks noChangeShapeType="1"/>
              </p:cNvSpPr>
              <p:nvPr/>
            </p:nvSpPr>
            <p:spPr bwMode="auto">
              <a:xfrm>
                <a:off x="3504"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grpSp>
          <p:nvGrpSpPr>
            <p:cNvPr id="136" name="Group 44"/>
            <p:cNvGrpSpPr/>
            <p:nvPr/>
          </p:nvGrpSpPr>
          <p:grpSpPr bwMode="auto">
            <a:xfrm>
              <a:off x="2496" y="3089"/>
              <a:ext cx="1008" cy="288"/>
              <a:chOff x="2496" y="2208"/>
              <a:chExt cx="1008" cy="288"/>
            </a:xfrm>
          </p:grpSpPr>
          <p:sp>
            <p:nvSpPr>
              <p:cNvPr id="139" name="Line 45"/>
              <p:cNvSpPr>
                <a:spLocks noChangeShapeType="1"/>
              </p:cNvSpPr>
              <p:nvPr/>
            </p:nvSpPr>
            <p:spPr bwMode="auto">
              <a:xfrm>
                <a:off x="249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0" name="Line 46"/>
              <p:cNvSpPr>
                <a:spLocks noChangeShapeType="1"/>
              </p:cNvSpPr>
              <p:nvPr/>
            </p:nvSpPr>
            <p:spPr bwMode="auto">
              <a:xfrm>
                <a:off x="259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1" name="Line 47"/>
              <p:cNvSpPr>
                <a:spLocks noChangeShapeType="1"/>
              </p:cNvSpPr>
              <p:nvPr/>
            </p:nvSpPr>
            <p:spPr bwMode="auto">
              <a:xfrm>
                <a:off x="3120"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2" name="Line 48"/>
              <p:cNvSpPr>
                <a:spLocks noChangeShapeType="1"/>
              </p:cNvSpPr>
              <p:nvPr/>
            </p:nvSpPr>
            <p:spPr bwMode="auto">
              <a:xfrm>
                <a:off x="3216"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3" name="Line 49"/>
              <p:cNvSpPr>
                <a:spLocks noChangeShapeType="1"/>
              </p:cNvSpPr>
              <p:nvPr/>
            </p:nvSpPr>
            <p:spPr bwMode="auto">
              <a:xfrm>
                <a:off x="3312"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4" name="Line 50"/>
              <p:cNvSpPr>
                <a:spLocks noChangeShapeType="1"/>
              </p:cNvSpPr>
              <p:nvPr/>
            </p:nvSpPr>
            <p:spPr bwMode="auto">
              <a:xfrm>
                <a:off x="3408"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sp>
            <p:nvSpPr>
              <p:cNvPr id="145" name="Line 51"/>
              <p:cNvSpPr>
                <a:spLocks noChangeShapeType="1"/>
              </p:cNvSpPr>
              <p:nvPr/>
            </p:nvSpPr>
            <p:spPr bwMode="auto">
              <a:xfrm>
                <a:off x="3504" y="2208"/>
                <a:ext cx="0" cy="288"/>
              </a:xfrm>
              <a:prstGeom prst="line">
                <a:avLst/>
              </a:prstGeom>
              <a:noFill/>
              <a:ln w="12700">
                <a:solidFill>
                  <a:schemeClr val="tx1"/>
                </a:solidFill>
                <a:round/>
                <a:headEnd type="triangle" w="med" len="med"/>
              </a:ln>
            </p:spPr>
            <p:txBody>
              <a:bodyPr/>
              <a:lstStyle/>
              <a:p>
                <a:pPr fontAlgn="base">
                  <a:spcBef>
                    <a:spcPct val="0"/>
                  </a:spcBef>
                  <a:spcAft>
                    <a:spcPct val="0"/>
                  </a:spcAft>
                </a:pPr>
                <a:endParaRPr lang="zh-CN" altLang="en-US" b="1">
                  <a:solidFill>
                    <a:srgbClr val="000000"/>
                  </a:solidFill>
                  <a:latin typeface="+mn-ea"/>
                </a:endParaRPr>
              </a:p>
            </p:txBody>
          </p:sp>
        </p:grpSp>
        <p:sp>
          <p:nvSpPr>
            <p:cNvPr id="137" name="Text Box 32"/>
            <p:cNvSpPr txBox="1">
              <a:spLocks noChangeArrowheads="1"/>
            </p:cNvSpPr>
            <p:nvPr/>
          </p:nvSpPr>
          <p:spPr bwMode="auto">
            <a:xfrm>
              <a:off x="2352" y="3305"/>
              <a:ext cx="1249" cy="288"/>
            </a:xfrm>
            <a:prstGeom prst="rect">
              <a:avLst/>
            </a:prstGeom>
            <a:solidFill>
              <a:srgbClr val="CCFF66"/>
            </a:solidFill>
            <a:ln w="12700">
              <a:solidFill>
                <a:schemeClr val="tx1"/>
              </a:solidFill>
              <a:miter lim="800000"/>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latin typeface="+mn-ea"/>
                </a:rPr>
                <a:t>Y</a:t>
              </a:r>
              <a:r>
                <a:rPr lang="zh-CN" altLang="en-US" b="1" dirty="0">
                  <a:latin typeface="+mn-ea"/>
                </a:rPr>
                <a:t>向地址译码器</a:t>
              </a:r>
              <a:endParaRPr lang="zh-CN" altLang="en-US" b="1" dirty="0">
                <a:effectLst>
                  <a:outerShdw blurRad="38100" dist="38100" dir="2700000" algn="tl">
                    <a:srgbClr val="000000"/>
                  </a:outerShdw>
                </a:effectLst>
                <a:latin typeface="+mn-ea"/>
              </a:endParaRPr>
            </a:p>
          </p:txBody>
        </p:sp>
        <p:sp>
          <p:nvSpPr>
            <p:cNvPr id="138" name="Text Box 33"/>
            <p:cNvSpPr txBox="1">
              <a:spLocks noChangeArrowheads="1"/>
            </p:cNvSpPr>
            <p:nvPr/>
          </p:nvSpPr>
          <p:spPr bwMode="auto">
            <a:xfrm>
              <a:off x="2352" y="2805"/>
              <a:ext cx="1248" cy="276"/>
            </a:xfrm>
            <a:prstGeom prst="rect">
              <a:avLst/>
            </a:prstGeom>
            <a:solidFill>
              <a:srgbClr val="00FF99"/>
            </a:solidFill>
            <a:ln w="12700">
              <a:solidFill>
                <a:schemeClr val="tx1"/>
              </a:solidFill>
              <a:miter lim="800000"/>
            </a:ln>
            <a:effectLst>
              <a:outerShdw blurRad="50800" dist="38100" dir="5400000" algn="t" rotWithShape="0">
                <a:prstClr val="black">
                  <a:alpha val="40000"/>
                </a:prstClr>
              </a:outerShdw>
            </a:effectLst>
          </p:spPr>
          <p:txBody>
            <a:bodyPr lIns="0" tIns="72000" rIns="0" bIns="0"/>
            <a:lstStyle/>
            <a:p>
              <a:pPr algn="ctr" fontAlgn="base">
                <a:spcBef>
                  <a:spcPct val="0"/>
                </a:spcBef>
                <a:spcAft>
                  <a:spcPct val="0"/>
                </a:spcAft>
                <a:defRPr/>
              </a:pPr>
              <a:r>
                <a:rPr lang="en-US" altLang="zh-CN" b="1" dirty="0">
                  <a:solidFill>
                    <a:srgbClr val="000000"/>
                  </a:solidFill>
                  <a:latin typeface="+mn-ea"/>
                </a:rPr>
                <a:t>Y</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8" name="组合 7"/>
          <p:cNvGrpSpPr/>
          <p:nvPr/>
        </p:nvGrpSpPr>
        <p:grpSpPr>
          <a:xfrm>
            <a:off x="5321301" y="1566862"/>
            <a:ext cx="1914525" cy="1987549"/>
            <a:chOff x="5257801" y="1566862"/>
            <a:chExt cx="1914525" cy="1987549"/>
          </a:xfrm>
        </p:grpSpPr>
        <p:grpSp>
          <p:nvGrpSpPr>
            <p:cNvPr id="85" name="Group 7"/>
            <p:cNvGrpSpPr/>
            <p:nvPr/>
          </p:nvGrpSpPr>
          <p:grpSpPr bwMode="auto">
            <a:xfrm>
              <a:off x="5257801" y="1566862"/>
              <a:ext cx="1914525" cy="1987549"/>
              <a:chOff x="2352" y="748"/>
              <a:chExt cx="1414" cy="1460"/>
            </a:xfrm>
          </p:grpSpPr>
          <p:sp>
            <p:nvSpPr>
              <p:cNvPr id="86" name="Rectangle 8"/>
              <p:cNvSpPr>
                <a:spLocks noChangeAspect="1" noChangeArrowheads="1"/>
              </p:cNvSpPr>
              <p:nvPr/>
            </p:nvSpPr>
            <p:spPr bwMode="auto">
              <a:xfrm>
                <a:off x="2502" y="748"/>
                <a:ext cx="1264" cy="1304"/>
              </a:xfrm>
              <a:prstGeom prst="rect">
                <a:avLst/>
              </a:prstGeom>
              <a:solidFill>
                <a:srgbClr val="FF6600"/>
              </a:solidFill>
              <a:ln w="19050">
                <a:solidFill>
                  <a:schemeClr val="tx1"/>
                </a:solidFill>
                <a:miter lim="800000"/>
              </a:ln>
            </p:spPr>
            <p:txBody>
              <a:bodyPr lIns="12700" tIns="12700" rIns="12700" bIns="12700"/>
              <a:lstStyle/>
              <a:p>
                <a:pPr algn="just" fontAlgn="base">
                  <a:spcBef>
                    <a:spcPct val="0"/>
                  </a:spcBef>
                  <a:spcAft>
                    <a:spcPct val="0"/>
                  </a:spcAft>
                </a:pPr>
                <a:endParaRPr lang="zh-CN" altLang="en-US" b="1" dirty="0">
                  <a:solidFill>
                    <a:srgbClr val="000000"/>
                  </a:solidFill>
                  <a:latin typeface="+mn-ea"/>
                </a:endParaRPr>
              </a:p>
            </p:txBody>
          </p:sp>
          <p:sp>
            <p:nvSpPr>
              <p:cNvPr id="87" name="Rectangle 9"/>
              <p:cNvSpPr>
                <a:spLocks noChangeAspect="1" noChangeArrowheads="1"/>
              </p:cNvSpPr>
              <p:nvPr/>
            </p:nvSpPr>
            <p:spPr bwMode="auto">
              <a:xfrm>
                <a:off x="2428" y="824"/>
                <a:ext cx="1263" cy="1303"/>
              </a:xfrm>
              <a:prstGeom prst="rect">
                <a:avLst/>
              </a:prstGeom>
              <a:solidFill>
                <a:srgbClr val="FF6600"/>
              </a:solidFill>
              <a:ln w="19050">
                <a:solidFill>
                  <a:schemeClr val="tx1"/>
                </a:solidFill>
                <a:miter lim="800000"/>
              </a:ln>
            </p:spPr>
            <p:txBody>
              <a:bodyPr lIns="12700" tIns="12700" rIns="12700" bIns="12700"/>
              <a:lstStyle/>
              <a:p>
                <a:pPr algn="r" fontAlgn="base">
                  <a:spcBef>
                    <a:spcPct val="0"/>
                  </a:spcBef>
                  <a:spcAft>
                    <a:spcPct val="0"/>
                  </a:spcAft>
                </a:pPr>
                <a:endParaRPr lang="zh-CN" altLang="en-US" b="1" dirty="0">
                  <a:solidFill>
                    <a:srgbClr val="000000"/>
                  </a:solidFill>
                  <a:latin typeface="+mn-ea"/>
                </a:endParaRPr>
              </a:p>
            </p:txBody>
          </p:sp>
          <p:sp>
            <p:nvSpPr>
              <p:cNvPr id="88" name="Rectangle 10"/>
              <p:cNvSpPr>
                <a:spLocks noChangeAspect="1" noChangeArrowheads="1"/>
              </p:cNvSpPr>
              <p:nvPr/>
            </p:nvSpPr>
            <p:spPr bwMode="auto">
              <a:xfrm>
                <a:off x="2352" y="905"/>
                <a:ext cx="1265" cy="1303"/>
              </a:xfrm>
              <a:prstGeom prst="rect">
                <a:avLst/>
              </a:prstGeom>
              <a:solidFill>
                <a:srgbClr val="FF6600"/>
              </a:solidFill>
              <a:ln w="19050">
                <a:solidFill>
                  <a:schemeClr val="tx1"/>
                </a:solidFill>
                <a:miter lim="800000"/>
              </a:ln>
            </p:spPr>
            <p:txBody>
              <a:bodyPr lIns="12700" tIns="12700" rIns="12700" bIns="12700"/>
              <a:lstStyle/>
              <a:p>
                <a:pPr algn="just" fontAlgn="base">
                  <a:spcBef>
                    <a:spcPct val="0"/>
                  </a:spcBef>
                  <a:spcAft>
                    <a:spcPct val="0"/>
                  </a:spcAft>
                </a:pPr>
                <a:endParaRPr lang="en-US" altLang="zh-CN" b="1" dirty="0">
                  <a:solidFill>
                    <a:srgbClr val="CCFF66"/>
                  </a:solidFill>
                  <a:latin typeface="+mn-ea"/>
                </a:endParaRPr>
              </a:p>
              <a:p>
                <a:pPr algn="just" fontAlgn="base">
                  <a:spcBef>
                    <a:spcPct val="0"/>
                  </a:spcBef>
                  <a:spcAft>
                    <a:spcPct val="0"/>
                  </a:spcAft>
                </a:pPr>
                <a:endParaRPr lang="en-US" altLang="zh-CN" b="1" dirty="0">
                  <a:solidFill>
                    <a:srgbClr val="CCFF66"/>
                  </a:solidFill>
                  <a:latin typeface="+mn-ea"/>
                </a:endParaRPr>
              </a:p>
              <a:p>
                <a:pPr algn="ctr" fontAlgn="base">
                  <a:spcBef>
                    <a:spcPct val="0"/>
                  </a:spcBef>
                  <a:spcAft>
                    <a:spcPct val="0"/>
                  </a:spcAft>
                </a:pPr>
                <a:endParaRPr lang="en-US" altLang="zh-CN" b="1" dirty="0">
                  <a:solidFill>
                    <a:srgbClr val="CCFF66"/>
                  </a:solidFill>
                  <a:latin typeface="+mn-ea"/>
                </a:endParaRPr>
              </a:p>
            </p:txBody>
          </p:sp>
        </p:grpSp>
        <p:sp>
          <p:nvSpPr>
            <p:cNvPr id="5" name="矩形 4"/>
            <p:cNvSpPr/>
            <p:nvPr/>
          </p:nvSpPr>
          <p:spPr>
            <a:xfrm>
              <a:off x="5484066" y="2344335"/>
              <a:ext cx="1261885" cy="646331"/>
            </a:xfrm>
            <a:prstGeom prst="rect">
              <a:avLst/>
            </a:prstGeom>
          </p:spPr>
          <p:txBody>
            <a:bodyPr wrap="none">
              <a:spAutoFit/>
            </a:bodyPr>
            <a:lstStyle/>
            <a:p>
              <a:pPr algn="ctr" fontAlgn="base">
                <a:spcBef>
                  <a:spcPct val="0"/>
                </a:spcBef>
                <a:spcAft>
                  <a:spcPct val="0"/>
                </a:spcAft>
              </a:pPr>
              <a:r>
                <a:rPr lang="zh-CN" altLang="en-US" b="1" spc="300" dirty="0">
                  <a:solidFill>
                    <a:schemeClr val="bg1"/>
                  </a:solidFill>
                  <a:latin typeface="+mn-ea"/>
                </a:rPr>
                <a:t>存储单元</a:t>
              </a:r>
              <a:endParaRPr lang="en-US" altLang="zh-CN" b="1" spc="300" dirty="0">
                <a:solidFill>
                  <a:schemeClr val="bg1"/>
                </a:solidFill>
                <a:latin typeface="+mn-ea"/>
              </a:endParaRPr>
            </a:p>
            <a:p>
              <a:pPr algn="ctr" fontAlgn="base">
                <a:spcBef>
                  <a:spcPct val="0"/>
                </a:spcBef>
                <a:spcAft>
                  <a:spcPct val="0"/>
                </a:spcAft>
              </a:pPr>
              <a:r>
                <a:rPr lang="zh-CN" altLang="en-US" b="1" spc="300" dirty="0">
                  <a:solidFill>
                    <a:schemeClr val="bg1"/>
                  </a:solidFill>
                  <a:latin typeface="+mn-ea"/>
                </a:rPr>
                <a:t>阵列</a:t>
              </a:r>
              <a:endParaRPr lang="zh-CN" altLang="en-US" b="1" spc="300" dirty="0">
                <a:solidFill>
                  <a:schemeClr val="bg1"/>
                </a:solidFill>
                <a:latin typeface="+mn-ea"/>
              </a:endParaRPr>
            </a:p>
          </p:txBody>
        </p:sp>
      </p:grpSp>
      <p:grpSp>
        <p:nvGrpSpPr>
          <p:cNvPr id="12" name="组合 11"/>
          <p:cNvGrpSpPr/>
          <p:nvPr/>
        </p:nvGrpSpPr>
        <p:grpSpPr>
          <a:xfrm>
            <a:off x="3340101" y="1725613"/>
            <a:ext cx="487576" cy="1828798"/>
            <a:chOff x="3276601" y="1725613"/>
            <a:chExt cx="487576" cy="1828798"/>
          </a:xfrm>
        </p:grpSpPr>
        <p:sp>
          <p:nvSpPr>
            <p:cNvPr id="130" name="Text Box 11"/>
            <p:cNvSpPr txBox="1">
              <a:spLocks noChangeArrowheads="1"/>
            </p:cNvSpPr>
            <p:nvPr/>
          </p:nvSpPr>
          <p:spPr bwMode="auto">
            <a:xfrm>
              <a:off x="3276601" y="1725613"/>
              <a:ext cx="485775" cy="1820862"/>
            </a:xfrm>
            <a:prstGeom prst="rect">
              <a:avLst/>
            </a:prstGeom>
            <a:solidFill>
              <a:srgbClr val="CCFF66"/>
            </a:solidFill>
            <a:ln w="12700">
              <a:solidFill>
                <a:schemeClr val="tx1"/>
              </a:solidFill>
              <a:miter lim="800000"/>
            </a:ln>
            <a:effectLst>
              <a:outerShdw blurRad="50800" dist="38100" dir="5400000" algn="t" rotWithShape="0">
                <a:prstClr val="black">
                  <a:alpha val="40000"/>
                </a:prstClr>
              </a:outerShdw>
            </a:effectLst>
          </p:spPr>
          <p:txBody>
            <a:bodyPr vert="eaVert" lIns="0" tIns="0" rIns="108000" bIns="0"/>
            <a:lstStyle/>
            <a:p>
              <a:pPr algn="ctr" fontAlgn="base">
                <a:spcBef>
                  <a:spcPts val="200"/>
                </a:spcBef>
                <a:spcAft>
                  <a:spcPct val="0"/>
                </a:spcAft>
                <a:defRPr/>
              </a:pPr>
              <a:endParaRPr lang="zh-CN" altLang="en-US" b="1" dirty="0">
                <a:effectLst>
                  <a:outerShdw blurRad="38100" dist="38100" dir="2700000" algn="tl">
                    <a:srgbClr val="000000"/>
                  </a:outerShdw>
                </a:effectLst>
                <a:latin typeface="+mn-ea"/>
              </a:endParaRPr>
            </a:p>
          </p:txBody>
        </p:sp>
        <p:sp>
          <p:nvSpPr>
            <p:cNvPr id="159" name="Text Box 11"/>
            <p:cNvSpPr txBox="1">
              <a:spLocks noChangeArrowheads="1"/>
            </p:cNvSpPr>
            <p:nvPr/>
          </p:nvSpPr>
          <p:spPr bwMode="auto">
            <a:xfrm>
              <a:off x="3278402" y="1733549"/>
              <a:ext cx="485775" cy="1820862"/>
            </a:xfrm>
            <a:prstGeom prst="rect">
              <a:avLst/>
            </a:prstGeom>
            <a:noFill/>
            <a:ln w="12700">
              <a:noFill/>
              <a:miter lim="800000"/>
            </a:ln>
            <a:effectLst/>
          </p:spPr>
          <p:txBody>
            <a:bodyPr vert="eaVert" lIns="0" tIns="0" rIns="108000" bIns="0"/>
            <a:lstStyle/>
            <a:p>
              <a:pPr algn="ctr" fontAlgn="base">
                <a:spcBef>
                  <a:spcPts val="200"/>
                </a:spcBef>
                <a:spcAft>
                  <a:spcPct val="0"/>
                </a:spcAft>
                <a:defRPr/>
              </a:pPr>
              <a:r>
                <a:rPr lang="en-US" altLang="zh-CN" b="1" dirty="0">
                  <a:latin typeface="+mn-ea"/>
                </a:rPr>
                <a:t>X</a:t>
              </a:r>
              <a:r>
                <a:rPr lang="zh-CN" altLang="en-US" b="1" dirty="0">
                  <a:latin typeface="+mn-ea"/>
                </a:rPr>
                <a:t>向地址译码器</a:t>
              </a:r>
              <a:endParaRPr lang="zh-CN" altLang="en-US" b="1" dirty="0">
                <a:latin typeface="+mn-ea"/>
              </a:endParaRPr>
            </a:p>
          </p:txBody>
        </p:sp>
      </p:grpSp>
      <p:grpSp>
        <p:nvGrpSpPr>
          <p:cNvPr id="13" name="组合 12"/>
          <p:cNvGrpSpPr/>
          <p:nvPr/>
        </p:nvGrpSpPr>
        <p:grpSpPr>
          <a:xfrm>
            <a:off x="4327954" y="1744663"/>
            <a:ext cx="459946" cy="1809750"/>
            <a:chOff x="4264454" y="1744663"/>
            <a:chExt cx="459946" cy="1809750"/>
          </a:xfrm>
        </p:grpSpPr>
        <p:sp>
          <p:nvSpPr>
            <p:cNvPr id="89" name="Text Box 12"/>
            <p:cNvSpPr txBox="1">
              <a:spLocks noChangeArrowheads="1"/>
            </p:cNvSpPr>
            <p:nvPr/>
          </p:nvSpPr>
          <p:spPr bwMode="auto">
            <a:xfrm>
              <a:off x="4267200" y="1744663"/>
              <a:ext cx="457200" cy="1809750"/>
            </a:xfrm>
            <a:prstGeom prst="rect">
              <a:avLst/>
            </a:prstGeom>
            <a:solidFill>
              <a:srgbClr val="00FF99"/>
            </a:solidFill>
            <a:ln w="12700">
              <a:solidFill>
                <a:schemeClr val="tx1"/>
              </a:solidFill>
              <a:miter lim="800000"/>
            </a:ln>
            <a:effectLst>
              <a:outerShdw blurRad="50800" dist="38100" dir="5400000" algn="t" rotWithShape="0">
                <a:prstClr val="black">
                  <a:alpha val="40000"/>
                </a:prstClr>
              </a:outerShdw>
            </a:effectLst>
          </p:spPr>
          <p:txBody>
            <a:bodyPr vert="eaVert" lIns="0" tIns="0" rIns="72000" bIns="0"/>
            <a:lstStyle/>
            <a:p>
              <a:pPr algn="ctr" fontAlgn="base">
                <a:spcBef>
                  <a:spcPts val="200"/>
                </a:spcBef>
                <a:spcAft>
                  <a:spcPct val="0"/>
                </a:spcAft>
                <a:defRPr/>
              </a:pPr>
              <a:endParaRPr lang="zh-CN" altLang="en-US" b="1" dirty="0">
                <a:solidFill>
                  <a:srgbClr val="000000"/>
                </a:solidFill>
                <a:effectLst>
                  <a:outerShdw blurRad="38100" dist="38100" dir="2700000" algn="tl">
                    <a:srgbClr val="FFFFFF"/>
                  </a:outerShdw>
                </a:effectLst>
                <a:latin typeface="+mn-ea"/>
              </a:endParaRPr>
            </a:p>
          </p:txBody>
        </p:sp>
        <p:sp>
          <p:nvSpPr>
            <p:cNvPr id="161" name="Text Box 12"/>
            <p:cNvSpPr txBox="1">
              <a:spLocks noChangeArrowheads="1"/>
            </p:cNvSpPr>
            <p:nvPr/>
          </p:nvSpPr>
          <p:spPr bwMode="auto">
            <a:xfrm>
              <a:off x="4264454" y="1923257"/>
              <a:ext cx="444613" cy="1452561"/>
            </a:xfrm>
            <a:prstGeom prst="rect">
              <a:avLst/>
            </a:prstGeom>
            <a:noFill/>
            <a:ln w="12700">
              <a:noFill/>
              <a:miter lim="800000"/>
            </a:ln>
            <a:effectLst/>
          </p:spPr>
          <p:txBody>
            <a:bodyPr vert="eaVert" lIns="0" tIns="0" rIns="72000" bIns="0"/>
            <a:lstStyle/>
            <a:p>
              <a:pPr algn="ctr" fontAlgn="base">
                <a:spcBef>
                  <a:spcPts val="200"/>
                </a:spcBef>
                <a:spcAft>
                  <a:spcPct val="0"/>
                </a:spcAft>
                <a:defRPr/>
              </a:pPr>
              <a:r>
                <a:rPr lang="en-US" altLang="zh-CN" b="1" dirty="0">
                  <a:solidFill>
                    <a:srgbClr val="000000"/>
                  </a:solidFill>
                  <a:latin typeface="+mn-ea"/>
                </a:rPr>
                <a:t>X</a:t>
              </a:r>
              <a:r>
                <a:rPr lang="zh-CN" altLang="en-US" b="1" dirty="0">
                  <a:solidFill>
                    <a:srgbClr val="000000"/>
                  </a:solidFill>
                  <a:latin typeface="+mn-ea"/>
                </a:rPr>
                <a:t>向驱动器</a:t>
              </a:r>
              <a:endParaRPr lang="zh-CN" altLang="en-US" b="1" dirty="0">
                <a:solidFill>
                  <a:srgbClr val="000000"/>
                </a:solidFill>
                <a:effectLst>
                  <a:outerShdw blurRad="38100" dist="38100" dir="2700000" algn="tl">
                    <a:srgbClr val="FFFFFF"/>
                  </a:outerShdw>
                </a:effectLst>
                <a:latin typeface="+mn-ea"/>
              </a:endParaRPr>
            </a:p>
          </p:txBody>
        </p:sp>
      </p:grpSp>
      <p:grpSp>
        <p:nvGrpSpPr>
          <p:cNvPr id="14" name="组合 13"/>
          <p:cNvGrpSpPr/>
          <p:nvPr/>
        </p:nvGrpSpPr>
        <p:grpSpPr>
          <a:xfrm>
            <a:off x="8094664" y="1649413"/>
            <a:ext cx="473075" cy="1820862"/>
            <a:chOff x="8031164" y="1649413"/>
            <a:chExt cx="473075" cy="1820862"/>
          </a:xfrm>
        </p:grpSpPr>
        <p:sp>
          <p:nvSpPr>
            <p:cNvPr id="90" name="Text Box 13"/>
            <p:cNvSpPr txBox="1">
              <a:spLocks noChangeArrowheads="1"/>
            </p:cNvSpPr>
            <p:nvPr/>
          </p:nvSpPr>
          <p:spPr bwMode="auto">
            <a:xfrm>
              <a:off x="8031164" y="1649413"/>
              <a:ext cx="473075" cy="1820862"/>
            </a:xfrm>
            <a:prstGeom prst="rect">
              <a:avLst/>
            </a:prstGeom>
            <a:solidFill>
              <a:srgbClr val="33CC33"/>
            </a:solidFill>
            <a:ln w="12700">
              <a:solidFill>
                <a:schemeClr val="tx1"/>
              </a:solidFill>
              <a:miter lim="800000"/>
            </a:ln>
            <a:effectLst>
              <a:outerShdw blurRad="50800" dist="38100" dir="5400000" algn="t" rotWithShape="0">
                <a:prstClr val="black">
                  <a:alpha val="40000"/>
                </a:prstClr>
              </a:outerShdw>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p:txBody>
        </p:sp>
        <p:sp>
          <p:nvSpPr>
            <p:cNvPr id="163" name="Text Box 13"/>
            <p:cNvSpPr txBox="1">
              <a:spLocks noChangeArrowheads="1"/>
            </p:cNvSpPr>
            <p:nvPr/>
          </p:nvSpPr>
          <p:spPr bwMode="auto">
            <a:xfrm>
              <a:off x="8090207" y="1861740"/>
              <a:ext cx="405785" cy="1312394"/>
            </a:xfrm>
            <a:prstGeom prst="rect">
              <a:avLst/>
            </a:prstGeom>
            <a:noFill/>
            <a:ln w="12700">
              <a:noFill/>
              <a:miter lim="800000"/>
            </a:ln>
            <a:effectLst/>
          </p:spPr>
          <p:txBody>
            <a:bodyPr lIns="0" tIns="0" rIns="0" bIns="0"/>
            <a:lstStyle/>
            <a:p>
              <a:pPr algn="ctr" fontAlgn="base">
                <a:spcBef>
                  <a:spcPts val="200"/>
                </a:spcBef>
                <a:spcAft>
                  <a:spcPct val="0"/>
                </a:spcAft>
                <a:defRPr/>
              </a:pPr>
              <a:endParaRPr lang="en-US" altLang="zh-CN" b="1" dirty="0">
                <a:solidFill>
                  <a:srgbClr val="003300"/>
                </a:solidFill>
                <a:latin typeface="+mn-ea"/>
              </a:endParaRPr>
            </a:p>
            <a:p>
              <a:pPr algn="ctr" fontAlgn="base">
                <a:spcBef>
                  <a:spcPts val="200"/>
                </a:spcBef>
                <a:spcAft>
                  <a:spcPct val="0"/>
                </a:spcAft>
                <a:defRPr/>
              </a:pPr>
              <a:r>
                <a:rPr lang="en-US" altLang="zh-CN" b="1" dirty="0">
                  <a:solidFill>
                    <a:srgbClr val="003300"/>
                  </a:solidFill>
                  <a:latin typeface="+mn-ea"/>
                </a:rPr>
                <a:t>I/O</a:t>
              </a:r>
              <a:endParaRPr lang="en-US" altLang="zh-CN" b="1" dirty="0">
                <a:solidFill>
                  <a:srgbClr val="003300"/>
                </a:solidFill>
                <a:latin typeface="+mn-ea"/>
              </a:endParaRPr>
            </a:p>
            <a:p>
              <a:pPr algn="ctr" fontAlgn="base">
                <a:spcBef>
                  <a:spcPct val="0"/>
                </a:spcBef>
                <a:spcAft>
                  <a:spcPct val="0"/>
                </a:spcAft>
                <a:defRPr/>
              </a:pPr>
              <a:r>
                <a:rPr lang="zh-CN" altLang="en-US" b="1" dirty="0">
                  <a:solidFill>
                    <a:srgbClr val="003300"/>
                  </a:solidFill>
                  <a:latin typeface="+mn-ea"/>
                </a:rPr>
                <a:t>电</a:t>
              </a:r>
              <a:endParaRPr lang="zh-CN" altLang="en-US" b="1" dirty="0">
                <a:solidFill>
                  <a:srgbClr val="003300"/>
                </a:solidFill>
                <a:latin typeface="+mn-ea"/>
              </a:endParaRPr>
            </a:p>
            <a:p>
              <a:pPr algn="ctr" fontAlgn="base">
                <a:spcBef>
                  <a:spcPct val="0"/>
                </a:spcBef>
                <a:spcAft>
                  <a:spcPct val="0"/>
                </a:spcAft>
                <a:defRPr/>
              </a:pPr>
              <a:r>
                <a:rPr lang="zh-CN" altLang="en-US" b="1" dirty="0">
                  <a:solidFill>
                    <a:srgbClr val="003300"/>
                  </a:solidFill>
                  <a:latin typeface="+mn-ea"/>
                </a:rPr>
                <a:t>路</a:t>
              </a:r>
              <a:endParaRPr lang="zh-CN" altLang="en-US" b="1" dirty="0">
                <a:solidFill>
                  <a:srgbClr val="003300"/>
                </a:solidFill>
                <a:effectLst>
                  <a:outerShdw blurRad="38100" dist="38100" dir="2700000" algn="tl">
                    <a:srgbClr val="000000"/>
                  </a:outerShdw>
                </a:effectLst>
                <a:latin typeface="+mn-ea"/>
              </a:endParaRPr>
            </a:p>
          </p:txBody>
        </p:sp>
      </p:grpSp>
      <p:grpSp>
        <p:nvGrpSpPr>
          <p:cNvPr id="119" name="组合 118"/>
          <p:cNvGrpSpPr/>
          <p:nvPr/>
        </p:nvGrpSpPr>
        <p:grpSpPr>
          <a:xfrm>
            <a:off x="889936" y="5393273"/>
            <a:ext cx="2849738" cy="579957"/>
            <a:chOff x="665665" y="4732301"/>
            <a:chExt cx="1887609" cy="579957"/>
          </a:xfrm>
        </p:grpSpPr>
        <p:sp>
          <p:nvSpPr>
            <p:cNvPr id="120" name="矩形 119"/>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Y</a:t>
              </a:r>
              <a:r>
                <a:rPr lang="zh-CN" altLang="en-US" sz="2000" b="1" dirty="0">
                  <a:solidFill>
                    <a:schemeClr val="bg1"/>
                  </a:solidFill>
                  <a:latin typeface="+mn-ea"/>
                </a:rPr>
                <a:t>向驱动器的作用？</a:t>
              </a:r>
              <a:endParaRPr lang="en-US" altLang="zh-CN" sz="2000" b="1" dirty="0">
                <a:solidFill>
                  <a:srgbClr val="FF0000"/>
                </a:solidFill>
                <a:latin typeface="+mn-ea"/>
              </a:endParaRPr>
            </a:p>
          </p:txBody>
        </p:sp>
      </p:grpSp>
      <p:pic>
        <p:nvPicPr>
          <p:cNvPr id="2" name="图片 1"/>
          <p:cNvPicPr>
            <a:picLocks noChangeAspect="1"/>
          </p:cNvPicPr>
          <p:nvPr/>
        </p:nvPicPr>
        <p:blipFill>
          <a:blip r:embed="rId1"/>
          <a:stretch>
            <a:fillRect/>
          </a:stretch>
        </p:blipFill>
        <p:spPr>
          <a:xfrm>
            <a:off x="9700936" y="4279225"/>
            <a:ext cx="2206608" cy="194445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 calcmode="lin" valueType="num">
                                      <p:cBhvr additive="base">
                                        <p:cTn id="12" dur="500" fill="hold"/>
                                        <p:tgtEl>
                                          <p:spTgt spid="91"/>
                                        </p:tgtEl>
                                        <p:attrNameLst>
                                          <p:attrName>ppt_x</p:attrName>
                                        </p:attrNameLst>
                                      </p:cBhvr>
                                      <p:tavLst>
                                        <p:tav tm="0">
                                          <p:val>
                                            <p:strVal val="#ppt_x"/>
                                          </p:val>
                                        </p:tav>
                                        <p:tav tm="100000">
                                          <p:val>
                                            <p:strVal val="#ppt_x"/>
                                          </p:val>
                                        </p:tav>
                                      </p:tavLst>
                                    </p:anim>
                                    <p:anim calcmode="lin" valueType="num">
                                      <p:cBhvr additive="base">
                                        <p:cTn id="13"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repeatCount="3000"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left)">
                                      <p:cBhvr>
                                        <p:cTn id="18" dur="20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repeatCount="3000" fill="hold" nodeType="click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repeatCount="3000" fill="hold" nodeType="click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left)">
                                      <p:cBhvr>
                                        <p:cTn id="38" dur="500"/>
                                        <p:tgtEl>
                                          <p:spTgt spid="1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ipe(up)">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wipe(down)">
                                      <p:cBhvr>
                                        <p:cTn id="48" dur="500"/>
                                        <p:tgtEl>
                                          <p:spTgt spid="13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repeatCount="3000" fill="hold" grpId="0" nodeType="click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wipe(left)">
                                      <p:cBhvr>
                                        <p:cTn id="53" dur="500"/>
                                        <p:tgtEl>
                                          <p:spTgt spid="9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wipe(left)">
                                      <p:cBhvr>
                                        <p:cTn id="63" dur="500"/>
                                        <p:tgtEl>
                                          <p:spTgt spid="129"/>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92"/>
                                        </p:tgtEl>
                                        <p:attrNameLst>
                                          <p:attrName>style.visibility</p:attrName>
                                        </p:attrNameLst>
                                      </p:cBhvr>
                                      <p:to>
                                        <p:strVal val="visible"/>
                                      </p:to>
                                    </p:set>
                                    <p:anim calcmode="lin" valueType="num">
                                      <p:cBhvr additive="base">
                                        <p:cTn id="68" dur="500" fill="hold"/>
                                        <p:tgtEl>
                                          <p:spTgt spid="92"/>
                                        </p:tgtEl>
                                        <p:attrNameLst>
                                          <p:attrName>ppt_x</p:attrName>
                                        </p:attrNameLst>
                                      </p:cBhvr>
                                      <p:tavLst>
                                        <p:tav tm="0">
                                          <p:val>
                                            <p:strVal val="#ppt_x"/>
                                          </p:val>
                                        </p:tav>
                                        <p:tav tm="100000">
                                          <p:val>
                                            <p:strVal val="#ppt_x"/>
                                          </p:val>
                                        </p:tav>
                                      </p:tavLst>
                                    </p:anim>
                                    <p:anim calcmode="lin" valueType="num">
                                      <p:cBhvr additive="base">
                                        <p:cTn id="69"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19"/>
                                        </p:tgtEl>
                                        <p:attrNameLst>
                                          <p:attrName>style.visibility</p:attrName>
                                        </p:attrNameLst>
                                      </p:cBhvr>
                                      <p:to>
                                        <p:strVal val="visible"/>
                                      </p:to>
                                    </p:set>
                                    <p:animEffect transition="in" filter="wipe(left)">
                                      <p:cBhvr>
                                        <p:cTn id="79" dur="500"/>
                                        <p:tgtEl>
                                          <p:spTgt spid="11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wipe(down)">
                                      <p:cBhvr>
                                        <p:cTn id="8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1" grpId="0"/>
      <p:bldP spid="92" grpId="0"/>
      <p:bldP spid="93" grpId="0" animBg="1"/>
      <p:bldP spid="1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驱动器与</a:t>
            </a:r>
            <a:r>
              <a:rPr lang="en-US" altLang="zh-CN" dirty="0"/>
              <a:t>I/O</a:t>
            </a:r>
            <a:r>
              <a:rPr lang="zh-CN" altLang="en-US" dirty="0"/>
              <a:t>电路</a:t>
            </a:r>
            <a:endParaRPr lang="zh-CN" altLang="en-US" dirty="0"/>
          </a:p>
        </p:txBody>
      </p:sp>
      <p:sp>
        <p:nvSpPr>
          <p:cNvPr id="3" name="内容占位符 2"/>
          <p:cNvSpPr>
            <a:spLocks noGrp="1"/>
          </p:cNvSpPr>
          <p:nvPr>
            <p:ph idx="1"/>
          </p:nvPr>
        </p:nvSpPr>
        <p:spPr/>
        <p:txBody>
          <a:bodyPr/>
          <a:lstStyle/>
          <a:p>
            <a:r>
              <a:rPr lang="zh-CN" altLang="en-US" b="1" dirty="0"/>
              <a:t>驱动器</a:t>
            </a:r>
            <a:endParaRPr lang="zh-CN" altLang="en-US" b="1" dirty="0"/>
          </a:p>
          <a:p>
            <a:pPr lvl="1"/>
            <a:r>
              <a:rPr lang="zh-CN" altLang="en-US" sz="2400" dirty="0"/>
              <a:t>一条选择线带很多存储位时负载过大</a:t>
            </a:r>
            <a:endParaRPr lang="zh-CN" altLang="en-US" sz="2400" dirty="0"/>
          </a:p>
          <a:p>
            <a:pPr lvl="1"/>
            <a:r>
              <a:rPr lang="zh-CN" altLang="en-US" sz="2400" dirty="0"/>
              <a:t>在地址译码器输出端增加驱动电路</a:t>
            </a:r>
            <a:endParaRPr lang="zh-CN" altLang="en-US" sz="2400" dirty="0"/>
          </a:p>
          <a:p>
            <a:pPr lvl="1"/>
            <a:r>
              <a:rPr lang="zh-CN" altLang="en-US" sz="2400" dirty="0"/>
              <a:t>保证每一个存储位都能正常工作</a:t>
            </a:r>
            <a:endParaRPr lang="zh-CN" altLang="en-US" sz="2400" dirty="0"/>
          </a:p>
          <a:p>
            <a:r>
              <a:rPr lang="en-US" altLang="zh-CN" b="1" dirty="0"/>
              <a:t>I/O</a:t>
            </a:r>
            <a:r>
              <a:rPr lang="zh-CN" altLang="en-US" b="1" dirty="0"/>
              <a:t>电路</a:t>
            </a:r>
            <a:endParaRPr lang="zh-CN" altLang="en-US" b="1" dirty="0"/>
          </a:p>
          <a:p>
            <a:pPr lvl="1"/>
            <a:r>
              <a:rPr lang="zh-CN" altLang="en-US" sz="2400" dirty="0"/>
              <a:t>存储体与数据总线之间的电路</a:t>
            </a:r>
            <a:endParaRPr lang="zh-CN" altLang="en-US" sz="2400" dirty="0"/>
          </a:p>
          <a:p>
            <a:pPr lvl="1"/>
            <a:r>
              <a:rPr lang="zh-CN" altLang="en-US" sz="2400" dirty="0"/>
              <a:t>读出时具有放大信号的作用</a:t>
            </a:r>
            <a:endParaRPr lang="zh-CN" altLang="en-US" sz="2400" dirty="0"/>
          </a:p>
          <a:p>
            <a:pPr lvl="1"/>
            <a:endParaRPr lang="zh-CN" altLang="en-US" sz="2200" dirty="0">
              <a:solidFill>
                <a:schemeClr val="accent2"/>
              </a:solidFill>
            </a:endParaRPr>
          </a:p>
          <a:p>
            <a:endParaRPr lang="zh-CN" altLang="en-US"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2"/>
          <p:cNvSpPr>
            <a:spLocks noGrp="1" noChangeArrowheads="1"/>
          </p:cNvSpPr>
          <p:nvPr>
            <p:ph type="title"/>
          </p:nvPr>
        </p:nvSpPr>
        <p:spPr/>
        <p:txBody>
          <a:bodyPr/>
          <a:lstStyle/>
          <a:p>
            <a:pPr eaLnBrk="1" hangingPunct="1"/>
            <a:r>
              <a:rPr lang="en-US" altLang="zh-CN"/>
              <a:t>2114</a:t>
            </a:r>
            <a:r>
              <a:rPr lang="zh-CN" altLang="en-US"/>
              <a:t>引脚图</a:t>
            </a:r>
            <a:endParaRPr lang="zh-CN" altLang="en-US"/>
          </a:p>
        </p:txBody>
      </p:sp>
      <p:sp>
        <p:nvSpPr>
          <p:cNvPr id="352259" name="Rectangle 64"/>
          <p:cNvSpPr>
            <a:spLocks noGrp="1" noChangeArrowheads="1"/>
          </p:cNvSpPr>
          <p:nvPr>
            <p:ph type="body" idx="1"/>
          </p:nvPr>
        </p:nvSpPr>
        <p:spPr>
          <a:xfrm>
            <a:off x="6662430" y="1906265"/>
            <a:ext cx="4170670" cy="3635375"/>
          </a:xfrm>
        </p:spPr>
        <p:txBody>
          <a:bodyPr>
            <a:normAutofit fontScale="85000" lnSpcReduction="10000"/>
          </a:bodyPr>
          <a:lstStyle/>
          <a:p>
            <a:pPr eaLnBrk="1" hangingPunct="1"/>
            <a:r>
              <a:rPr b="1" dirty="0" err="1"/>
              <a:t>地址线</a:t>
            </a:r>
            <a:endParaRPr b="1" dirty="0"/>
          </a:p>
          <a:p>
            <a:r>
              <a:rPr b="1" dirty="0" err="1"/>
              <a:t>数据线</a:t>
            </a:r>
            <a:r>
              <a:rPr lang="zh-CN" altLang="en-US" b="1" dirty="0">
                <a:solidFill>
                  <a:srgbClr val="C00000"/>
                </a:solidFill>
              </a:rPr>
              <a:t>（双向）</a:t>
            </a:r>
            <a:endParaRPr b="1" dirty="0">
              <a:solidFill>
                <a:srgbClr val="C00000"/>
              </a:solidFill>
            </a:endParaRPr>
          </a:p>
          <a:p>
            <a:pPr eaLnBrk="1" hangingPunct="1"/>
            <a:r>
              <a:rPr b="1" dirty="0" err="1"/>
              <a:t>读写控制线</a:t>
            </a:r>
            <a:r>
              <a:rPr lang="zh-CN" altLang="en-US" dirty="0"/>
              <a:t>（</a:t>
            </a:r>
            <a:r>
              <a:rPr lang="en-US" altLang="zh-CN" u="sng" dirty="0">
                <a:solidFill>
                  <a:srgbClr val="C00000"/>
                </a:solidFill>
              </a:rPr>
              <a:t>W</a:t>
            </a:r>
            <a:r>
              <a:rPr lang="en-US" altLang="zh-CN" dirty="0"/>
              <a:t>rite </a:t>
            </a:r>
            <a:r>
              <a:rPr lang="en-US" altLang="zh-CN" u="sng" dirty="0">
                <a:solidFill>
                  <a:srgbClr val="C00000"/>
                </a:solidFill>
              </a:rPr>
              <a:t>E</a:t>
            </a:r>
            <a:r>
              <a:rPr lang="en-US" altLang="zh-CN" dirty="0"/>
              <a:t>nable</a:t>
            </a:r>
            <a:r>
              <a:rPr lang="zh-CN" altLang="en-US" dirty="0"/>
              <a:t>）</a:t>
            </a:r>
            <a:endParaRPr dirty="0"/>
          </a:p>
          <a:p>
            <a:pPr eaLnBrk="1" hangingPunct="1"/>
            <a:r>
              <a:rPr b="1" dirty="0" err="1"/>
              <a:t>片选线</a:t>
            </a:r>
            <a:r>
              <a:rPr lang="zh-CN" altLang="en-US" dirty="0"/>
              <a:t>（</a:t>
            </a:r>
            <a:r>
              <a:rPr lang="en-US" altLang="zh-CN" u="sng" dirty="0">
                <a:solidFill>
                  <a:srgbClr val="C00000"/>
                </a:solidFill>
              </a:rPr>
              <a:t>C</a:t>
            </a:r>
            <a:r>
              <a:rPr lang="en-US" altLang="zh-CN" dirty="0"/>
              <a:t>hip </a:t>
            </a:r>
            <a:r>
              <a:rPr lang="en-US" altLang="zh-CN" u="sng" dirty="0">
                <a:solidFill>
                  <a:srgbClr val="C00000"/>
                </a:solidFill>
              </a:rPr>
              <a:t>S</a:t>
            </a:r>
            <a:r>
              <a:rPr lang="en-US" altLang="zh-CN" dirty="0"/>
              <a:t>elect</a:t>
            </a:r>
            <a:r>
              <a:rPr lang="zh-CN" altLang="en-US" dirty="0"/>
              <a:t>）</a:t>
            </a:r>
            <a:endParaRPr dirty="0"/>
          </a:p>
          <a:p>
            <a:pPr eaLnBrk="1" hangingPunct="1"/>
            <a:r>
              <a:rPr dirty="0" err="1"/>
              <a:t>电源线</a:t>
            </a:r>
            <a:endParaRPr dirty="0"/>
          </a:p>
          <a:p>
            <a:pPr eaLnBrk="1" hangingPunct="1"/>
            <a:r>
              <a:rPr dirty="0" err="1"/>
              <a:t>地线</a:t>
            </a:r>
            <a:endParaRPr dirty="0">
              <a:solidFill>
                <a:srgbClr val="66FF33"/>
              </a:solidFill>
            </a:endParaRPr>
          </a:p>
        </p:txBody>
      </p:sp>
      <p:grpSp>
        <p:nvGrpSpPr>
          <p:cNvPr id="5" name="组合 4"/>
          <p:cNvGrpSpPr/>
          <p:nvPr/>
        </p:nvGrpSpPr>
        <p:grpSpPr>
          <a:xfrm>
            <a:off x="2048108" y="1404276"/>
            <a:ext cx="2962042" cy="4344094"/>
            <a:chOff x="5876773" y="1805307"/>
            <a:chExt cx="2530628" cy="3711388"/>
          </a:xfrm>
        </p:grpSpPr>
        <p:grpSp>
          <p:nvGrpSpPr>
            <p:cNvPr id="6" name="组合 5"/>
            <p:cNvGrpSpPr/>
            <p:nvPr/>
          </p:nvGrpSpPr>
          <p:grpSpPr>
            <a:xfrm>
              <a:off x="5876773" y="1993777"/>
              <a:ext cx="2530628" cy="3312454"/>
              <a:chOff x="5876773" y="1993777"/>
              <a:chExt cx="2530628" cy="3312454"/>
            </a:xfrm>
          </p:grpSpPr>
          <p:sp>
            <p:nvSpPr>
              <p:cNvPr id="27" name="矩形 26"/>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矩形 27"/>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9" name="矩形 28"/>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矩形 30"/>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矩形 31"/>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32"/>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33"/>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矩形 34"/>
              <p:cNvSpPr/>
              <p:nvPr/>
            </p:nvSpPr>
            <p:spPr>
              <a:xfrm>
                <a:off x="5876773" y="508458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 name="任意多边形 6"/>
            <p:cNvSpPr/>
            <p:nvPr/>
          </p:nvSpPr>
          <p:spPr>
            <a:xfrm>
              <a:off x="6100624" y="1805307"/>
              <a:ext cx="2076226" cy="3711388"/>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Text Box 21"/>
            <p:cNvSpPr txBox="1">
              <a:spLocks noChangeArrowheads="1"/>
            </p:cNvSpPr>
            <p:nvPr/>
          </p:nvSpPr>
          <p:spPr bwMode="auto">
            <a:xfrm>
              <a:off x="6097126" y="1953436"/>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9" name="Text Box 22"/>
            <p:cNvSpPr txBox="1">
              <a:spLocks noChangeArrowheads="1"/>
            </p:cNvSpPr>
            <p:nvPr/>
          </p:nvSpPr>
          <p:spPr bwMode="auto">
            <a:xfrm>
              <a:off x="6097126" y="2341947"/>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10" name="Text Box 23"/>
            <p:cNvSpPr txBox="1">
              <a:spLocks noChangeArrowheads="1"/>
            </p:cNvSpPr>
            <p:nvPr/>
          </p:nvSpPr>
          <p:spPr bwMode="auto">
            <a:xfrm>
              <a:off x="6097126" y="2730458"/>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11" name="Text Box 24"/>
            <p:cNvSpPr txBox="1">
              <a:spLocks noChangeArrowheads="1"/>
            </p:cNvSpPr>
            <p:nvPr/>
          </p:nvSpPr>
          <p:spPr bwMode="auto">
            <a:xfrm>
              <a:off x="6097126" y="3118969"/>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12" name="Text Box 25"/>
            <p:cNvSpPr txBox="1">
              <a:spLocks noChangeArrowheads="1"/>
            </p:cNvSpPr>
            <p:nvPr/>
          </p:nvSpPr>
          <p:spPr bwMode="auto">
            <a:xfrm>
              <a:off x="6097126" y="3507480"/>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13" name="Text Box 25"/>
            <p:cNvSpPr txBox="1">
              <a:spLocks noChangeArrowheads="1"/>
            </p:cNvSpPr>
            <p:nvPr/>
          </p:nvSpPr>
          <p:spPr bwMode="auto">
            <a:xfrm>
              <a:off x="6097126" y="3899166"/>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14" name="Text Box 25"/>
            <p:cNvSpPr txBox="1">
              <a:spLocks noChangeArrowheads="1"/>
            </p:cNvSpPr>
            <p:nvPr/>
          </p:nvSpPr>
          <p:spPr bwMode="auto">
            <a:xfrm>
              <a:off x="6097126" y="4290852"/>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15" name="Text Box 25"/>
            <p:cNvSpPr txBox="1">
              <a:spLocks noChangeArrowheads="1"/>
            </p:cNvSpPr>
            <p:nvPr/>
          </p:nvSpPr>
          <p:spPr bwMode="auto">
            <a:xfrm>
              <a:off x="6097126" y="4682538"/>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dirty="0">
                  <a:solidFill>
                    <a:srgbClr val="C00000"/>
                  </a:solidFill>
                  <a:latin typeface="Times New Roman" panose="02020603050405020304" pitchFamily="18" charset="0"/>
                  <a:cs typeface="Times New Roman" panose="02020603050405020304" pitchFamily="18" charset="0"/>
                </a:rPr>
                <a:t>CS</a:t>
              </a:r>
              <a:endParaRPr lang="en-US" altLang="zh-CN" sz="2000" b="1" dirty="0">
                <a:solidFill>
                  <a:srgbClr val="C00000"/>
                </a:solidFill>
                <a:latin typeface="Times New Roman" panose="02020603050405020304" pitchFamily="18" charset="0"/>
                <a:cs typeface="Times New Roman" panose="02020603050405020304" pitchFamily="18" charset="0"/>
              </a:endParaRPr>
            </a:p>
          </p:txBody>
        </p:sp>
        <p:sp>
          <p:nvSpPr>
            <p:cNvPr id="16" name="Text Box 25"/>
            <p:cNvSpPr txBox="1">
              <a:spLocks noChangeArrowheads="1"/>
            </p:cNvSpPr>
            <p:nvPr/>
          </p:nvSpPr>
          <p:spPr bwMode="auto">
            <a:xfrm>
              <a:off x="6097126" y="5074221"/>
              <a:ext cx="583659" cy="235786"/>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GND</a:t>
              </a:r>
              <a:endParaRPr lang="en-US" altLang="zh-CN" sz="2000" b="1">
                <a:latin typeface="Times New Roman" panose="02020603050405020304" pitchFamily="18" charset="0"/>
                <a:cs typeface="Times New Roman" panose="02020603050405020304" pitchFamily="18" charset="0"/>
              </a:endParaRPr>
            </a:p>
          </p:txBody>
        </p:sp>
        <p:sp>
          <p:nvSpPr>
            <p:cNvPr id="17" name="Text Box 22"/>
            <p:cNvSpPr txBox="1">
              <a:spLocks noChangeArrowheads="1"/>
            </p:cNvSpPr>
            <p:nvPr/>
          </p:nvSpPr>
          <p:spPr bwMode="auto">
            <a:xfrm>
              <a:off x="7796068" y="2341947"/>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7</a:t>
              </a:r>
              <a:endParaRPr lang="en-US" altLang="zh-CN" sz="2000" b="1">
                <a:latin typeface="Times New Roman" panose="02020603050405020304" pitchFamily="18" charset="0"/>
                <a:cs typeface="Times New Roman" panose="02020603050405020304" pitchFamily="18" charset="0"/>
              </a:endParaRPr>
            </a:p>
          </p:txBody>
        </p:sp>
        <p:sp>
          <p:nvSpPr>
            <p:cNvPr id="18" name="Text Box 23"/>
            <p:cNvSpPr txBox="1">
              <a:spLocks noChangeArrowheads="1"/>
            </p:cNvSpPr>
            <p:nvPr/>
          </p:nvSpPr>
          <p:spPr bwMode="auto">
            <a:xfrm>
              <a:off x="7796068" y="2730458"/>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8</a:t>
              </a:r>
              <a:endParaRPr lang="en-US" altLang="zh-CN" sz="2000" b="1">
                <a:latin typeface="Times New Roman" panose="02020603050405020304" pitchFamily="18" charset="0"/>
                <a:cs typeface="Times New Roman" panose="02020603050405020304" pitchFamily="18" charset="0"/>
              </a:endParaRPr>
            </a:p>
          </p:txBody>
        </p:sp>
        <p:sp>
          <p:nvSpPr>
            <p:cNvPr id="19" name="Text Box 24"/>
            <p:cNvSpPr txBox="1">
              <a:spLocks noChangeArrowheads="1"/>
            </p:cNvSpPr>
            <p:nvPr/>
          </p:nvSpPr>
          <p:spPr bwMode="auto">
            <a:xfrm>
              <a:off x="7796068" y="3118969"/>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9</a:t>
              </a:r>
              <a:endParaRPr lang="en-US" altLang="zh-CN" sz="2000" b="1">
                <a:latin typeface="Times New Roman" panose="02020603050405020304" pitchFamily="18" charset="0"/>
                <a:cs typeface="Times New Roman" panose="02020603050405020304" pitchFamily="18" charset="0"/>
              </a:endParaRPr>
            </a:p>
          </p:txBody>
        </p:sp>
        <p:sp>
          <p:nvSpPr>
            <p:cNvPr id="20" name="Text Box 25"/>
            <p:cNvSpPr txBox="1">
              <a:spLocks noChangeArrowheads="1"/>
            </p:cNvSpPr>
            <p:nvPr/>
          </p:nvSpPr>
          <p:spPr bwMode="auto">
            <a:xfrm>
              <a:off x="7687381" y="3507480"/>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0</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1" name="Text Box 25"/>
            <p:cNvSpPr txBox="1">
              <a:spLocks noChangeArrowheads="1"/>
            </p:cNvSpPr>
            <p:nvPr/>
          </p:nvSpPr>
          <p:spPr bwMode="auto">
            <a:xfrm>
              <a:off x="7687381" y="3899166"/>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1</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7687381" y="4290852"/>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2</a:t>
              </a:r>
              <a:endParaRPr lang="en-US" altLang="zh-CN" sz="2000" b="1" dirty="0">
                <a:solidFill>
                  <a:srgbClr val="1387B7"/>
                </a:solidFill>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7687381" y="4682538"/>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dirty="0">
                  <a:solidFill>
                    <a:srgbClr val="1387B7"/>
                  </a:solidFill>
                  <a:latin typeface="Times New Roman" panose="02020603050405020304" pitchFamily="18" charset="0"/>
                  <a:cs typeface="Times New Roman" panose="02020603050405020304" pitchFamily="18" charset="0"/>
                </a:rPr>
                <a:t>I/O</a:t>
              </a:r>
              <a:r>
                <a:rPr lang="en-US" altLang="zh-CN" sz="2000" b="1" baseline="-25000" dirty="0">
                  <a:solidFill>
                    <a:srgbClr val="1387B7"/>
                  </a:solidFill>
                  <a:latin typeface="Times New Roman" panose="02020603050405020304" pitchFamily="18" charset="0"/>
                  <a:cs typeface="Times New Roman" panose="02020603050405020304" pitchFamily="18" charset="0"/>
                </a:rPr>
                <a:t>3</a:t>
              </a:r>
              <a:endParaRPr lang="en-US" altLang="zh-CN" sz="2000" b="1" baseline="-25000" dirty="0">
                <a:solidFill>
                  <a:srgbClr val="1387B7"/>
                </a:solidFill>
                <a:latin typeface="Times New Roman" panose="02020603050405020304" pitchFamily="18" charset="0"/>
                <a:cs typeface="Times New Roman" panose="02020603050405020304" pitchFamily="18" charset="0"/>
              </a:endParaRPr>
            </a:p>
          </p:txBody>
        </p:sp>
        <p:sp>
          <p:nvSpPr>
            <p:cNvPr id="24" name="Text Box 25"/>
            <p:cNvSpPr txBox="1">
              <a:spLocks noChangeArrowheads="1"/>
            </p:cNvSpPr>
            <p:nvPr/>
          </p:nvSpPr>
          <p:spPr bwMode="auto">
            <a:xfrm>
              <a:off x="7637542" y="5074221"/>
              <a:ext cx="583659" cy="235786"/>
            </a:xfrm>
            <a:prstGeom prst="rect">
              <a:avLst/>
            </a:prstGeom>
            <a:noFill/>
            <a:ln w="9525">
              <a:noFill/>
              <a:miter lim="800000"/>
            </a:ln>
          </p:spPr>
          <p:txBody>
            <a:bodyPr lIns="0" tIns="0" rIns="0" bIns="0" anchor="ctr" anchorCtr="1"/>
            <a:lstStyle>
              <a:defPPr>
                <a:defRPr lang="zh-CN"/>
              </a:defPPr>
              <a:lvl1pPr algn="r">
                <a:lnSpc>
                  <a:spcPct val="120000"/>
                </a:lnSpc>
                <a:spcBef>
                  <a:spcPct val="20000"/>
                </a:spcBef>
                <a:buClr>
                  <a:schemeClr val="accent2"/>
                </a:buClr>
                <a:buFont typeface="Wingdings" panose="05000000000000000000" pitchFamily="2" charset="2"/>
                <a:buNone/>
                <a:defRPr sz="1600" b="1">
                  <a:latin typeface="Times New Roman" panose="02020603050405020304" pitchFamily="18" charset="0"/>
                  <a:cs typeface="Times New Roman" panose="02020603050405020304" pitchFamily="18" charset="0"/>
                </a:defRPr>
              </a:lvl1pPr>
            </a:lstStyle>
            <a:p>
              <a:r>
                <a:rPr lang="en-US" altLang="zh-CN" sz="2000" dirty="0">
                  <a:solidFill>
                    <a:srgbClr val="C00000"/>
                  </a:solidFill>
                </a:rPr>
                <a:t>WE</a:t>
              </a:r>
              <a:endParaRPr lang="en-US" altLang="zh-CN" sz="2000" dirty="0">
                <a:solidFill>
                  <a:srgbClr val="C00000"/>
                </a:solidFill>
              </a:endParaRPr>
            </a:p>
          </p:txBody>
        </p:sp>
        <p:sp>
          <p:nvSpPr>
            <p:cNvPr id="25" name="Text Box 22"/>
            <p:cNvSpPr txBox="1">
              <a:spLocks noChangeArrowheads="1"/>
            </p:cNvSpPr>
            <p:nvPr/>
          </p:nvSpPr>
          <p:spPr bwMode="auto">
            <a:xfrm>
              <a:off x="7570338" y="1953436"/>
              <a:ext cx="602700" cy="318929"/>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VCC</a:t>
              </a:r>
              <a:endParaRPr lang="en-US" altLang="zh-CN" sz="2000" b="1">
                <a:latin typeface="Times New Roman" panose="02020603050405020304" pitchFamily="18" charset="0"/>
                <a:cs typeface="Times New Roman" panose="02020603050405020304" pitchFamily="18" charset="0"/>
              </a:endParaRPr>
            </a:p>
          </p:txBody>
        </p:sp>
        <p:sp>
          <p:nvSpPr>
            <p:cNvPr id="26" name="Text Box 22"/>
            <p:cNvSpPr txBox="1">
              <a:spLocks noChangeArrowheads="1"/>
            </p:cNvSpPr>
            <p:nvPr/>
          </p:nvSpPr>
          <p:spPr bwMode="auto">
            <a:xfrm>
              <a:off x="6674958" y="3523996"/>
              <a:ext cx="814003" cy="337262"/>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3600" b="1">
                  <a:latin typeface="Times New Roman" panose="02020603050405020304" pitchFamily="18" charset="0"/>
                  <a:cs typeface="Times New Roman" panose="02020603050405020304" pitchFamily="18" charset="0"/>
                </a:rPr>
                <a:t>2114</a:t>
              </a:r>
              <a:endParaRPr lang="en-US" altLang="zh-CN" sz="3600" b="1">
                <a:latin typeface="Times New Roman" panose="02020603050405020304" pitchFamily="18" charset="0"/>
                <a:cs typeface="Times New Roman" panose="02020603050405020304" pitchFamily="18" charset="0"/>
              </a:endParaRPr>
            </a:p>
          </p:txBody>
        </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2114 SRAM</a:t>
            </a:r>
            <a:r>
              <a:rPr lang="zh-CN" altLang="en-US" dirty="0"/>
              <a:t>内部结构</a:t>
            </a:r>
            <a:endParaRPr lang="zh-CN" altLang="en-US" dirty="0"/>
          </a:p>
        </p:txBody>
      </p:sp>
      <p:grpSp>
        <p:nvGrpSpPr>
          <p:cNvPr id="173" name="组合 172"/>
          <p:cNvGrpSpPr/>
          <p:nvPr/>
        </p:nvGrpSpPr>
        <p:grpSpPr>
          <a:xfrm>
            <a:off x="7629773" y="3895416"/>
            <a:ext cx="283124" cy="860412"/>
            <a:chOff x="7082588" y="3822392"/>
            <a:chExt cx="283124" cy="860412"/>
          </a:xfrm>
        </p:grpSpPr>
        <p:grpSp>
          <p:nvGrpSpPr>
            <p:cNvPr id="174" name="组合 173"/>
            <p:cNvGrpSpPr/>
            <p:nvPr/>
          </p:nvGrpSpPr>
          <p:grpSpPr>
            <a:xfrm rot="16200000">
              <a:off x="6793944" y="4111036"/>
              <a:ext cx="860412" cy="283124"/>
              <a:chOff x="927031" y="1579636"/>
              <a:chExt cx="860412" cy="283124"/>
            </a:xfrm>
          </p:grpSpPr>
          <p:sp>
            <p:nvSpPr>
              <p:cNvPr id="176" name="等腰三角形 175"/>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77" name="直接连接符 176"/>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75" name="椭圆 174"/>
            <p:cNvSpPr/>
            <p:nvPr/>
          </p:nvSpPr>
          <p:spPr>
            <a:xfrm>
              <a:off x="7272983" y="4333350"/>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0" name="组合 179"/>
          <p:cNvGrpSpPr/>
          <p:nvPr/>
        </p:nvGrpSpPr>
        <p:grpSpPr>
          <a:xfrm>
            <a:off x="8010718" y="3895416"/>
            <a:ext cx="283124" cy="860412"/>
            <a:chOff x="7463533" y="3822392"/>
            <a:chExt cx="283124" cy="860412"/>
          </a:xfrm>
        </p:grpSpPr>
        <p:grpSp>
          <p:nvGrpSpPr>
            <p:cNvPr id="181" name="组合 180"/>
            <p:cNvGrpSpPr/>
            <p:nvPr/>
          </p:nvGrpSpPr>
          <p:grpSpPr>
            <a:xfrm rot="16200000">
              <a:off x="7174889" y="4111036"/>
              <a:ext cx="860412" cy="283124"/>
              <a:chOff x="927031" y="1579636"/>
              <a:chExt cx="860412" cy="283124"/>
            </a:xfrm>
          </p:grpSpPr>
          <p:sp>
            <p:nvSpPr>
              <p:cNvPr id="183" name="等腰三角形 182"/>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84" name="直接连接符 183"/>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2" name="椭圆 181"/>
            <p:cNvSpPr/>
            <p:nvPr/>
          </p:nvSpPr>
          <p:spPr>
            <a:xfrm>
              <a:off x="7653982" y="433810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87" name="组合 186"/>
          <p:cNvGrpSpPr/>
          <p:nvPr/>
        </p:nvGrpSpPr>
        <p:grpSpPr>
          <a:xfrm>
            <a:off x="8391663" y="3895416"/>
            <a:ext cx="283124" cy="860412"/>
            <a:chOff x="7844478" y="3822392"/>
            <a:chExt cx="283124" cy="860412"/>
          </a:xfrm>
        </p:grpSpPr>
        <p:grpSp>
          <p:nvGrpSpPr>
            <p:cNvPr id="188" name="组合 187"/>
            <p:cNvGrpSpPr/>
            <p:nvPr/>
          </p:nvGrpSpPr>
          <p:grpSpPr>
            <a:xfrm rot="16200000">
              <a:off x="7555834" y="4111036"/>
              <a:ext cx="860412" cy="283124"/>
              <a:chOff x="927031" y="1579636"/>
              <a:chExt cx="860412" cy="283124"/>
            </a:xfrm>
          </p:grpSpPr>
          <p:sp>
            <p:nvSpPr>
              <p:cNvPr id="190" name="等腰三角形 189"/>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91" name="直接连接符 190"/>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2" name="直接连接符 191"/>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89" name="椭圆 188"/>
            <p:cNvSpPr/>
            <p:nvPr/>
          </p:nvSpPr>
          <p:spPr>
            <a:xfrm>
              <a:off x="8035606" y="4338359"/>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194" name="组合 193"/>
          <p:cNvGrpSpPr/>
          <p:nvPr/>
        </p:nvGrpSpPr>
        <p:grpSpPr>
          <a:xfrm>
            <a:off x="8772608" y="3895416"/>
            <a:ext cx="283124" cy="860412"/>
            <a:chOff x="8225423" y="3822392"/>
            <a:chExt cx="283124" cy="860412"/>
          </a:xfrm>
        </p:grpSpPr>
        <p:grpSp>
          <p:nvGrpSpPr>
            <p:cNvPr id="195" name="组合 194"/>
            <p:cNvGrpSpPr/>
            <p:nvPr/>
          </p:nvGrpSpPr>
          <p:grpSpPr>
            <a:xfrm rot="16200000">
              <a:off x="7936779" y="4111036"/>
              <a:ext cx="860412" cy="283124"/>
              <a:chOff x="927031" y="1579636"/>
              <a:chExt cx="860412" cy="283124"/>
            </a:xfrm>
          </p:grpSpPr>
          <p:sp>
            <p:nvSpPr>
              <p:cNvPr id="197" name="等腰三角形 196"/>
              <p:cNvSpPr/>
              <p:nvPr/>
            </p:nvSpPr>
            <p:spPr>
              <a:xfrm rot="5400000" flipH="1">
                <a:off x="1051482" y="1613255"/>
                <a:ext cx="283124" cy="215885"/>
              </a:xfrm>
              <a:prstGeom prst="triangle">
                <a:avLst/>
              </a:prstGeom>
              <a:solidFill>
                <a:srgbClr val="FFD966"/>
              </a:solidFill>
              <a:ln w="31750">
                <a:solidFill>
                  <a:srgbClr val="000000"/>
                </a:solidFill>
                <a:round/>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198" name="直接连接符 197"/>
              <p:cNvCxnSpPr/>
              <p:nvPr/>
            </p:nvCxnSpPr>
            <p:spPr>
              <a:xfrm rot="5400000" flipV="1">
                <a:off x="1471872" y="1347923"/>
                <a:ext cx="0" cy="57593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9" name="直接连接符 198"/>
              <p:cNvCxnSpPr/>
              <p:nvPr/>
            </p:nvCxnSpPr>
            <p:spPr>
              <a:xfrm rot="5400000" flipV="1">
                <a:off x="1528329" y="1545956"/>
                <a:ext cx="0" cy="518228"/>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rot="5400000" flipV="1">
                <a:off x="995364" y="1650455"/>
                <a:ext cx="0" cy="136666"/>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196" name="椭圆 195"/>
            <p:cNvSpPr/>
            <p:nvPr/>
          </p:nvSpPr>
          <p:spPr>
            <a:xfrm>
              <a:off x="8416605" y="4343114"/>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201" name="Text Box 180"/>
          <p:cNvSpPr txBox="1">
            <a:spLocks noChangeArrowheads="1"/>
          </p:cNvSpPr>
          <p:nvPr/>
        </p:nvSpPr>
        <p:spPr bwMode="auto">
          <a:xfrm>
            <a:off x="7581409" y="1035112"/>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存储矩阵</a:t>
            </a:r>
            <a:endParaRPr lang="zh-CN" altLang="en-US" sz="1600" b="1" dirty="0">
              <a:latin typeface="+mn-ea"/>
              <a:cs typeface="Times New Roman" panose="02020603050405020304" pitchFamily="18" charset="0"/>
            </a:endParaRPr>
          </a:p>
        </p:txBody>
      </p:sp>
      <p:sp>
        <p:nvSpPr>
          <p:cNvPr id="202" name="Line 10"/>
          <p:cNvSpPr>
            <a:spLocks noChangeShapeType="1"/>
          </p:cNvSpPr>
          <p:nvPr/>
        </p:nvSpPr>
        <p:spPr bwMode="auto">
          <a:xfrm rot="5400000">
            <a:off x="7780848" y="3281676"/>
            <a:ext cx="224773"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sp>
        <p:nvSpPr>
          <p:cNvPr id="203" name="Line 10"/>
          <p:cNvSpPr>
            <a:spLocks noChangeShapeType="1"/>
          </p:cNvSpPr>
          <p:nvPr/>
        </p:nvSpPr>
        <p:spPr bwMode="auto">
          <a:xfrm rot="5400000">
            <a:off x="8669821" y="3281675"/>
            <a:ext cx="224775"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cxnSp>
        <p:nvCxnSpPr>
          <p:cNvPr id="204" name="直接连接符 203"/>
          <p:cNvCxnSpPr/>
          <p:nvPr/>
        </p:nvCxnSpPr>
        <p:spPr>
          <a:xfrm flipH="1">
            <a:off x="7019984" y="3465548"/>
            <a:ext cx="354071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flipH="1">
            <a:off x="7008383" y="3538975"/>
            <a:ext cx="344758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flipH="1">
            <a:off x="7012339" y="3612402"/>
            <a:ext cx="3346837"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7016299" y="3685829"/>
            <a:ext cx="324638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8" name="Text Box 183"/>
          <p:cNvSpPr txBox="1">
            <a:spLocks noChangeArrowheads="1"/>
          </p:cNvSpPr>
          <p:nvPr/>
        </p:nvSpPr>
        <p:spPr bwMode="auto">
          <a:xfrm>
            <a:off x="7420304" y="3368817"/>
            <a:ext cx="1838886" cy="458753"/>
          </a:xfrm>
          <a:prstGeom prst="rect">
            <a:avLst/>
          </a:prstGeom>
          <a:solidFill>
            <a:srgbClr val="CCFF33"/>
          </a:solidFill>
          <a:ln w="16510">
            <a:solidFill>
              <a:srgbClr val="000000"/>
            </a:solid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列 </a:t>
            </a:r>
            <a:r>
              <a:rPr lang="en-US" altLang="zh-CN" sz="1600" b="1">
                <a:latin typeface="+mn-ea"/>
                <a:cs typeface="Times New Roman" panose="02020603050405020304" pitchFamily="18" charset="0"/>
              </a:rPr>
              <a:t>I/O </a:t>
            </a:r>
            <a:r>
              <a:rPr lang="zh-CN" altLang="en-US" sz="1600" b="1">
                <a:latin typeface="+mn-ea"/>
                <a:cs typeface="Times New Roman" panose="02020603050405020304" pitchFamily="18" charset="0"/>
              </a:rPr>
              <a:t>电路</a:t>
            </a:r>
            <a:endParaRPr lang="zh-CN" altLang="en-US" sz="1600" b="1" dirty="0">
              <a:latin typeface="+mn-ea"/>
              <a:cs typeface="Times New Roman" panose="02020603050405020304" pitchFamily="18" charset="0"/>
            </a:endParaRPr>
          </a:p>
        </p:txBody>
      </p:sp>
      <p:sp>
        <p:nvSpPr>
          <p:cNvPr id="209" name="Text Box 186"/>
          <p:cNvSpPr txBox="1">
            <a:spLocks noChangeArrowheads="1"/>
          </p:cNvSpPr>
          <p:nvPr/>
        </p:nvSpPr>
        <p:spPr bwMode="auto">
          <a:xfrm>
            <a:off x="7420304" y="3757318"/>
            <a:ext cx="1837694" cy="357486"/>
          </a:xfrm>
          <a:prstGeom prst="rect">
            <a:avLst/>
          </a:prstGeom>
          <a:solidFill>
            <a:srgbClr val="CCFF33"/>
          </a:solidFill>
          <a:ln w="16510">
            <a:solidFill>
              <a:srgbClr val="000000"/>
            </a:solid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列选择</a:t>
            </a:r>
            <a:endParaRPr lang="zh-CN" altLang="en-US" sz="1600" b="1" dirty="0">
              <a:latin typeface="+mn-ea"/>
              <a:cs typeface="Times New Roman" panose="02020603050405020304" pitchFamily="18" charset="0"/>
            </a:endParaRPr>
          </a:p>
        </p:txBody>
      </p:sp>
      <p:sp>
        <p:nvSpPr>
          <p:cNvPr id="210" name="Text Box 8"/>
          <p:cNvSpPr txBox="1">
            <a:spLocks noChangeArrowheads="1"/>
          </p:cNvSpPr>
          <p:nvPr/>
        </p:nvSpPr>
        <p:spPr bwMode="auto">
          <a:xfrm>
            <a:off x="6270789" y="3339037"/>
            <a:ext cx="747534" cy="1616539"/>
          </a:xfrm>
          <a:prstGeom prst="rect">
            <a:avLst/>
          </a:prstGeom>
          <a:solidFill>
            <a:srgbClr val="CCFF33"/>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输入</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数据</a:t>
            </a:r>
            <a:endParaRPr lang="en-US" altLang="zh-CN" sz="1600" b="1">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控制</a:t>
            </a:r>
            <a:endParaRPr lang="zh-CN" altLang="en-US" sz="1600" b="1" dirty="0">
              <a:latin typeface="+mn-ea"/>
              <a:cs typeface="Times New Roman" panose="02020603050405020304" pitchFamily="18" charset="0"/>
            </a:endParaRPr>
          </a:p>
        </p:txBody>
      </p:sp>
      <p:sp>
        <p:nvSpPr>
          <p:cNvPr id="211" name="Line 10"/>
          <p:cNvSpPr>
            <a:spLocks noChangeShapeType="1"/>
          </p:cNvSpPr>
          <p:nvPr/>
        </p:nvSpPr>
        <p:spPr bwMode="auto">
          <a:xfrm>
            <a:off x="7018323" y="1378867"/>
            <a:ext cx="394361"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sp>
        <p:nvSpPr>
          <p:cNvPr id="212" name="Line 11"/>
          <p:cNvSpPr>
            <a:spLocks noChangeShapeType="1"/>
          </p:cNvSpPr>
          <p:nvPr/>
        </p:nvSpPr>
        <p:spPr bwMode="auto">
          <a:xfrm rot="5400000">
            <a:off x="9477553" y="5107576"/>
            <a:ext cx="331418"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13" name="Line 10"/>
          <p:cNvSpPr>
            <a:spLocks noChangeShapeType="1"/>
          </p:cNvSpPr>
          <p:nvPr/>
        </p:nvSpPr>
        <p:spPr bwMode="auto">
          <a:xfrm>
            <a:off x="7018323" y="3026580"/>
            <a:ext cx="394361" cy="0"/>
          </a:xfrm>
          <a:prstGeom prst="line">
            <a:avLst/>
          </a:prstGeom>
          <a:noFill/>
          <a:ln w="19050">
            <a:solidFill>
              <a:srgbClr val="000000"/>
            </a:solidFill>
            <a:round/>
          </a:ln>
        </p:spPr>
        <p:txBody>
          <a:bodyPr/>
          <a:lstStyle/>
          <a:p>
            <a:endParaRPr lang="zh-CN" altLang="en-US" sz="1600" b="1">
              <a:latin typeface="+mn-ea"/>
              <a:cs typeface="Times New Roman" panose="02020603050405020304" pitchFamily="18" charset="0"/>
            </a:endParaRPr>
          </a:p>
        </p:txBody>
      </p:sp>
      <p:grpSp>
        <p:nvGrpSpPr>
          <p:cNvPr id="214" name="组合 213"/>
          <p:cNvGrpSpPr/>
          <p:nvPr/>
        </p:nvGrpSpPr>
        <p:grpSpPr>
          <a:xfrm flipH="1">
            <a:off x="9421116" y="3921126"/>
            <a:ext cx="841569" cy="283124"/>
            <a:chOff x="4570091" y="3329823"/>
            <a:chExt cx="841569" cy="283124"/>
          </a:xfrm>
        </p:grpSpPr>
        <p:sp>
          <p:nvSpPr>
            <p:cNvPr id="215" name="等腰三角形 214"/>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16" name="直接连接符 215"/>
            <p:cNvCxnSpPr/>
            <p:nvPr/>
          </p:nvCxnSpPr>
          <p:spPr>
            <a:xfrm>
              <a:off x="4570091" y="3473688"/>
              <a:ext cx="26117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5074651" y="3474559"/>
              <a:ext cx="3370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4112295" y="4621898"/>
            <a:ext cx="2143255" cy="283124"/>
            <a:chOff x="3555584" y="3329823"/>
            <a:chExt cx="2143255" cy="283124"/>
          </a:xfrm>
        </p:grpSpPr>
        <p:sp>
          <p:nvSpPr>
            <p:cNvPr id="219" name="等腰三角形 218"/>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20" name="直接连接符 219"/>
            <p:cNvCxnSpPr/>
            <p:nvPr/>
          </p:nvCxnSpPr>
          <p:spPr>
            <a:xfrm>
              <a:off x="3555584" y="3473688"/>
              <a:ext cx="12756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2" name="组合 221"/>
          <p:cNvGrpSpPr/>
          <p:nvPr/>
        </p:nvGrpSpPr>
        <p:grpSpPr>
          <a:xfrm>
            <a:off x="4093934" y="4200731"/>
            <a:ext cx="2161616" cy="283124"/>
            <a:chOff x="3537223" y="3329823"/>
            <a:chExt cx="2161616" cy="283124"/>
          </a:xfrm>
        </p:grpSpPr>
        <p:sp>
          <p:nvSpPr>
            <p:cNvPr id="223" name="等腰三角形 222"/>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24" name="直接连接符 223"/>
            <p:cNvCxnSpPr/>
            <p:nvPr/>
          </p:nvCxnSpPr>
          <p:spPr>
            <a:xfrm>
              <a:off x="3537223" y="3473688"/>
              <a:ext cx="1294043"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5065761" y="3473289"/>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26" name="组合 225"/>
          <p:cNvGrpSpPr/>
          <p:nvPr/>
        </p:nvGrpSpPr>
        <p:grpSpPr>
          <a:xfrm>
            <a:off x="4093934" y="3779564"/>
            <a:ext cx="2161616" cy="283124"/>
            <a:chOff x="3517886" y="3329823"/>
            <a:chExt cx="2180953" cy="283124"/>
          </a:xfrm>
        </p:grpSpPr>
        <p:sp>
          <p:nvSpPr>
            <p:cNvPr id="227" name="等腰三角形 226"/>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28" name="直接连接符 227"/>
            <p:cNvCxnSpPr/>
            <p:nvPr/>
          </p:nvCxnSpPr>
          <p:spPr>
            <a:xfrm>
              <a:off x="3517886" y="3473688"/>
              <a:ext cx="131338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5065761" y="3471225"/>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0" name="组合 229"/>
          <p:cNvGrpSpPr/>
          <p:nvPr/>
        </p:nvGrpSpPr>
        <p:grpSpPr>
          <a:xfrm>
            <a:off x="4112296" y="3371728"/>
            <a:ext cx="2151333" cy="283124"/>
            <a:chOff x="3594531" y="3329823"/>
            <a:chExt cx="2104308" cy="283124"/>
          </a:xfrm>
        </p:grpSpPr>
        <p:sp>
          <p:nvSpPr>
            <p:cNvPr id="231" name="等腰三角形 230"/>
            <p:cNvSpPr/>
            <p:nvPr/>
          </p:nvSpPr>
          <p:spPr>
            <a:xfrm rot="5400000" flipH="1">
              <a:off x="4817810"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32" name="直接连接符 231"/>
            <p:cNvCxnSpPr/>
            <p:nvPr/>
          </p:nvCxnSpPr>
          <p:spPr>
            <a:xfrm>
              <a:off x="3594531" y="3473688"/>
              <a:ext cx="123673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5065761" y="3470114"/>
              <a:ext cx="63307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4" name="组合 233"/>
          <p:cNvGrpSpPr/>
          <p:nvPr/>
        </p:nvGrpSpPr>
        <p:grpSpPr>
          <a:xfrm flipH="1">
            <a:off x="9536170" y="4355953"/>
            <a:ext cx="823005" cy="283124"/>
            <a:chOff x="4453131" y="3329823"/>
            <a:chExt cx="823005" cy="283124"/>
          </a:xfrm>
        </p:grpSpPr>
        <p:sp>
          <p:nvSpPr>
            <p:cNvPr id="235" name="等腰三角形 234"/>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36" name="直接连接符 235"/>
            <p:cNvCxnSpPr/>
            <p:nvPr/>
          </p:nvCxnSpPr>
          <p:spPr>
            <a:xfrm>
              <a:off x="4453131" y="3473688"/>
              <a:ext cx="38289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5074651" y="3474559"/>
              <a:ext cx="2014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38" name="组合 237"/>
          <p:cNvGrpSpPr/>
          <p:nvPr/>
        </p:nvGrpSpPr>
        <p:grpSpPr>
          <a:xfrm flipH="1">
            <a:off x="9643260" y="4790780"/>
            <a:ext cx="812705" cy="283124"/>
            <a:chOff x="4356340" y="3329823"/>
            <a:chExt cx="812705" cy="283124"/>
          </a:xfrm>
        </p:grpSpPr>
        <p:sp>
          <p:nvSpPr>
            <p:cNvPr id="239" name="等腰三角形 238"/>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40" name="直接连接符 239"/>
            <p:cNvCxnSpPr/>
            <p:nvPr/>
          </p:nvCxnSpPr>
          <p:spPr>
            <a:xfrm>
              <a:off x="4356340" y="3473688"/>
              <a:ext cx="48127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5074650" y="3474559"/>
              <a:ext cx="9439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42" name="组合 241"/>
          <p:cNvGrpSpPr/>
          <p:nvPr/>
        </p:nvGrpSpPr>
        <p:grpSpPr>
          <a:xfrm flipH="1">
            <a:off x="4437046" y="5225606"/>
            <a:ext cx="6123648" cy="283124"/>
            <a:chOff x="4251612" y="3329823"/>
            <a:chExt cx="6123648" cy="283124"/>
          </a:xfrm>
        </p:grpSpPr>
        <p:sp>
          <p:nvSpPr>
            <p:cNvPr id="243" name="等腰三角形 242"/>
            <p:cNvSpPr/>
            <p:nvPr/>
          </p:nvSpPr>
          <p:spPr>
            <a:xfrm rot="5400000" flipH="1">
              <a:off x="4802903" y="3363442"/>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244" name="直接连接符 243"/>
            <p:cNvCxnSpPr/>
            <p:nvPr/>
          </p:nvCxnSpPr>
          <p:spPr>
            <a:xfrm>
              <a:off x="4251612" y="3473688"/>
              <a:ext cx="57965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5074651" y="3474559"/>
              <a:ext cx="5300609"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46" name="Line 11"/>
          <p:cNvSpPr>
            <a:spLocks noChangeShapeType="1"/>
          </p:cNvSpPr>
          <p:nvPr/>
        </p:nvSpPr>
        <p:spPr bwMode="auto">
          <a:xfrm rot="5400000">
            <a:off x="9187686" y="4836473"/>
            <a:ext cx="67156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47" name="Line 11"/>
          <p:cNvSpPr>
            <a:spLocks noChangeShapeType="1"/>
          </p:cNvSpPr>
          <p:nvPr/>
        </p:nvSpPr>
        <p:spPr bwMode="auto">
          <a:xfrm rot="5400000">
            <a:off x="8899343" y="4569902"/>
            <a:ext cx="1005449"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48" name="Line 11"/>
          <p:cNvSpPr>
            <a:spLocks noChangeShapeType="1"/>
          </p:cNvSpPr>
          <p:nvPr/>
        </p:nvSpPr>
        <p:spPr bwMode="auto">
          <a:xfrm rot="5400000">
            <a:off x="4139163" y="4694581"/>
            <a:ext cx="1950138"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49" name="Line 11"/>
          <p:cNvSpPr>
            <a:spLocks noChangeShapeType="1"/>
          </p:cNvSpPr>
          <p:nvPr/>
        </p:nvSpPr>
        <p:spPr bwMode="auto">
          <a:xfrm rot="5400000">
            <a:off x="4162173" y="4295256"/>
            <a:ext cx="1557302"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50" name="Line 11"/>
          <p:cNvSpPr>
            <a:spLocks noChangeShapeType="1"/>
          </p:cNvSpPr>
          <p:nvPr/>
        </p:nvSpPr>
        <p:spPr bwMode="auto">
          <a:xfrm rot="5400000">
            <a:off x="4143008" y="4547842"/>
            <a:ext cx="1248820"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51" name="Line 11"/>
          <p:cNvSpPr>
            <a:spLocks noChangeShapeType="1"/>
          </p:cNvSpPr>
          <p:nvPr/>
        </p:nvSpPr>
        <p:spPr bwMode="auto">
          <a:xfrm rot="5400000">
            <a:off x="4133167" y="4801684"/>
            <a:ext cx="921690"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52" name="Line 11"/>
          <p:cNvSpPr>
            <a:spLocks noChangeShapeType="1"/>
          </p:cNvSpPr>
          <p:nvPr/>
        </p:nvSpPr>
        <p:spPr bwMode="auto">
          <a:xfrm rot="5400000">
            <a:off x="4115826" y="5064693"/>
            <a:ext cx="609560"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grpSp>
        <p:nvGrpSpPr>
          <p:cNvPr id="253" name="组合 252"/>
          <p:cNvGrpSpPr/>
          <p:nvPr/>
        </p:nvGrpSpPr>
        <p:grpSpPr>
          <a:xfrm>
            <a:off x="5114231" y="3590928"/>
            <a:ext cx="406054" cy="129637"/>
            <a:chOff x="4567046" y="3563587"/>
            <a:chExt cx="406054" cy="129637"/>
          </a:xfrm>
        </p:grpSpPr>
        <p:sp>
          <p:nvSpPr>
            <p:cNvPr id="254" name="Line 11"/>
            <p:cNvSpPr>
              <a:spLocks noChangeShapeType="1"/>
            </p:cNvSpPr>
            <p:nvPr/>
          </p:nvSpPr>
          <p:spPr bwMode="auto">
            <a:xfrm rot="5400000">
              <a:off x="4912703" y="3623984"/>
              <a:ext cx="12079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55" name="Line 11"/>
            <p:cNvSpPr>
              <a:spLocks noChangeShapeType="1"/>
            </p:cNvSpPr>
            <p:nvPr/>
          </p:nvSpPr>
          <p:spPr bwMode="auto">
            <a:xfrm rot="10800000">
              <a:off x="4567046" y="3693224"/>
              <a:ext cx="405004"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grpSp>
      <p:sp>
        <p:nvSpPr>
          <p:cNvPr id="256" name="Line 11"/>
          <p:cNvSpPr>
            <a:spLocks noChangeShapeType="1"/>
          </p:cNvSpPr>
          <p:nvPr/>
        </p:nvSpPr>
        <p:spPr bwMode="auto">
          <a:xfrm rot="5400000">
            <a:off x="9285410" y="5189355"/>
            <a:ext cx="1831212"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cxnSp>
        <p:nvCxnSpPr>
          <p:cNvPr id="257" name="直接连接符 256"/>
          <p:cNvCxnSpPr>
            <a:stCxn id="256" idx="1"/>
          </p:cNvCxnSpPr>
          <p:nvPr/>
        </p:nvCxnSpPr>
        <p:spPr>
          <a:xfrm flipH="1">
            <a:off x="4866554" y="6104961"/>
            <a:ext cx="5334461"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58" name="Line 11"/>
          <p:cNvSpPr>
            <a:spLocks noChangeShapeType="1"/>
          </p:cNvSpPr>
          <p:nvPr/>
        </p:nvSpPr>
        <p:spPr bwMode="auto">
          <a:xfrm rot="5400000">
            <a:off x="10077303" y="3874431"/>
            <a:ext cx="376515"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59" name="Line 11"/>
          <p:cNvSpPr>
            <a:spLocks noChangeShapeType="1"/>
          </p:cNvSpPr>
          <p:nvPr/>
        </p:nvSpPr>
        <p:spPr bwMode="auto">
          <a:xfrm rot="5400000">
            <a:off x="9611531" y="4420309"/>
            <a:ext cx="1898325"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grpSp>
        <p:nvGrpSpPr>
          <p:cNvPr id="260" name="组合 259"/>
          <p:cNvGrpSpPr/>
          <p:nvPr/>
        </p:nvGrpSpPr>
        <p:grpSpPr>
          <a:xfrm>
            <a:off x="5114422" y="3985889"/>
            <a:ext cx="410717" cy="145158"/>
            <a:chOff x="4562383" y="3548066"/>
            <a:chExt cx="410717" cy="145158"/>
          </a:xfrm>
        </p:grpSpPr>
        <p:sp>
          <p:nvSpPr>
            <p:cNvPr id="261" name="Line 11"/>
            <p:cNvSpPr>
              <a:spLocks noChangeShapeType="1"/>
            </p:cNvSpPr>
            <p:nvPr/>
          </p:nvSpPr>
          <p:spPr bwMode="auto">
            <a:xfrm rot="5400000">
              <a:off x="4904943" y="3616223"/>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62" name="Line 11"/>
            <p:cNvSpPr>
              <a:spLocks noChangeShapeType="1"/>
            </p:cNvSpPr>
            <p:nvPr/>
          </p:nvSpPr>
          <p:spPr bwMode="auto">
            <a:xfrm rot="10800000">
              <a:off x="4562383" y="3693224"/>
              <a:ext cx="409665"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63" name="组合 262"/>
          <p:cNvGrpSpPr/>
          <p:nvPr/>
        </p:nvGrpSpPr>
        <p:grpSpPr>
          <a:xfrm>
            <a:off x="5114898" y="4401912"/>
            <a:ext cx="410717" cy="149921"/>
            <a:chOff x="4562383" y="3543303"/>
            <a:chExt cx="410717" cy="149921"/>
          </a:xfrm>
        </p:grpSpPr>
        <p:sp>
          <p:nvSpPr>
            <p:cNvPr id="264"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65" name="Line 11"/>
            <p:cNvSpPr>
              <a:spLocks noChangeShapeType="1"/>
            </p:cNvSpPr>
            <p:nvPr/>
          </p:nvSpPr>
          <p:spPr bwMode="auto">
            <a:xfrm rot="10800000">
              <a:off x="4562383" y="3693224"/>
              <a:ext cx="409665"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66" name="组合 265"/>
          <p:cNvGrpSpPr/>
          <p:nvPr/>
        </p:nvGrpSpPr>
        <p:grpSpPr>
          <a:xfrm>
            <a:off x="5115374" y="4829050"/>
            <a:ext cx="410717" cy="149921"/>
            <a:chOff x="4562383" y="3543303"/>
            <a:chExt cx="410717" cy="149921"/>
          </a:xfrm>
        </p:grpSpPr>
        <p:sp>
          <p:nvSpPr>
            <p:cNvPr id="267"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68" name="Line 11"/>
            <p:cNvSpPr>
              <a:spLocks noChangeShapeType="1"/>
            </p:cNvSpPr>
            <p:nvPr/>
          </p:nvSpPr>
          <p:spPr bwMode="auto">
            <a:xfrm rot="10800000">
              <a:off x="4562383" y="3693224"/>
              <a:ext cx="409665"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cxnSp>
        <p:nvCxnSpPr>
          <p:cNvPr id="269" name="直接连接符 268"/>
          <p:cNvCxnSpPr/>
          <p:nvPr/>
        </p:nvCxnSpPr>
        <p:spPr>
          <a:xfrm flipH="1">
            <a:off x="4594013" y="5273285"/>
            <a:ext cx="50447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flipH="1">
            <a:off x="4767418" y="5172252"/>
            <a:ext cx="47560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p:cNvCxnSpPr/>
          <p:nvPr/>
        </p:nvCxnSpPr>
        <p:spPr>
          <a:xfrm flipH="1">
            <a:off x="4851231" y="5675986"/>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72" name="直接连接符 271"/>
          <p:cNvCxnSpPr/>
          <p:nvPr/>
        </p:nvCxnSpPr>
        <p:spPr>
          <a:xfrm flipH="1">
            <a:off x="4940825" y="5073904"/>
            <a:ext cx="4455085"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73" name="Line 11"/>
          <p:cNvSpPr>
            <a:spLocks noChangeShapeType="1"/>
          </p:cNvSpPr>
          <p:nvPr/>
        </p:nvSpPr>
        <p:spPr bwMode="auto">
          <a:xfrm rot="5400000">
            <a:off x="9769328" y="4241659"/>
            <a:ext cx="1385977"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74" name="Line 11"/>
          <p:cNvSpPr>
            <a:spLocks noChangeShapeType="1"/>
          </p:cNvSpPr>
          <p:nvPr/>
        </p:nvSpPr>
        <p:spPr bwMode="auto">
          <a:xfrm rot="5400000">
            <a:off x="9920232" y="4056111"/>
            <a:ext cx="8874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grpSp>
        <p:nvGrpSpPr>
          <p:cNvPr id="275" name="组合 274"/>
          <p:cNvGrpSpPr/>
          <p:nvPr/>
        </p:nvGrpSpPr>
        <p:grpSpPr>
          <a:xfrm flipH="1">
            <a:off x="9855641" y="4558984"/>
            <a:ext cx="345375" cy="149921"/>
            <a:chOff x="4627725" y="3543303"/>
            <a:chExt cx="345375" cy="149921"/>
          </a:xfrm>
        </p:grpSpPr>
        <p:sp>
          <p:nvSpPr>
            <p:cNvPr id="276"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77"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78" name="组合 277"/>
          <p:cNvGrpSpPr/>
          <p:nvPr/>
        </p:nvGrpSpPr>
        <p:grpSpPr>
          <a:xfrm flipH="1">
            <a:off x="9855641" y="4995545"/>
            <a:ext cx="345375" cy="149921"/>
            <a:chOff x="4627725" y="3543303"/>
            <a:chExt cx="345375" cy="149921"/>
          </a:xfrm>
        </p:grpSpPr>
        <p:sp>
          <p:nvSpPr>
            <p:cNvPr id="279"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80"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81" name="组合 280"/>
          <p:cNvGrpSpPr/>
          <p:nvPr/>
        </p:nvGrpSpPr>
        <p:grpSpPr>
          <a:xfrm flipH="1">
            <a:off x="9855641" y="5428931"/>
            <a:ext cx="345375" cy="149921"/>
            <a:chOff x="4627725" y="3543303"/>
            <a:chExt cx="345375" cy="149921"/>
          </a:xfrm>
        </p:grpSpPr>
        <p:sp>
          <p:nvSpPr>
            <p:cNvPr id="282"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83"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oval"/>
            </a:ln>
          </p:spPr>
          <p:txBody>
            <a:bodyPr/>
            <a:lstStyle/>
            <a:p>
              <a:endParaRPr lang="zh-CN" altLang="en-US" sz="1600" b="1">
                <a:latin typeface="+mn-ea"/>
                <a:cs typeface="Times New Roman" panose="02020603050405020304" pitchFamily="18" charset="0"/>
              </a:endParaRPr>
            </a:p>
          </p:txBody>
        </p:sp>
      </p:grpSp>
      <p:grpSp>
        <p:nvGrpSpPr>
          <p:cNvPr id="284" name="组合 283"/>
          <p:cNvGrpSpPr/>
          <p:nvPr/>
        </p:nvGrpSpPr>
        <p:grpSpPr>
          <a:xfrm flipH="1">
            <a:off x="9855641" y="4123826"/>
            <a:ext cx="345375" cy="149921"/>
            <a:chOff x="4627725" y="3543303"/>
            <a:chExt cx="345375" cy="149921"/>
          </a:xfrm>
        </p:grpSpPr>
        <p:sp>
          <p:nvSpPr>
            <p:cNvPr id="285" name="Line 11"/>
            <p:cNvSpPr>
              <a:spLocks noChangeShapeType="1"/>
            </p:cNvSpPr>
            <p:nvPr/>
          </p:nvSpPr>
          <p:spPr bwMode="auto">
            <a:xfrm rot="5400000">
              <a:off x="4904943" y="3611460"/>
              <a:ext cx="136313" cy="0"/>
            </a:xfrm>
            <a:prstGeom prst="line">
              <a:avLst/>
            </a:prstGeom>
            <a:noFill/>
            <a:ln w="19050" cap="sq">
              <a:solidFill>
                <a:srgbClr val="000000"/>
              </a:solidFill>
              <a:miter lim="800000"/>
            </a:ln>
          </p:spPr>
          <p:txBody>
            <a:bodyPr/>
            <a:lstStyle/>
            <a:p>
              <a:endParaRPr lang="zh-CN" altLang="en-US" sz="1600" b="1">
                <a:latin typeface="+mn-ea"/>
                <a:cs typeface="Times New Roman" panose="02020603050405020304" pitchFamily="18" charset="0"/>
              </a:endParaRPr>
            </a:p>
          </p:txBody>
        </p:sp>
        <p:sp>
          <p:nvSpPr>
            <p:cNvPr id="286" name="Line 11"/>
            <p:cNvSpPr>
              <a:spLocks noChangeShapeType="1"/>
            </p:cNvSpPr>
            <p:nvPr/>
          </p:nvSpPr>
          <p:spPr bwMode="auto">
            <a:xfrm rot="10800000">
              <a:off x="4627725" y="3693224"/>
              <a:ext cx="344323" cy="0"/>
            </a:xfrm>
            <a:prstGeom prst="line">
              <a:avLst/>
            </a:prstGeom>
            <a:noFill/>
            <a:ln w="19050" cap="sq">
              <a:solidFill>
                <a:srgbClr val="000000"/>
              </a:solidFill>
              <a:miter lim="800000"/>
              <a:tailEnd type="none"/>
            </a:ln>
          </p:spPr>
          <p:txBody>
            <a:bodyPr/>
            <a:lstStyle/>
            <a:p>
              <a:endParaRPr lang="zh-CN" altLang="en-US" sz="1600" b="1">
                <a:latin typeface="+mn-ea"/>
                <a:cs typeface="Times New Roman" panose="02020603050405020304" pitchFamily="18" charset="0"/>
              </a:endParaRPr>
            </a:p>
          </p:txBody>
        </p:sp>
      </p:grpSp>
      <p:sp>
        <p:nvSpPr>
          <p:cNvPr id="287" name="Delay 68"/>
          <p:cNvSpPr/>
          <p:nvPr/>
        </p:nvSpPr>
        <p:spPr>
          <a:xfrm>
            <a:off x="4420628" y="5500392"/>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8" name="Delay 68"/>
          <p:cNvSpPr/>
          <p:nvPr/>
        </p:nvSpPr>
        <p:spPr>
          <a:xfrm>
            <a:off x="4420106" y="5925579"/>
            <a:ext cx="437925" cy="358762"/>
          </a:xfrm>
          <a:prstGeom prst="flowChartDelay">
            <a:avLst/>
          </a:prstGeom>
          <a:solidFill>
            <a:schemeClr val="accent4">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b="1" i="1">
              <a:latin typeface="+mn-ea"/>
              <a:cs typeface="Times New Roman" panose="02020603050405020304" pitchFamily="18" charset="0"/>
            </a:endParaRPr>
          </a:p>
        </p:txBody>
      </p:sp>
      <p:sp>
        <p:nvSpPr>
          <p:cNvPr id="289" name="椭圆 288"/>
          <p:cNvSpPr/>
          <p:nvPr/>
        </p:nvSpPr>
        <p:spPr>
          <a:xfrm>
            <a:off x="4341946" y="55541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0" name="椭圆 289"/>
          <p:cNvSpPr/>
          <p:nvPr/>
        </p:nvSpPr>
        <p:spPr>
          <a:xfrm>
            <a:off x="4341946" y="575223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sp>
        <p:nvSpPr>
          <p:cNvPr id="291" name="椭圆 290"/>
          <p:cNvSpPr/>
          <p:nvPr/>
        </p:nvSpPr>
        <p:spPr>
          <a:xfrm>
            <a:off x="4341946" y="5973219"/>
            <a:ext cx="64466" cy="64466"/>
          </a:xfrm>
          <a:prstGeom prst="ellipse">
            <a:avLst/>
          </a:prstGeom>
          <a:no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cxnSp>
        <p:nvCxnSpPr>
          <p:cNvPr id="292" name="直接连接符 291"/>
          <p:cNvCxnSpPr/>
          <p:nvPr/>
        </p:nvCxnSpPr>
        <p:spPr>
          <a:xfrm flipH="1">
            <a:off x="3892365" y="5586472"/>
            <a:ext cx="449582"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a:endCxn id="296" idx="1"/>
          </p:cNvCxnSpPr>
          <p:nvPr/>
        </p:nvCxnSpPr>
        <p:spPr>
          <a:xfrm flipH="1">
            <a:off x="4192005" y="6004429"/>
            <a:ext cx="146862" cy="3"/>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flipH="1">
            <a:off x="3892365" y="6201406"/>
            <a:ext cx="52166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95" name="直接连接符 294"/>
          <p:cNvCxnSpPr/>
          <p:nvPr/>
        </p:nvCxnSpPr>
        <p:spPr>
          <a:xfrm flipH="1">
            <a:off x="4074597" y="5784494"/>
            <a:ext cx="256650"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sp>
        <p:nvSpPr>
          <p:cNvPr id="296" name="Line 11"/>
          <p:cNvSpPr>
            <a:spLocks noChangeShapeType="1"/>
          </p:cNvSpPr>
          <p:nvPr/>
        </p:nvSpPr>
        <p:spPr bwMode="auto">
          <a:xfrm rot="5400000">
            <a:off x="3983027" y="5795453"/>
            <a:ext cx="417958"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97" name="Line 11"/>
          <p:cNvSpPr>
            <a:spLocks noChangeShapeType="1"/>
          </p:cNvSpPr>
          <p:nvPr/>
        </p:nvSpPr>
        <p:spPr bwMode="auto">
          <a:xfrm rot="16200000" flipV="1">
            <a:off x="3865618" y="5993473"/>
            <a:ext cx="417958" cy="0"/>
          </a:xfrm>
          <a:prstGeom prst="line">
            <a:avLst/>
          </a:prstGeom>
          <a:noFill/>
          <a:ln w="19050" cap="sq">
            <a:solidFill>
              <a:srgbClr val="000000"/>
            </a:solidFill>
            <a:miter lim="800000"/>
            <a:headEnd type="oval"/>
          </a:ln>
        </p:spPr>
        <p:txBody>
          <a:bodyPr/>
          <a:lstStyle/>
          <a:p>
            <a:endParaRPr lang="zh-CN" altLang="en-US" sz="1600" b="1">
              <a:latin typeface="+mn-ea"/>
              <a:cs typeface="Times New Roman" panose="02020603050405020304" pitchFamily="18" charset="0"/>
            </a:endParaRPr>
          </a:p>
        </p:txBody>
      </p:sp>
      <p:sp>
        <p:nvSpPr>
          <p:cNvPr id="298" name="Text Box 21"/>
          <p:cNvSpPr txBox="1">
            <a:spLocks noChangeArrowheads="1"/>
          </p:cNvSpPr>
          <p:nvPr/>
        </p:nvSpPr>
        <p:spPr bwMode="auto">
          <a:xfrm>
            <a:off x="3669585" y="1046892"/>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299" name="Text Box 22"/>
          <p:cNvSpPr txBox="1">
            <a:spLocks noChangeArrowheads="1"/>
          </p:cNvSpPr>
          <p:nvPr/>
        </p:nvSpPr>
        <p:spPr bwMode="auto">
          <a:xfrm>
            <a:off x="3669585" y="1398889"/>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0" name="Text Box 23"/>
          <p:cNvSpPr txBox="1">
            <a:spLocks noChangeArrowheads="1"/>
          </p:cNvSpPr>
          <p:nvPr/>
        </p:nvSpPr>
        <p:spPr bwMode="auto">
          <a:xfrm>
            <a:off x="3658854" y="1750886"/>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5</a:t>
            </a:r>
            <a:endParaRPr lang="en-US" altLang="zh-CN" sz="1600" b="1">
              <a:latin typeface="+mn-ea"/>
              <a:cs typeface="Times New Roman" panose="02020603050405020304" pitchFamily="18" charset="0"/>
            </a:endParaRPr>
          </a:p>
        </p:txBody>
      </p:sp>
      <p:sp>
        <p:nvSpPr>
          <p:cNvPr id="301" name="Text Box 24"/>
          <p:cNvSpPr txBox="1">
            <a:spLocks noChangeArrowheads="1"/>
          </p:cNvSpPr>
          <p:nvPr/>
        </p:nvSpPr>
        <p:spPr bwMode="auto">
          <a:xfrm>
            <a:off x="3658854" y="2102883"/>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6</a:t>
            </a:r>
            <a:endParaRPr lang="en-US" altLang="zh-CN" sz="1600" b="1">
              <a:latin typeface="+mn-ea"/>
              <a:cs typeface="Times New Roman" panose="02020603050405020304" pitchFamily="18" charset="0"/>
            </a:endParaRPr>
          </a:p>
        </p:txBody>
      </p:sp>
      <p:sp>
        <p:nvSpPr>
          <p:cNvPr id="302" name="Text Box 25"/>
          <p:cNvSpPr txBox="1">
            <a:spLocks noChangeArrowheads="1"/>
          </p:cNvSpPr>
          <p:nvPr/>
        </p:nvSpPr>
        <p:spPr bwMode="auto">
          <a:xfrm>
            <a:off x="3658854" y="2454880"/>
            <a:ext cx="379413" cy="241300"/>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7</a:t>
            </a:r>
            <a:endParaRPr lang="en-US" altLang="zh-CN" sz="1600" b="1">
              <a:latin typeface="+mn-ea"/>
              <a:cs typeface="Times New Roman" panose="02020603050405020304" pitchFamily="18" charset="0"/>
            </a:endParaRPr>
          </a:p>
        </p:txBody>
      </p:sp>
      <p:sp>
        <p:nvSpPr>
          <p:cNvPr id="303" name="Text Box 26"/>
          <p:cNvSpPr txBox="1">
            <a:spLocks noChangeArrowheads="1"/>
          </p:cNvSpPr>
          <p:nvPr/>
        </p:nvSpPr>
        <p:spPr bwMode="auto">
          <a:xfrm>
            <a:off x="3658854" y="2810052"/>
            <a:ext cx="379413" cy="625391"/>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8</a:t>
            </a:r>
            <a:endParaRPr lang="en-US" altLang="zh-CN" sz="1600" b="1">
              <a:latin typeface="+mn-ea"/>
              <a:cs typeface="Times New Roman" panose="02020603050405020304" pitchFamily="18" charset="0"/>
            </a:endParaRPr>
          </a:p>
        </p:txBody>
      </p:sp>
      <p:sp>
        <p:nvSpPr>
          <p:cNvPr id="304" name="Text Box 21"/>
          <p:cNvSpPr txBox="1">
            <a:spLocks noChangeArrowheads="1"/>
          </p:cNvSpPr>
          <p:nvPr/>
        </p:nvSpPr>
        <p:spPr bwMode="auto">
          <a:xfrm>
            <a:off x="3567484" y="3338949"/>
            <a:ext cx="470195" cy="295101"/>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06" name="Text Box 23"/>
          <p:cNvSpPr txBox="1">
            <a:spLocks noChangeArrowheads="1"/>
          </p:cNvSpPr>
          <p:nvPr/>
        </p:nvSpPr>
        <p:spPr bwMode="auto">
          <a:xfrm>
            <a:off x="3559071" y="4179047"/>
            <a:ext cx="467878"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3</a:t>
            </a:r>
            <a:endParaRPr lang="en-US" altLang="zh-CN" sz="1600" b="1">
              <a:latin typeface="+mn-ea"/>
              <a:cs typeface="Times New Roman" panose="02020603050405020304" pitchFamily="18" charset="0"/>
            </a:endParaRPr>
          </a:p>
        </p:txBody>
      </p:sp>
      <p:sp>
        <p:nvSpPr>
          <p:cNvPr id="307" name="Text Box 24"/>
          <p:cNvSpPr txBox="1">
            <a:spLocks noChangeArrowheads="1"/>
          </p:cNvSpPr>
          <p:nvPr/>
        </p:nvSpPr>
        <p:spPr bwMode="auto">
          <a:xfrm>
            <a:off x="3545695" y="4599095"/>
            <a:ext cx="49198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4</a:t>
            </a:r>
            <a:endParaRPr lang="en-US" altLang="zh-CN" sz="1600" b="1">
              <a:latin typeface="+mn-ea"/>
              <a:cs typeface="Times New Roman" panose="02020603050405020304" pitchFamily="18" charset="0"/>
            </a:endParaRPr>
          </a:p>
        </p:txBody>
      </p:sp>
      <p:sp>
        <p:nvSpPr>
          <p:cNvPr id="308" name="Text Box 21"/>
          <p:cNvSpPr txBox="1">
            <a:spLocks noChangeArrowheads="1"/>
          </p:cNvSpPr>
          <p:nvPr/>
        </p:nvSpPr>
        <p:spPr bwMode="auto">
          <a:xfrm>
            <a:off x="7521103" y="4735352"/>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0</a:t>
            </a:r>
            <a:endParaRPr lang="en-US" altLang="zh-CN" sz="1600" b="1">
              <a:latin typeface="+mn-ea"/>
              <a:cs typeface="Times New Roman" panose="02020603050405020304" pitchFamily="18" charset="0"/>
            </a:endParaRPr>
          </a:p>
        </p:txBody>
      </p:sp>
      <p:sp>
        <p:nvSpPr>
          <p:cNvPr id="309" name="Text Box 21"/>
          <p:cNvSpPr txBox="1">
            <a:spLocks noChangeArrowheads="1"/>
          </p:cNvSpPr>
          <p:nvPr/>
        </p:nvSpPr>
        <p:spPr bwMode="auto">
          <a:xfrm>
            <a:off x="7910125" y="4737094"/>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1</a:t>
            </a:r>
            <a:endParaRPr lang="en-US" altLang="zh-CN" sz="1600" b="1">
              <a:latin typeface="+mn-ea"/>
              <a:cs typeface="Times New Roman" panose="02020603050405020304" pitchFamily="18" charset="0"/>
            </a:endParaRPr>
          </a:p>
        </p:txBody>
      </p:sp>
      <p:sp>
        <p:nvSpPr>
          <p:cNvPr id="310" name="Text Box 21"/>
          <p:cNvSpPr txBox="1">
            <a:spLocks noChangeArrowheads="1"/>
          </p:cNvSpPr>
          <p:nvPr/>
        </p:nvSpPr>
        <p:spPr bwMode="auto">
          <a:xfrm>
            <a:off x="8286447" y="4738836"/>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sp>
        <p:nvSpPr>
          <p:cNvPr id="311" name="Text Box 21"/>
          <p:cNvSpPr txBox="1">
            <a:spLocks noChangeArrowheads="1"/>
          </p:cNvSpPr>
          <p:nvPr/>
        </p:nvSpPr>
        <p:spPr bwMode="auto">
          <a:xfrm>
            <a:off x="8669119" y="4740578"/>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A</a:t>
            </a:r>
            <a:r>
              <a:rPr lang="en-US" altLang="zh-CN" sz="1600" b="1" baseline="-25000">
                <a:latin typeface="+mn-ea"/>
                <a:cs typeface="Times New Roman" panose="02020603050405020304" pitchFamily="18" charset="0"/>
              </a:rPr>
              <a:t>9</a:t>
            </a:r>
            <a:endParaRPr lang="en-US" altLang="zh-CN" sz="1600" b="1">
              <a:latin typeface="+mn-ea"/>
              <a:cs typeface="Times New Roman" panose="02020603050405020304" pitchFamily="18" charset="0"/>
            </a:endParaRPr>
          </a:p>
        </p:txBody>
      </p:sp>
      <p:sp>
        <p:nvSpPr>
          <p:cNvPr id="312" name="Text Box 21"/>
          <p:cNvSpPr txBox="1">
            <a:spLocks noChangeArrowheads="1"/>
          </p:cNvSpPr>
          <p:nvPr/>
        </p:nvSpPr>
        <p:spPr bwMode="auto">
          <a:xfrm>
            <a:off x="3426175" y="5428931"/>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CS</a:t>
            </a:r>
            <a:endParaRPr lang="en-US" altLang="zh-CN" sz="1600" b="1">
              <a:latin typeface="+mn-ea"/>
              <a:cs typeface="Times New Roman" panose="02020603050405020304" pitchFamily="18" charset="0"/>
            </a:endParaRPr>
          </a:p>
        </p:txBody>
      </p:sp>
      <p:sp>
        <p:nvSpPr>
          <p:cNvPr id="313" name="Text Box 21"/>
          <p:cNvSpPr txBox="1">
            <a:spLocks noChangeArrowheads="1"/>
          </p:cNvSpPr>
          <p:nvPr/>
        </p:nvSpPr>
        <p:spPr bwMode="auto">
          <a:xfrm>
            <a:off x="3469207" y="6037685"/>
            <a:ext cx="379413" cy="243942"/>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WE</a:t>
            </a:r>
            <a:endParaRPr lang="en-US" altLang="zh-CN" sz="1600" b="1">
              <a:latin typeface="+mn-ea"/>
              <a:cs typeface="Times New Roman" panose="02020603050405020304" pitchFamily="18" charset="0"/>
            </a:endParaRPr>
          </a:p>
        </p:txBody>
      </p:sp>
      <p:cxnSp>
        <p:nvCxnSpPr>
          <p:cNvPr id="314" name="直接连接符 313"/>
          <p:cNvCxnSpPr/>
          <p:nvPr/>
        </p:nvCxnSpPr>
        <p:spPr>
          <a:xfrm flipH="1">
            <a:off x="3577927" y="5461205"/>
            <a:ext cx="216903"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flipH="1">
            <a:off x="3560915" y="6039497"/>
            <a:ext cx="287705" cy="0"/>
          </a:xfrm>
          <a:prstGeom prst="line">
            <a:avLst/>
          </a:prstGeom>
          <a:noFill/>
          <a:ln w="1270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316" name="组合 315"/>
          <p:cNvGrpSpPr/>
          <p:nvPr/>
        </p:nvGrpSpPr>
        <p:grpSpPr>
          <a:xfrm>
            <a:off x="4112295" y="2884937"/>
            <a:ext cx="2176922" cy="283124"/>
            <a:chOff x="3565110" y="2856363"/>
            <a:chExt cx="2176922" cy="283124"/>
          </a:xfrm>
        </p:grpSpPr>
        <p:grpSp>
          <p:nvGrpSpPr>
            <p:cNvPr id="317" name="组合 316"/>
            <p:cNvGrpSpPr/>
            <p:nvPr/>
          </p:nvGrpSpPr>
          <p:grpSpPr>
            <a:xfrm>
              <a:off x="3565110" y="2856363"/>
              <a:ext cx="2176922" cy="283124"/>
              <a:chOff x="-202459" y="1579636"/>
              <a:chExt cx="2176922" cy="283124"/>
            </a:xfrm>
          </p:grpSpPr>
          <p:sp>
            <p:nvSpPr>
              <p:cNvPr id="319" name="等腰三角形 318"/>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20" name="直接连接符 319"/>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18" name="椭圆 317"/>
            <p:cNvSpPr/>
            <p:nvPr/>
          </p:nvSpPr>
          <p:spPr>
            <a:xfrm>
              <a:off x="4982211" y="30490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23" name="组合 322"/>
          <p:cNvGrpSpPr/>
          <p:nvPr/>
        </p:nvGrpSpPr>
        <p:grpSpPr>
          <a:xfrm>
            <a:off x="4112295" y="2519214"/>
            <a:ext cx="2176922" cy="283124"/>
            <a:chOff x="3565110" y="2526835"/>
            <a:chExt cx="2176922" cy="283124"/>
          </a:xfrm>
        </p:grpSpPr>
        <p:grpSp>
          <p:nvGrpSpPr>
            <p:cNvPr id="324" name="组合 323"/>
            <p:cNvGrpSpPr/>
            <p:nvPr/>
          </p:nvGrpSpPr>
          <p:grpSpPr>
            <a:xfrm>
              <a:off x="3565110" y="2526835"/>
              <a:ext cx="2176922" cy="283124"/>
              <a:chOff x="-202459" y="1579636"/>
              <a:chExt cx="2176922" cy="283124"/>
            </a:xfrm>
          </p:grpSpPr>
          <p:sp>
            <p:nvSpPr>
              <p:cNvPr id="326" name="等腰三角形 325"/>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27" name="直接连接符 326"/>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8" name="直接连接符 327"/>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25" name="椭圆 324"/>
            <p:cNvSpPr/>
            <p:nvPr/>
          </p:nvSpPr>
          <p:spPr>
            <a:xfrm>
              <a:off x="4982211" y="27188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0" name="组合 329"/>
          <p:cNvGrpSpPr/>
          <p:nvPr/>
        </p:nvGrpSpPr>
        <p:grpSpPr>
          <a:xfrm>
            <a:off x="4112295" y="2153493"/>
            <a:ext cx="2176922" cy="283124"/>
            <a:chOff x="3565110" y="2197309"/>
            <a:chExt cx="2176922" cy="283124"/>
          </a:xfrm>
        </p:grpSpPr>
        <p:grpSp>
          <p:nvGrpSpPr>
            <p:cNvPr id="331" name="组合 330"/>
            <p:cNvGrpSpPr/>
            <p:nvPr/>
          </p:nvGrpSpPr>
          <p:grpSpPr>
            <a:xfrm>
              <a:off x="3565110" y="2197309"/>
              <a:ext cx="2176922" cy="283124"/>
              <a:chOff x="-202459" y="1579636"/>
              <a:chExt cx="2176922" cy="283124"/>
            </a:xfrm>
          </p:grpSpPr>
          <p:sp>
            <p:nvSpPr>
              <p:cNvPr id="333" name="等腰三角形 332"/>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34" name="直接连接符 333"/>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2" name="椭圆 331"/>
            <p:cNvSpPr/>
            <p:nvPr/>
          </p:nvSpPr>
          <p:spPr>
            <a:xfrm>
              <a:off x="4982211" y="23949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37" name="组合 336"/>
          <p:cNvGrpSpPr/>
          <p:nvPr/>
        </p:nvGrpSpPr>
        <p:grpSpPr>
          <a:xfrm>
            <a:off x="4112295" y="1787772"/>
            <a:ext cx="2176922" cy="283124"/>
            <a:chOff x="3565110" y="1867783"/>
            <a:chExt cx="2176922" cy="283124"/>
          </a:xfrm>
        </p:grpSpPr>
        <p:grpSp>
          <p:nvGrpSpPr>
            <p:cNvPr id="338" name="组合 337"/>
            <p:cNvGrpSpPr/>
            <p:nvPr/>
          </p:nvGrpSpPr>
          <p:grpSpPr>
            <a:xfrm>
              <a:off x="3565110" y="1867783"/>
              <a:ext cx="2176922" cy="283124"/>
              <a:chOff x="-202459" y="1579636"/>
              <a:chExt cx="2176922" cy="283124"/>
            </a:xfrm>
          </p:grpSpPr>
          <p:sp>
            <p:nvSpPr>
              <p:cNvPr id="340" name="等腰三角形 339"/>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41" name="直接连接符 340"/>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2" name="直接连接符 341"/>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3" name="直接连接符 342"/>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39" name="椭圆 338"/>
            <p:cNvSpPr/>
            <p:nvPr/>
          </p:nvSpPr>
          <p:spPr>
            <a:xfrm>
              <a:off x="4982211" y="20711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44" name="组合 343"/>
          <p:cNvGrpSpPr/>
          <p:nvPr/>
        </p:nvGrpSpPr>
        <p:grpSpPr>
          <a:xfrm>
            <a:off x="4112295" y="1422051"/>
            <a:ext cx="2176922" cy="283124"/>
            <a:chOff x="3565110" y="1538257"/>
            <a:chExt cx="2176922" cy="283124"/>
          </a:xfrm>
        </p:grpSpPr>
        <p:grpSp>
          <p:nvGrpSpPr>
            <p:cNvPr id="345" name="组合 344"/>
            <p:cNvGrpSpPr/>
            <p:nvPr/>
          </p:nvGrpSpPr>
          <p:grpSpPr>
            <a:xfrm>
              <a:off x="3565110" y="1538257"/>
              <a:ext cx="2176922" cy="283124"/>
              <a:chOff x="-202459" y="1579636"/>
              <a:chExt cx="2176922" cy="283124"/>
            </a:xfrm>
          </p:grpSpPr>
          <p:sp>
            <p:nvSpPr>
              <p:cNvPr id="347" name="等腰三角形 346"/>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48" name="直接连接符 347"/>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49" name="直接连接符 348"/>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0" name="直接连接符 349"/>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46" name="椭圆 345"/>
            <p:cNvSpPr/>
            <p:nvPr/>
          </p:nvSpPr>
          <p:spPr>
            <a:xfrm>
              <a:off x="4982211" y="174094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grpSp>
        <p:nvGrpSpPr>
          <p:cNvPr id="351" name="组合 350"/>
          <p:cNvGrpSpPr/>
          <p:nvPr/>
        </p:nvGrpSpPr>
        <p:grpSpPr>
          <a:xfrm>
            <a:off x="4112295" y="1056330"/>
            <a:ext cx="2176922" cy="283124"/>
            <a:chOff x="3565110" y="1208731"/>
            <a:chExt cx="2176922" cy="283124"/>
          </a:xfrm>
        </p:grpSpPr>
        <p:grpSp>
          <p:nvGrpSpPr>
            <p:cNvPr id="352" name="组合 351"/>
            <p:cNvGrpSpPr/>
            <p:nvPr/>
          </p:nvGrpSpPr>
          <p:grpSpPr>
            <a:xfrm>
              <a:off x="3565110" y="1208731"/>
              <a:ext cx="2176922" cy="283124"/>
              <a:chOff x="-202459" y="1579636"/>
              <a:chExt cx="2176922" cy="283124"/>
            </a:xfrm>
          </p:grpSpPr>
          <p:sp>
            <p:nvSpPr>
              <p:cNvPr id="354" name="等腰三角形 353"/>
              <p:cNvSpPr/>
              <p:nvPr/>
            </p:nvSpPr>
            <p:spPr>
              <a:xfrm rot="5400000" flipH="1">
                <a:off x="1051482" y="1613255"/>
                <a:ext cx="283124" cy="215885"/>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cxnSp>
            <p:nvCxnSpPr>
              <p:cNvPr id="355" name="直接连接符 354"/>
              <p:cNvCxnSpPr/>
              <p:nvPr/>
            </p:nvCxnSpPr>
            <p:spPr>
              <a:xfrm>
                <a:off x="1193429" y="1635891"/>
                <a:ext cx="781034"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6" name="直接连接符 355"/>
              <p:cNvCxnSpPr/>
              <p:nvPr/>
            </p:nvCxnSpPr>
            <p:spPr>
              <a:xfrm>
                <a:off x="1269215" y="1805069"/>
                <a:ext cx="705248"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57" name="直接连接符 356"/>
              <p:cNvCxnSpPr/>
              <p:nvPr/>
            </p:nvCxnSpPr>
            <p:spPr>
              <a:xfrm>
                <a:off x="-202459" y="1718788"/>
                <a:ext cx="1266156" cy="0"/>
              </a:xfrm>
              <a:prstGeom prst="line">
                <a:avLst/>
              </a:prstGeom>
              <a:noFill/>
              <a:ln w="19050" cap="sq">
                <a:solidFill>
                  <a:schemeClr val="tx1">
                    <a:lumMod val="95000"/>
                    <a:lumOff val="5000"/>
                  </a:schemeClr>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53" name="椭圆 352"/>
            <p:cNvSpPr/>
            <p:nvPr/>
          </p:nvSpPr>
          <p:spPr>
            <a:xfrm>
              <a:off x="4982211" y="1404395"/>
              <a:ext cx="64466" cy="64466"/>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mn-ea"/>
                <a:cs typeface="Times New Roman" panose="02020603050405020304" pitchFamily="18" charset="0"/>
              </a:endParaRPr>
            </a:p>
          </p:txBody>
        </p:sp>
      </p:grpSp>
      <p:sp>
        <p:nvSpPr>
          <p:cNvPr id="358" name="Text Box 8"/>
          <p:cNvSpPr txBox="1">
            <a:spLocks noChangeArrowheads="1"/>
          </p:cNvSpPr>
          <p:nvPr/>
        </p:nvSpPr>
        <p:spPr bwMode="auto">
          <a:xfrm>
            <a:off x="6270789" y="1028700"/>
            <a:ext cx="747534" cy="2163484"/>
          </a:xfrm>
          <a:prstGeom prst="rect">
            <a:avLst/>
          </a:prstGeom>
          <a:solidFill>
            <a:srgbClr val="CCFF33"/>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行</a:t>
            </a:r>
            <a:endParaRPr lang="zh-CN" altLang="en-US" sz="1600" b="1" dirty="0">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选</a:t>
            </a:r>
            <a:endParaRPr lang="zh-CN" altLang="en-US" sz="1600" b="1" dirty="0">
              <a:latin typeface="+mn-ea"/>
              <a:cs typeface="Times New Roman" panose="02020603050405020304" pitchFamily="18" charset="0"/>
            </a:endParaRPr>
          </a:p>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择</a:t>
            </a:r>
            <a:endParaRPr lang="zh-CN" altLang="en-US" sz="1600" b="1" dirty="0">
              <a:latin typeface="+mn-ea"/>
              <a:cs typeface="Times New Roman" panose="02020603050405020304" pitchFamily="18" charset="0"/>
            </a:endParaRPr>
          </a:p>
        </p:txBody>
      </p:sp>
      <p:sp>
        <p:nvSpPr>
          <p:cNvPr id="359" name="Text Box 180"/>
          <p:cNvSpPr txBox="1">
            <a:spLocks noChangeArrowheads="1"/>
          </p:cNvSpPr>
          <p:nvPr/>
        </p:nvSpPr>
        <p:spPr bwMode="auto">
          <a:xfrm>
            <a:off x="7524259" y="1099321"/>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存储矩阵</a:t>
            </a:r>
            <a:endParaRPr lang="zh-CN" altLang="en-US" sz="1600" b="1" dirty="0">
              <a:latin typeface="+mn-ea"/>
              <a:cs typeface="Times New Roman" panose="02020603050405020304" pitchFamily="18" charset="0"/>
            </a:endParaRPr>
          </a:p>
        </p:txBody>
      </p:sp>
      <p:sp>
        <p:nvSpPr>
          <p:cNvPr id="360" name="Text Box 180"/>
          <p:cNvSpPr txBox="1">
            <a:spLocks noChangeArrowheads="1"/>
          </p:cNvSpPr>
          <p:nvPr/>
        </p:nvSpPr>
        <p:spPr bwMode="auto">
          <a:xfrm>
            <a:off x="7472220" y="1155311"/>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dirty="0">
                <a:latin typeface="+mn-ea"/>
                <a:cs typeface="Times New Roman" panose="02020603050405020304" pitchFamily="18" charset="0"/>
              </a:rPr>
              <a:t>存储矩阵</a:t>
            </a:r>
            <a:endParaRPr lang="zh-CN" altLang="en-US" sz="1600" b="1" dirty="0">
              <a:latin typeface="+mn-ea"/>
              <a:cs typeface="Times New Roman" panose="02020603050405020304" pitchFamily="18" charset="0"/>
            </a:endParaRPr>
          </a:p>
        </p:txBody>
      </p:sp>
      <p:sp>
        <p:nvSpPr>
          <p:cNvPr id="361" name="Text Box 180"/>
          <p:cNvSpPr txBox="1">
            <a:spLocks noChangeArrowheads="1"/>
          </p:cNvSpPr>
          <p:nvPr/>
        </p:nvSpPr>
        <p:spPr bwMode="auto">
          <a:xfrm>
            <a:off x="7412684" y="1212648"/>
            <a:ext cx="1838886" cy="1956639"/>
          </a:xfrm>
          <a:prstGeom prst="rect">
            <a:avLst/>
          </a:prstGeom>
          <a:solidFill>
            <a:srgbClr val="FF9900"/>
          </a:solidFill>
          <a:ln w="16510">
            <a:solidFill>
              <a:srgbClr val="000000"/>
            </a:solidFill>
            <a:miter lim="800000"/>
          </a:ln>
        </p:spPr>
        <p:txBody>
          <a:bodyPr lIns="0" tIns="0" rIns="0" bIns="0" anchor="ctr" anchorCtr="1"/>
          <a:lstStyle/>
          <a:p>
            <a:pPr algn="ctr">
              <a:lnSpc>
                <a:spcPct val="120000"/>
              </a:lnSpc>
              <a:spcBef>
                <a:spcPct val="20000"/>
              </a:spcBef>
              <a:buClr>
                <a:schemeClr val="accent2"/>
              </a:buClr>
              <a:buFont typeface="Wingdings" panose="05000000000000000000" pitchFamily="2" charset="2"/>
              <a:buNone/>
            </a:pPr>
            <a:r>
              <a:rPr lang="zh-CN" altLang="en-US" sz="1600" b="1">
                <a:latin typeface="+mn-ea"/>
                <a:cs typeface="Times New Roman" panose="02020603050405020304" pitchFamily="18" charset="0"/>
              </a:rPr>
              <a:t>存储矩阵</a:t>
            </a:r>
            <a:r>
              <a:rPr lang="en-US" altLang="zh-CN" sz="1600" b="1">
                <a:latin typeface="+mn-ea"/>
                <a:cs typeface="Times New Roman" panose="02020603050405020304" pitchFamily="18" charset="0"/>
              </a:rPr>
              <a:t>×4</a:t>
            </a:r>
            <a:endParaRPr lang="zh-CN" altLang="en-US" sz="1600" b="1" dirty="0">
              <a:latin typeface="+mn-ea"/>
              <a:cs typeface="Times New Roman" panose="02020603050405020304" pitchFamily="18" charset="0"/>
            </a:endParaRPr>
          </a:p>
        </p:txBody>
      </p:sp>
      <p:sp>
        <p:nvSpPr>
          <p:cNvPr id="362" name="Text Box 21"/>
          <p:cNvSpPr txBox="1">
            <a:spLocks noChangeArrowheads="1"/>
          </p:cNvSpPr>
          <p:nvPr/>
        </p:nvSpPr>
        <p:spPr bwMode="auto">
          <a:xfrm rot="5400000">
            <a:off x="6872941" y="1990132"/>
            <a:ext cx="963372" cy="420451"/>
          </a:xfrm>
          <a:prstGeom prst="rect">
            <a:avLst/>
          </a:prstGeom>
          <a:noFill/>
          <a:ln w="9525">
            <a:noFill/>
            <a:miter lim="800000"/>
          </a:ln>
        </p:spPr>
        <p:txBody>
          <a:bodyPr lIns="0" tIns="0" rIns="0" bIns="0"/>
          <a:lstStyle/>
          <a:p>
            <a:pPr algn="ctr">
              <a:lnSpc>
                <a:spcPct val="120000"/>
              </a:lnSpc>
              <a:spcBef>
                <a:spcPct val="20000"/>
              </a:spcBef>
              <a:buClr>
                <a:schemeClr val="accent2"/>
              </a:buClr>
              <a:buFont typeface="Wingdings" panose="05000000000000000000" pitchFamily="2" charset="2"/>
              <a:buNone/>
            </a:pPr>
            <a:r>
              <a:rPr lang="en-US" altLang="zh-CN" sz="2800" b="1">
                <a:latin typeface="+mn-ea"/>
                <a:cs typeface="Times New Roman" panose="02020603050405020304" pitchFamily="18" charset="0"/>
              </a:rPr>
              <a:t>…</a:t>
            </a:r>
            <a:endParaRPr lang="en-US" altLang="zh-CN" sz="2800" b="1">
              <a:latin typeface="+mn-ea"/>
              <a:cs typeface="Times New Roman" panose="02020603050405020304" pitchFamily="18" charset="0"/>
            </a:endParaRPr>
          </a:p>
        </p:txBody>
      </p:sp>
      <p:sp>
        <p:nvSpPr>
          <p:cNvPr id="363" name="Text Box 21"/>
          <p:cNvSpPr txBox="1">
            <a:spLocks noChangeArrowheads="1"/>
          </p:cNvSpPr>
          <p:nvPr/>
        </p:nvSpPr>
        <p:spPr bwMode="auto">
          <a:xfrm>
            <a:off x="4702375" y="5408858"/>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W</a:t>
            </a:r>
            <a:endParaRPr lang="en-US" altLang="zh-CN" sz="1600" b="1">
              <a:latin typeface="+mn-ea"/>
              <a:cs typeface="Times New Roman" panose="02020603050405020304" pitchFamily="18" charset="0"/>
            </a:endParaRPr>
          </a:p>
        </p:txBody>
      </p:sp>
      <p:sp>
        <p:nvSpPr>
          <p:cNvPr id="364" name="Text Box 21"/>
          <p:cNvSpPr txBox="1">
            <a:spLocks noChangeArrowheads="1"/>
          </p:cNvSpPr>
          <p:nvPr/>
        </p:nvSpPr>
        <p:spPr bwMode="auto">
          <a:xfrm>
            <a:off x="4685093" y="5847696"/>
            <a:ext cx="379413"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R</a:t>
            </a:r>
            <a:endParaRPr lang="en-US" altLang="zh-CN" sz="1600" b="1">
              <a:latin typeface="+mn-ea"/>
              <a:cs typeface="Times New Roman" panose="02020603050405020304" pitchFamily="18" charset="0"/>
            </a:endParaRPr>
          </a:p>
        </p:txBody>
      </p:sp>
      <p:sp>
        <p:nvSpPr>
          <p:cNvPr id="365" name="Text Box 21"/>
          <p:cNvSpPr txBox="1">
            <a:spLocks noChangeArrowheads="1"/>
          </p:cNvSpPr>
          <p:nvPr/>
        </p:nvSpPr>
        <p:spPr bwMode="auto">
          <a:xfrm>
            <a:off x="7866581" y="2912395"/>
            <a:ext cx="963372" cy="420451"/>
          </a:xfrm>
          <a:prstGeom prst="rect">
            <a:avLst/>
          </a:prstGeom>
          <a:noFill/>
          <a:ln w="9525">
            <a:noFill/>
            <a:miter lim="800000"/>
          </a:ln>
        </p:spPr>
        <p:txBody>
          <a:bodyPr lIns="0" tIns="0" rIns="0" bIns="0"/>
          <a:lstStyle/>
          <a:p>
            <a:pPr algn="ctr">
              <a:lnSpc>
                <a:spcPct val="120000"/>
              </a:lnSpc>
              <a:spcBef>
                <a:spcPct val="20000"/>
              </a:spcBef>
              <a:buClr>
                <a:schemeClr val="accent2"/>
              </a:buClr>
              <a:buFont typeface="Wingdings" panose="05000000000000000000" pitchFamily="2" charset="2"/>
              <a:buNone/>
            </a:pPr>
            <a:r>
              <a:rPr lang="en-US" altLang="zh-CN" sz="2800" b="1">
                <a:latin typeface="+mn-ea"/>
                <a:cs typeface="Times New Roman" panose="02020603050405020304" pitchFamily="18" charset="0"/>
              </a:rPr>
              <a:t>…</a:t>
            </a:r>
            <a:endParaRPr lang="en-US" altLang="zh-CN" sz="2800" b="1">
              <a:latin typeface="+mn-ea"/>
              <a:cs typeface="Times New Roman" panose="02020603050405020304" pitchFamily="18" charset="0"/>
            </a:endParaRPr>
          </a:p>
        </p:txBody>
      </p:sp>
      <p:pic>
        <p:nvPicPr>
          <p:cNvPr id="119" name="图片 118"/>
          <p:cNvPicPr>
            <a:picLocks noChangeAspect="1"/>
          </p:cNvPicPr>
          <p:nvPr/>
        </p:nvPicPr>
        <p:blipFill>
          <a:blip r:embed="rId1"/>
          <a:stretch>
            <a:fillRect/>
          </a:stretch>
        </p:blipFill>
        <p:spPr>
          <a:xfrm>
            <a:off x="700873" y="3826372"/>
            <a:ext cx="1651910" cy="2428785"/>
          </a:xfrm>
          <a:prstGeom prst="rect">
            <a:avLst/>
          </a:prstGeom>
        </p:spPr>
      </p:pic>
      <p:sp>
        <p:nvSpPr>
          <p:cNvPr id="397" name="Text Box 22"/>
          <p:cNvSpPr txBox="1">
            <a:spLocks noChangeArrowheads="1"/>
          </p:cNvSpPr>
          <p:nvPr/>
        </p:nvSpPr>
        <p:spPr bwMode="auto">
          <a:xfrm>
            <a:off x="3559070" y="3758998"/>
            <a:ext cx="478609" cy="238125"/>
          </a:xfrm>
          <a:prstGeom prst="rect">
            <a:avLst/>
          </a:prstGeom>
          <a:noFill/>
          <a:ln w="9525">
            <a:noFill/>
            <a:miter lim="800000"/>
          </a:ln>
        </p:spPr>
        <p:txBody>
          <a:bodyPr lIns="0" tIns="0" rIns="0" bIns="0"/>
          <a:lstStyle/>
          <a:p>
            <a:pPr algn="r">
              <a:lnSpc>
                <a:spcPct val="120000"/>
              </a:lnSpc>
              <a:spcBef>
                <a:spcPct val="20000"/>
              </a:spcBef>
              <a:buClr>
                <a:schemeClr val="accent2"/>
              </a:buClr>
              <a:buFont typeface="Wingdings" panose="05000000000000000000" pitchFamily="2" charset="2"/>
              <a:buNone/>
            </a:pPr>
            <a:r>
              <a:rPr lang="en-US" altLang="zh-CN" sz="1600" b="1">
                <a:latin typeface="+mn-ea"/>
                <a:cs typeface="Times New Roman" panose="02020603050405020304" pitchFamily="18" charset="0"/>
              </a:rPr>
              <a:t>I/O</a:t>
            </a:r>
            <a:r>
              <a:rPr lang="en-US" altLang="zh-CN" sz="1600" b="1" baseline="-25000">
                <a:latin typeface="+mn-ea"/>
                <a:cs typeface="Times New Roman" panose="02020603050405020304" pitchFamily="18" charset="0"/>
              </a:rPr>
              <a:t>2</a:t>
            </a:r>
            <a:endParaRPr lang="en-US" altLang="zh-CN" sz="1600" b="1">
              <a:latin typeface="+mn-ea"/>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存储器概述</a:t>
            </a:r>
            <a:endParaRPr lang="zh-CN" altLang="en-US" dirty="0"/>
          </a:p>
        </p:txBody>
      </p:sp>
      <p:sp>
        <p:nvSpPr>
          <p:cNvPr id="3" name="内容占位符 2"/>
          <p:cNvSpPr>
            <a:spLocks noGrp="1"/>
          </p:cNvSpPr>
          <p:nvPr>
            <p:ph idx="1"/>
          </p:nvPr>
        </p:nvSpPr>
        <p:spPr/>
        <p:txBody>
          <a:bodyPr/>
          <a:lstStyle/>
          <a:p>
            <a:r>
              <a:rPr lang="en-US" altLang="zh-CN" b="1" dirty="0">
                <a:latin typeface="+mn-lt"/>
              </a:rPr>
              <a:t>4.1.1 </a:t>
            </a:r>
            <a:r>
              <a:rPr lang="zh-CN" altLang="en-US" b="1" dirty="0">
                <a:latin typeface="+mn-lt"/>
              </a:rPr>
              <a:t>存储器分类</a:t>
            </a:r>
            <a:endParaRPr lang="en-US" altLang="zh-CN" b="1" dirty="0">
              <a:latin typeface="+mn-lt"/>
            </a:endParaRPr>
          </a:p>
          <a:p>
            <a:r>
              <a:rPr lang="en-US" altLang="zh-CN" b="1" dirty="0">
                <a:latin typeface="+mn-lt"/>
              </a:rPr>
              <a:t>4.1.2 </a:t>
            </a:r>
            <a:r>
              <a:rPr lang="zh-CN" altLang="en-US" b="1" dirty="0">
                <a:latin typeface="+mn-lt"/>
              </a:rPr>
              <a:t>存储器技术指标</a:t>
            </a:r>
            <a:endParaRPr lang="en-US" altLang="zh-CN" b="1" dirty="0">
              <a:latin typeface="+mn-lt"/>
            </a:endParaRPr>
          </a:p>
          <a:p>
            <a:r>
              <a:rPr lang="en-US" altLang="zh-CN" b="1" dirty="0">
                <a:latin typeface="+mn-lt"/>
              </a:rPr>
              <a:t>4.1.3 </a:t>
            </a:r>
            <a:r>
              <a:rPr lang="zh-CN" altLang="en-US" b="1" dirty="0">
                <a:latin typeface="+mn-lt"/>
              </a:rPr>
              <a:t>存储系统层次结构</a:t>
            </a:r>
            <a:endParaRPr lang="en-US" altLang="zh-CN" b="1" dirty="0">
              <a:latin typeface="+mn-lt"/>
            </a:endParaRPr>
          </a:p>
          <a:p>
            <a:r>
              <a:rPr lang="en-US" altLang="zh-CN" b="1" dirty="0">
                <a:latin typeface="+mn-lt"/>
              </a:rPr>
              <a:t>4.1.4 </a:t>
            </a:r>
            <a:r>
              <a:rPr lang="zh-CN" altLang="en-US" b="1" dirty="0">
                <a:latin typeface="+mn-lt"/>
              </a:rPr>
              <a:t>主存的基本结构</a:t>
            </a:r>
            <a:endParaRPr lang="en-US" altLang="zh-CN" b="1" dirty="0">
              <a:latin typeface="+mn-lt"/>
            </a:endParaRPr>
          </a:p>
          <a:p>
            <a:r>
              <a:rPr lang="en-US" altLang="zh-CN" b="1" dirty="0">
                <a:latin typeface="+mn-lt"/>
              </a:rPr>
              <a:t>4.1.5 </a:t>
            </a:r>
            <a:r>
              <a:rPr lang="zh-CN" altLang="en-US" b="1" dirty="0">
                <a:latin typeface="+mn-lt"/>
              </a:rPr>
              <a:t>主存中数据的存放</a:t>
            </a:r>
            <a:endParaRPr lang="zh-CN" altLang="en-US" b="1" dirty="0">
              <a:latin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endParaRPr lang="zh-CN" altLang="en-US" dirty="0"/>
          </a:p>
        </p:txBody>
      </p:sp>
      <p:sp>
        <p:nvSpPr>
          <p:cNvPr id="3" name="内容占位符 2"/>
          <p:cNvSpPr>
            <a:spLocks noGrp="1"/>
          </p:cNvSpPr>
          <p:nvPr>
            <p:ph idx="1"/>
          </p:nvPr>
        </p:nvSpPr>
        <p:spPr/>
        <p:txBody>
          <a:bodyPr/>
          <a:lstStyle/>
          <a:p>
            <a:r>
              <a:rPr lang="en-US" altLang="zh-CN" b="1" dirty="0">
                <a:latin typeface="+mn-lt"/>
              </a:rPr>
              <a:t>4.2.1 </a:t>
            </a:r>
            <a:r>
              <a:rPr lang="zh-CN" altLang="en-US" b="1" dirty="0">
                <a:latin typeface="+mn-lt"/>
              </a:rPr>
              <a:t>静态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4.2.2 </a:t>
            </a:r>
            <a:r>
              <a:rPr lang="zh-CN" altLang="en-US" b="1" dirty="0">
                <a:solidFill>
                  <a:srgbClr val="C00000"/>
                </a:solidFill>
                <a:effectLst>
                  <a:outerShdw blurRad="38100" dist="38100" dir="2700000" algn="tl">
                    <a:srgbClr val="000000">
                      <a:alpha val="43137"/>
                    </a:srgbClr>
                  </a:outerShdw>
                </a:effectLst>
                <a:latin typeface="+mn-lt"/>
              </a:rPr>
              <a:t>动态</a:t>
            </a:r>
            <a:r>
              <a:rPr lang="en-US" altLang="zh-CN" b="1" dirty="0">
                <a:solidFill>
                  <a:srgbClr val="C00000"/>
                </a:solidFill>
                <a:effectLst>
                  <a:outerShdw blurRad="38100" dist="38100" dir="2700000" algn="tl">
                    <a:srgbClr val="000000">
                      <a:alpha val="43137"/>
                    </a:srgbClr>
                  </a:outerShdw>
                </a:effectLst>
                <a:latin typeface="+mn-lt"/>
              </a:rPr>
              <a:t>MOS</a:t>
            </a:r>
            <a:r>
              <a:rPr lang="zh-CN" altLang="en-US" b="1" dirty="0">
                <a:solidFill>
                  <a:srgbClr val="C00000"/>
                </a:solidFill>
                <a:effectLst>
                  <a:outerShdw blurRad="38100" dist="38100" dir="2700000" algn="tl">
                    <a:srgbClr val="000000">
                      <a:alpha val="43137"/>
                    </a:srgbClr>
                  </a:outerShdw>
                </a:effectLst>
                <a:latin typeface="+mn-lt"/>
              </a:rPr>
              <a:t>存储器</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latin typeface="+mn-lt"/>
              </a:rPr>
              <a:t>4.2.3 </a:t>
            </a:r>
            <a:r>
              <a:rPr lang="zh-CN" altLang="en-US" b="1" dirty="0">
                <a:latin typeface="+mn-lt"/>
              </a:rPr>
              <a:t>只读存储器</a:t>
            </a:r>
            <a:endParaRPr lang="en-US" altLang="zh-CN" b="1" dirty="0">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48689" y="1214668"/>
            <a:ext cx="3795851" cy="3610687"/>
          </a:xfrm>
          <a:prstGeom prst="rect">
            <a:avLst/>
          </a:prstGeom>
          <a:solidFill>
            <a:srgbClr val="FF0000">
              <a:alpha val="20000"/>
            </a:srgbClr>
          </a:solidFill>
          <a:ln w="9525">
            <a:noFill/>
            <a:miter lim="800000"/>
          </a:ln>
        </p:spPr>
        <p:txBody>
          <a:bodyPr wrap="none" anchor="ctr"/>
          <a:lstStyle/>
          <a:p>
            <a:pPr algn="r"/>
            <a:endParaRPr lang="zh-CN" altLang="zh-CN">
              <a:latin typeface="+mn-ea"/>
            </a:endParaRPr>
          </a:p>
        </p:txBody>
      </p:sp>
      <p:sp>
        <p:nvSpPr>
          <p:cNvPr id="121" name="Oval 4"/>
          <p:cNvSpPr>
            <a:spLocks noChangeArrowheads="1"/>
          </p:cNvSpPr>
          <p:nvPr/>
        </p:nvSpPr>
        <p:spPr bwMode="auto">
          <a:xfrm>
            <a:off x="2896761" y="1662146"/>
            <a:ext cx="2422555" cy="1265284"/>
          </a:xfrm>
          <a:prstGeom prst="ellipse">
            <a:avLst/>
          </a:prstGeom>
          <a:solidFill>
            <a:schemeClr val="accent6">
              <a:lumMod val="20000"/>
              <a:lumOff val="80000"/>
            </a:schemeClr>
          </a:solidFill>
          <a:ln w="9525" algn="ctr">
            <a:solidFill>
              <a:srgbClr val="C00000"/>
            </a:solidFill>
            <a:round/>
          </a:ln>
        </p:spPr>
        <p:txBody>
          <a:bodyPr wrap="none" anchor="ctr"/>
          <a:lstStyle/>
          <a:p>
            <a:pPr algn="r"/>
            <a:endParaRPr lang="zh-CN" altLang="zh-CN">
              <a:latin typeface="+mn-ea"/>
            </a:endParaRPr>
          </a:p>
        </p:txBody>
      </p:sp>
      <p:sp>
        <p:nvSpPr>
          <p:cNvPr id="2" name="标题 1"/>
          <p:cNvSpPr>
            <a:spLocks noGrp="1"/>
          </p:cNvSpPr>
          <p:nvPr>
            <p:ph type="title"/>
          </p:nvPr>
        </p:nvSpPr>
        <p:spPr/>
        <p:txBody>
          <a:bodyPr/>
          <a:lstStyle/>
          <a:p>
            <a:r>
              <a:rPr lang="zh-CN" altLang="en-US" dirty="0"/>
              <a:t>如何提高存储密度</a:t>
            </a:r>
            <a:endParaRPr lang="zh-CN" altLang="en-US" dirty="0"/>
          </a:p>
        </p:txBody>
      </p:sp>
      <p:sp>
        <p:nvSpPr>
          <p:cNvPr id="5" name="Rectangle 6"/>
          <p:cNvSpPr>
            <a:spLocks noChangeArrowheads="1"/>
          </p:cNvSpPr>
          <p:nvPr/>
        </p:nvSpPr>
        <p:spPr bwMode="auto">
          <a:xfrm>
            <a:off x="4239196" y="4173427"/>
            <a:ext cx="879527" cy="559348"/>
          </a:xfrm>
          <a:prstGeom prst="rect">
            <a:avLst/>
          </a:prstGeom>
          <a:noFill/>
          <a:ln w="9525">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6" name="Line 7"/>
          <p:cNvSpPr>
            <a:spLocks noChangeShapeType="1"/>
          </p:cNvSpPr>
          <p:nvPr/>
        </p:nvSpPr>
        <p:spPr bwMode="auto">
          <a:xfrm>
            <a:off x="1785780" y="1399831"/>
            <a:ext cx="3981015" cy="0"/>
          </a:xfrm>
          <a:prstGeom prst="line">
            <a:avLst/>
          </a:prstGeom>
          <a:noFill/>
          <a:ln w="19050">
            <a:solidFill>
              <a:schemeClr val="tx1"/>
            </a:solidFill>
            <a:round/>
          </a:ln>
        </p:spPr>
        <p:txBody>
          <a:bodyPr/>
          <a:lstStyle/>
          <a:p>
            <a:endParaRPr lang="zh-CN" altLang="en-US">
              <a:latin typeface="+mn-ea"/>
            </a:endParaRPr>
          </a:p>
        </p:txBody>
      </p:sp>
      <p:grpSp>
        <p:nvGrpSpPr>
          <p:cNvPr id="7" name="Group 25"/>
          <p:cNvGrpSpPr>
            <a:grpSpLocks noChangeAspect="1"/>
          </p:cNvGrpSpPr>
          <p:nvPr/>
        </p:nvGrpSpPr>
        <p:grpSpPr bwMode="auto">
          <a:xfrm>
            <a:off x="3267088" y="3251466"/>
            <a:ext cx="462909" cy="370327"/>
            <a:chOff x="3360" y="2544"/>
            <a:chExt cx="240" cy="192"/>
          </a:xfrm>
        </p:grpSpPr>
        <p:sp>
          <p:nvSpPr>
            <p:cNvPr id="8" name="Line 2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9" name="Line 2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0" name="Line 28"/>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11" name="Line 2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2" name="Line 3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3" name="Group 31"/>
          <p:cNvGrpSpPr/>
          <p:nvPr/>
        </p:nvGrpSpPr>
        <p:grpSpPr bwMode="auto">
          <a:xfrm flipH="1">
            <a:off x="3218870" y="3529211"/>
            <a:ext cx="52078" cy="540060"/>
            <a:chOff x="2256" y="1776"/>
            <a:chExt cx="0" cy="384"/>
          </a:xfrm>
        </p:grpSpPr>
        <p:sp>
          <p:nvSpPr>
            <p:cNvPr id="14" name="Line 32"/>
            <p:cNvSpPr>
              <a:spLocks noChangeAspect="1" noChangeShapeType="1"/>
            </p:cNvSpPr>
            <p:nvPr/>
          </p:nvSpPr>
          <p:spPr bwMode="auto">
            <a:xfrm>
              <a:off x="2256" y="1776"/>
              <a:ext cx="0" cy="192"/>
            </a:xfrm>
            <a:prstGeom prst="line">
              <a:avLst/>
            </a:prstGeom>
            <a:noFill/>
            <a:ln w="19050" cap="sq">
              <a:solidFill>
                <a:srgbClr val="00B050"/>
              </a:solidFill>
              <a:miter lim="800000"/>
            </a:ln>
          </p:spPr>
          <p:txBody>
            <a:bodyPr/>
            <a:lstStyle/>
            <a:p>
              <a:endParaRPr lang="zh-CN" altLang="en-US">
                <a:latin typeface="+mn-ea"/>
              </a:endParaRPr>
            </a:p>
          </p:txBody>
        </p:sp>
        <p:sp>
          <p:nvSpPr>
            <p:cNvPr id="15" name="Line 33"/>
            <p:cNvSpPr>
              <a:spLocks noChangeAspect="1" noChangeShapeType="1"/>
            </p:cNvSpPr>
            <p:nvPr/>
          </p:nvSpPr>
          <p:spPr bwMode="auto">
            <a:xfrm>
              <a:off x="2256" y="1968"/>
              <a:ext cx="0" cy="192"/>
            </a:xfrm>
            <a:prstGeom prst="line">
              <a:avLst/>
            </a:prstGeom>
            <a:noFill/>
            <a:ln w="19050" cap="sq">
              <a:solidFill>
                <a:srgbClr val="00B050"/>
              </a:solidFill>
              <a:miter lim="800000"/>
            </a:ln>
          </p:spPr>
          <p:txBody>
            <a:bodyPr/>
            <a:lstStyle/>
            <a:p>
              <a:endParaRPr lang="zh-CN" altLang="en-US">
                <a:latin typeface="+mn-ea"/>
              </a:endParaRPr>
            </a:p>
          </p:txBody>
        </p:sp>
      </p:grpSp>
      <p:sp>
        <p:nvSpPr>
          <p:cNvPr id="16" name="Line 34"/>
          <p:cNvSpPr>
            <a:spLocks noChangeAspect="1" noChangeShapeType="1"/>
          </p:cNvSpPr>
          <p:nvPr/>
        </p:nvSpPr>
        <p:spPr bwMode="auto">
          <a:xfrm>
            <a:off x="5026141" y="2973721"/>
            <a:ext cx="0" cy="370327"/>
          </a:xfrm>
          <a:prstGeom prst="line">
            <a:avLst/>
          </a:prstGeom>
          <a:noFill/>
          <a:ln w="19050">
            <a:solidFill>
              <a:schemeClr val="tx1"/>
            </a:solidFill>
            <a:round/>
          </a:ln>
        </p:spPr>
        <p:txBody>
          <a:bodyPr/>
          <a:lstStyle/>
          <a:p>
            <a:endParaRPr lang="zh-CN" altLang="en-US">
              <a:latin typeface="+mn-ea"/>
            </a:endParaRPr>
          </a:p>
        </p:txBody>
      </p:sp>
      <p:grpSp>
        <p:nvGrpSpPr>
          <p:cNvPr id="17" name="Group 35"/>
          <p:cNvGrpSpPr>
            <a:grpSpLocks noChangeAspect="1"/>
          </p:cNvGrpSpPr>
          <p:nvPr/>
        </p:nvGrpSpPr>
        <p:grpSpPr bwMode="auto">
          <a:xfrm>
            <a:off x="4563232" y="3251466"/>
            <a:ext cx="462909" cy="370327"/>
            <a:chOff x="4032" y="2544"/>
            <a:chExt cx="240" cy="192"/>
          </a:xfrm>
        </p:grpSpPr>
        <p:sp>
          <p:nvSpPr>
            <p:cNvPr id="18" name="Line 3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9" name="Line 3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0" name="Line 3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1" name="Line 3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2" name="Line 4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3" name="Group 41"/>
          <p:cNvGrpSpPr/>
          <p:nvPr/>
        </p:nvGrpSpPr>
        <p:grpSpPr bwMode="auto">
          <a:xfrm>
            <a:off x="3729997" y="2973721"/>
            <a:ext cx="1296144" cy="462909"/>
            <a:chOff x="2496" y="1968"/>
            <a:chExt cx="672" cy="240"/>
          </a:xfrm>
        </p:grpSpPr>
        <p:sp>
          <p:nvSpPr>
            <p:cNvPr id="24" name="Line 42"/>
            <p:cNvSpPr>
              <a:spLocks noChangeAspect="1" noChangeShapeType="1"/>
            </p:cNvSpPr>
            <p:nvPr/>
          </p:nvSpPr>
          <p:spPr bwMode="auto">
            <a:xfrm>
              <a:off x="2880" y="1968"/>
              <a:ext cx="288" cy="0"/>
            </a:xfrm>
            <a:prstGeom prst="line">
              <a:avLst/>
            </a:prstGeom>
            <a:noFill/>
            <a:ln w="19050">
              <a:solidFill>
                <a:schemeClr val="tx1"/>
              </a:solidFill>
              <a:round/>
            </a:ln>
          </p:spPr>
          <p:txBody>
            <a:bodyPr/>
            <a:lstStyle/>
            <a:p>
              <a:endParaRPr lang="zh-CN" altLang="en-US">
                <a:latin typeface="+mn-ea"/>
              </a:endParaRPr>
            </a:p>
          </p:txBody>
        </p:sp>
        <p:sp>
          <p:nvSpPr>
            <p:cNvPr id="25" name="Line 43"/>
            <p:cNvSpPr>
              <a:spLocks noChangeAspect="1" noChangeShapeType="1"/>
            </p:cNvSpPr>
            <p:nvPr/>
          </p:nvSpPr>
          <p:spPr bwMode="auto">
            <a:xfrm flipV="1">
              <a:off x="2496" y="1968"/>
              <a:ext cx="384" cy="240"/>
            </a:xfrm>
            <a:prstGeom prst="line">
              <a:avLst/>
            </a:prstGeom>
            <a:noFill/>
            <a:ln w="19050">
              <a:solidFill>
                <a:schemeClr val="tx1"/>
              </a:solidFill>
              <a:round/>
            </a:ln>
          </p:spPr>
          <p:txBody>
            <a:bodyPr/>
            <a:lstStyle/>
            <a:p>
              <a:endParaRPr lang="zh-CN" altLang="en-US">
                <a:latin typeface="+mn-ea"/>
              </a:endParaRPr>
            </a:p>
          </p:txBody>
        </p:sp>
      </p:grpSp>
      <p:grpSp>
        <p:nvGrpSpPr>
          <p:cNvPr id="26" name="Group 44"/>
          <p:cNvGrpSpPr/>
          <p:nvPr/>
        </p:nvGrpSpPr>
        <p:grpSpPr bwMode="auto">
          <a:xfrm>
            <a:off x="3267088" y="2973721"/>
            <a:ext cx="1296144" cy="462909"/>
            <a:chOff x="2256" y="1968"/>
            <a:chExt cx="672" cy="240"/>
          </a:xfrm>
        </p:grpSpPr>
        <p:sp>
          <p:nvSpPr>
            <p:cNvPr id="27" name="Line 45"/>
            <p:cNvSpPr>
              <a:spLocks noChangeAspect="1" noChangeShapeType="1"/>
            </p:cNvSpPr>
            <p:nvPr/>
          </p:nvSpPr>
          <p:spPr bwMode="auto">
            <a:xfrm>
              <a:off x="2256" y="1968"/>
              <a:ext cx="288" cy="0"/>
            </a:xfrm>
            <a:prstGeom prst="line">
              <a:avLst/>
            </a:prstGeom>
            <a:noFill/>
            <a:ln w="19050">
              <a:solidFill>
                <a:schemeClr val="tx1"/>
              </a:solidFill>
              <a:round/>
            </a:ln>
          </p:spPr>
          <p:txBody>
            <a:bodyPr/>
            <a:lstStyle/>
            <a:p>
              <a:endParaRPr lang="zh-CN" altLang="en-US">
                <a:latin typeface="+mn-ea"/>
              </a:endParaRPr>
            </a:p>
          </p:txBody>
        </p:sp>
        <p:sp>
          <p:nvSpPr>
            <p:cNvPr id="28" name="Line 46"/>
            <p:cNvSpPr>
              <a:spLocks noChangeAspect="1" noChangeShapeType="1"/>
            </p:cNvSpPr>
            <p:nvPr/>
          </p:nvSpPr>
          <p:spPr bwMode="auto">
            <a:xfrm>
              <a:off x="2544" y="1968"/>
              <a:ext cx="384" cy="240"/>
            </a:xfrm>
            <a:prstGeom prst="line">
              <a:avLst/>
            </a:prstGeom>
            <a:noFill/>
            <a:ln w="19050">
              <a:solidFill>
                <a:schemeClr val="tx1"/>
              </a:solidFill>
              <a:round/>
            </a:ln>
          </p:spPr>
          <p:txBody>
            <a:bodyPr/>
            <a:lstStyle/>
            <a:p>
              <a:endParaRPr lang="zh-CN" altLang="en-US">
                <a:latin typeface="+mn-ea"/>
              </a:endParaRPr>
            </a:p>
          </p:txBody>
        </p:sp>
      </p:grpSp>
      <p:sp>
        <p:nvSpPr>
          <p:cNvPr id="29" name="Line 47"/>
          <p:cNvSpPr>
            <a:spLocks noChangeAspect="1" noChangeShapeType="1"/>
          </p:cNvSpPr>
          <p:nvPr/>
        </p:nvSpPr>
        <p:spPr bwMode="auto">
          <a:xfrm>
            <a:off x="3267088" y="4070413"/>
            <a:ext cx="1759053" cy="0"/>
          </a:xfrm>
          <a:prstGeom prst="line">
            <a:avLst/>
          </a:prstGeom>
          <a:noFill/>
          <a:ln w="19050" cap="sq">
            <a:solidFill>
              <a:srgbClr val="00B050"/>
            </a:solidFill>
            <a:miter lim="800000"/>
          </a:ln>
        </p:spPr>
        <p:txBody>
          <a:bodyPr/>
          <a:lstStyle/>
          <a:p>
            <a:endParaRPr lang="zh-CN" altLang="en-US">
              <a:latin typeface="+mn-ea"/>
            </a:endParaRPr>
          </a:p>
        </p:txBody>
      </p:sp>
      <p:sp>
        <p:nvSpPr>
          <p:cNvPr id="30" name="Line 49"/>
          <p:cNvSpPr>
            <a:spLocks noChangeAspect="1" noChangeShapeType="1"/>
          </p:cNvSpPr>
          <p:nvPr/>
        </p:nvSpPr>
        <p:spPr bwMode="auto">
          <a:xfrm>
            <a:off x="5026141" y="3529211"/>
            <a:ext cx="0" cy="537098"/>
          </a:xfrm>
          <a:prstGeom prst="line">
            <a:avLst/>
          </a:prstGeom>
          <a:noFill/>
          <a:ln w="19050" cap="sq">
            <a:solidFill>
              <a:srgbClr val="00B050"/>
            </a:solidFill>
            <a:miter lim="800000"/>
          </a:ln>
        </p:spPr>
        <p:txBody>
          <a:bodyPr/>
          <a:lstStyle/>
          <a:p>
            <a:endParaRPr lang="zh-CN" altLang="en-US">
              <a:latin typeface="+mn-ea"/>
            </a:endParaRPr>
          </a:p>
        </p:txBody>
      </p:sp>
      <p:sp>
        <p:nvSpPr>
          <p:cNvPr id="31" name="Line 51"/>
          <p:cNvSpPr>
            <a:spLocks noChangeAspect="1" noChangeShapeType="1"/>
          </p:cNvSpPr>
          <p:nvPr/>
        </p:nvSpPr>
        <p:spPr bwMode="auto">
          <a:xfrm>
            <a:off x="2896761" y="2973721"/>
            <a:ext cx="370327" cy="0"/>
          </a:xfrm>
          <a:prstGeom prst="line">
            <a:avLst/>
          </a:prstGeom>
          <a:noFill/>
          <a:ln w="19050" cap="sq">
            <a:solidFill>
              <a:schemeClr val="tx1"/>
            </a:solidFill>
            <a:miter lim="800000"/>
            <a:tailEnd type="oval" w="med" len="med"/>
          </a:ln>
        </p:spPr>
        <p:txBody>
          <a:bodyPr/>
          <a:lstStyle/>
          <a:p>
            <a:endParaRPr lang="zh-CN" altLang="en-US">
              <a:latin typeface="+mn-ea"/>
            </a:endParaRPr>
          </a:p>
        </p:txBody>
      </p:sp>
      <p:sp>
        <p:nvSpPr>
          <p:cNvPr id="32" name="Line 52"/>
          <p:cNvSpPr>
            <a:spLocks noChangeAspect="1" noChangeShapeType="1"/>
          </p:cNvSpPr>
          <p:nvPr/>
        </p:nvSpPr>
        <p:spPr bwMode="auto">
          <a:xfrm>
            <a:off x="5026141" y="2973721"/>
            <a:ext cx="370327"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33" name="Group 53"/>
          <p:cNvGrpSpPr/>
          <p:nvPr/>
        </p:nvGrpSpPr>
        <p:grpSpPr bwMode="auto">
          <a:xfrm>
            <a:off x="2619016" y="2510812"/>
            <a:ext cx="3055197" cy="462909"/>
            <a:chOff x="720" y="1728"/>
            <a:chExt cx="1584" cy="240"/>
          </a:xfrm>
        </p:grpSpPr>
        <p:grpSp>
          <p:nvGrpSpPr>
            <p:cNvPr id="34" name="Group 54"/>
            <p:cNvGrpSpPr>
              <a:grpSpLocks noChangeAspect="1"/>
            </p:cNvGrpSpPr>
            <p:nvPr/>
          </p:nvGrpSpPr>
          <p:grpSpPr bwMode="auto">
            <a:xfrm rot="16200000" flipV="1">
              <a:off x="696" y="1752"/>
              <a:ext cx="240" cy="192"/>
              <a:chOff x="3360" y="2544"/>
              <a:chExt cx="240" cy="192"/>
            </a:xfrm>
          </p:grpSpPr>
          <p:sp>
            <p:nvSpPr>
              <p:cNvPr id="41" name="Line 55"/>
              <p:cNvSpPr>
                <a:spLocks noChangeAspect="1" noChangeShapeType="1"/>
              </p:cNvSpPr>
              <p:nvPr/>
            </p:nvSpPr>
            <p:spPr bwMode="auto">
              <a:xfrm>
                <a:off x="3456" y="2544"/>
                <a:ext cx="0" cy="192"/>
              </a:xfrm>
              <a:prstGeom prst="line">
                <a:avLst/>
              </a:prstGeom>
              <a:noFill/>
              <a:ln w="28575" cap="sq">
                <a:solidFill>
                  <a:schemeClr val="tx1"/>
                </a:solidFill>
                <a:miter lim="800000"/>
              </a:ln>
            </p:spPr>
            <p:txBody>
              <a:bodyPr/>
              <a:lstStyle/>
              <a:p>
                <a:endParaRPr lang="zh-CN" altLang="en-US">
                  <a:latin typeface="+mn-ea"/>
                </a:endParaRPr>
              </a:p>
            </p:txBody>
          </p:sp>
          <p:sp>
            <p:nvSpPr>
              <p:cNvPr id="42" name="Line 56"/>
              <p:cNvSpPr>
                <a:spLocks noChangeAspect="1" noChangeShapeType="1"/>
              </p:cNvSpPr>
              <p:nvPr/>
            </p:nvSpPr>
            <p:spPr bwMode="auto">
              <a:xfrm>
                <a:off x="3504" y="2592"/>
                <a:ext cx="0" cy="96"/>
              </a:xfrm>
              <a:prstGeom prst="line">
                <a:avLst/>
              </a:prstGeom>
              <a:noFill/>
              <a:ln w="28575" cap="sq">
                <a:solidFill>
                  <a:schemeClr val="tx1"/>
                </a:solidFill>
                <a:miter lim="800000"/>
              </a:ln>
            </p:spPr>
            <p:txBody>
              <a:bodyPr/>
              <a:lstStyle/>
              <a:p>
                <a:endParaRPr lang="zh-CN" altLang="en-US">
                  <a:latin typeface="+mn-ea"/>
                </a:endParaRPr>
              </a:p>
            </p:txBody>
          </p:sp>
          <p:sp>
            <p:nvSpPr>
              <p:cNvPr id="43" name="Line 57"/>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4" name="Line 58"/>
              <p:cNvSpPr>
                <a:spLocks noChangeAspect="1" noChangeShapeType="1"/>
              </p:cNvSpPr>
              <p:nvPr/>
            </p:nvSpPr>
            <p:spPr bwMode="auto">
              <a:xfrm>
                <a:off x="3360" y="268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5" name="Line 59"/>
              <p:cNvSpPr>
                <a:spLocks noChangeAspect="1" noChangeShapeType="1"/>
              </p:cNvSpPr>
              <p:nvPr/>
            </p:nvSpPr>
            <p:spPr bwMode="auto">
              <a:xfrm>
                <a:off x="3504" y="2640"/>
                <a:ext cx="96" cy="0"/>
              </a:xfrm>
              <a:prstGeom prst="line">
                <a:avLst/>
              </a:prstGeom>
              <a:noFill/>
              <a:ln w="19050" cap="sq">
                <a:solidFill>
                  <a:schemeClr val="tx1"/>
                </a:solidFill>
                <a:miter lim="800000"/>
              </a:ln>
            </p:spPr>
            <p:txBody>
              <a:bodyPr/>
              <a:lstStyle/>
              <a:p>
                <a:endParaRPr lang="zh-CN" altLang="en-US">
                  <a:latin typeface="+mn-ea"/>
                </a:endParaRPr>
              </a:p>
            </p:txBody>
          </p:sp>
        </p:grpSp>
        <p:grpSp>
          <p:nvGrpSpPr>
            <p:cNvPr id="35" name="Group 60"/>
            <p:cNvGrpSpPr>
              <a:grpSpLocks noChangeAspect="1"/>
            </p:cNvGrpSpPr>
            <p:nvPr/>
          </p:nvGrpSpPr>
          <p:grpSpPr bwMode="auto">
            <a:xfrm rot="16200000" flipV="1">
              <a:off x="2088" y="1752"/>
              <a:ext cx="240" cy="192"/>
              <a:chOff x="3360" y="2544"/>
              <a:chExt cx="240" cy="192"/>
            </a:xfrm>
          </p:grpSpPr>
          <p:sp>
            <p:nvSpPr>
              <p:cNvPr id="36" name="Line 61"/>
              <p:cNvSpPr>
                <a:spLocks noChangeAspect="1" noChangeShapeType="1"/>
              </p:cNvSpPr>
              <p:nvPr/>
            </p:nvSpPr>
            <p:spPr bwMode="auto">
              <a:xfrm>
                <a:off x="3456" y="2544"/>
                <a:ext cx="0" cy="192"/>
              </a:xfrm>
              <a:prstGeom prst="line">
                <a:avLst/>
              </a:prstGeom>
              <a:noFill/>
              <a:ln w="28575" cap="sq">
                <a:solidFill>
                  <a:schemeClr val="tx1"/>
                </a:solidFill>
                <a:miter lim="800000"/>
              </a:ln>
            </p:spPr>
            <p:txBody>
              <a:bodyPr/>
              <a:lstStyle/>
              <a:p>
                <a:endParaRPr lang="zh-CN" altLang="en-US">
                  <a:latin typeface="+mn-ea"/>
                </a:endParaRPr>
              </a:p>
            </p:txBody>
          </p:sp>
          <p:sp>
            <p:nvSpPr>
              <p:cNvPr id="37" name="Line 62"/>
              <p:cNvSpPr>
                <a:spLocks noChangeAspect="1" noChangeShapeType="1"/>
              </p:cNvSpPr>
              <p:nvPr/>
            </p:nvSpPr>
            <p:spPr bwMode="auto">
              <a:xfrm>
                <a:off x="3504" y="2592"/>
                <a:ext cx="0" cy="96"/>
              </a:xfrm>
              <a:prstGeom prst="line">
                <a:avLst/>
              </a:prstGeom>
              <a:noFill/>
              <a:ln w="28575" cap="sq">
                <a:solidFill>
                  <a:schemeClr val="tx1"/>
                </a:solidFill>
                <a:miter lim="800000"/>
              </a:ln>
            </p:spPr>
            <p:txBody>
              <a:bodyPr/>
              <a:lstStyle/>
              <a:p>
                <a:endParaRPr lang="zh-CN" altLang="en-US">
                  <a:latin typeface="+mn-ea"/>
                </a:endParaRPr>
              </a:p>
            </p:txBody>
          </p:sp>
          <p:sp>
            <p:nvSpPr>
              <p:cNvPr id="38" name="Line 63"/>
              <p:cNvSpPr>
                <a:spLocks noChangeAspect="1" noChangeShapeType="1"/>
              </p:cNvSpPr>
              <p:nvPr/>
            </p:nvSpPr>
            <p:spPr bwMode="auto">
              <a:xfrm>
                <a:off x="3360" y="2592"/>
                <a:ext cx="96" cy="0"/>
              </a:xfrm>
              <a:prstGeom prst="line">
                <a:avLst/>
              </a:prstGeom>
              <a:noFill/>
              <a:ln w="19050" cap="sq">
                <a:solidFill>
                  <a:schemeClr val="tx1"/>
                </a:solidFill>
                <a:miter lim="800000"/>
              </a:ln>
            </p:spPr>
            <p:txBody>
              <a:bodyPr/>
              <a:lstStyle/>
              <a:p>
                <a:endParaRPr lang="zh-CN" altLang="en-US">
                  <a:latin typeface="+mn-ea"/>
                </a:endParaRPr>
              </a:p>
            </p:txBody>
          </p:sp>
          <p:sp>
            <p:nvSpPr>
              <p:cNvPr id="39" name="Line 64"/>
              <p:cNvSpPr>
                <a:spLocks noChangeAspect="1" noChangeShapeType="1"/>
              </p:cNvSpPr>
              <p:nvPr/>
            </p:nvSpPr>
            <p:spPr bwMode="auto">
              <a:xfrm>
                <a:off x="3360" y="268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40" name="Line 65"/>
              <p:cNvSpPr>
                <a:spLocks noChangeAspect="1" noChangeShapeType="1"/>
              </p:cNvSpPr>
              <p:nvPr/>
            </p:nvSpPr>
            <p:spPr bwMode="auto">
              <a:xfrm>
                <a:off x="3504" y="2640"/>
                <a:ext cx="96" cy="0"/>
              </a:xfrm>
              <a:prstGeom prst="line">
                <a:avLst/>
              </a:prstGeom>
              <a:noFill/>
              <a:ln w="19050" cap="sq">
                <a:solidFill>
                  <a:schemeClr val="tx1"/>
                </a:solidFill>
                <a:miter lim="800000"/>
              </a:ln>
            </p:spPr>
            <p:txBody>
              <a:bodyPr/>
              <a:lstStyle/>
              <a:p>
                <a:endParaRPr lang="zh-CN" altLang="en-US">
                  <a:latin typeface="+mn-ea"/>
                </a:endParaRPr>
              </a:p>
            </p:txBody>
          </p:sp>
        </p:grpSp>
      </p:grpSp>
      <p:grpSp>
        <p:nvGrpSpPr>
          <p:cNvPr id="46" name="Group 66"/>
          <p:cNvGrpSpPr/>
          <p:nvPr/>
        </p:nvGrpSpPr>
        <p:grpSpPr bwMode="auto">
          <a:xfrm>
            <a:off x="2526434" y="2973721"/>
            <a:ext cx="185163" cy="2221961"/>
            <a:chOff x="672" y="1968"/>
            <a:chExt cx="96" cy="1152"/>
          </a:xfrm>
        </p:grpSpPr>
        <p:sp>
          <p:nvSpPr>
            <p:cNvPr id="47" name="Line 67"/>
            <p:cNvSpPr>
              <a:spLocks noChangeShapeType="1"/>
            </p:cNvSpPr>
            <p:nvPr/>
          </p:nvSpPr>
          <p:spPr bwMode="auto">
            <a:xfrm>
              <a:off x="672" y="1968"/>
              <a:ext cx="0" cy="1152"/>
            </a:xfrm>
            <a:prstGeom prst="line">
              <a:avLst/>
            </a:prstGeom>
            <a:noFill/>
            <a:ln w="19050" cap="sq">
              <a:solidFill>
                <a:schemeClr val="tx1"/>
              </a:solidFill>
              <a:miter lim="800000"/>
            </a:ln>
          </p:spPr>
          <p:txBody>
            <a:bodyPr/>
            <a:lstStyle/>
            <a:p>
              <a:endParaRPr lang="zh-CN" altLang="en-US">
                <a:latin typeface="+mn-ea"/>
              </a:endParaRPr>
            </a:p>
          </p:txBody>
        </p:sp>
        <p:sp>
          <p:nvSpPr>
            <p:cNvPr id="48" name="Line 68"/>
            <p:cNvSpPr>
              <a:spLocks noChangeShapeType="1"/>
            </p:cNvSpPr>
            <p:nvPr/>
          </p:nvSpPr>
          <p:spPr bwMode="auto">
            <a:xfrm flipH="1">
              <a:off x="672" y="1968"/>
              <a:ext cx="96" cy="0"/>
            </a:xfrm>
            <a:prstGeom prst="line">
              <a:avLst/>
            </a:prstGeom>
            <a:noFill/>
            <a:ln w="19050">
              <a:solidFill>
                <a:schemeClr val="tx1"/>
              </a:solidFill>
              <a:round/>
            </a:ln>
          </p:spPr>
          <p:txBody>
            <a:bodyPr/>
            <a:lstStyle/>
            <a:p>
              <a:endParaRPr lang="zh-CN" altLang="en-US">
                <a:latin typeface="+mn-ea"/>
              </a:endParaRPr>
            </a:p>
          </p:txBody>
        </p:sp>
      </p:grpSp>
      <p:grpSp>
        <p:nvGrpSpPr>
          <p:cNvPr id="49" name="Group 69"/>
          <p:cNvGrpSpPr/>
          <p:nvPr/>
        </p:nvGrpSpPr>
        <p:grpSpPr bwMode="auto">
          <a:xfrm>
            <a:off x="5581631" y="2973721"/>
            <a:ext cx="185163" cy="2221961"/>
            <a:chOff x="2256" y="1968"/>
            <a:chExt cx="96" cy="1152"/>
          </a:xfrm>
        </p:grpSpPr>
        <p:sp>
          <p:nvSpPr>
            <p:cNvPr id="50" name="Line 70"/>
            <p:cNvSpPr>
              <a:spLocks noChangeShapeType="1"/>
            </p:cNvSpPr>
            <p:nvPr/>
          </p:nvSpPr>
          <p:spPr bwMode="auto">
            <a:xfrm>
              <a:off x="2352" y="1968"/>
              <a:ext cx="0" cy="1152"/>
            </a:xfrm>
            <a:prstGeom prst="line">
              <a:avLst/>
            </a:prstGeom>
            <a:noFill/>
            <a:ln w="19050" cap="sq">
              <a:solidFill>
                <a:schemeClr val="tx1"/>
              </a:solidFill>
              <a:miter lim="800000"/>
            </a:ln>
          </p:spPr>
          <p:txBody>
            <a:bodyPr/>
            <a:lstStyle/>
            <a:p>
              <a:endParaRPr lang="zh-CN" altLang="en-US">
                <a:latin typeface="+mn-ea"/>
              </a:endParaRPr>
            </a:p>
          </p:txBody>
        </p:sp>
        <p:sp>
          <p:nvSpPr>
            <p:cNvPr id="51" name="Line 71"/>
            <p:cNvSpPr>
              <a:spLocks noChangeShapeType="1"/>
            </p:cNvSpPr>
            <p:nvPr/>
          </p:nvSpPr>
          <p:spPr bwMode="auto">
            <a:xfrm flipH="1">
              <a:off x="2256" y="1968"/>
              <a:ext cx="96" cy="0"/>
            </a:xfrm>
            <a:prstGeom prst="line">
              <a:avLst/>
            </a:prstGeom>
            <a:noFill/>
            <a:ln w="19050" cap="sq">
              <a:solidFill>
                <a:schemeClr val="tx1"/>
              </a:solidFill>
              <a:miter lim="800000"/>
            </a:ln>
          </p:spPr>
          <p:txBody>
            <a:bodyPr/>
            <a:lstStyle/>
            <a:p>
              <a:endParaRPr lang="zh-CN" altLang="en-US">
                <a:latin typeface="+mn-ea"/>
              </a:endParaRPr>
            </a:p>
          </p:txBody>
        </p:sp>
      </p:grpSp>
      <p:grpSp>
        <p:nvGrpSpPr>
          <p:cNvPr id="52" name="Group 72"/>
          <p:cNvGrpSpPr/>
          <p:nvPr/>
        </p:nvGrpSpPr>
        <p:grpSpPr bwMode="auto">
          <a:xfrm>
            <a:off x="4100324" y="4084702"/>
            <a:ext cx="92582" cy="277745"/>
            <a:chOff x="3744" y="2880"/>
            <a:chExt cx="96" cy="288"/>
          </a:xfrm>
        </p:grpSpPr>
        <p:sp>
          <p:nvSpPr>
            <p:cNvPr id="53" name="Line 73"/>
            <p:cNvSpPr>
              <a:spLocks noChangeShapeType="1"/>
            </p:cNvSpPr>
            <p:nvPr/>
          </p:nvSpPr>
          <p:spPr bwMode="auto">
            <a:xfrm>
              <a:off x="3792" y="2880"/>
              <a:ext cx="0" cy="192"/>
            </a:xfrm>
            <a:prstGeom prst="line">
              <a:avLst/>
            </a:prstGeom>
            <a:noFill/>
            <a:ln w="19050">
              <a:solidFill>
                <a:srgbClr val="00B050"/>
              </a:solidFill>
              <a:round/>
            </a:ln>
          </p:spPr>
          <p:txBody>
            <a:bodyPr/>
            <a:lstStyle/>
            <a:p>
              <a:endParaRPr lang="zh-CN" altLang="en-US">
                <a:latin typeface="+mn-ea"/>
              </a:endParaRPr>
            </a:p>
          </p:txBody>
        </p:sp>
        <p:sp>
          <p:nvSpPr>
            <p:cNvPr id="54" name="Oval 74"/>
            <p:cNvSpPr>
              <a:spLocks noChangeArrowheads="1"/>
            </p:cNvSpPr>
            <p:nvPr/>
          </p:nvSpPr>
          <p:spPr bwMode="auto">
            <a:xfrm>
              <a:off x="3744" y="3072"/>
              <a:ext cx="96" cy="96"/>
            </a:xfrm>
            <a:prstGeom prst="ellipse">
              <a:avLst/>
            </a:prstGeom>
            <a:noFill/>
            <a:ln w="19050" algn="ctr">
              <a:solidFill>
                <a:srgbClr val="00B050"/>
              </a:solidFill>
              <a:round/>
            </a:ln>
          </p:spPr>
          <p:txBody>
            <a:bodyPr wrap="none" anchor="ctr"/>
            <a:lstStyle/>
            <a:p>
              <a:pPr algn="r"/>
              <a:endParaRPr lang="zh-CN" altLang="zh-CN">
                <a:latin typeface="+mn-ea"/>
              </a:endParaRPr>
            </a:p>
          </p:txBody>
        </p:sp>
      </p:grpSp>
      <p:sp>
        <p:nvSpPr>
          <p:cNvPr id="55" name="Line 78"/>
          <p:cNvSpPr>
            <a:spLocks noChangeShapeType="1"/>
          </p:cNvSpPr>
          <p:nvPr/>
        </p:nvSpPr>
        <p:spPr bwMode="auto">
          <a:xfrm>
            <a:off x="2804179" y="1399831"/>
            <a:ext cx="0" cy="1110981"/>
          </a:xfrm>
          <a:prstGeom prst="line">
            <a:avLst/>
          </a:prstGeom>
          <a:noFill/>
          <a:ln w="19050">
            <a:solidFill>
              <a:schemeClr val="tx1"/>
            </a:solidFill>
            <a:round/>
            <a:headEnd type="oval" w="med" len="med"/>
          </a:ln>
        </p:spPr>
        <p:txBody>
          <a:bodyPr/>
          <a:lstStyle/>
          <a:p>
            <a:endParaRPr lang="zh-CN" altLang="en-US">
              <a:latin typeface="+mn-ea"/>
            </a:endParaRPr>
          </a:p>
        </p:txBody>
      </p:sp>
      <p:sp>
        <p:nvSpPr>
          <p:cNvPr id="56" name="Line 79"/>
          <p:cNvSpPr>
            <a:spLocks noChangeShapeType="1"/>
          </p:cNvSpPr>
          <p:nvPr/>
        </p:nvSpPr>
        <p:spPr bwMode="auto">
          <a:xfrm>
            <a:off x="5489050" y="1399831"/>
            <a:ext cx="0" cy="1110981"/>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57" name="Group 80"/>
          <p:cNvGrpSpPr/>
          <p:nvPr/>
        </p:nvGrpSpPr>
        <p:grpSpPr bwMode="auto">
          <a:xfrm>
            <a:off x="2526434" y="5103101"/>
            <a:ext cx="3240361" cy="370327"/>
            <a:chOff x="672" y="3072"/>
            <a:chExt cx="1680" cy="192"/>
          </a:xfrm>
        </p:grpSpPr>
        <p:grpSp>
          <p:nvGrpSpPr>
            <p:cNvPr id="58" name="Group 81"/>
            <p:cNvGrpSpPr>
              <a:grpSpLocks noChangeAspect="1"/>
            </p:cNvGrpSpPr>
            <p:nvPr/>
          </p:nvGrpSpPr>
          <p:grpSpPr bwMode="auto">
            <a:xfrm>
              <a:off x="672" y="3072"/>
              <a:ext cx="240" cy="192"/>
              <a:chOff x="3360" y="2544"/>
              <a:chExt cx="240" cy="192"/>
            </a:xfrm>
          </p:grpSpPr>
          <p:sp>
            <p:nvSpPr>
              <p:cNvPr id="65" name="Line 82"/>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6" name="Line 83"/>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7" name="Line 8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8" name="Line 8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9" name="Line 86"/>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9" name="Group 87"/>
            <p:cNvGrpSpPr>
              <a:grpSpLocks noChangeAspect="1"/>
            </p:cNvGrpSpPr>
            <p:nvPr/>
          </p:nvGrpSpPr>
          <p:grpSpPr bwMode="auto">
            <a:xfrm>
              <a:off x="2112" y="3072"/>
              <a:ext cx="240" cy="192"/>
              <a:chOff x="4032" y="2544"/>
              <a:chExt cx="240" cy="192"/>
            </a:xfrm>
          </p:grpSpPr>
          <p:sp>
            <p:nvSpPr>
              <p:cNvPr id="60" name="Line 88"/>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61" name="Line 89"/>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62" name="Line 90"/>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63" name="Line 91"/>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64" name="Line 92"/>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70" name="Line 93"/>
          <p:cNvSpPr>
            <a:spLocks noChangeShapeType="1"/>
          </p:cNvSpPr>
          <p:nvPr/>
        </p:nvSpPr>
        <p:spPr bwMode="auto">
          <a:xfrm>
            <a:off x="2989343" y="5288264"/>
            <a:ext cx="2314543" cy="0"/>
          </a:xfrm>
          <a:prstGeom prst="line">
            <a:avLst/>
          </a:prstGeom>
          <a:noFill/>
          <a:ln w="19050">
            <a:solidFill>
              <a:schemeClr val="tx1"/>
            </a:solidFill>
            <a:round/>
          </a:ln>
        </p:spPr>
        <p:txBody>
          <a:bodyPr/>
          <a:lstStyle/>
          <a:p>
            <a:endParaRPr lang="zh-CN" altLang="en-US">
              <a:latin typeface="+mn-ea"/>
            </a:endParaRPr>
          </a:p>
        </p:txBody>
      </p:sp>
      <p:sp>
        <p:nvSpPr>
          <p:cNvPr id="71" name="Line 94"/>
          <p:cNvSpPr>
            <a:spLocks noChangeShapeType="1"/>
          </p:cNvSpPr>
          <p:nvPr/>
        </p:nvSpPr>
        <p:spPr bwMode="auto">
          <a:xfrm>
            <a:off x="2526434" y="5380846"/>
            <a:ext cx="0" cy="648072"/>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72" name="Line 95"/>
          <p:cNvSpPr>
            <a:spLocks noChangeShapeType="1"/>
          </p:cNvSpPr>
          <p:nvPr/>
        </p:nvSpPr>
        <p:spPr bwMode="auto">
          <a:xfrm>
            <a:off x="5766795" y="5380846"/>
            <a:ext cx="0" cy="648072"/>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73" name="Line 96"/>
          <p:cNvSpPr>
            <a:spLocks noChangeShapeType="1"/>
          </p:cNvSpPr>
          <p:nvPr/>
        </p:nvSpPr>
        <p:spPr bwMode="auto">
          <a:xfrm>
            <a:off x="4100324" y="5288264"/>
            <a:ext cx="0" cy="740654"/>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74" name="Rectangle 97"/>
          <p:cNvSpPr>
            <a:spLocks noChangeArrowheads="1"/>
          </p:cNvSpPr>
          <p:nvPr/>
        </p:nvSpPr>
        <p:spPr bwMode="auto">
          <a:xfrm>
            <a:off x="3529403" y="3097163"/>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1</a:t>
            </a:r>
            <a:endParaRPr lang="en-US" altLang="zh-CN" sz="1600">
              <a:latin typeface="+mn-ea"/>
            </a:endParaRPr>
          </a:p>
        </p:txBody>
      </p:sp>
      <p:sp>
        <p:nvSpPr>
          <p:cNvPr id="75" name="Rectangle 98"/>
          <p:cNvSpPr>
            <a:spLocks noChangeArrowheads="1"/>
          </p:cNvSpPr>
          <p:nvPr/>
        </p:nvSpPr>
        <p:spPr bwMode="auto">
          <a:xfrm>
            <a:off x="4455220" y="3066303"/>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2</a:t>
            </a:r>
            <a:endParaRPr lang="en-US" altLang="zh-CN" sz="1600">
              <a:latin typeface="+mn-ea"/>
            </a:endParaRPr>
          </a:p>
        </p:txBody>
      </p:sp>
      <p:sp>
        <p:nvSpPr>
          <p:cNvPr id="76" name="Rectangle 99"/>
          <p:cNvSpPr>
            <a:spLocks noChangeArrowheads="1"/>
          </p:cNvSpPr>
          <p:nvPr/>
        </p:nvSpPr>
        <p:spPr bwMode="auto">
          <a:xfrm>
            <a:off x="2619016" y="2973721"/>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5</a:t>
            </a:r>
            <a:endParaRPr lang="en-US" altLang="zh-CN" sz="1600">
              <a:latin typeface="+mn-ea"/>
            </a:endParaRPr>
          </a:p>
        </p:txBody>
      </p:sp>
      <p:sp>
        <p:nvSpPr>
          <p:cNvPr id="77" name="Rectangle 100"/>
          <p:cNvSpPr>
            <a:spLocks noChangeArrowheads="1"/>
          </p:cNvSpPr>
          <p:nvPr/>
        </p:nvSpPr>
        <p:spPr bwMode="auto">
          <a:xfrm>
            <a:off x="2804179" y="4825355"/>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7</a:t>
            </a:r>
            <a:endParaRPr lang="en-US" altLang="zh-CN" sz="1600">
              <a:latin typeface="+mn-ea"/>
            </a:endParaRPr>
          </a:p>
        </p:txBody>
      </p:sp>
      <p:sp>
        <p:nvSpPr>
          <p:cNvPr id="78" name="Rectangle 101"/>
          <p:cNvSpPr>
            <a:spLocks noChangeArrowheads="1"/>
          </p:cNvSpPr>
          <p:nvPr/>
        </p:nvSpPr>
        <p:spPr bwMode="auto">
          <a:xfrm>
            <a:off x="5211304" y="4825355"/>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8</a:t>
            </a:r>
            <a:endParaRPr lang="en-US" altLang="zh-CN" sz="1600">
              <a:latin typeface="+mn-ea"/>
            </a:endParaRPr>
          </a:p>
        </p:txBody>
      </p:sp>
      <p:sp>
        <p:nvSpPr>
          <p:cNvPr id="79" name="Rectangle 102"/>
          <p:cNvSpPr>
            <a:spLocks noChangeArrowheads="1"/>
          </p:cNvSpPr>
          <p:nvPr/>
        </p:nvSpPr>
        <p:spPr bwMode="auto">
          <a:xfrm>
            <a:off x="5489050" y="2973721"/>
            <a:ext cx="277745" cy="370327"/>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6</a:t>
            </a:r>
            <a:endParaRPr lang="en-US" altLang="zh-CN" sz="1600">
              <a:latin typeface="+mn-ea"/>
            </a:endParaRPr>
          </a:p>
        </p:txBody>
      </p:sp>
      <p:sp>
        <p:nvSpPr>
          <p:cNvPr id="80" name="Rectangle 104"/>
          <p:cNvSpPr>
            <a:spLocks noChangeArrowheads="1"/>
          </p:cNvSpPr>
          <p:nvPr/>
        </p:nvSpPr>
        <p:spPr bwMode="auto">
          <a:xfrm>
            <a:off x="2572725" y="5751173"/>
            <a:ext cx="416618" cy="277745"/>
          </a:xfrm>
          <a:prstGeom prst="rect">
            <a:avLst/>
          </a:prstGeom>
          <a:noFill/>
          <a:ln w="9525">
            <a:noFill/>
            <a:miter lim="800000"/>
          </a:ln>
        </p:spPr>
        <p:txBody>
          <a:bodyPr lIns="12700" tIns="12700" rIns="12700" bIns="12700"/>
          <a:lstStyle/>
          <a:p>
            <a:pPr algn="just"/>
            <a:r>
              <a:rPr lang="en-US" altLang="zh-CN" sz="1600">
                <a:latin typeface="+mn-ea"/>
              </a:rPr>
              <a:t>I/O</a:t>
            </a:r>
            <a:endParaRPr lang="en-US" altLang="zh-CN" sz="1600">
              <a:latin typeface="+mn-ea"/>
            </a:endParaRPr>
          </a:p>
        </p:txBody>
      </p:sp>
      <p:sp>
        <p:nvSpPr>
          <p:cNvPr id="81" name="Rectangle 125"/>
          <p:cNvSpPr>
            <a:spLocks noChangeArrowheads="1"/>
          </p:cNvSpPr>
          <p:nvPr/>
        </p:nvSpPr>
        <p:spPr bwMode="auto">
          <a:xfrm>
            <a:off x="2989343" y="2973721"/>
            <a:ext cx="277745" cy="370327"/>
          </a:xfrm>
          <a:prstGeom prst="rect">
            <a:avLst/>
          </a:prstGeom>
          <a:noFill/>
          <a:ln w="9525">
            <a:noFill/>
            <a:miter lim="800000"/>
          </a:ln>
        </p:spPr>
        <p:txBody>
          <a:bodyPr lIns="12700" tIns="12700" rIns="12700" bIns="12700"/>
          <a:lstStyle/>
          <a:p>
            <a:pPr algn="just"/>
            <a:r>
              <a:rPr lang="en-US" altLang="zh-CN" sz="1600">
                <a:latin typeface="+mn-ea"/>
              </a:rPr>
              <a:t>A</a:t>
            </a:r>
            <a:endParaRPr lang="en-US" altLang="zh-CN" sz="1600">
              <a:latin typeface="+mn-ea"/>
            </a:endParaRPr>
          </a:p>
        </p:txBody>
      </p:sp>
      <p:sp>
        <p:nvSpPr>
          <p:cNvPr id="82" name="Rectangle 126"/>
          <p:cNvSpPr>
            <a:spLocks noChangeArrowheads="1"/>
          </p:cNvSpPr>
          <p:nvPr/>
        </p:nvSpPr>
        <p:spPr bwMode="auto">
          <a:xfrm>
            <a:off x="5118723" y="2973721"/>
            <a:ext cx="277745" cy="370327"/>
          </a:xfrm>
          <a:prstGeom prst="rect">
            <a:avLst/>
          </a:prstGeom>
          <a:noFill/>
          <a:ln w="9525">
            <a:noFill/>
            <a:miter lim="800000"/>
          </a:ln>
        </p:spPr>
        <p:txBody>
          <a:bodyPr lIns="12700" tIns="12700" rIns="12700" bIns="12700"/>
          <a:lstStyle/>
          <a:p>
            <a:pPr algn="just"/>
            <a:r>
              <a:rPr lang="en-US" altLang="zh-CN" sz="1600">
                <a:latin typeface="+mn-ea"/>
              </a:rPr>
              <a:t>B</a:t>
            </a:r>
            <a:endParaRPr lang="en-US" altLang="zh-CN" sz="1600">
              <a:latin typeface="+mn-ea"/>
            </a:endParaRPr>
          </a:p>
        </p:txBody>
      </p:sp>
      <p:sp>
        <p:nvSpPr>
          <p:cNvPr id="83" name="Rectangle 127"/>
          <p:cNvSpPr>
            <a:spLocks noChangeArrowheads="1"/>
          </p:cNvSpPr>
          <p:nvPr/>
        </p:nvSpPr>
        <p:spPr bwMode="auto">
          <a:xfrm>
            <a:off x="2619016" y="4455028"/>
            <a:ext cx="277745" cy="370327"/>
          </a:xfrm>
          <a:prstGeom prst="rect">
            <a:avLst/>
          </a:prstGeom>
          <a:noFill/>
          <a:ln w="9525">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84" name="Rectangle 130"/>
          <p:cNvSpPr>
            <a:spLocks noChangeArrowheads="1"/>
          </p:cNvSpPr>
          <p:nvPr/>
        </p:nvSpPr>
        <p:spPr bwMode="auto">
          <a:xfrm>
            <a:off x="767381" y="1492413"/>
            <a:ext cx="1481308" cy="277745"/>
          </a:xfrm>
          <a:prstGeom prst="rect">
            <a:avLst/>
          </a:prstGeom>
          <a:noFill/>
          <a:ln w="9525">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85" name="Rectangle 131"/>
          <p:cNvSpPr>
            <a:spLocks noChangeArrowheads="1"/>
          </p:cNvSpPr>
          <p:nvPr/>
        </p:nvSpPr>
        <p:spPr bwMode="auto">
          <a:xfrm>
            <a:off x="3558331" y="6025060"/>
            <a:ext cx="1481308" cy="277745"/>
          </a:xfrm>
          <a:prstGeom prst="rect">
            <a:avLst/>
          </a:prstGeom>
          <a:noFill/>
          <a:ln w="9525">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grpSp>
        <p:nvGrpSpPr>
          <p:cNvPr id="86" name="Group 160"/>
          <p:cNvGrpSpPr/>
          <p:nvPr/>
        </p:nvGrpSpPr>
        <p:grpSpPr bwMode="auto">
          <a:xfrm>
            <a:off x="5489050" y="4455028"/>
            <a:ext cx="277745" cy="370327"/>
            <a:chOff x="5040" y="2688"/>
            <a:chExt cx="144" cy="192"/>
          </a:xfrm>
        </p:grpSpPr>
        <p:sp>
          <p:nvSpPr>
            <p:cNvPr id="87" name="Rectangle 161"/>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latin typeface="+mn-ea"/>
                </a:rPr>
                <a:t>D</a:t>
              </a:r>
              <a:endParaRPr lang="en-US" altLang="zh-CN" sz="1600">
                <a:latin typeface="+mn-ea"/>
              </a:endParaRPr>
            </a:p>
          </p:txBody>
        </p:sp>
        <p:sp>
          <p:nvSpPr>
            <p:cNvPr id="88" name="Line 162"/>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89" name="Group 163"/>
          <p:cNvGrpSpPr/>
          <p:nvPr/>
        </p:nvGrpSpPr>
        <p:grpSpPr bwMode="auto">
          <a:xfrm>
            <a:off x="5396468" y="5735739"/>
            <a:ext cx="462909" cy="385757"/>
            <a:chOff x="5040" y="2680"/>
            <a:chExt cx="144" cy="200"/>
          </a:xfrm>
        </p:grpSpPr>
        <p:sp>
          <p:nvSpPr>
            <p:cNvPr id="90" name="Rectangle 164"/>
            <p:cNvSpPr>
              <a:spLocks noChangeArrowheads="1"/>
            </p:cNvSpPr>
            <p:nvPr/>
          </p:nvSpPr>
          <p:spPr bwMode="auto">
            <a:xfrm>
              <a:off x="5040" y="2688"/>
              <a:ext cx="144" cy="192"/>
            </a:xfrm>
            <a:prstGeom prst="rect">
              <a:avLst/>
            </a:prstGeom>
            <a:noFill/>
            <a:ln w="9525">
              <a:noFill/>
              <a:miter lim="800000"/>
            </a:ln>
          </p:spPr>
          <p:txBody>
            <a:bodyPr lIns="12700" tIns="12700" rIns="12700" bIns="12700"/>
            <a:lstStyle/>
            <a:p>
              <a:pPr algn="just"/>
              <a:r>
                <a:rPr lang="en-US" altLang="zh-CN" sz="1600">
                  <a:latin typeface="+mn-ea"/>
                </a:rPr>
                <a:t>I/O</a:t>
              </a:r>
              <a:endParaRPr lang="en-US" altLang="zh-CN" sz="1600">
                <a:latin typeface="+mn-ea"/>
              </a:endParaRPr>
            </a:p>
          </p:txBody>
        </p:sp>
        <p:sp>
          <p:nvSpPr>
            <p:cNvPr id="91" name="Line 165"/>
            <p:cNvSpPr>
              <a:spLocks noChangeShapeType="1"/>
            </p:cNvSpPr>
            <p:nvPr/>
          </p:nvSpPr>
          <p:spPr bwMode="auto">
            <a:xfrm>
              <a:off x="5040" y="2680"/>
              <a:ext cx="96" cy="0"/>
            </a:xfrm>
            <a:prstGeom prst="line">
              <a:avLst/>
            </a:prstGeom>
            <a:noFill/>
            <a:ln w="19050">
              <a:solidFill>
                <a:schemeClr val="tx1"/>
              </a:solidFill>
              <a:round/>
            </a:ln>
          </p:spPr>
          <p:txBody>
            <a:bodyPr/>
            <a:lstStyle/>
            <a:p>
              <a:endParaRPr lang="zh-CN" altLang="en-US">
                <a:latin typeface="+mn-ea"/>
              </a:endParaRPr>
            </a:p>
          </p:txBody>
        </p:sp>
      </p:grpSp>
      <p:grpSp>
        <p:nvGrpSpPr>
          <p:cNvPr id="92" name="Group 93"/>
          <p:cNvGrpSpPr/>
          <p:nvPr/>
        </p:nvGrpSpPr>
        <p:grpSpPr bwMode="auto">
          <a:xfrm>
            <a:off x="3267088" y="1488557"/>
            <a:ext cx="1805344" cy="1500595"/>
            <a:chOff x="1696" y="1262"/>
            <a:chExt cx="936" cy="778"/>
          </a:xfrm>
        </p:grpSpPr>
        <p:sp>
          <p:nvSpPr>
            <p:cNvPr id="93" name="Line 50"/>
            <p:cNvSpPr>
              <a:spLocks noChangeAspect="1" noChangeShapeType="1"/>
            </p:cNvSpPr>
            <p:nvPr/>
          </p:nvSpPr>
          <p:spPr bwMode="auto">
            <a:xfrm>
              <a:off x="2608" y="1840"/>
              <a:ext cx="0" cy="192"/>
            </a:xfrm>
            <a:prstGeom prst="line">
              <a:avLst/>
            </a:prstGeom>
            <a:noFill/>
            <a:ln w="19050">
              <a:solidFill>
                <a:schemeClr val="tx1"/>
              </a:solidFill>
              <a:miter lim="800000"/>
            </a:ln>
          </p:spPr>
          <p:txBody>
            <a:bodyPr/>
            <a:lstStyle/>
            <a:p>
              <a:endParaRPr lang="zh-CN" altLang="en-US">
                <a:latin typeface="+mn-ea"/>
              </a:endParaRPr>
            </a:p>
          </p:txBody>
        </p:sp>
        <p:grpSp>
          <p:nvGrpSpPr>
            <p:cNvPr id="94" name="Group 95"/>
            <p:cNvGrpSpPr/>
            <p:nvPr/>
          </p:nvGrpSpPr>
          <p:grpSpPr bwMode="auto">
            <a:xfrm>
              <a:off x="1696" y="1262"/>
              <a:ext cx="936" cy="722"/>
              <a:chOff x="1696" y="1262"/>
              <a:chExt cx="936" cy="722"/>
            </a:xfrm>
          </p:grpSpPr>
          <p:grpSp>
            <p:nvGrpSpPr>
              <p:cNvPr id="96" name="Group 75"/>
              <p:cNvGrpSpPr/>
              <p:nvPr/>
            </p:nvGrpSpPr>
            <p:grpSpPr bwMode="auto">
              <a:xfrm flipV="1">
                <a:off x="2128" y="1408"/>
                <a:ext cx="48" cy="144"/>
                <a:chOff x="3744" y="2880"/>
                <a:chExt cx="96" cy="288"/>
              </a:xfrm>
            </p:grpSpPr>
            <p:sp>
              <p:nvSpPr>
                <p:cNvPr id="118" name="Line 76"/>
                <p:cNvSpPr>
                  <a:spLocks noChangeShapeType="1"/>
                </p:cNvSpPr>
                <p:nvPr/>
              </p:nvSpPr>
              <p:spPr bwMode="auto">
                <a:xfrm>
                  <a:off x="3792" y="2880"/>
                  <a:ext cx="0" cy="192"/>
                </a:xfrm>
                <a:prstGeom prst="line">
                  <a:avLst/>
                </a:prstGeom>
                <a:noFill/>
                <a:ln w="19050">
                  <a:solidFill>
                    <a:srgbClr val="FF0000"/>
                  </a:solidFill>
                  <a:round/>
                </a:ln>
              </p:spPr>
              <p:txBody>
                <a:bodyPr/>
                <a:lstStyle/>
                <a:p>
                  <a:endParaRPr lang="zh-CN" altLang="en-US">
                    <a:latin typeface="+mn-ea"/>
                  </a:endParaRPr>
                </a:p>
              </p:txBody>
            </p:sp>
            <p:sp>
              <p:nvSpPr>
                <p:cNvPr id="119"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ln>
              </p:spPr>
              <p:txBody>
                <a:bodyPr wrap="none" anchor="ctr"/>
                <a:lstStyle/>
                <a:p>
                  <a:pPr algn="r"/>
                  <a:endParaRPr lang="zh-CN" altLang="zh-CN">
                    <a:latin typeface="+mn-ea"/>
                  </a:endParaRPr>
                </a:p>
              </p:txBody>
            </p:sp>
          </p:grpSp>
          <p:grpSp>
            <p:nvGrpSpPr>
              <p:cNvPr id="97" name="Group 99"/>
              <p:cNvGrpSpPr/>
              <p:nvPr/>
            </p:nvGrpSpPr>
            <p:grpSpPr bwMode="auto">
              <a:xfrm>
                <a:off x="1696" y="1262"/>
                <a:ext cx="936" cy="722"/>
                <a:chOff x="1696" y="1262"/>
                <a:chExt cx="936" cy="722"/>
              </a:xfrm>
            </p:grpSpPr>
            <p:sp>
              <p:nvSpPr>
                <p:cNvPr id="98" name="Rectangle 4"/>
                <p:cNvSpPr>
                  <a:spLocks noChangeArrowheads="1"/>
                </p:cNvSpPr>
                <p:nvPr/>
              </p:nvSpPr>
              <p:spPr bwMode="auto">
                <a:xfrm>
                  <a:off x="2320" y="1792"/>
                  <a:ext cx="144" cy="192"/>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4</a:t>
                  </a:r>
                  <a:endParaRPr lang="en-US" altLang="zh-CN" sz="1600">
                    <a:latin typeface="+mn-ea"/>
                  </a:endParaRPr>
                </a:p>
              </p:txBody>
            </p:sp>
            <p:sp>
              <p:nvSpPr>
                <p:cNvPr id="99" name="Rectangle 5"/>
                <p:cNvSpPr>
                  <a:spLocks noChangeArrowheads="1"/>
                </p:cNvSpPr>
                <p:nvPr/>
              </p:nvSpPr>
              <p:spPr bwMode="auto">
                <a:xfrm>
                  <a:off x="1888" y="1792"/>
                  <a:ext cx="144" cy="192"/>
                </a:xfrm>
                <a:prstGeom prst="rect">
                  <a:avLst/>
                </a:prstGeom>
                <a:noFill/>
                <a:ln w="9525">
                  <a:noFill/>
                  <a:miter lim="800000"/>
                </a:ln>
              </p:spPr>
              <p:txBody>
                <a:bodyPr lIns="12700" tIns="12700" rIns="12700" bIns="12700"/>
                <a:lstStyle/>
                <a:p>
                  <a:pPr algn="just"/>
                  <a:r>
                    <a:rPr lang="en-US" altLang="zh-CN" sz="1600">
                      <a:latin typeface="+mn-ea"/>
                    </a:rPr>
                    <a:t>T</a:t>
                  </a:r>
                  <a:r>
                    <a:rPr lang="en-US" altLang="zh-CN" sz="1600" baseline="-25000">
                      <a:latin typeface="+mn-ea"/>
                    </a:rPr>
                    <a:t>3</a:t>
                  </a:r>
                  <a:endParaRPr lang="en-US" altLang="zh-CN" sz="1600">
                    <a:latin typeface="+mn-ea"/>
                  </a:endParaRPr>
                </a:p>
              </p:txBody>
            </p:sp>
            <p:sp>
              <p:nvSpPr>
                <p:cNvPr id="100" name="Line 8"/>
                <p:cNvSpPr>
                  <a:spLocks noChangeAspect="1" noChangeShapeType="1"/>
                </p:cNvSpPr>
                <p:nvPr/>
              </p:nvSpPr>
              <p:spPr bwMode="auto">
                <a:xfrm>
                  <a:off x="1696" y="1552"/>
                  <a:ext cx="912" cy="0"/>
                </a:xfrm>
                <a:prstGeom prst="line">
                  <a:avLst/>
                </a:prstGeom>
                <a:noFill/>
                <a:ln w="19050" cap="sq">
                  <a:solidFill>
                    <a:srgbClr val="FF0000"/>
                  </a:solidFill>
                  <a:miter lim="800000"/>
                </a:ln>
              </p:spPr>
              <p:txBody>
                <a:bodyPr/>
                <a:lstStyle/>
                <a:p>
                  <a:endParaRPr lang="zh-CN" altLang="en-US">
                    <a:latin typeface="+mn-ea"/>
                  </a:endParaRPr>
                </a:p>
              </p:txBody>
            </p:sp>
            <p:grpSp>
              <p:nvGrpSpPr>
                <p:cNvPr id="101" name="Group 9"/>
                <p:cNvGrpSpPr>
                  <a:grpSpLocks noChangeAspect="1"/>
                </p:cNvGrpSpPr>
                <p:nvPr/>
              </p:nvGrpSpPr>
              <p:grpSpPr bwMode="auto">
                <a:xfrm>
                  <a:off x="1696" y="1696"/>
                  <a:ext cx="240" cy="192"/>
                  <a:chOff x="3360" y="2064"/>
                  <a:chExt cx="240" cy="192"/>
                </a:xfrm>
              </p:grpSpPr>
              <p:sp>
                <p:nvSpPr>
                  <p:cNvPr id="113" name="Line 10"/>
                  <p:cNvSpPr>
                    <a:spLocks noChangeAspect="1" noChangeShapeType="1"/>
                  </p:cNvSpPr>
                  <p:nvPr/>
                </p:nvSpPr>
                <p:spPr bwMode="auto">
                  <a:xfrm>
                    <a:off x="3456" y="2064"/>
                    <a:ext cx="0" cy="192"/>
                  </a:xfrm>
                  <a:prstGeom prst="line">
                    <a:avLst/>
                  </a:prstGeom>
                  <a:noFill/>
                  <a:ln w="28575">
                    <a:solidFill>
                      <a:schemeClr val="tx1"/>
                    </a:solidFill>
                    <a:round/>
                  </a:ln>
                </p:spPr>
                <p:txBody>
                  <a:bodyPr/>
                  <a:lstStyle/>
                  <a:p>
                    <a:endParaRPr lang="zh-CN" altLang="en-US">
                      <a:latin typeface="+mn-ea"/>
                    </a:endParaRPr>
                  </a:p>
                </p:txBody>
              </p:sp>
              <p:sp>
                <p:nvSpPr>
                  <p:cNvPr id="114" name="Line 11"/>
                  <p:cNvSpPr>
                    <a:spLocks noChangeAspect="1" noChangeShapeType="1"/>
                  </p:cNvSpPr>
                  <p:nvPr/>
                </p:nvSpPr>
                <p:spPr bwMode="auto">
                  <a:xfrm>
                    <a:off x="3504" y="2112"/>
                    <a:ext cx="0" cy="96"/>
                  </a:xfrm>
                  <a:prstGeom prst="line">
                    <a:avLst/>
                  </a:prstGeom>
                  <a:noFill/>
                  <a:ln w="28575">
                    <a:solidFill>
                      <a:schemeClr val="tx1"/>
                    </a:solidFill>
                    <a:round/>
                  </a:ln>
                </p:spPr>
                <p:txBody>
                  <a:bodyPr/>
                  <a:lstStyle/>
                  <a:p>
                    <a:endParaRPr lang="zh-CN" altLang="en-US">
                      <a:latin typeface="+mn-ea"/>
                    </a:endParaRPr>
                  </a:p>
                </p:txBody>
              </p:sp>
              <p:sp>
                <p:nvSpPr>
                  <p:cNvPr id="115" name="Line 12"/>
                  <p:cNvSpPr>
                    <a:spLocks noChangeAspect="1" noChangeShapeType="1"/>
                  </p:cNvSpPr>
                  <p:nvPr/>
                </p:nvSpPr>
                <p:spPr bwMode="auto">
                  <a:xfrm>
                    <a:off x="3360" y="2112"/>
                    <a:ext cx="96" cy="0"/>
                  </a:xfrm>
                  <a:prstGeom prst="line">
                    <a:avLst/>
                  </a:prstGeom>
                  <a:noFill/>
                  <a:ln w="19050">
                    <a:solidFill>
                      <a:schemeClr val="tx1"/>
                    </a:solidFill>
                    <a:round/>
                  </a:ln>
                </p:spPr>
                <p:txBody>
                  <a:bodyPr/>
                  <a:lstStyle/>
                  <a:p>
                    <a:endParaRPr lang="zh-CN" altLang="en-US">
                      <a:latin typeface="+mn-ea"/>
                    </a:endParaRPr>
                  </a:p>
                </p:txBody>
              </p:sp>
              <p:sp>
                <p:nvSpPr>
                  <p:cNvPr id="116" name="Line 13"/>
                  <p:cNvSpPr>
                    <a:spLocks noChangeAspect="1" noChangeShapeType="1"/>
                  </p:cNvSpPr>
                  <p:nvPr/>
                </p:nvSpPr>
                <p:spPr bwMode="auto">
                  <a:xfrm>
                    <a:off x="3360" y="2208"/>
                    <a:ext cx="96" cy="0"/>
                  </a:xfrm>
                  <a:prstGeom prst="line">
                    <a:avLst/>
                  </a:prstGeom>
                  <a:noFill/>
                  <a:ln w="19050" cap="sq">
                    <a:solidFill>
                      <a:schemeClr val="tx1"/>
                    </a:solidFill>
                    <a:miter lim="800000"/>
                  </a:ln>
                </p:spPr>
                <p:txBody>
                  <a:bodyPr/>
                  <a:lstStyle/>
                  <a:p>
                    <a:endParaRPr lang="zh-CN" altLang="en-US">
                      <a:latin typeface="+mn-ea"/>
                    </a:endParaRPr>
                  </a:p>
                </p:txBody>
              </p:sp>
              <p:sp>
                <p:nvSpPr>
                  <p:cNvPr id="117" name="Line 14"/>
                  <p:cNvSpPr>
                    <a:spLocks noChangeAspect="1" noChangeShapeType="1"/>
                  </p:cNvSpPr>
                  <p:nvPr/>
                </p:nvSpPr>
                <p:spPr bwMode="auto">
                  <a:xfrm>
                    <a:off x="3504" y="2160"/>
                    <a:ext cx="96" cy="0"/>
                  </a:xfrm>
                  <a:prstGeom prst="line">
                    <a:avLst/>
                  </a:prstGeom>
                  <a:noFill/>
                  <a:ln w="19050" cap="sq">
                    <a:solidFill>
                      <a:schemeClr val="tx1"/>
                    </a:solidFill>
                    <a:miter lim="800000"/>
                  </a:ln>
                </p:spPr>
                <p:txBody>
                  <a:bodyPr/>
                  <a:lstStyle/>
                  <a:p>
                    <a:endParaRPr lang="zh-CN" altLang="en-US">
                      <a:latin typeface="+mn-ea"/>
                    </a:endParaRPr>
                  </a:p>
                </p:txBody>
              </p:sp>
            </p:grpSp>
            <p:sp>
              <p:nvSpPr>
                <p:cNvPr id="102" name="Line 15"/>
                <p:cNvSpPr>
                  <a:spLocks noChangeAspect="1" noChangeShapeType="1"/>
                </p:cNvSpPr>
                <p:nvPr/>
              </p:nvSpPr>
              <p:spPr bwMode="auto">
                <a:xfrm>
                  <a:off x="1936" y="1552"/>
                  <a:ext cx="0" cy="240"/>
                </a:xfrm>
                <a:prstGeom prst="line">
                  <a:avLst/>
                </a:prstGeom>
                <a:noFill/>
                <a:ln w="19050" cap="sq">
                  <a:solidFill>
                    <a:srgbClr val="FF0000"/>
                  </a:solidFill>
                  <a:miter lim="800000"/>
                  <a:headEnd type="oval" w="med" len="med"/>
                </a:ln>
              </p:spPr>
              <p:txBody>
                <a:bodyPr/>
                <a:lstStyle/>
                <a:p>
                  <a:endParaRPr lang="zh-CN" altLang="en-US">
                    <a:latin typeface="+mn-ea"/>
                  </a:endParaRPr>
                </a:p>
              </p:txBody>
            </p:sp>
            <p:sp>
              <p:nvSpPr>
                <p:cNvPr id="103" name="Line 16"/>
                <p:cNvSpPr>
                  <a:spLocks noChangeAspect="1" noChangeShapeType="1"/>
                </p:cNvSpPr>
                <p:nvPr/>
              </p:nvSpPr>
              <p:spPr bwMode="auto">
                <a:xfrm>
                  <a:off x="1696" y="1552"/>
                  <a:ext cx="0" cy="192"/>
                </a:xfrm>
                <a:prstGeom prst="line">
                  <a:avLst/>
                </a:prstGeom>
                <a:noFill/>
                <a:ln w="19050" cap="sq">
                  <a:solidFill>
                    <a:srgbClr val="FF0000"/>
                  </a:solidFill>
                  <a:miter lim="800000"/>
                </a:ln>
              </p:spPr>
              <p:txBody>
                <a:bodyPr/>
                <a:lstStyle/>
                <a:p>
                  <a:endParaRPr lang="zh-CN" altLang="en-US">
                    <a:latin typeface="+mn-ea"/>
                  </a:endParaRPr>
                </a:p>
              </p:txBody>
            </p:sp>
            <p:sp>
              <p:nvSpPr>
                <p:cNvPr id="104" name="Line 17"/>
                <p:cNvSpPr>
                  <a:spLocks noChangeAspect="1" noChangeShapeType="1"/>
                </p:cNvSpPr>
                <p:nvPr/>
              </p:nvSpPr>
              <p:spPr bwMode="auto">
                <a:xfrm>
                  <a:off x="2608" y="1552"/>
                  <a:ext cx="0" cy="192"/>
                </a:xfrm>
                <a:prstGeom prst="line">
                  <a:avLst/>
                </a:prstGeom>
                <a:noFill/>
                <a:ln w="19050" cap="sq">
                  <a:solidFill>
                    <a:srgbClr val="FF0000"/>
                  </a:solidFill>
                  <a:miter lim="800000"/>
                </a:ln>
              </p:spPr>
              <p:txBody>
                <a:bodyPr/>
                <a:lstStyle/>
                <a:p>
                  <a:endParaRPr lang="zh-CN" altLang="en-US">
                    <a:latin typeface="+mn-ea"/>
                  </a:endParaRPr>
                </a:p>
              </p:txBody>
            </p:sp>
            <p:sp>
              <p:nvSpPr>
                <p:cNvPr id="105" name="Line 18"/>
                <p:cNvSpPr>
                  <a:spLocks noChangeAspect="1" noChangeShapeType="1"/>
                </p:cNvSpPr>
                <p:nvPr/>
              </p:nvSpPr>
              <p:spPr bwMode="auto">
                <a:xfrm>
                  <a:off x="2368" y="1552"/>
                  <a:ext cx="0" cy="240"/>
                </a:xfrm>
                <a:prstGeom prst="line">
                  <a:avLst/>
                </a:prstGeom>
                <a:noFill/>
                <a:ln w="19050" cap="sq">
                  <a:solidFill>
                    <a:srgbClr val="FF0000"/>
                  </a:solidFill>
                  <a:miter lim="800000"/>
                  <a:headEnd type="oval" w="med" len="med"/>
                </a:ln>
              </p:spPr>
              <p:txBody>
                <a:bodyPr/>
                <a:lstStyle/>
                <a:p>
                  <a:endParaRPr lang="zh-CN" altLang="en-US">
                    <a:latin typeface="+mn-ea"/>
                  </a:endParaRPr>
                </a:p>
              </p:txBody>
            </p:sp>
            <p:grpSp>
              <p:nvGrpSpPr>
                <p:cNvPr id="106" name="Group 19"/>
                <p:cNvGrpSpPr>
                  <a:grpSpLocks noChangeAspect="1"/>
                </p:cNvGrpSpPr>
                <p:nvPr/>
              </p:nvGrpSpPr>
              <p:grpSpPr bwMode="auto">
                <a:xfrm>
                  <a:off x="2368" y="1696"/>
                  <a:ext cx="240" cy="192"/>
                  <a:chOff x="4032" y="2064"/>
                  <a:chExt cx="240" cy="192"/>
                </a:xfrm>
              </p:grpSpPr>
              <p:sp>
                <p:nvSpPr>
                  <p:cNvPr id="108" name="Line 20"/>
                  <p:cNvSpPr>
                    <a:spLocks noChangeAspect="1" noChangeShapeType="1"/>
                  </p:cNvSpPr>
                  <p:nvPr/>
                </p:nvSpPr>
                <p:spPr bwMode="auto">
                  <a:xfrm>
                    <a:off x="4176" y="2064"/>
                    <a:ext cx="0" cy="192"/>
                  </a:xfrm>
                  <a:prstGeom prst="line">
                    <a:avLst/>
                  </a:prstGeom>
                  <a:noFill/>
                  <a:ln w="28575">
                    <a:solidFill>
                      <a:schemeClr val="tx1"/>
                    </a:solidFill>
                    <a:round/>
                  </a:ln>
                </p:spPr>
                <p:txBody>
                  <a:bodyPr/>
                  <a:lstStyle/>
                  <a:p>
                    <a:endParaRPr lang="zh-CN" altLang="en-US">
                      <a:latin typeface="+mn-ea"/>
                    </a:endParaRPr>
                  </a:p>
                </p:txBody>
              </p:sp>
              <p:sp>
                <p:nvSpPr>
                  <p:cNvPr id="109" name="Line 21"/>
                  <p:cNvSpPr>
                    <a:spLocks noChangeAspect="1" noChangeShapeType="1"/>
                  </p:cNvSpPr>
                  <p:nvPr/>
                </p:nvSpPr>
                <p:spPr bwMode="auto">
                  <a:xfrm>
                    <a:off x="4128" y="2112"/>
                    <a:ext cx="0" cy="96"/>
                  </a:xfrm>
                  <a:prstGeom prst="line">
                    <a:avLst/>
                  </a:prstGeom>
                  <a:noFill/>
                  <a:ln w="28575">
                    <a:solidFill>
                      <a:schemeClr val="tx1"/>
                    </a:solidFill>
                    <a:round/>
                  </a:ln>
                </p:spPr>
                <p:txBody>
                  <a:bodyPr/>
                  <a:lstStyle/>
                  <a:p>
                    <a:endParaRPr lang="zh-CN" altLang="en-US">
                      <a:latin typeface="+mn-ea"/>
                    </a:endParaRPr>
                  </a:p>
                </p:txBody>
              </p:sp>
              <p:sp>
                <p:nvSpPr>
                  <p:cNvPr id="110" name="Line 22"/>
                  <p:cNvSpPr>
                    <a:spLocks noChangeAspect="1" noChangeShapeType="1"/>
                  </p:cNvSpPr>
                  <p:nvPr/>
                </p:nvSpPr>
                <p:spPr bwMode="auto">
                  <a:xfrm>
                    <a:off x="4176" y="2112"/>
                    <a:ext cx="96" cy="0"/>
                  </a:xfrm>
                  <a:prstGeom prst="line">
                    <a:avLst/>
                  </a:prstGeom>
                  <a:noFill/>
                  <a:ln w="19050">
                    <a:solidFill>
                      <a:schemeClr val="tx1"/>
                    </a:solidFill>
                    <a:round/>
                  </a:ln>
                </p:spPr>
                <p:txBody>
                  <a:bodyPr/>
                  <a:lstStyle/>
                  <a:p>
                    <a:endParaRPr lang="zh-CN" altLang="en-US">
                      <a:latin typeface="+mn-ea"/>
                    </a:endParaRPr>
                  </a:p>
                </p:txBody>
              </p:sp>
              <p:sp>
                <p:nvSpPr>
                  <p:cNvPr id="111" name="Line 23"/>
                  <p:cNvSpPr>
                    <a:spLocks noChangeAspect="1" noChangeShapeType="1"/>
                  </p:cNvSpPr>
                  <p:nvPr/>
                </p:nvSpPr>
                <p:spPr bwMode="auto">
                  <a:xfrm>
                    <a:off x="4176" y="2208"/>
                    <a:ext cx="96" cy="0"/>
                  </a:xfrm>
                  <a:prstGeom prst="line">
                    <a:avLst/>
                  </a:prstGeom>
                  <a:noFill/>
                  <a:ln w="19050" cap="sq">
                    <a:solidFill>
                      <a:schemeClr val="tx1"/>
                    </a:solidFill>
                    <a:round/>
                  </a:ln>
                </p:spPr>
                <p:txBody>
                  <a:bodyPr/>
                  <a:lstStyle/>
                  <a:p>
                    <a:endParaRPr lang="zh-CN" altLang="en-US">
                      <a:latin typeface="+mn-ea"/>
                    </a:endParaRPr>
                  </a:p>
                </p:txBody>
              </p:sp>
              <p:sp>
                <p:nvSpPr>
                  <p:cNvPr id="112" name="Line 24"/>
                  <p:cNvSpPr>
                    <a:spLocks noChangeAspect="1" noChangeShapeType="1"/>
                  </p:cNvSpPr>
                  <p:nvPr/>
                </p:nvSpPr>
                <p:spPr bwMode="auto">
                  <a:xfrm>
                    <a:off x="4032" y="2160"/>
                    <a:ext cx="96" cy="0"/>
                  </a:xfrm>
                  <a:prstGeom prst="line">
                    <a:avLst/>
                  </a:prstGeom>
                  <a:noFill/>
                  <a:ln w="19050" cap="sq">
                    <a:solidFill>
                      <a:schemeClr val="tx1"/>
                    </a:solidFill>
                    <a:miter lim="800000"/>
                  </a:ln>
                </p:spPr>
                <p:txBody>
                  <a:bodyPr/>
                  <a:lstStyle/>
                  <a:p>
                    <a:endParaRPr lang="zh-CN" altLang="en-US">
                      <a:latin typeface="+mn-ea"/>
                    </a:endParaRPr>
                  </a:p>
                </p:txBody>
              </p:sp>
            </p:grpSp>
            <p:sp>
              <p:nvSpPr>
                <p:cNvPr id="107" name="Rectangle 103"/>
                <p:cNvSpPr>
                  <a:spLocks noChangeArrowheads="1"/>
                </p:cNvSpPr>
                <p:nvPr/>
              </p:nvSpPr>
              <p:spPr bwMode="auto">
                <a:xfrm>
                  <a:off x="2176" y="1262"/>
                  <a:ext cx="456" cy="290"/>
                </a:xfrm>
                <a:prstGeom prst="rect">
                  <a:avLst/>
                </a:prstGeom>
                <a:noFill/>
                <a:ln w="9525">
                  <a:noFill/>
                  <a:miter lim="800000"/>
                </a:ln>
              </p:spPr>
              <p:txBody>
                <a:bodyPr lIns="12700" tIns="12700" rIns="12700" bIns="12700"/>
                <a:lstStyle/>
                <a:p>
                  <a:pPr algn="just"/>
                  <a:r>
                    <a:rPr lang="en-US" altLang="zh-CN" sz="1600" dirty="0">
                      <a:solidFill>
                        <a:srgbClr val="FF0000"/>
                      </a:solidFill>
                      <a:latin typeface="+mn-ea"/>
                    </a:rPr>
                    <a:t>V</a:t>
                  </a:r>
                  <a:r>
                    <a:rPr lang="en-US" altLang="zh-CN" sz="1600" baseline="-25000" dirty="0">
                      <a:solidFill>
                        <a:srgbClr val="FF0000"/>
                      </a:solidFill>
                      <a:latin typeface="+mn-ea"/>
                    </a:rPr>
                    <a:t>DD</a:t>
                  </a:r>
                  <a:r>
                    <a:rPr lang="en-US" altLang="zh-CN" sz="1600" dirty="0">
                      <a:solidFill>
                        <a:srgbClr val="FF0000"/>
                      </a:solidFill>
                      <a:latin typeface="+mn-ea"/>
                    </a:rPr>
                    <a:t>(5V)</a:t>
                  </a:r>
                  <a:endParaRPr lang="en-US" altLang="zh-CN" sz="1600" dirty="0">
                    <a:solidFill>
                      <a:srgbClr val="FF0000"/>
                    </a:solidFill>
                    <a:latin typeface="+mn-ea"/>
                  </a:endParaRPr>
                </a:p>
              </p:txBody>
            </p:sp>
          </p:grpSp>
        </p:grpSp>
        <p:sp>
          <p:nvSpPr>
            <p:cNvPr id="95" name="Line 50"/>
            <p:cNvSpPr>
              <a:spLocks noChangeAspect="1" noChangeShapeType="1"/>
            </p:cNvSpPr>
            <p:nvPr/>
          </p:nvSpPr>
          <p:spPr bwMode="auto">
            <a:xfrm>
              <a:off x="1696" y="1840"/>
              <a:ext cx="0" cy="200"/>
            </a:xfrm>
            <a:prstGeom prst="line">
              <a:avLst/>
            </a:prstGeom>
            <a:noFill/>
            <a:ln w="19050">
              <a:solidFill>
                <a:schemeClr val="tx1"/>
              </a:solidFill>
              <a:round/>
            </a:ln>
          </p:spPr>
          <p:txBody>
            <a:bodyPr/>
            <a:lstStyle/>
            <a:p>
              <a:endParaRPr lang="zh-CN" altLang="en-US">
                <a:latin typeface="+mn-ea"/>
              </a:endParaRPr>
            </a:p>
          </p:txBody>
        </p:sp>
      </p:grpSp>
      <p:sp>
        <p:nvSpPr>
          <p:cNvPr id="120" name="Line 121"/>
          <p:cNvSpPr>
            <a:spLocks noChangeShapeType="1"/>
          </p:cNvSpPr>
          <p:nvPr/>
        </p:nvSpPr>
        <p:spPr bwMode="auto">
          <a:xfrm flipH="1" flipV="1">
            <a:off x="3265947" y="2972580"/>
            <a:ext cx="0" cy="370327"/>
          </a:xfrm>
          <a:prstGeom prst="line">
            <a:avLst/>
          </a:prstGeom>
          <a:noFill/>
          <a:ln w="19050" cap="sq">
            <a:solidFill>
              <a:schemeClr val="tx1"/>
            </a:solidFill>
            <a:miter lim="800000"/>
          </a:ln>
        </p:spPr>
        <p:txBody>
          <a:bodyPr wrap="none" anchor="ctr"/>
          <a:lstStyle/>
          <a:p>
            <a:endParaRPr lang="zh-CN" altLang="en-US">
              <a:latin typeface="+mn-ea"/>
            </a:endParaRPr>
          </a:p>
        </p:txBody>
      </p:sp>
      <p:grpSp>
        <p:nvGrpSpPr>
          <p:cNvPr id="122" name="Group 123"/>
          <p:cNvGrpSpPr/>
          <p:nvPr/>
        </p:nvGrpSpPr>
        <p:grpSpPr bwMode="auto">
          <a:xfrm>
            <a:off x="3436821" y="3425952"/>
            <a:ext cx="1527599" cy="648070"/>
            <a:chOff x="1784" y="2264"/>
            <a:chExt cx="792" cy="336"/>
          </a:xfrm>
        </p:grpSpPr>
        <p:grpSp>
          <p:nvGrpSpPr>
            <p:cNvPr id="123" name="Group 124"/>
            <p:cNvGrpSpPr/>
            <p:nvPr/>
          </p:nvGrpSpPr>
          <p:grpSpPr bwMode="auto">
            <a:xfrm>
              <a:off x="1784" y="2264"/>
              <a:ext cx="216" cy="336"/>
              <a:chOff x="3936" y="784"/>
              <a:chExt cx="216" cy="336"/>
            </a:xfrm>
          </p:grpSpPr>
          <p:grpSp>
            <p:nvGrpSpPr>
              <p:cNvPr id="131" name="Group 95"/>
              <p:cNvGrpSpPr/>
              <p:nvPr/>
            </p:nvGrpSpPr>
            <p:grpSpPr bwMode="auto">
              <a:xfrm>
                <a:off x="4056" y="928"/>
                <a:ext cx="96" cy="48"/>
                <a:chOff x="3888" y="2832"/>
                <a:chExt cx="96" cy="48"/>
              </a:xfrm>
            </p:grpSpPr>
            <p:sp>
              <p:nvSpPr>
                <p:cNvPr id="135" name="Line 96"/>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36" name="Line 97"/>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32" name="Line 98"/>
              <p:cNvSpPr>
                <a:spLocks noChangeAspect="1" noChangeShapeType="1"/>
              </p:cNvSpPr>
              <p:nvPr/>
            </p:nvSpPr>
            <p:spPr bwMode="auto">
              <a:xfrm>
                <a:off x="4104" y="784"/>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33" name="Line 100"/>
              <p:cNvSpPr>
                <a:spLocks noChangeAspect="1" noChangeShapeType="1"/>
              </p:cNvSpPr>
              <p:nvPr/>
            </p:nvSpPr>
            <p:spPr bwMode="auto">
              <a:xfrm>
                <a:off x="4104" y="976"/>
                <a:ext cx="0" cy="144"/>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134" name="Rectangle 136"/>
              <p:cNvSpPr>
                <a:spLocks noChangeArrowheads="1"/>
              </p:cNvSpPr>
              <p:nvPr/>
            </p:nvSpPr>
            <p:spPr bwMode="auto">
              <a:xfrm>
                <a:off x="3936" y="928"/>
                <a:ext cx="192" cy="192"/>
              </a:xfrm>
              <a:prstGeom prst="rect">
                <a:avLst/>
              </a:prstGeom>
              <a:noFill/>
              <a:ln w="9525">
                <a:noFill/>
                <a:miter lim="800000"/>
              </a:ln>
            </p:spPr>
            <p:txBody>
              <a:bodyPr lIns="12700" tIns="12700" rIns="12700" bIns="12700"/>
              <a:lstStyle/>
              <a:p>
                <a:pPr algn="just"/>
                <a:r>
                  <a:rPr lang="en-US" altLang="zh-CN" sz="1600">
                    <a:latin typeface="+mn-ea"/>
                  </a:rPr>
                  <a:t>C</a:t>
                </a:r>
                <a:r>
                  <a:rPr lang="en-US" altLang="zh-CN" sz="1600" baseline="-25000">
                    <a:latin typeface="+mn-ea"/>
                  </a:rPr>
                  <a:t>1</a:t>
                </a:r>
                <a:endParaRPr lang="en-US" altLang="zh-CN" sz="1600" dirty="0">
                  <a:latin typeface="+mn-ea"/>
                </a:endParaRPr>
              </a:p>
            </p:txBody>
          </p:sp>
        </p:grpSp>
        <p:grpSp>
          <p:nvGrpSpPr>
            <p:cNvPr id="124" name="Group 131"/>
            <p:cNvGrpSpPr/>
            <p:nvPr/>
          </p:nvGrpSpPr>
          <p:grpSpPr bwMode="auto">
            <a:xfrm>
              <a:off x="2304" y="2268"/>
              <a:ext cx="272" cy="332"/>
              <a:chOff x="4064" y="212"/>
              <a:chExt cx="272" cy="332"/>
            </a:xfrm>
          </p:grpSpPr>
          <p:grpSp>
            <p:nvGrpSpPr>
              <p:cNvPr id="125" name="Group 95"/>
              <p:cNvGrpSpPr/>
              <p:nvPr/>
            </p:nvGrpSpPr>
            <p:grpSpPr bwMode="auto">
              <a:xfrm>
                <a:off x="4064" y="352"/>
                <a:ext cx="96" cy="44"/>
                <a:chOff x="3888" y="2840"/>
                <a:chExt cx="96" cy="44"/>
              </a:xfrm>
            </p:grpSpPr>
            <p:sp>
              <p:nvSpPr>
                <p:cNvPr id="129" name="Line 96"/>
                <p:cNvSpPr>
                  <a:spLocks noChangeShapeType="1"/>
                </p:cNvSpPr>
                <p:nvPr/>
              </p:nvSpPr>
              <p:spPr bwMode="auto">
                <a:xfrm>
                  <a:off x="3888" y="2840"/>
                  <a:ext cx="96" cy="0"/>
                </a:xfrm>
                <a:prstGeom prst="line">
                  <a:avLst/>
                </a:prstGeom>
                <a:noFill/>
                <a:ln w="28575">
                  <a:solidFill>
                    <a:srgbClr val="FF0000"/>
                  </a:solidFill>
                  <a:round/>
                </a:ln>
              </p:spPr>
              <p:txBody>
                <a:bodyPr/>
                <a:lstStyle/>
                <a:p>
                  <a:endParaRPr lang="zh-CN" altLang="en-US">
                    <a:latin typeface="+mn-ea"/>
                  </a:endParaRPr>
                </a:p>
              </p:txBody>
            </p:sp>
            <p:sp>
              <p:nvSpPr>
                <p:cNvPr id="130" name="Line 97"/>
                <p:cNvSpPr>
                  <a:spLocks noChangeShapeType="1"/>
                </p:cNvSpPr>
                <p:nvPr/>
              </p:nvSpPr>
              <p:spPr bwMode="auto">
                <a:xfrm>
                  <a:off x="3888" y="2884"/>
                  <a:ext cx="96" cy="0"/>
                </a:xfrm>
                <a:prstGeom prst="line">
                  <a:avLst/>
                </a:prstGeom>
                <a:noFill/>
                <a:ln w="28575">
                  <a:solidFill>
                    <a:srgbClr val="FF0000"/>
                  </a:solidFill>
                  <a:round/>
                </a:ln>
              </p:spPr>
              <p:txBody>
                <a:bodyPr/>
                <a:lstStyle/>
                <a:p>
                  <a:endParaRPr lang="zh-CN" altLang="en-US">
                    <a:latin typeface="+mn-ea"/>
                  </a:endParaRPr>
                </a:p>
              </p:txBody>
            </p:sp>
          </p:grpSp>
          <p:sp>
            <p:nvSpPr>
              <p:cNvPr id="126" name="Line 98"/>
              <p:cNvSpPr>
                <a:spLocks noChangeAspect="1" noChangeShapeType="1"/>
              </p:cNvSpPr>
              <p:nvPr/>
            </p:nvSpPr>
            <p:spPr bwMode="auto">
              <a:xfrm>
                <a:off x="4112" y="21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27" name="Line 100"/>
              <p:cNvSpPr>
                <a:spLocks noChangeAspect="1" noChangeShapeType="1"/>
              </p:cNvSpPr>
              <p:nvPr/>
            </p:nvSpPr>
            <p:spPr bwMode="auto">
              <a:xfrm>
                <a:off x="4112" y="396"/>
                <a:ext cx="0" cy="144"/>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128" name="Rectangle 136"/>
              <p:cNvSpPr>
                <a:spLocks noChangeArrowheads="1"/>
              </p:cNvSpPr>
              <p:nvPr/>
            </p:nvSpPr>
            <p:spPr bwMode="auto">
              <a:xfrm>
                <a:off x="4144" y="352"/>
                <a:ext cx="192" cy="192"/>
              </a:xfrm>
              <a:prstGeom prst="rect">
                <a:avLst/>
              </a:prstGeom>
              <a:noFill/>
              <a:ln w="9525">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2</a:t>
                </a:r>
                <a:endParaRPr lang="en-US" altLang="zh-CN" sz="1600" dirty="0">
                  <a:latin typeface="+mn-ea"/>
                </a:endParaRPr>
              </a:p>
            </p:txBody>
          </p:sp>
        </p:grpSp>
      </p:grpSp>
      <p:sp>
        <p:nvSpPr>
          <p:cNvPr id="137" name="Rectangle 166"/>
          <p:cNvSpPr txBox="1">
            <a:spLocks noChangeArrowheads="1"/>
          </p:cNvSpPr>
          <p:nvPr/>
        </p:nvSpPr>
        <p:spPr bwMode="auto">
          <a:xfrm>
            <a:off x="7263532" y="2533103"/>
            <a:ext cx="3982400" cy="3769702"/>
          </a:xfrm>
          <a:prstGeom prst="rect">
            <a:avLst/>
          </a:prstGeom>
          <a:solidFill>
            <a:schemeClr val="bg1"/>
          </a:solidFill>
          <a:ln w="9525" cap="flat" cmpd="sng" algn="ctr">
            <a:noFill/>
            <a:prstDash val="solid"/>
            <a:miter lim="800000"/>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anose="05000000000000000000" pitchFamily="2" charset="2"/>
              <a:buChar char="n"/>
              <a:defRPr/>
            </a:pPr>
            <a:r>
              <a:rPr b="1" dirty="0">
                <a:latin typeface="+mn-ea"/>
              </a:rPr>
              <a:t>去掉两个负载管</a:t>
            </a:r>
            <a:endParaRPr b="1" dirty="0">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C00000"/>
                </a:solidFill>
                <a:latin typeface="+mn-ea"/>
              </a:rPr>
              <a:t>提升存储密度</a:t>
            </a:r>
            <a:endParaRPr dirty="0">
              <a:solidFill>
                <a:srgbClr val="C00000"/>
              </a:solidFill>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C00000"/>
                </a:solidFill>
                <a:latin typeface="+mn-ea"/>
              </a:rPr>
              <a:t>减少功耗</a:t>
            </a:r>
            <a:endParaRPr dirty="0">
              <a:solidFill>
                <a:srgbClr val="C00000"/>
              </a:solidFill>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C00000"/>
                </a:solidFill>
                <a:latin typeface="+mn-ea"/>
              </a:rPr>
              <a:t>降低成本</a:t>
            </a:r>
            <a:endParaRPr dirty="0">
              <a:solidFill>
                <a:srgbClr val="C00000"/>
              </a:solidFill>
              <a:latin typeface="+mn-ea"/>
            </a:endParaRPr>
          </a:p>
          <a:p>
            <a:pPr eaLnBrk="1" hangingPunct="1">
              <a:lnSpc>
                <a:spcPct val="150000"/>
              </a:lnSpc>
              <a:buClr>
                <a:srgbClr val="FFC000"/>
              </a:buClr>
              <a:buFont typeface="Wingdings" panose="05000000000000000000" pitchFamily="2" charset="2"/>
              <a:buChar char="n"/>
              <a:defRPr/>
            </a:pPr>
            <a:r>
              <a:rPr b="1" dirty="0">
                <a:latin typeface="+mn-ea"/>
              </a:rPr>
              <a:t>增加</a:t>
            </a:r>
            <a:r>
              <a:rPr lang="en-US" b="1" dirty="0">
                <a:latin typeface="+mn-ea"/>
              </a:rPr>
              <a:t>2</a:t>
            </a:r>
            <a:r>
              <a:rPr b="1" dirty="0">
                <a:latin typeface="+mn-ea"/>
              </a:rPr>
              <a:t>个电容缓存电荷</a:t>
            </a:r>
            <a:endParaRPr b="1" dirty="0">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C00000"/>
                </a:solidFill>
                <a:latin typeface="+mn-ea"/>
              </a:rPr>
              <a:t>电容不能永久保存电荷</a:t>
            </a:r>
            <a:endParaRPr dirty="0">
              <a:solidFill>
                <a:srgbClr val="C00000"/>
              </a:solidFill>
              <a:latin typeface="+mn-ea"/>
            </a:endParaRPr>
          </a:p>
          <a:p>
            <a:pPr marL="527050" lvl="1" indent="-260350" eaLnBrk="1" hangingPunct="1">
              <a:lnSpc>
                <a:spcPct val="150000"/>
              </a:lnSpc>
              <a:buClr>
                <a:srgbClr val="FFC000"/>
              </a:buClr>
              <a:buFont typeface="Wingdings" panose="05000000000000000000" pitchFamily="2" charset="2"/>
              <a:buChar char="p"/>
              <a:defRPr/>
            </a:pPr>
            <a:r>
              <a:rPr dirty="0">
                <a:solidFill>
                  <a:srgbClr val="C00000"/>
                </a:solidFill>
                <a:latin typeface="+mn-ea"/>
              </a:rPr>
              <a:t>增加额外电路补充</a:t>
            </a:r>
            <a:endParaRPr dirty="0">
              <a:solidFill>
                <a:srgbClr val="C0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down)">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121"/>
                                        </p:tgtEl>
                                        <p:attrNameLst>
                                          <p:attrName>ppt_x</p:attrName>
                                        </p:attrNameLst>
                                      </p:cBhvr>
                                      <p:tavLst>
                                        <p:tav tm="0">
                                          <p:val>
                                            <p:strVal val="ppt_x"/>
                                          </p:val>
                                        </p:tav>
                                        <p:tav tm="100000">
                                          <p:val>
                                            <p:strVal val="ppt_x"/>
                                          </p:val>
                                        </p:tav>
                                      </p:tavLst>
                                    </p:anim>
                                    <p:anim calcmode="lin" valueType="num">
                                      <p:cBhvr additive="base">
                                        <p:cTn id="12" dur="500"/>
                                        <p:tgtEl>
                                          <p:spTgt spid="121"/>
                                        </p:tgtEl>
                                        <p:attrNameLst>
                                          <p:attrName>ppt_y</p:attrName>
                                        </p:attrNameLst>
                                      </p:cBhvr>
                                      <p:tavLst>
                                        <p:tav tm="0">
                                          <p:val>
                                            <p:strVal val="ppt_y"/>
                                          </p:val>
                                        </p:tav>
                                        <p:tav tm="100000">
                                          <p:val>
                                            <p:strVal val="1+ppt_h/2"/>
                                          </p:val>
                                        </p:tav>
                                      </p:tavLst>
                                    </p:anim>
                                    <p:set>
                                      <p:cBhvr>
                                        <p:cTn id="13" dur="1" fill="hold">
                                          <p:stCondLst>
                                            <p:cond delay="499"/>
                                          </p:stCondLst>
                                        </p:cTn>
                                        <p:tgtEl>
                                          <p:spTgt spid="121"/>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92"/>
                                        </p:tgtEl>
                                        <p:attrNameLst>
                                          <p:attrName>ppt_x</p:attrName>
                                        </p:attrNameLst>
                                      </p:cBhvr>
                                      <p:tavLst>
                                        <p:tav tm="0">
                                          <p:val>
                                            <p:strVal val="ppt_x"/>
                                          </p:val>
                                        </p:tav>
                                        <p:tav tm="100000">
                                          <p:val>
                                            <p:strVal val="ppt_x"/>
                                          </p:val>
                                        </p:tav>
                                      </p:tavLst>
                                    </p:anim>
                                    <p:anim calcmode="lin" valueType="num">
                                      <p:cBhvr additive="base">
                                        <p:cTn id="16" dur="500"/>
                                        <p:tgtEl>
                                          <p:spTgt spid="92"/>
                                        </p:tgtEl>
                                        <p:attrNameLst>
                                          <p:attrName>ppt_y</p:attrName>
                                        </p:attrNameLst>
                                      </p:cBhvr>
                                      <p:tavLst>
                                        <p:tav tm="0">
                                          <p:val>
                                            <p:strVal val="ppt_y"/>
                                          </p:val>
                                        </p:tav>
                                        <p:tav tm="100000">
                                          <p:val>
                                            <p:strVal val="1+ppt_h/2"/>
                                          </p:val>
                                        </p:tav>
                                      </p:tavLst>
                                    </p:anim>
                                    <p:set>
                                      <p:cBhvr>
                                        <p:cTn id="17" dur="1" fill="hold">
                                          <p:stCondLst>
                                            <p:cond delay="499"/>
                                          </p:stCondLst>
                                        </p:cTn>
                                        <p:tgtEl>
                                          <p:spTgt spid="92"/>
                                        </p:tgtEl>
                                        <p:attrNameLst>
                                          <p:attrName>style.visibility</p:attrName>
                                        </p:attrNameLst>
                                      </p:cBhvr>
                                      <p:to>
                                        <p:strVal val="hidden"/>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37">
                                            <p:txEl>
                                              <p:pRg st="0" end="0"/>
                                            </p:txEl>
                                          </p:spTgt>
                                        </p:tgtEl>
                                        <p:attrNameLst>
                                          <p:attrName>style.visibility</p:attrName>
                                        </p:attrNameLst>
                                      </p:cBhvr>
                                      <p:to>
                                        <p:strVal val="visible"/>
                                      </p:to>
                                    </p:set>
                                    <p:animEffect transition="in" filter="wipe(left)">
                                      <p:cBhvr>
                                        <p:cTn id="21" dur="500"/>
                                        <p:tgtEl>
                                          <p:spTgt spid="13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7">
                                            <p:txEl>
                                              <p:pRg st="1" end="1"/>
                                            </p:txEl>
                                          </p:spTgt>
                                        </p:tgtEl>
                                        <p:attrNameLst>
                                          <p:attrName>style.visibility</p:attrName>
                                        </p:attrNameLst>
                                      </p:cBhvr>
                                      <p:to>
                                        <p:strVal val="visible"/>
                                      </p:to>
                                    </p:set>
                                    <p:animEffect transition="in" filter="wipe(left)">
                                      <p:cBhvr>
                                        <p:cTn id="26" dur="500"/>
                                        <p:tgtEl>
                                          <p:spTgt spid="137">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37">
                                            <p:txEl>
                                              <p:pRg st="2" end="2"/>
                                            </p:txEl>
                                          </p:spTgt>
                                        </p:tgtEl>
                                        <p:attrNameLst>
                                          <p:attrName>style.visibility</p:attrName>
                                        </p:attrNameLst>
                                      </p:cBhvr>
                                      <p:to>
                                        <p:strVal val="visible"/>
                                      </p:to>
                                    </p:set>
                                    <p:animEffect transition="in" filter="wipe(left)">
                                      <p:cBhvr>
                                        <p:cTn id="29" dur="500"/>
                                        <p:tgtEl>
                                          <p:spTgt spid="137">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37">
                                            <p:txEl>
                                              <p:pRg st="3" end="3"/>
                                            </p:txEl>
                                          </p:spTgt>
                                        </p:tgtEl>
                                        <p:attrNameLst>
                                          <p:attrName>style.visibility</p:attrName>
                                        </p:attrNameLst>
                                      </p:cBhvr>
                                      <p:to>
                                        <p:strVal val="visible"/>
                                      </p:to>
                                    </p:set>
                                    <p:animEffect transition="in" filter="wipe(left)">
                                      <p:cBhvr>
                                        <p:cTn id="32" dur="500"/>
                                        <p:tgtEl>
                                          <p:spTgt spid="13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up)">
                                      <p:cBhvr>
                                        <p:cTn id="37" dur="5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7">
                                            <p:txEl>
                                              <p:pRg st="4" end="4"/>
                                            </p:txEl>
                                          </p:spTgt>
                                        </p:tgtEl>
                                        <p:attrNameLst>
                                          <p:attrName>style.visibility</p:attrName>
                                        </p:attrNameLst>
                                      </p:cBhvr>
                                      <p:to>
                                        <p:strVal val="visible"/>
                                      </p:to>
                                    </p:set>
                                    <p:animEffect transition="in" filter="wipe(left)">
                                      <p:cBhvr>
                                        <p:cTn id="42" dur="500"/>
                                        <p:tgtEl>
                                          <p:spTgt spid="137">
                                            <p:txEl>
                                              <p:pRg st="4" end="4"/>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137">
                                            <p:txEl>
                                              <p:pRg st="5" end="5"/>
                                            </p:txEl>
                                          </p:spTgt>
                                        </p:tgtEl>
                                        <p:attrNameLst>
                                          <p:attrName>style.visibility</p:attrName>
                                        </p:attrNameLst>
                                      </p:cBhvr>
                                      <p:to>
                                        <p:strVal val="visible"/>
                                      </p:to>
                                    </p:set>
                                    <p:animEffect transition="in" filter="wipe(left)">
                                      <p:cBhvr>
                                        <p:cTn id="45" dur="500"/>
                                        <p:tgtEl>
                                          <p:spTgt spid="137">
                                            <p:txEl>
                                              <p:pRg st="5" end="5"/>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37">
                                            <p:txEl>
                                              <p:pRg st="6" end="6"/>
                                            </p:txEl>
                                          </p:spTgt>
                                        </p:tgtEl>
                                        <p:attrNameLst>
                                          <p:attrName>style.visibility</p:attrName>
                                        </p:attrNameLst>
                                      </p:cBhvr>
                                      <p:to>
                                        <p:strVal val="visible"/>
                                      </p:to>
                                    </p:set>
                                    <p:animEffect transition="in" filter="wipe(left)">
                                      <p:cBhvr>
                                        <p:cTn id="48" dur="500"/>
                                        <p:tgtEl>
                                          <p:spTgt spid="13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a:t>
            </a:r>
            <a:endParaRPr lang="zh-CN" altLang="en-US" dirty="0"/>
          </a:p>
        </p:txBody>
      </p:sp>
      <p:grpSp>
        <p:nvGrpSpPr>
          <p:cNvPr id="148" name="Group 5"/>
          <p:cNvGrpSpPr/>
          <p:nvPr/>
        </p:nvGrpSpPr>
        <p:grpSpPr bwMode="auto">
          <a:xfrm>
            <a:off x="1486777" y="3763201"/>
            <a:ext cx="1079465" cy="1079465"/>
            <a:chOff x="1536" y="2480"/>
            <a:chExt cx="624" cy="624"/>
          </a:xfrm>
        </p:grpSpPr>
        <p:sp>
          <p:nvSpPr>
            <p:cNvPr id="149" name="Oval 6"/>
            <p:cNvSpPr>
              <a:spLocks noChangeArrowheads="1"/>
            </p:cNvSpPr>
            <p:nvPr/>
          </p:nvSpPr>
          <p:spPr bwMode="auto">
            <a:xfrm>
              <a:off x="1544" y="2480"/>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53" name="Line 12"/>
            <p:cNvSpPr>
              <a:spLocks noChangeAspect="1" noChangeShapeType="1"/>
            </p:cNvSpPr>
            <p:nvPr/>
          </p:nvSpPr>
          <p:spPr bwMode="auto">
            <a:xfrm>
              <a:off x="1800" y="2878"/>
              <a:ext cx="0" cy="144"/>
            </a:xfrm>
            <a:prstGeom prst="line">
              <a:avLst/>
            </a:prstGeom>
            <a:noFill/>
            <a:ln w="19050">
              <a:solidFill>
                <a:srgbClr val="00B05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50" name="Group 7"/>
            <p:cNvGrpSpPr/>
            <p:nvPr/>
          </p:nvGrpSpPr>
          <p:grpSpPr bwMode="auto">
            <a:xfrm>
              <a:off x="1752" y="2830"/>
              <a:ext cx="96" cy="48"/>
              <a:chOff x="3888" y="2832"/>
              <a:chExt cx="96" cy="48"/>
            </a:xfrm>
          </p:grpSpPr>
          <p:sp>
            <p:nvSpPr>
              <p:cNvPr id="155" name="Line 8"/>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6" name="Line 9"/>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51" name="Line 10"/>
            <p:cNvSpPr>
              <a:spLocks noChangeAspect="1" noChangeShapeType="1"/>
            </p:cNvSpPr>
            <p:nvPr/>
          </p:nvSpPr>
          <p:spPr bwMode="auto">
            <a:xfrm>
              <a:off x="1800" y="2686"/>
              <a:ext cx="0" cy="144"/>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2" name="Line 11"/>
            <p:cNvSpPr>
              <a:spLocks noChangeAspect="1" noChangeShapeType="1"/>
            </p:cNvSpPr>
            <p:nvPr/>
          </p:nvSpPr>
          <p:spPr bwMode="auto">
            <a:xfrm>
              <a:off x="1800" y="2690"/>
              <a:ext cx="192"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4" name="Rectangle 13"/>
            <p:cNvSpPr>
              <a:spLocks noChangeArrowheads="1"/>
            </p:cNvSpPr>
            <p:nvPr/>
          </p:nvSpPr>
          <p:spPr bwMode="auto">
            <a:xfrm>
              <a:off x="1536" y="2688"/>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157" name="Group 14"/>
          <p:cNvGrpSpPr/>
          <p:nvPr/>
        </p:nvGrpSpPr>
        <p:grpSpPr bwMode="auto">
          <a:xfrm>
            <a:off x="4849727" y="3790880"/>
            <a:ext cx="1619198" cy="1165961"/>
            <a:chOff x="3480" y="2496"/>
            <a:chExt cx="936" cy="674"/>
          </a:xfrm>
        </p:grpSpPr>
        <p:sp>
          <p:nvSpPr>
            <p:cNvPr id="158" name="Oval 15"/>
            <p:cNvSpPr>
              <a:spLocks noChangeArrowheads="1"/>
            </p:cNvSpPr>
            <p:nvPr/>
          </p:nvSpPr>
          <p:spPr bwMode="auto">
            <a:xfrm>
              <a:off x="3480" y="2496"/>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sp>
          <p:nvSpPr>
            <p:cNvPr id="163" name="Line 22"/>
            <p:cNvSpPr>
              <a:spLocks noChangeAspect="1" noChangeShapeType="1"/>
            </p:cNvSpPr>
            <p:nvPr/>
          </p:nvSpPr>
          <p:spPr bwMode="auto">
            <a:xfrm>
              <a:off x="3864" y="2880"/>
              <a:ext cx="0" cy="144"/>
            </a:xfrm>
            <a:prstGeom prst="line">
              <a:avLst/>
            </a:prstGeom>
            <a:noFill/>
            <a:ln w="19050">
              <a:solidFill>
                <a:srgbClr val="00B05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59" name="Rectangle 16"/>
            <p:cNvSpPr>
              <a:spLocks noChangeArrowheads="1"/>
            </p:cNvSpPr>
            <p:nvPr/>
          </p:nvSpPr>
          <p:spPr bwMode="auto">
            <a:xfrm>
              <a:off x="3960" y="2880"/>
              <a:ext cx="456" cy="290"/>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err="1">
                  <a:ln>
                    <a:noFill/>
                  </a:ln>
                  <a:solidFill>
                    <a:srgbClr val="00B050"/>
                  </a:solidFill>
                  <a:effectLst/>
                  <a:uLnTx/>
                  <a:uFillTx/>
                  <a:latin typeface="+mn-ea"/>
                </a:rPr>
                <a:t>V</a:t>
              </a:r>
              <a:r>
                <a:rPr kumimoji="0" lang="en-US" altLang="zh-CN" b="0" i="0" u="none" strike="noStrike" kern="0" cap="none" spc="0" normalizeH="0" baseline="-25000" noProof="0" dirty="0" err="1">
                  <a:ln>
                    <a:noFill/>
                  </a:ln>
                  <a:solidFill>
                    <a:srgbClr val="00B050"/>
                  </a:solidFill>
                  <a:effectLst/>
                  <a:uLnTx/>
                  <a:uFillTx/>
                  <a:latin typeface="+mn-ea"/>
                </a:rPr>
                <a:t>ss</a:t>
              </a:r>
              <a:r>
                <a:rPr kumimoji="0" lang="en-US" altLang="zh-CN" b="0" i="0" u="none" strike="noStrike" kern="0" cap="none" spc="0" normalizeH="0" baseline="0" noProof="0" dirty="0">
                  <a:ln>
                    <a:noFill/>
                  </a:ln>
                  <a:solidFill>
                    <a:srgbClr val="00B050"/>
                  </a:solidFill>
                  <a:effectLst/>
                  <a:uLnTx/>
                  <a:uFillTx/>
                  <a:latin typeface="+mn-ea"/>
                </a:rPr>
                <a:t>(0V)</a:t>
              </a:r>
              <a:endParaRPr kumimoji="0" lang="en-US" altLang="zh-CN" b="0" i="0" u="none" strike="noStrike" kern="0" cap="none" spc="0" normalizeH="0" baseline="0" noProof="0" dirty="0">
                <a:ln>
                  <a:noFill/>
                </a:ln>
                <a:solidFill>
                  <a:srgbClr val="00B050"/>
                </a:solidFill>
                <a:effectLst/>
                <a:uLnTx/>
                <a:uFillTx/>
                <a:latin typeface="+mn-ea"/>
              </a:endParaRPr>
            </a:p>
          </p:txBody>
        </p:sp>
        <p:grpSp>
          <p:nvGrpSpPr>
            <p:cNvPr id="160" name="Group 17"/>
            <p:cNvGrpSpPr/>
            <p:nvPr/>
          </p:nvGrpSpPr>
          <p:grpSpPr bwMode="auto">
            <a:xfrm>
              <a:off x="3816" y="2832"/>
              <a:ext cx="96" cy="48"/>
              <a:chOff x="3888" y="2832"/>
              <a:chExt cx="96" cy="48"/>
            </a:xfrm>
          </p:grpSpPr>
          <p:sp>
            <p:nvSpPr>
              <p:cNvPr id="165" name="Line 18"/>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6" name="Line 19"/>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61" name="Line 20"/>
            <p:cNvSpPr>
              <a:spLocks noChangeAspect="1" noChangeShapeType="1"/>
            </p:cNvSpPr>
            <p:nvPr/>
          </p:nvSpPr>
          <p:spPr bwMode="auto">
            <a:xfrm>
              <a:off x="3864" y="2686"/>
              <a:ext cx="0" cy="146"/>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2" name="Line 21"/>
            <p:cNvSpPr>
              <a:spLocks noChangeAspect="1" noChangeShapeType="1"/>
            </p:cNvSpPr>
            <p:nvPr/>
          </p:nvSpPr>
          <p:spPr bwMode="auto">
            <a:xfrm>
              <a:off x="3672" y="2690"/>
              <a:ext cx="192"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64" name="Rectangle 23"/>
            <p:cNvSpPr>
              <a:spLocks noChangeArrowheads="1"/>
            </p:cNvSpPr>
            <p:nvPr/>
          </p:nvSpPr>
          <p:spPr bwMode="auto">
            <a:xfrm>
              <a:off x="3936" y="2688"/>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a:ln>
                    <a:noFill/>
                  </a:ln>
                  <a:solidFill>
                    <a:srgbClr val="FF6600"/>
                  </a:solidFill>
                  <a:effectLst/>
                  <a:uLnTx/>
                  <a:uFillTx/>
                  <a:latin typeface="+mn-ea"/>
                </a:rPr>
                <a:t>C</a:t>
              </a:r>
              <a:r>
                <a:rPr kumimoji="0" lang="en-US" altLang="zh-CN" b="0" i="0" u="none" strike="noStrike" kern="0" cap="none" spc="0" normalizeH="0" baseline="-25000" noProof="0">
                  <a:ln>
                    <a:noFill/>
                  </a:ln>
                  <a:solidFill>
                    <a:srgbClr val="FF6600"/>
                  </a:solidFill>
                  <a:effectLst/>
                  <a:uLnTx/>
                  <a:uFillTx/>
                  <a:latin typeface="+mn-ea"/>
                </a:rPr>
                <a:t>D</a:t>
              </a:r>
              <a:endParaRPr kumimoji="0" lang="en-US" altLang="zh-CN" b="0" i="0" u="none" strike="noStrike" kern="0" cap="none" spc="0" normalizeH="0" baseline="0" noProof="0" dirty="0">
                <a:ln>
                  <a:noFill/>
                </a:ln>
                <a:solidFill>
                  <a:srgbClr val="FF6600"/>
                </a:solidFill>
                <a:effectLst/>
                <a:uLnTx/>
                <a:uFillTx/>
                <a:latin typeface="+mn-ea"/>
              </a:endParaRPr>
            </a:p>
          </p:txBody>
        </p:sp>
      </p:grpSp>
      <p:sp>
        <p:nvSpPr>
          <p:cNvPr id="167" name="Oval 24"/>
          <p:cNvSpPr>
            <a:spLocks noChangeArrowheads="1"/>
          </p:cNvSpPr>
          <p:nvPr/>
        </p:nvSpPr>
        <p:spPr bwMode="auto">
          <a:xfrm>
            <a:off x="2524723" y="3043556"/>
            <a:ext cx="2366523" cy="1577682"/>
          </a:xfrm>
          <a:prstGeom prst="ellipse">
            <a:avLst/>
          </a:prstGeom>
          <a:solidFill>
            <a:schemeClr val="accent2">
              <a:lumMod val="40000"/>
              <a:lumOff val="60000"/>
            </a:schemeClr>
          </a:solidFill>
          <a:ln w="9525" algn="ctr">
            <a:solidFill>
              <a:srgbClr val="99CC00"/>
            </a:solidFill>
            <a:round/>
          </a:ln>
        </p:spPr>
        <p:txBody>
          <a:bodyPr wrap="none" anchor="ctr"/>
          <a:lstStyle/>
          <a:p>
            <a:pPr algn="r" fontAlgn="base">
              <a:spcBef>
                <a:spcPct val="0"/>
              </a:spcBef>
              <a:spcAft>
                <a:spcPct val="0"/>
              </a:spcAft>
            </a:pPr>
            <a:endParaRPr lang="zh-CN" altLang="zh-CN" sz="2000">
              <a:solidFill>
                <a:srgbClr val="000000"/>
              </a:solidFill>
              <a:latin typeface="+mn-ea"/>
            </a:endParaRPr>
          </a:p>
        </p:txBody>
      </p:sp>
      <p:sp>
        <p:nvSpPr>
          <p:cNvPr id="168" name="Rectangle 26"/>
          <p:cNvSpPr>
            <a:spLocks noChangeArrowheads="1"/>
          </p:cNvSpPr>
          <p:nvPr/>
        </p:nvSpPr>
        <p:spPr bwMode="auto">
          <a:xfrm>
            <a:off x="1113116" y="4534742"/>
            <a:ext cx="788840" cy="501675"/>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endParaRPr lang="en-US" altLang="zh-CN" dirty="0">
              <a:solidFill>
                <a:srgbClr val="00B050"/>
              </a:solidFill>
              <a:latin typeface="+mn-ea"/>
            </a:endParaRPr>
          </a:p>
        </p:txBody>
      </p:sp>
      <p:sp>
        <p:nvSpPr>
          <p:cNvPr id="169" name="Line 27"/>
          <p:cNvSpPr>
            <a:spLocks noChangeAspect="1" noChangeShapeType="1"/>
          </p:cNvSpPr>
          <p:nvPr/>
        </p:nvSpPr>
        <p:spPr bwMode="auto">
          <a:xfrm>
            <a:off x="2939904" y="2877486"/>
            <a:ext cx="498215"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0" name="Group 28"/>
          <p:cNvGrpSpPr>
            <a:grpSpLocks noChangeAspect="1"/>
          </p:cNvGrpSpPr>
          <p:nvPr/>
        </p:nvGrpSpPr>
        <p:grpSpPr bwMode="auto">
          <a:xfrm>
            <a:off x="2939904" y="3375701"/>
            <a:ext cx="415179" cy="332143"/>
            <a:chOff x="3360" y="2544"/>
            <a:chExt cx="240" cy="192"/>
          </a:xfrm>
        </p:grpSpPr>
        <p:sp>
          <p:nvSpPr>
            <p:cNvPr id="171" name="Line 29"/>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2" name="Line 30"/>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3" name="Line 31"/>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4" name="Line 32"/>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5" name="Line 33"/>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76" name="Line 34"/>
          <p:cNvSpPr>
            <a:spLocks noChangeAspect="1" noChangeShapeType="1"/>
          </p:cNvSpPr>
          <p:nvPr/>
        </p:nvSpPr>
        <p:spPr bwMode="auto">
          <a:xfrm>
            <a:off x="2939904" y="2877486"/>
            <a:ext cx="0" cy="581251"/>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77" name="Group 35"/>
          <p:cNvGrpSpPr>
            <a:grpSpLocks noChangeAspect="1"/>
          </p:cNvGrpSpPr>
          <p:nvPr/>
        </p:nvGrpSpPr>
        <p:grpSpPr bwMode="auto">
          <a:xfrm>
            <a:off x="4102405" y="3375701"/>
            <a:ext cx="415179" cy="332143"/>
            <a:chOff x="4032" y="2544"/>
            <a:chExt cx="240" cy="192"/>
          </a:xfrm>
        </p:grpSpPr>
        <p:sp>
          <p:nvSpPr>
            <p:cNvPr id="178" name="Line 36"/>
            <p:cNvSpPr>
              <a:spLocks noChangeAspect="1" noChangeShapeType="1"/>
            </p:cNvSpPr>
            <p:nvPr/>
          </p:nvSpPr>
          <p:spPr bwMode="auto">
            <a:xfrm>
              <a:off x="417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79" name="Line 37"/>
            <p:cNvSpPr>
              <a:spLocks noChangeAspect="1" noChangeShapeType="1"/>
            </p:cNvSpPr>
            <p:nvPr/>
          </p:nvSpPr>
          <p:spPr bwMode="auto">
            <a:xfrm>
              <a:off x="4128"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0" name="Line 38"/>
            <p:cNvSpPr>
              <a:spLocks noChangeAspect="1" noChangeShapeType="1"/>
            </p:cNvSpPr>
            <p:nvPr/>
          </p:nvSpPr>
          <p:spPr bwMode="auto">
            <a:xfrm>
              <a:off x="4176"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1" name="Line 39"/>
            <p:cNvSpPr>
              <a:spLocks noChangeAspect="1" noChangeShapeType="1"/>
            </p:cNvSpPr>
            <p:nvPr/>
          </p:nvSpPr>
          <p:spPr bwMode="auto">
            <a:xfrm>
              <a:off x="4176"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2" name="Line 40"/>
            <p:cNvSpPr>
              <a:spLocks noChangeAspect="1" noChangeShapeType="1"/>
            </p:cNvSpPr>
            <p:nvPr/>
          </p:nvSpPr>
          <p:spPr bwMode="auto">
            <a:xfrm>
              <a:off x="4032"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183" name="Line 41"/>
          <p:cNvSpPr>
            <a:spLocks noChangeAspect="1" noChangeShapeType="1"/>
          </p:cNvSpPr>
          <p:nvPr/>
        </p:nvSpPr>
        <p:spPr bwMode="auto">
          <a:xfrm>
            <a:off x="4102405" y="2877486"/>
            <a:ext cx="415179"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4" name="Line 42"/>
          <p:cNvSpPr>
            <a:spLocks noChangeShapeType="1"/>
          </p:cNvSpPr>
          <p:nvPr/>
        </p:nvSpPr>
        <p:spPr bwMode="auto">
          <a:xfrm flipV="1">
            <a:off x="3521154" y="2877486"/>
            <a:ext cx="581251" cy="664286"/>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5" name="Line 43"/>
          <p:cNvSpPr>
            <a:spLocks noChangeAspect="1" noChangeShapeType="1"/>
          </p:cNvSpPr>
          <p:nvPr/>
        </p:nvSpPr>
        <p:spPr bwMode="auto">
          <a:xfrm>
            <a:off x="2939904" y="4123023"/>
            <a:ext cx="1577680" cy="0"/>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186" name="Line 44"/>
          <p:cNvSpPr>
            <a:spLocks noChangeAspect="1" noChangeShapeType="1"/>
          </p:cNvSpPr>
          <p:nvPr/>
        </p:nvSpPr>
        <p:spPr bwMode="auto">
          <a:xfrm>
            <a:off x="2939904" y="3624808"/>
            <a:ext cx="0" cy="498215"/>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187" name="Line 45"/>
          <p:cNvSpPr>
            <a:spLocks noChangeAspect="1" noChangeShapeType="1"/>
          </p:cNvSpPr>
          <p:nvPr/>
        </p:nvSpPr>
        <p:spPr bwMode="auto">
          <a:xfrm>
            <a:off x="4517584" y="3624808"/>
            <a:ext cx="0" cy="498215"/>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188" name="Line 46"/>
          <p:cNvSpPr>
            <a:spLocks noChangeAspect="1" noChangeShapeType="1"/>
          </p:cNvSpPr>
          <p:nvPr/>
        </p:nvSpPr>
        <p:spPr bwMode="auto">
          <a:xfrm>
            <a:off x="4517584" y="2877486"/>
            <a:ext cx="0" cy="581251"/>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89" name="Line 47"/>
          <p:cNvSpPr>
            <a:spLocks noChangeAspect="1" noChangeShapeType="1"/>
          </p:cNvSpPr>
          <p:nvPr/>
        </p:nvSpPr>
        <p:spPr bwMode="auto">
          <a:xfrm>
            <a:off x="2607760" y="2877486"/>
            <a:ext cx="332143" cy="0"/>
          </a:xfrm>
          <a:prstGeom prst="line">
            <a:avLst/>
          </a:prstGeom>
          <a:noFill/>
          <a:ln w="19050">
            <a:solidFill>
              <a:srgbClr val="00000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190" name="Group 48"/>
          <p:cNvGrpSpPr/>
          <p:nvPr/>
        </p:nvGrpSpPr>
        <p:grpSpPr bwMode="auto">
          <a:xfrm>
            <a:off x="2358653" y="2462307"/>
            <a:ext cx="2740181" cy="415179"/>
            <a:chOff x="2040" y="1728"/>
            <a:chExt cx="1584" cy="240"/>
          </a:xfrm>
        </p:grpSpPr>
        <p:grpSp>
          <p:nvGrpSpPr>
            <p:cNvPr id="191" name="Group 49"/>
            <p:cNvGrpSpPr>
              <a:grpSpLocks noChangeAspect="1"/>
            </p:cNvGrpSpPr>
            <p:nvPr/>
          </p:nvGrpSpPr>
          <p:grpSpPr bwMode="auto">
            <a:xfrm rot="16200000" flipV="1">
              <a:off x="2016" y="1752"/>
              <a:ext cx="240" cy="192"/>
              <a:chOff x="3360" y="2544"/>
              <a:chExt cx="240" cy="192"/>
            </a:xfrm>
          </p:grpSpPr>
          <p:sp>
            <p:nvSpPr>
              <p:cNvPr id="198" name="Line 50"/>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9" name="Line 51"/>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0" name="Line 52"/>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1" name="Line 53"/>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2" name="Line 54"/>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192" name="Group 55"/>
            <p:cNvGrpSpPr>
              <a:grpSpLocks noChangeAspect="1"/>
            </p:cNvGrpSpPr>
            <p:nvPr/>
          </p:nvGrpSpPr>
          <p:grpSpPr bwMode="auto">
            <a:xfrm rot="16200000" flipV="1">
              <a:off x="3408" y="1752"/>
              <a:ext cx="240" cy="192"/>
              <a:chOff x="3360" y="2544"/>
              <a:chExt cx="240" cy="192"/>
            </a:xfrm>
          </p:grpSpPr>
          <p:sp>
            <p:nvSpPr>
              <p:cNvPr id="193" name="Line 56"/>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4" name="Line 57"/>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5" name="Line 58"/>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6" name="Line 59"/>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197" name="Line 60"/>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03" name="Line 62"/>
          <p:cNvSpPr>
            <a:spLocks noChangeShapeType="1"/>
          </p:cNvSpPr>
          <p:nvPr/>
        </p:nvSpPr>
        <p:spPr bwMode="auto">
          <a:xfrm flipH="1">
            <a:off x="2275617" y="2877486"/>
            <a:ext cx="166072" cy="0"/>
          </a:xfrm>
          <a:prstGeom prst="line">
            <a:avLst/>
          </a:prstGeom>
          <a:noFill/>
          <a:ln w="19050">
            <a:solidFill>
              <a:srgbClr val="00000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4" name="Line 64"/>
          <p:cNvSpPr>
            <a:spLocks noChangeShapeType="1"/>
          </p:cNvSpPr>
          <p:nvPr/>
        </p:nvSpPr>
        <p:spPr bwMode="auto">
          <a:xfrm flipH="1">
            <a:off x="5015799" y="2877486"/>
            <a:ext cx="166072" cy="0"/>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05" name="Group 65"/>
          <p:cNvGrpSpPr/>
          <p:nvPr/>
        </p:nvGrpSpPr>
        <p:grpSpPr bwMode="auto">
          <a:xfrm>
            <a:off x="3687226" y="4123023"/>
            <a:ext cx="83036" cy="249107"/>
            <a:chOff x="3744" y="2880"/>
            <a:chExt cx="96" cy="288"/>
          </a:xfrm>
        </p:grpSpPr>
        <p:sp>
          <p:nvSpPr>
            <p:cNvPr id="206" name="Line 66"/>
            <p:cNvSpPr>
              <a:spLocks noChangeShapeType="1"/>
            </p:cNvSpPr>
            <p:nvPr/>
          </p:nvSpPr>
          <p:spPr bwMode="auto">
            <a:xfrm>
              <a:off x="3792" y="2880"/>
              <a:ext cx="0" cy="192"/>
            </a:xfrm>
            <a:prstGeom prst="line">
              <a:avLst/>
            </a:prstGeom>
            <a:noFill/>
            <a:ln w="19050">
              <a:solidFill>
                <a:srgbClr val="008000"/>
              </a:solidFill>
              <a:round/>
            </a:ln>
          </p:spPr>
          <p:txBody>
            <a:bodyPr/>
            <a:lstStyle/>
            <a:p>
              <a:pPr fontAlgn="base">
                <a:spcBef>
                  <a:spcPct val="0"/>
                </a:spcBef>
                <a:spcAft>
                  <a:spcPct val="0"/>
                </a:spcAft>
              </a:pPr>
              <a:endParaRPr lang="zh-CN" altLang="en-US" sz="2000">
                <a:solidFill>
                  <a:srgbClr val="000000"/>
                </a:solidFill>
                <a:latin typeface="+mn-ea"/>
              </a:endParaRPr>
            </a:p>
          </p:txBody>
        </p:sp>
        <p:sp>
          <p:nvSpPr>
            <p:cNvPr id="207" name="Oval 67"/>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fontAlgn="base">
                <a:spcBef>
                  <a:spcPct val="0"/>
                </a:spcBef>
                <a:spcAft>
                  <a:spcPct val="0"/>
                </a:spcAft>
              </a:pPr>
              <a:endParaRPr lang="zh-CN" altLang="zh-CN" sz="2000">
                <a:solidFill>
                  <a:srgbClr val="000000"/>
                </a:solidFill>
                <a:latin typeface="+mn-ea"/>
              </a:endParaRPr>
            </a:p>
          </p:txBody>
        </p:sp>
      </p:grpSp>
      <p:sp>
        <p:nvSpPr>
          <p:cNvPr id="208" name="Line 68"/>
          <p:cNvSpPr>
            <a:spLocks noChangeShapeType="1"/>
          </p:cNvSpPr>
          <p:nvPr/>
        </p:nvSpPr>
        <p:spPr bwMode="auto">
          <a:xfrm>
            <a:off x="2524725" y="2379271"/>
            <a:ext cx="0" cy="83036"/>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09" name="Line 69"/>
          <p:cNvSpPr>
            <a:spLocks noChangeShapeType="1"/>
          </p:cNvSpPr>
          <p:nvPr/>
        </p:nvSpPr>
        <p:spPr bwMode="auto">
          <a:xfrm>
            <a:off x="4932763" y="2379271"/>
            <a:ext cx="0" cy="83036"/>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nvGrpSpPr>
          <p:cNvPr id="210" name="Group 70"/>
          <p:cNvGrpSpPr/>
          <p:nvPr/>
        </p:nvGrpSpPr>
        <p:grpSpPr bwMode="auto">
          <a:xfrm>
            <a:off x="2275617" y="5119453"/>
            <a:ext cx="2906253" cy="332143"/>
            <a:chOff x="1992" y="3264"/>
            <a:chExt cx="1680" cy="192"/>
          </a:xfrm>
        </p:grpSpPr>
        <p:grpSp>
          <p:nvGrpSpPr>
            <p:cNvPr id="211" name="Group 71"/>
            <p:cNvGrpSpPr>
              <a:grpSpLocks noChangeAspect="1"/>
            </p:cNvGrpSpPr>
            <p:nvPr/>
          </p:nvGrpSpPr>
          <p:grpSpPr bwMode="auto">
            <a:xfrm>
              <a:off x="1992" y="3264"/>
              <a:ext cx="240" cy="192"/>
              <a:chOff x="3360" y="2544"/>
              <a:chExt cx="240" cy="192"/>
            </a:xfrm>
          </p:grpSpPr>
          <p:sp>
            <p:nvSpPr>
              <p:cNvPr id="218" name="Line 72"/>
              <p:cNvSpPr>
                <a:spLocks noChangeAspect="1" noChangeShapeType="1"/>
              </p:cNvSpPr>
              <p:nvPr/>
            </p:nvSpPr>
            <p:spPr bwMode="auto">
              <a:xfrm>
                <a:off x="3456" y="2544"/>
                <a:ext cx="0" cy="192"/>
              </a:xfrm>
              <a:prstGeom prst="line">
                <a:avLst/>
              </a:prstGeom>
              <a:noFill/>
              <a:ln w="28575">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9" name="Line 73"/>
              <p:cNvSpPr>
                <a:spLocks noChangeAspect="1" noChangeShapeType="1"/>
              </p:cNvSpPr>
              <p:nvPr/>
            </p:nvSpPr>
            <p:spPr bwMode="auto">
              <a:xfrm>
                <a:off x="3504" y="2592"/>
                <a:ext cx="0" cy="96"/>
              </a:xfrm>
              <a:prstGeom prst="line">
                <a:avLst/>
              </a:prstGeom>
              <a:noFill/>
              <a:ln w="28575">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0" name="Line 74"/>
              <p:cNvSpPr>
                <a:spLocks noChangeAspect="1" noChangeShapeType="1"/>
              </p:cNvSpPr>
              <p:nvPr/>
            </p:nvSpPr>
            <p:spPr bwMode="auto">
              <a:xfrm>
                <a:off x="3360" y="2592"/>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1" name="Line 75"/>
              <p:cNvSpPr>
                <a:spLocks noChangeAspect="1" noChangeShapeType="1"/>
              </p:cNvSpPr>
              <p:nvPr/>
            </p:nvSpPr>
            <p:spPr bwMode="auto">
              <a:xfrm>
                <a:off x="3360" y="2688"/>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2" name="Line 76"/>
              <p:cNvSpPr>
                <a:spLocks noChangeAspect="1" noChangeShapeType="1"/>
              </p:cNvSpPr>
              <p:nvPr/>
            </p:nvSpPr>
            <p:spPr bwMode="auto">
              <a:xfrm>
                <a:off x="3504" y="2640"/>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nvGrpSpPr>
            <p:cNvPr id="212" name="Group 77"/>
            <p:cNvGrpSpPr>
              <a:grpSpLocks noChangeAspect="1"/>
            </p:cNvGrpSpPr>
            <p:nvPr/>
          </p:nvGrpSpPr>
          <p:grpSpPr bwMode="auto">
            <a:xfrm>
              <a:off x="3432" y="3264"/>
              <a:ext cx="240" cy="192"/>
              <a:chOff x="4032" y="2544"/>
              <a:chExt cx="240" cy="192"/>
            </a:xfrm>
          </p:grpSpPr>
          <p:sp>
            <p:nvSpPr>
              <p:cNvPr id="213" name="Line 78"/>
              <p:cNvSpPr>
                <a:spLocks noChangeAspect="1" noChangeShapeType="1"/>
              </p:cNvSpPr>
              <p:nvPr/>
            </p:nvSpPr>
            <p:spPr bwMode="auto">
              <a:xfrm>
                <a:off x="4176" y="2544"/>
                <a:ext cx="0" cy="192"/>
              </a:xfrm>
              <a:prstGeom prst="line">
                <a:avLst/>
              </a:prstGeom>
              <a:noFill/>
              <a:ln w="28575">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4" name="Line 79"/>
              <p:cNvSpPr>
                <a:spLocks noChangeAspect="1" noChangeShapeType="1"/>
              </p:cNvSpPr>
              <p:nvPr/>
            </p:nvSpPr>
            <p:spPr bwMode="auto">
              <a:xfrm>
                <a:off x="4128" y="2592"/>
                <a:ext cx="0" cy="96"/>
              </a:xfrm>
              <a:prstGeom prst="line">
                <a:avLst/>
              </a:prstGeom>
              <a:noFill/>
              <a:ln w="28575">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5" name="Line 80"/>
              <p:cNvSpPr>
                <a:spLocks noChangeAspect="1" noChangeShapeType="1"/>
              </p:cNvSpPr>
              <p:nvPr/>
            </p:nvSpPr>
            <p:spPr bwMode="auto">
              <a:xfrm>
                <a:off x="4176" y="2592"/>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6" name="Line 81"/>
              <p:cNvSpPr>
                <a:spLocks noChangeAspect="1" noChangeShapeType="1"/>
              </p:cNvSpPr>
              <p:nvPr/>
            </p:nvSpPr>
            <p:spPr bwMode="auto">
              <a:xfrm>
                <a:off x="4176" y="2688"/>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17" name="Line 82"/>
              <p:cNvSpPr>
                <a:spLocks noChangeAspect="1" noChangeShapeType="1"/>
              </p:cNvSpPr>
              <p:nvPr/>
            </p:nvSpPr>
            <p:spPr bwMode="auto">
              <a:xfrm>
                <a:off x="4032" y="2640"/>
                <a:ext cx="96" cy="0"/>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grpSp>
      <p:sp>
        <p:nvSpPr>
          <p:cNvPr id="223" name="Line 83"/>
          <p:cNvSpPr>
            <a:spLocks noChangeShapeType="1"/>
          </p:cNvSpPr>
          <p:nvPr/>
        </p:nvSpPr>
        <p:spPr bwMode="auto">
          <a:xfrm>
            <a:off x="2690796" y="5285524"/>
            <a:ext cx="2075895"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4" name="Line 84"/>
          <p:cNvSpPr>
            <a:spLocks noChangeShapeType="1"/>
          </p:cNvSpPr>
          <p:nvPr/>
        </p:nvSpPr>
        <p:spPr bwMode="auto">
          <a:xfrm>
            <a:off x="2275617" y="5368560"/>
            <a:ext cx="0" cy="581251"/>
          </a:xfrm>
          <a:prstGeom prst="line">
            <a:avLst/>
          </a:prstGeom>
          <a:noFill/>
          <a:ln w="19050">
            <a:solidFill>
              <a:srgbClr val="000000"/>
            </a:solidFill>
            <a:round/>
            <a:head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5" name="Line 85"/>
          <p:cNvSpPr>
            <a:spLocks noChangeShapeType="1"/>
          </p:cNvSpPr>
          <p:nvPr/>
        </p:nvSpPr>
        <p:spPr bwMode="auto">
          <a:xfrm>
            <a:off x="5181870" y="5368560"/>
            <a:ext cx="0" cy="581251"/>
          </a:xfrm>
          <a:prstGeom prst="line">
            <a:avLst/>
          </a:prstGeom>
          <a:noFill/>
          <a:ln w="19050">
            <a:solidFill>
              <a:srgbClr val="000000"/>
            </a:solidFill>
            <a:round/>
            <a:head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6" name="Line 86"/>
          <p:cNvSpPr>
            <a:spLocks noChangeShapeType="1"/>
          </p:cNvSpPr>
          <p:nvPr/>
        </p:nvSpPr>
        <p:spPr bwMode="auto">
          <a:xfrm>
            <a:off x="3687226" y="5285524"/>
            <a:ext cx="0" cy="664286"/>
          </a:xfrm>
          <a:prstGeom prst="line">
            <a:avLst/>
          </a:prstGeom>
          <a:noFill/>
          <a:ln w="19050">
            <a:solidFill>
              <a:srgbClr val="000000"/>
            </a:solidFill>
            <a:round/>
            <a:head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27" name="Rectangle 87"/>
          <p:cNvSpPr>
            <a:spLocks noChangeArrowheads="1"/>
          </p:cNvSpPr>
          <p:nvPr/>
        </p:nvSpPr>
        <p:spPr bwMode="auto">
          <a:xfrm>
            <a:off x="2607760" y="3458737"/>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1</a:t>
            </a:r>
            <a:endParaRPr lang="en-US" altLang="zh-CN">
              <a:solidFill>
                <a:srgbClr val="FF6600"/>
              </a:solidFill>
              <a:latin typeface="+mn-ea"/>
            </a:endParaRPr>
          </a:p>
        </p:txBody>
      </p:sp>
      <p:sp>
        <p:nvSpPr>
          <p:cNvPr id="228" name="Rectangle 88"/>
          <p:cNvSpPr>
            <a:spLocks noChangeArrowheads="1"/>
          </p:cNvSpPr>
          <p:nvPr/>
        </p:nvSpPr>
        <p:spPr bwMode="auto">
          <a:xfrm>
            <a:off x="4683655" y="3458737"/>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2</a:t>
            </a:r>
            <a:endParaRPr lang="en-US" altLang="zh-CN">
              <a:solidFill>
                <a:srgbClr val="FF6600"/>
              </a:solidFill>
              <a:latin typeface="+mn-ea"/>
            </a:endParaRPr>
          </a:p>
        </p:txBody>
      </p:sp>
      <p:sp>
        <p:nvSpPr>
          <p:cNvPr id="229" name="Rectangle 89"/>
          <p:cNvSpPr>
            <a:spLocks noChangeArrowheads="1"/>
          </p:cNvSpPr>
          <p:nvPr/>
        </p:nvSpPr>
        <p:spPr bwMode="auto">
          <a:xfrm>
            <a:off x="2358653" y="2877486"/>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5</a:t>
            </a:r>
            <a:endParaRPr lang="en-US" altLang="zh-CN">
              <a:solidFill>
                <a:srgbClr val="FF6600"/>
              </a:solidFill>
              <a:latin typeface="+mn-ea"/>
            </a:endParaRPr>
          </a:p>
        </p:txBody>
      </p:sp>
      <p:sp>
        <p:nvSpPr>
          <p:cNvPr id="230" name="Rectangle 90"/>
          <p:cNvSpPr>
            <a:spLocks noChangeArrowheads="1"/>
          </p:cNvSpPr>
          <p:nvPr/>
        </p:nvSpPr>
        <p:spPr bwMode="auto">
          <a:xfrm>
            <a:off x="1943474" y="511945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7</a:t>
            </a:r>
            <a:endParaRPr lang="en-US" altLang="zh-CN">
              <a:solidFill>
                <a:srgbClr val="FF6600"/>
              </a:solidFill>
              <a:latin typeface="+mn-ea"/>
            </a:endParaRPr>
          </a:p>
        </p:txBody>
      </p:sp>
      <p:sp>
        <p:nvSpPr>
          <p:cNvPr id="231" name="Rectangle 91"/>
          <p:cNvSpPr>
            <a:spLocks noChangeArrowheads="1"/>
          </p:cNvSpPr>
          <p:nvPr/>
        </p:nvSpPr>
        <p:spPr bwMode="auto">
          <a:xfrm>
            <a:off x="5264906" y="511945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8</a:t>
            </a:r>
            <a:endParaRPr lang="en-US" altLang="zh-CN">
              <a:solidFill>
                <a:srgbClr val="FF6600"/>
              </a:solidFill>
              <a:latin typeface="+mn-ea"/>
            </a:endParaRPr>
          </a:p>
        </p:txBody>
      </p:sp>
      <p:sp>
        <p:nvSpPr>
          <p:cNvPr id="232" name="Rectangle 92"/>
          <p:cNvSpPr>
            <a:spLocks noChangeArrowheads="1"/>
          </p:cNvSpPr>
          <p:nvPr/>
        </p:nvSpPr>
        <p:spPr bwMode="auto">
          <a:xfrm>
            <a:off x="4932763" y="2877486"/>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T</a:t>
            </a:r>
            <a:r>
              <a:rPr lang="en-US" altLang="zh-CN" baseline="-25000">
                <a:solidFill>
                  <a:srgbClr val="FF6600"/>
                </a:solidFill>
                <a:latin typeface="+mn-ea"/>
              </a:rPr>
              <a:t>6</a:t>
            </a:r>
            <a:endParaRPr lang="en-US" altLang="zh-CN">
              <a:solidFill>
                <a:srgbClr val="FF6600"/>
              </a:solidFill>
              <a:latin typeface="+mn-ea"/>
            </a:endParaRPr>
          </a:p>
        </p:txBody>
      </p:sp>
      <p:sp>
        <p:nvSpPr>
          <p:cNvPr id="233" name="Rectangle 93"/>
          <p:cNvSpPr>
            <a:spLocks noChangeArrowheads="1"/>
          </p:cNvSpPr>
          <p:nvPr/>
        </p:nvSpPr>
        <p:spPr bwMode="auto">
          <a:xfrm>
            <a:off x="2317135" y="5700703"/>
            <a:ext cx="539732"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a:solidFill>
                  <a:srgbClr val="FF6600"/>
                </a:solidFill>
                <a:latin typeface="+mn-ea"/>
              </a:rPr>
              <a:t>I/O</a:t>
            </a:r>
            <a:endParaRPr lang="en-US" altLang="zh-CN" dirty="0">
              <a:solidFill>
                <a:srgbClr val="FF6600"/>
              </a:solidFill>
              <a:latin typeface="+mn-ea"/>
            </a:endParaRPr>
          </a:p>
        </p:txBody>
      </p:sp>
      <p:sp>
        <p:nvSpPr>
          <p:cNvPr id="234" name="Rectangle 94"/>
          <p:cNvSpPr>
            <a:spLocks noChangeArrowheads="1"/>
          </p:cNvSpPr>
          <p:nvPr/>
        </p:nvSpPr>
        <p:spPr bwMode="auto">
          <a:xfrm flipV="1">
            <a:off x="4683655" y="5783738"/>
            <a:ext cx="456697"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u="sng" dirty="0">
                <a:solidFill>
                  <a:srgbClr val="FF6600"/>
                </a:solidFill>
                <a:latin typeface="+mn-ea"/>
              </a:rPr>
              <a:t>O/I</a:t>
            </a:r>
            <a:endParaRPr lang="en-US" altLang="zh-CN" u="sng" dirty="0">
              <a:solidFill>
                <a:srgbClr val="FF6600"/>
              </a:solidFill>
              <a:latin typeface="+mn-ea"/>
            </a:endParaRPr>
          </a:p>
        </p:txBody>
      </p:sp>
      <p:grpSp>
        <p:nvGrpSpPr>
          <p:cNvPr id="235" name="Group 95"/>
          <p:cNvGrpSpPr/>
          <p:nvPr/>
        </p:nvGrpSpPr>
        <p:grpSpPr bwMode="auto">
          <a:xfrm>
            <a:off x="3272047" y="3790880"/>
            <a:ext cx="166072" cy="83036"/>
            <a:chOff x="3888" y="2832"/>
            <a:chExt cx="96" cy="48"/>
          </a:xfrm>
        </p:grpSpPr>
        <p:sp>
          <p:nvSpPr>
            <p:cNvPr id="236" name="Line 96"/>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7" name="Line 97"/>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38" name="Line 98"/>
          <p:cNvSpPr>
            <a:spLocks noChangeAspect="1" noChangeShapeType="1"/>
          </p:cNvSpPr>
          <p:nvPr/>
        </p:nvSpPr>
        <p:spPr bwMode="auto">
          <a:xfrm>
            <a:off x="3355083" y="3541773"/>
            <a:ext cx="0" cy="249107"/>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39" name="Line 99"/>
          <p:cNvSpPr>
            <a:spLocks noChangeAspect="1" noChangeShapeType="1"/>
          </p:cNvSpPr>
          <p:nvPr/>
        </p:nvSpPr>
        <p:spPr bwMode="auto">
          <a:xfrm>
            <a:off x="3355083" y="3541773"/>
            <a:ext cx="166072"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0" name="Line 100"/>
          <p:cNvSpPr>
            <a:spLocks noChangeAspect="1" noChangeShapeType="1"/>
          </p:cNvSpPr>
          <p:nvPr/>
        </p:nvSpPr>
        <p:spPr bwMode="auto">
          <a:xfrm>
            <a:off x="3355083" y="3873916"/>
            <a:ext cx="0" cy="249107"/>
          </a:xfrm>
          <a:prstGeom prst="line">
            <a:avLst/>
          </a:prstGeom>
          <a:noFill/>
          <a:ln w="19050">
            <a:solidFill>
              <a:srgbClr val="008000"/>
            </a:solidFill>
            <a:rou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grpSp>
        <p:nvGrpSpPr>
          <p:cNvPr id="241" name="Group 101"/>
          <p:cNvGrpSpPr/>
          <p:nvPr/>
        </p:nvGrpSpPr>
        <p:grpSpPr bwMode="auto">
          <a:xfrm>
            <a:off x="4019369" y="3790880"/>
            <a:ext cx="166072" cy="83036"/>
            <a:chOff x="3888" y="2832"/>
            <a:chExt cx="96" cy="48"/>
          </a:xfrm>
        </p:grpSpPr>
        <p:sp>
          <p:nvSpPr>
            <p:cNvPr id="242" name="Line 102"/>
            <p:cNvSpPr>
              <a:spLocks noChangeShapeType="1"/>
            </p:cNvSpPr>
            <p:nvPr/>
          </p:nvSpPr>
          <p:spPr bwMode="auto">
            <a:xfrm>
              <a:off x="3888" y="2832"/>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3" name="Line 103"/>
            <p:cNvSpPr>
              <a:spLocks noChangeShapeType="1"/>
            </p:cNvSpPr>
            <p:nvPr/>
          </p:nvSpPr>
          <p:spPr bwMode="auto">
            <a:xfrm>
              <a:off x="3888" y="2880"/>
              <a:ext cx="96"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44" name="Line 104"/>
          <p:cNvSpPr>
            <a:spLocks noChangeAspect="1" noChangeShapeType="1"/>
          </p:cNvSpPr>
          <p:nvPr/>
        </p:nvSpPr>
        <p:spPr bwMode="auto">
          <a:xfrm>
            <a:off x="4102405" y="3541773"/>
            <a:ext cx="0" cy="249107"/>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5" name="Line 105"/>
          <p:cNvSpPr>
            <a:spLocks noChangeAspect="1" noChangeShapeType="1"/>
          </p:cNvSpPr>
          <p:nvPr/>
        </p:nvSpPr>
        <p:spPr bwMode="auto">
          <a:xfrm>
            <a:off x="4102405" y="3873916"/>
            <a:ext cx="0" cy="249107"/>
          </a:xfrm>
          <a:prstGeom prst="line">
            <a:avLst/>
          </a:prstGeom>
          <a:noFill/>
          <a:ln w="19050">
            <a:solidFill>
              <a:srgbClr val="008000"/>
            </a:solidFill>
            <a:round/>
            <a:tailEnd type="oval" w="med" len="med"/>
          </a:ln>
        </p:spPr>
        <p:txBody>
          <a:bodyPr/>
          <a:lstStyle/>
          <a:p>
            <a:pPr fontAlgn="base">
              <a:spcBef>
                <a:spcPct val="0"/>
              </a:spcBef>
              <a:spcAft>
                <a:spcPct val="0"/>
              </a:spcAft>
            </a:pPr>
            <a:endParaRPr lang="zh-CN" altLang="en-US" sz="2000">
              <a:solidFill>
                <a:srgbClr val="000000"/>
              </a:solidFill>
              <a:latin typeface="+mn-ea"/>
            </a:endParaRPr>
          </a:p>
        </p:txBody>
      </p:sp>
      <p:sp>
        <p:nvSpPr>
          <p:cNvPr id="246" name="Line 106"/>
          <p:cNvSpPr>
            <a:spLocks noChangeAspect="1" noChangeShapeType="1"/>
          </p:cNvSpPr>
          <p:nvPr/>
        </p:nvSpPr>
        <p:spPr bwMode="auto">
          <a:xfrm>
            <a:off x="3936333" y="3541773"/>
            <a:ext cx="166072"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7" name="Line 107"/>
          <p:cNvSpPr>
            <a:spLocks noChangeShapeType="1"/>
          </p:cNvSpPr>
          <p:nvPr/>
        </p:nvSpPr>
        <p:spPr bwMode="auto">
          <a:xfrm>
            <a:off x="3438118" y="2877486"/>
            <a:ext cx="498215" cy="664286"/>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8" name="Line 108"/>
          <p:cNvSpPr>
            <a:spLocks noChangeAspect="1" noChangeShapeType="1"/>
          </p:cNvSpPr>
          <p:nvPr/>
        </p:nvSpPr>
        <p:spPr bwMode="auto">
          <a:xfrm>
            <a:off x="4517584" y="2877486"/>
            <a:ext cx="332143" cy="0"/>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49" name="Line 109"/>
          <p:cNvSpPr>
            <a:spLocks noChangeShapeType="1"/>
          </p:cNvSpPr>
          <p:nvPr/>
        </p:nvSpPr>
        <p:spPr bwMode="auto">
          <a:xfrm>
            <a:off x="1652849" y="2379271"/>
            <a:ext cx="4151790"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50" name="Rectangle 110"/>
          <p:cNvSpPr>
            <a:spLocks noChangeArrowheads="1"/>
          </p:cNvSpPr>
          <p:nvPr/>
        </p:nvSpPr>
        <p:spPr bwMode="auto">
          <a:xfrm>
            <a:off x="3853297" y="4206059"/>
            <a:ext cx="788840" cy="501675"/>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err="1">
                <a:solidFill>
                  <a:srgbClr val="00B050"/>
                </a:solidFill>
                <a:latin typeface="+mn-ea"/>
              </a:rPr>
              <a:t>V</a:t>
            </a:r>
            <a:r>
              <a:rPr lang="en-US" altLang="zh-CN" baseline="-25000" dirty="0" err="1">
                <a:solidFill>
                  <a:srgbClr val="00B050"/>
                </a:solidFill>
                <a:latin typeface="+mn-ea"/>
              </a:rPr>
              <a:t>ss</a:t>
            </a:r>
            <a:r>
              <a:rPr lang="en-US" altLang="zh-CN" dirty="0">
                <a:solidFill>
                  <a:srgbClr val="00B050"/>
                </a:solidFill>
                <a:latin typeface="+mn-ea"/>
              </a:rPr>
              <a:t>(0V)</a:t>
            </a:r>
            <a:endParaRPr lang="en-US" altLang="zh-CN" dirty="0">
              <a:solidFill>
                <a:srgbClr val="00B050"/>
              </a:solidFill>
              <a:latin typeface="+mn-ea"/>
            </a:endParaRPr>
          </a:p>
        </p:txBody>
      </p:sp>
      <p:grpSp>
        <p:nvGrpSpPr>
          <p:cNvPr id="252" name="Group 108"/>
          <p:cNvGrpSpPr/>
          <p:nvPr/>
        </p:nvGrpSpPr>
        <p:grpSpPr bwMode="auto">
          <a:xfrm>
            <a:off x="1154634" y="1202931"/>
            <a:ext cx="5397327" cy="1096764"/>
            <a:chOff x="680" y="1016"/>
            <a:chExt cx="3120" cy="634"/>
          </a:xfrm>
        </p:grpSpPr>
        <p:sp>
          <p:nvSpPr>
            <p:cNvPr id="253" name="Rectangle 127"/>
            <p:cNvSpPr>
              <a:spLocks noChangeArrowheads="1"/>
            </p:cNvSpPr>
            <p:nvPr/>
          </p:nvSpPr>
          <p:spPr bwMode="auto">
            <a:xfrm>
              <a:off x="3344" y="1360"/>
              <a:ext cx="456" cy="290"/>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zh-CN" altLang="en-US" b="0" i="0" u="none" strike="noStrike" kern="0" cap="none" spc="0" normalizeH="0" baseline="0" noProof="0" dirty="0">
                  <a:ln>
                    <a:noFill/>
                  </a:ln>
                  <a:solidFill>
                    <a:srgbClr val="FF6600"/>
                  </a:solidFill>
                  <a:effectLst/>
                  <a:uLnTx/>
                  <a:uFillTx/>
                  <a:latin typeface="+mn-ea"/>
                </a:rPr>
                <a:t>预充</a:t>
              </a:r>
              <a:endParaRPr kumimoji="0" lang="zh-CN" altLang="en-US" b="0" i="0" u="none" strike="noStrike" kern="0" cap="none" spc="0" normalizeH="0" baseline="0" noProof="0" dirty="0">
                <a:ln>
                  <a:noFill/>
                </a:ln>
                <a:solidFill>
                  <a:srgbClr val="FF6600"/>
                </a:solidFill>
                <a:effectLst/>
                <a:uLnTx/>
                <a:uFillTx/>
                <a:latin typeface="+mn-ea"/>
              </a:endParaRPr>
            </a:p>
          </p:txBody>
        </p:sp>
        <p:grpSp>
          <p:nvGrpSpPr>
            <p:cNvPr id="254" name="Group 110"/>
            <p:cNvGrpSpPr/>
            <p:nvPr/>
          </p:nvGrpSpPr>
          <p:grpSpPr bwMode="auto">
            <a:xfrm>
              <a:off x="952" y="1016"/>
              <a:ext cx="2392" cy="624"/>
              <a:chOff x="952" y="1016"/>
              <a:chExt cx="2392" cy="624"/>
            </a:xfrm>
          </p:grpSpPr>
          <p:grpSp>
            <p:nvGrpSpPr>
              <p:cNvPr id="255" name="Group 111"/>
              <p:cNvGrpSpPr/>
              <p:nvPr/>
            </p:nvGrpSpPr>
            <p:grpSpPr bwMode="auto">
              <a:xfrm>
                <a:off x="952" y="1016"/>
                <a:ext cx="616" cy="624"/>
                <a:chOff x="952" y="1016"/>
                <a:chExt cx="616" cy="624"/>
              </a:xfrm>
            </p:grpSpPr>
            <p:sp>
              <p:nvSpPr>
                <p:cNvPr id="268" name="Oval 2"/>
                <p:cNvSpPr>
                  <a:spLocks noChangeArrowheads="1"/>
                </p:cNvSpPr>
                <p:nvPr/>
              </p:nvSpPr>
              <p:spPr bwMode="auto">
                <a:xfrm>
                  <a:off x="952" y="1016"/>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69" name="Group 111"/>
                <p:cNvGrpSpPr>
                  <a:grpSpLocks noChangeAspect="1"/>
                </p:cNvGrpSpPr>
                <p:nvPr/>
              </p:nvGrpSpPr>
              <p:grpSpPr bwMode="auto">
                <a:xfrm>
                  <a:off x="1088" y="1264"/>
                  <a:ext cx="240" cy="192"/>
                  <a:chOff x="4032" y="2544"/>
                  <a:chExt cx="240" cy="192"/>
                </a:xfrm>
              </p:grpSpPr>
              <p:sp>
                <p:nvSpPr>
                  <p:cNvPr id="273" name="Line 112"/>
                  <p:cNvSpPr>
                    <a:spLocks noChangeAspect="1" noChangeShapeType="1"/>
                  </p:cNvSpPr>
                  <p:nvPr/>
                </p:nvSpPr>
                <p:spPr bwMode="auto">
                  <a:xfrm>
                    <a:off x="417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4" name="Line 113"/>
                  <p:cNvSpPr>
                    <a:spLocks noChangeAspect="1" noChangeShapeType="1"/>
                  </p:cNvSpPr>
                  <p:nvPr/>
                </p:nvSpPr>
                <p:spPr bwMode="auto">
                  <a:xfrm>
                    <a:off x="4128"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5" name="Line 114"/>
                  <p:cNvSpPr>
                    <a:spLocks noChangeAspect="1" noChangeShapeType="1"/>
                  </p:cNvSpPr>
                  <p:nvPr/>
                </p:nvSpPr>
                <p:spPr bwMode="auto">
                  <a:xfrm>
                    <a:off x="4176"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6" name="Line 115"/>
                  <p:cNvSpPr>
                    <a:spLocks noChangeAspect="1" noChangeShapeType="1"/>
                  </p:cNvSpPr>
                  <p:nvPr/>
                </p:nvSpPr>
                <p:spPr bwMode="auto">
                  <a:xfrm>
                    <a:off x="4176"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7" name="Line 116"/>
                  <p:cNvSpPr>
                    <a:spLocks noChangeAspect="1" noChangeShapeType="1"/>
                  </p:cNvSpPr>
                  <p:nvPr/>
                </p:nvSpPr>
                <p:spPr bwMode="auto">
                  <a:xfrm>
                    <a:off x="4032"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70" name="Line 123"/>
                <p:cNvSpPr>
                  <a:spLocks noChangeShapeType="1"/>
                </p:cNvSpPr>
                <p:nvPr/>
              </p:nvSpPr>
              <p:spPr bwMode="auto">
                <a:xfrm>
                  <a:off x="1328" y="1168"/>
                  <a:ext cx="0" cy="144"/>
                </a:xfrm>
                <a:prstGeom prst="line">
                  <a:avLst/>
                </a:prstGeom>
                <a:noFill/>
                <a:ln w="19050">
                  <a:solidFill>
                    <a:srgbClr val="FF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1" name="Line 125"/>
                <p:cNvSpPr>
                  <a:spLocks noChangeShapeType="1"/>
                </p:cNvSpPr>
                <p:nvPr/>
              </p:nvSpPr>
              <p:spPr bwMode="auto">
                <a:xfrm flipH="1">
                  <a:off x="992" y="1360"/>
                  <a:ext cx="96" cy="0"/>
                </a:xfrm>
                <a:prstGeom prst="line">
                  <a:avLst/>
                </a:prstGeom>
                <a:noFill/>
                <a:ln w="19050">
                  <a:solidFill>
                    <a:srgbClr val="000000"/>
                  </a:solidFill>
                  <a:round/>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72" name="Rectangle 129"/>
                <p:cNvSpPr>
                  <a:spLocks noChangeArrowheads="1"/>
                </p:cNvSpPr>
                <p:nvPr/>
              </p:nvSpPr>
              <p:spPr bwMode="auto">
                <a:xfrm>
                  <a:off x="1376" y="1312"/>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9</a:t>
                  </a:r>
                  <a:endParaRPr kumimoji="0" lang="en-US" altLang="zh-CN" b="0" i="0" u="none" strike="noStrike" kern="0" cap="none" spc="0" normalizeH="0" baseline="0" noProof="0" dirty="0">
                    <a:ln>
                      <a:noFill/>
                    </a:ln>
                    <a:solidFill>
                      <a:srgbClr val="FF6600"/>
                    </a:solidFill>
                    <a:effectLst/>
                    <a:uLnTx/>
                    <a:uFillTx/>
                    <a:latin typeface="+mn-ea"/>
                  </a:endParaRPr>
                </a:p>
              </p:txBody>
            </p:sp>
          </p:grpSp>
          <p:grpSp>
            <p:nvGrpSpPr>
              <p:cNvPr id="256" name="Group 122"/>
              <p:cNvGrpSpPr/>
              <p:nvPr/>
            </p:nvGrpSpPr>
            <p:grpSpPr bwMode="auto">
              <a:xfrm>
                <a:off x="1119" y="1016"/>
                <a:ext cx="2225" cy="624"/>
                <a:chOff x="1119" y="1016"/>
                <a:chExt cx="2225" cy="624"/>
              </a:xfrm>
            </p:grpSpPr>
            <p:sp>
              <p:nvSpPr>
                <p:cNvPr id="257" name="Oval 3"/>
                <p:cNvSpPr>
                  <a:spLocks noChangeArrowheads="1"/>
                </p:cNvSpPr>
                <p:nvPr/>
              </p:nvSpPr>
              <p:spPr bwMode="auto">
                <a:xfrm>
                  <a:off x="2696" y="1016"/>
                  <a:ext cx="616" cy="624"/>
                </a:xfrm>
                <a:prstGeom prst="ellipse">
                  <a:avLst/>
                </a:prstGeom>
                <a:solidFill>
                  <a:schemeClr val="accent1">
                    <a:lumMod val="40000"/>
                    <a:lumOff val="60000"/>
                  </a:schemeClr>
                </a:solidFill>
                <a:ln w="9525" algn="ctr">
                  <a:noFill/>
                  <a:round/>
                </a:ln>
              </p:spPr>
              <p:txBody>
                <a:bodyPr wrap="none" anchor="ctr"/>
                <a:lstStyle/>
                <a:p>
                  <a:pPr marL="0" marR="0" lvl="0" indent="0" algn="r" defTabSz="914400" eaLnBrk="1" fontAlgn="base" latinLnBrk="0" hangingPunct="1">
                    <a:lnSpc>
                      <a:spcPct val="100000"/>
                    </a:lnSpc>
                    <a:spcBef>
                      <a:spcPct val="0"/>
                    </a:spcBef>
                    <a:spcAft>
                      <a:spcPct val="0"/>
                    </a:spcAft>
                    <a:buClrTx/>
                    <a:buSzTx/>
                    <a:buFontTx/>
                    <a:buNone/>
                    <a:defRPr/>
                  </a:pPr>
                  <a:endParaRPr kumimoji="0" lang="zh-CN" altLang="zh-CN" sz="2000" b="0" i="0" u="none" strike="noStrike" kern="0" cap="none" spc="0" normalizeH="0" baseline="0" noProof="0">
                    <a:ln>
                      <a:noFill/>
                    </a:ln>
                    <a:solidFill>
                      <a:srgbClr val="000000"/>
                    </a:solidFill>
                    <a:effectLst/>
                    <a:uLnTx/>
                    <a:uFillTx/>
                    <a:latin typeface="+mn-ea"/>
                  </a:endParaRPr>
                </a:p>
              </p:txBody>
            </p:sp>
            <p:grpSp>
              <p:nvGrpSpPr>
                <p:cNvPr id="258" name="Group 117"/>
                <p:cNvGrpSpPr>
                  <a:grpSpLocks noChangeAspect="1"/>
                </p:cNvGrpSpPr>
                <p:nvPr/>
              </p:nvGrpSpPr>
              <p:grpSpPr bwMode="auto">
                <a:xfrm>
                  <a:off x="3008" y="1264"/>
                  <a:ext cx="240" cy="192"/>
                  <a:chOff x="3360" y="2544"/>
                  <a:chExt cx="240" cy="192"/>
                </a:xfrm>
              </p:grpSpPr>
              <p:sp>
                <p:nvSpPr>
                  <p:cNvPr id="263" name="Line 118"/>
                  <p:cNvSpPr>
                    <a:spLocks noChangeAspect="1" noChangeShapeType="1"/>
                  </p:cNvSpPr>
                  <p:nvPr/>
                </p:nvSpPr>
                <p:spPr bwMode="auto">
                  <a:xfrm>
                    <a:off x="3456" y="2544"/>
                    <a:ext cx="0" cy="192"/>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4" name="Line 119"/>
                  <p:cNvSpPr>
                    <a:spLocks noChangeAspect="1" noChangeShapeType="1"/>
                  </p:cNvSpPr>
                  <p:nvPr/>
                </p:nvSpPr>
                <p:spPr bwMode="auto">
                  <a:xfrm>
                    <a:off x="3504" y="2592"/>
                    <a:ext cx="0" cy="96"/>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5" name="Line 120"/>
                  <p:cNvSpPr>
                    <a:spLocks noChangeAspect="1" noChangeShapeType="1"/>
                  </p:cNvSpPr>
                  <p:nvPr/>
                </p:nvSpPr>
                <p:spPr bwMode="auto">
                  <a:xfrm>
                    <a:off x="3360" y="2592"/>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6" name="Line 121"/>
                  <p:cNvSpPr>
                    <a:spLocks noChangeAspect="1" noChangeShapeType="1"/>
                  </p:cNvSpPr>
                  <p:nvPr/>
                </p:nvSpPr>
                <p:spPr bwMode="auto">
                  <a:xfrm>
                    <a:off x="3360" y="2688"/>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7" name="Line 122"/>
                  <p:cNvSpPr>
                    <a:spLocks noChangeAspect="1" noChangeShapeType="1"/>
                  </p:cNvSpPr>
                  <p:nvPr/>
                </p:nvSpPr>
                <p:spPr bwMode="auto">
                  <a:xfrm>
                    <a:off x="3504" y="2640"/>
                    <a:ext cx="96" cy="0"/>
                  </a:xfrm>
                  <a:prstGeom prst="line">
                    <a:avLst/>
                  </a:prstGeom>
                  <a:noFill/>
                  <a:ln w="1905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59" name="Line 124"/>
                <p:cNvSpPr>
                  <a:spLocks noChangeShapeType="1"/>
                </p:cNvSpPr>
                <p:nvPr/>
              </p:nvSpPr>
              <p:spPr bwMode="auto">
                <a:xfrm>
                  <a:off x="3008" y="1168"/>
                  <a:ext cx="0" cy="144"/>
                </a:xfrm>
                <a:prstGeom prst="line">
                  <a:avLst/>
                </a:prstGeom>
                <a:noFill/>
                <a:ln w="19050">
                  <a:solidFill>
                    <a:srgbClr val="FF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0" name="Line 126"/>
                <p:cNvSpPr>
                  <a:spLocks noChangeShapeType="1"/>
                </p:cNvSpPr>
                <p:nvPr/>
              </p:nvSpPr>
              <p:spPr bwMode="auto">
                <a:xfrm flipH="1">
                  <a:off x="3248" y="1360"/>
                  <a:ext cx="96" cy="0"/>
                </a:xfrm>
                <a:prstGeom prst="line">
                  <a:avLst/>
                </a:prstGeom>
                <a:noFill/>
                <a:ln w="19050">
                  <a:solidFill>
                    <a:srgbClr val="000000"/>
                  </a:solidFill>
                  <a:round/>
                  <a:head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61" name="Rectangle 128"/>
                <p:cNvSpPr>
                  <a:spLocks noChangeArrowheads="1"/>
                </p:cNvSpPr>
                <p:nvPr/>
              </p:nvSpPr>
              <p:spPr bwMode="auto">
                <a:xfrm>
                  <a:off x="2768" y="1264"/>
                  <a:ext cx="224"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6600"/>
                      </a:solidFill>
                      <a:effectLst/>
                      <a:uLnTx/>
                      <a:uFillTx/>
                      <a:latin typeface="+mn-ea"/>
                    </a:rPr>
                    <a:t>T</a:t>
                  </a:r>
                  <a:r>
                    <a:rPr kumimoji="0" lang="en-US" altLang="zh-CN" b="0" i="0" u="none" strike="noStrike" kern="0" cap="none" spc="0" normalizeH="0" baseline="-25000" noProof="0" dirty="0">
                      <a:ln>
                        <a:noFill/>
                      </a:ln>
                      <a:solidFill>
                        <a:srgbClr val="FF6600"/>
                      </a:solidFill>
                      <a:effectLst/>
                      <a:uLnTx/>
                      <a:uFillTx/>
                      <a:latin typeface="+mn-ea"/>
                    </a:rPr>
                    <a:t>10</a:t>
                  </a:r>
                  <a:endParaRPr kumimoji="0" lang="en-US" altLang="zh-CN" b="0" i="0" u="none" strike="noStrike" kern="0" cap="none" spc="0" normalizeH="0" baseline="0" noProof="0" dirty="0">
                    <a:ln>
                      <a:noFill/>
                    </a:ln>
                    <a:solidFill>
                      <a:srgbClr val="FF6600"/>
                    </a:solidFill>
                    <a:effectLst/>
                    <a:uLnTx/>
                    <a:uFillTx/>
                    <a:latin typeface="+mn-ea"/>
                  </a:endParaRPr>
                </a:p>
              </p:txBody>
            </p:sp>
            <p:sp>
              <p:nvSpPr>
                <p:cNvPr id="262" name="Rectangle 131"/>
                <p:cNvSpPr>
                  <a:spLocks noChangeArrowheads="1"/>
                </p:cNvSpPr>
                <p:nvPr/>
              </p:nvSpPr>
              <p:spPr bwMode="auto">
                <a:xfrm>
                  <a:off x="2816" y="1043"/>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sp>
              <p:nvSpPr>
                <p:cNvPr id="295" name="Rectangle 131"/>
                <p:cNvSpPr>
                  <a:spLocks noChangeArrowheads="1"/>
                </p:cNvSpPr>
                <p:nvPr/>
              </p:nvSpPr>
              <p:spPr bwMode="auto">
                <a:xfrm>
                  <a:off x="1119" y="1032"/>
                  <a:ext cx="192"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dirty="0">
                      <a:ln>
                        <a:noFill/>
                      </a:ln>
                      <a:solidFill>
                        <a:srgbClr val="FF0000"/>
                      </a:solidFill>
                      <a:effectLst/>
                      <a:uLnTx/>
                      <a:uFillTx/>
                      <a:latin typeface="+mn-ea"/>
                    </a:rPr>
                    <a:t>E</a:t>
                  </a:r>
                  <a:r>
                    <a:rPr kumimoji="0" lang="en-US" altLang="zh-CN" b="0" i="0" u="none" strike="noStrike" kern="0" cap="none" spc="0" normalizeH="0" baseline="-25000" noProof="0" dirty="0">
                      <a:ln>
                        <a:noFill/>
                      </a:ln>
                      <a:solidFill>
                        <a:srgbClr val="FF0000"/>
                      </a:solidFill>
                      <a:effectLst/>
                      <a:uLnTx/>
                      <a:uFillTx/>
                      <a:latin typeface="+mn-ea"/>
                    </a:rPr>
                    <a:t>D</a:t>
                  </a:r>
                  <a:endParaRPr kumimoji="0" lang="en-US" altLang="zh-CN" b="0" i="0" u="none" strike="noStrike" kern="0" cap="none" spc="0" normalizeH="0" baseline="0" noProof="0" dirty="0">
                    <a:ln>
                      <a:noFill/>
                    </a:ln>
                    <a:solidFill>
                      <a:srgbClr val="FF0000"/>
                    </a:solidFill>
                    <a:effectLst/>
                    <a:uLnTx/>
                    <a:uFillTx/>
                    <a:latin typeface="+mn-ea"/>
                  </a:endParaRPr>
                </a:p>
              </p:txBody>
            </p:sp>
          </p:grpSp>
        </p:grpSp>
        <p:sp>
          <p:nvSpPr>
            <p:cNvPr id="147" name="Rectangle 127"/>
            <p:cNvSpPr>
              <a:spLocks noChangeArrowheads="1"/>
            </p:cNvSpPr>
            <p:nvPr/>
          </p:nvSpPr>
          <p:spPr bwMode="auto">
            <a:xfrm>
              <a:off x="680" y="1320"/>
              <a:ext cx="456" cy="290"/>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zh-CN" altLang="en-US" b="0" i="0" u="none" strike="noStrike" kern="0" cap="none" spc="0" normalizeH="0" baseline="0" noProof="0" dirty="0">
                  <a:ln>
                    <a:noFill/>
                  </a:ln>
                  <a:solidFill>
                    <a:srgbClr val="FF6600"/>
                  </a:solidFill>
                  <a:effectLst/>
                  <a:uLnTx/>
                  <a:uFillTx/>
                  <a:latin typeface="+mn-ea"/>
                </a:rPr>
                <a:t>预充</a:t>
              </a:r>
              <a:endParaRPr kumimoji="0" lang="zh-CN" altLang="en-US" b="0" i="0" u="none" strike="noStrike" kern="0" cap="none" spc="0" normalizeH="0" baseline="0" noProof="0" dirty="0">
                <a:ln>
                  <a:noFill/>
                </a:ln>
                <a:solidFill>
                  <a:srgbClr val="FF6600"/>
                </a:solidFill>
                <a:effectLst/>
                <a:uLnTx/>
                <a:uFillTx/>
                <a:latin typeface="+mn-ea"/>
              </a:endParaRPr>
            </a:p>
          </p:txBody>
        </p:sp>
      </p:grpSp>
      <p:sp>
        <p:nvSpPr>
          <p:cNvPr id="278" name="Rectangle 132"/>
          <p:cNvSpPr>
            <a:spLocks noChangeArrowheads="1"/>
          </p:cNvSpPr>
          <p:nvPr/>
        </p:nvSpPr>
        <p:spPr bwMode="auto">
          <a:xfrm>
            <a:off x="697937" y="2545343"/>
            <a:ext cx="1328573"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0000FF"/>
                </a:solidFill>
                <a:latin typeface="+mn-ea"/>
              </a:rPr>
              <a:t>X</a:t>
            </a:r>
            <a:r>
              <a:rPr lang="zh-CN" altLang="en-US">
                <a:solidFill>
                  <a:srgbClr val="0000FF"/>
                </a:solidFill>
                <a:latin typeface="+mn-ea"/>
              </a:rPr>
              <a:t>地址译码线</a:t>
            </a:r>
            <a:endParaRPr lang="zh-CN" altLang="en-US">
              <a:solidFill>
                <a:srgbClr val="0000FF"/>
              </a:solidFill>
              <a:latin typeface="+mn-ea"/>
            </a:endParaRPr>
          </a:p>
        </p:txBody>
      </p:sp>
      <p:sp>
        <p:nvSpPr>
          <p:cNvPr id="279" name="Rectangle 133"/>
          <p:cNvSpPr>
            <a:spLocks noChangeArrowheads="1"/>
          </p:cNvSpPr>
          <p:nvPr/>
        </p:nvSpPr>
        <p:spPr bwMode="auto">
          <a:xfrm>
            <a:off x="3064457" y="5949811"/>
            <a:ext cx="1328573" cy="249107"/>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dirty="0">
                <a:solidFill>
                  <a:srgbClr val="0000FF"/>
                </a:solidFill>
                <a:latin typeface="+mn-ea"/>
              </a:rPr>
              <a:t>Y</a:t>
            </a:r>
            <a:r>
              <a:rPr lang="zh-CN" altLang="en-US" dirty="0">
                <a:solidFill>
                  <a:srgbClr val="0000FF"/>
                </a:solidFill>
                <a:latin typeface="+mn-ea"/>
              </a:rPr>
              <a:t>地址译码线</a:t>
            </a:r>
            <a:endParaRPr lang="zh-CN" altLang="en-US" dirty="0">
              <a:solidFill>
                <a:srgbClr val="0000FF"/>
              </a:solidFill>
              <a:latin typeface="+mn-ea"/>
            </a:endParaRPr>
          </a:p>
        </p:txBody>
      </p:sp>
      <p:sp>
        <p:nvSpPr>
          <p:cNvPr id="280" name="Rectangle 134"/>
          <p:cNvSpPr>
            <a:spLocks noChangeArrowheads="1"/>
          </p:cNvSpPr>
          <p:nvPr/>
        </p:nvSpPr>
        <p:spPr bwMode="auto">
          <a:xfrm>
            <a:off x="2898386" y="254534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b="1" dirty="0">
                <a:latin typeface="+mn-ea"/>
              </a:rPr>
              <a:t>A</a:t>
            </a:r>
            <a:endParaRPr lang="en-US" altLang="zh-CN" b="1" dirty="0">
              <a:latin typeface="+mn-ea"/>
            </a:endParaRPr>
          </a:p>
        </p:txBody>
      </p:sp>
      <p:sp>
        <p:nvSpPr>
          <p:cNvPr id="281" name="Rectangle 135"/>
          <p:cNvSpPr>
            <a:spLocks noChangeArrowheads="1"/>
          </p:cNvSpPr>
          <p:nvPr/>
        </p:nvSpPr>
        <p:spPr bwMode="auto">
          <a:xfrm>
            <a:off x="4393030" y="2545343"/>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b="1" dirty="0">
                <a:latin typeface="+mn-ea"/>
              </a:rPr>
              <a:t>B</a:t>
            </a:r>
            <a:endParaRPr lang="en-US" altLang="zh-CN" b="1" dirty="0">
              <a:latin typeface="+mn-ea"/>
            </a:endParaRPr>
          </a:p>
        </p:txBody>
      </p:sp>
      <p:sp>
        <p:nvSpPr>
          <p:cNvPr id="282" name="Rectangle 136"/>
          <p:cNvSpPr>
            <a:spLocks noChangeArrowheads="1"/>
          </p:cNvSpPr>
          <p:nvPr/>
        </p:nvSpPr>
        <p:spPr bwMode="auto">
          <a:xfrm>
            <a:off x="3064457" y="3790880"/>
            <a:ext cx="332143"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1</a:t>
            </a:r>
            <a:endParaRPr lang="en-US" altLang="zh-CN" dirty="0">
              <a:solidFill>
                <a:srgbClr val="FF6600"/>
              </a:solidFill>
              <a:latin typeface="+mn-ea"/>
            </a:endParaRPr>
          </a:p>
        </p:txBody>
      </p:sp>
      <p:sp>
        <p:nvSpPr>
          <p:cNvPr id="283" name="Rectangle 137"/>
          <p:cNvSpPr>
            <a:spLocks noChangeArrowheads="1"/>
          </p:cNvSpPr>
          <p:nvPr/>
        </p:nvSpPr>
        <p:spPr bwMode="auto">
          <a:xfrm>
            <a:off x="3811780" y="3790880"/>
            <a:ext cx="332143"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C</a:t>
            </a:r>
            <a:r>
              <a:rPr lang="en-US" altLang="zh-CN" baseline="-25000">
                <a:solidFill>
                  <a:srgbClr val="FF6600"/>
                </a:solidFill>
                <a:latin typeface="+mn-ea"/>
              </a:rPr>
              <a:t>2</a:t>
            </a:r>
            <a:endParaRPr lang="en-US" altLang="zh-CN" dirty="0">
              <a:solidFill>
                <a:srgbClr val="FF6600"/>
              </a:solidFill>
              <a:latin typeface="+mn-ea"/>
            </a:endParaRPr>
          </a:p>
        </p:txBody>
      </p:sp>
      <p:sp>
        <p:nvSpPr>
          <p:cNvPr id="284" name="Rectangle 138"/>
          <p:cNvSpPr>
            <a:spLocks noChangeArrowheads="1"/>
          </p:cNvSpPr>
          <p:nvPr/>
        </p:nvSpPr>
        <p:spPr bwMode="auto">
          <a:xfrm>
            <a:off x="2400171" y="4704274"/>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a:solidFill>
                  <a:srgbClr val="FF6600"/>
                </a:solidFill>
                <a:latin typeface="+mn-ea"/>
              </a:rPr>
              <a:t>D</a:t>
            </a:r>
            <a:endParaRPr lang="en-US" altLang="zh-CN">
              <a:solidFill>
                <a:srgbClr val="FF6600"/>
              </a:solidFill>
              <a:latin typeface="+mn-ea"/>
            </a:endParaRPr>
          </a:p>
        </p:txBody>
      </p:sp>
      <p:grpSp>
        <p:nvGrpSpPr>
          <p:cNvPr id="285" name="Group 140"/>
          <p:cNvGrpSpPr/>
          <p:nvPr/>
        </p:nvGrpSpPr>
        <p:grpSpPr bwMode="auto">
          <a:xfrm>
            <a:off x="4974281" y="4704274"/>
            <a:ext cx="249107" cy="332143"/>
            <a:chOff x="5040" y="2688"/>
            <a:chExt cx="144" cy="192"/>
          </a:xfrm>
        </p:grpSpPr>
        <p:sp>
          <p:nvSpPr>
            <p:cNvPr id="286" name="Rectangle 141"/>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marL="0" marR="0" lvl="0" indent="0" algn="just" defTabSz="914400" eaLnBrk="1" fontAlgn="base" latinLnBrk="0" hangingPunct="1">
                <a:lnSpc>
                  <a:spcPct val="100000"/>
                </a:lnSpc>
                <a:spcBef>
                  <a:spcPct val="0"/>
                </a:spcBef>
                <a:spcAft>
                  <a:spcPct val="0"/>
                </a:spcAft>
                <a:buClrTx/>
                <a:buSzTx/>
                <a:buFontTx/>
                <a:buNone/>
                <a:defRPr/>
              </a:pPr>
              <a:r>
                <a:rPr kumimoji="0" lang="en-US" altLang="zh-CN" b="0" i="0" u="none" strike="noStrike" kern="0" cap="none" spc="0" normalizeH="0" baseline="0" noProof="0">
                  <a:ln>
                    <a:noFill/>
                  </a:ln>
                  <a:solidFill>
                    <a:srgbClr val="FF6600"/>
                  </a:solidFill>
                  <a:effectLst/>
                  <a:uLnTx/>
                  <a:uFillTx/>
                  <a:latin typeface="+mn-ea"/>
                </a:rPr>
                <a:t>D</a:t>
              </a:r>
              <a:endParaRPr kumimoji="0" lang="en-US" altLang="zh-CN" b="0" i="0" u="none" strike="noStrike" kern="0" cap="none" spc="0" normalizeH="0" baseline="0" noProof="0">
                <a:ln>
                  <a:noFill/>
                </a:ln>
                <a:solidFill>
                  <a:srgbClr val="FF6600"/>
                </a:solidFill>
                <a:effectLst/>
                <a:uLnTx/>
                <a:uFillTx/>
                <a:latin typeface="+mn-ea"/>
              </a:endParaRPr>
            </a:p>
          </p:txBody>
        </p:sp>
        <p:sp>
          <p:nvSpPr>
            <p:cNvPr id="287" name="Line 142"/>
            <p:cNvSpPr>
              <a:spLocks noChangeShapeType="1"/>
            </p:cNvSpPr>
            <p:nvPr/>
          </p:nvSpPr>
          <p:spPr bwMode="auto">
            <a:xfrm>
              <a:off x="5040" y="2688"/>
              <a:ext cx="96" cy="0"/>
            </a:xfrm>
            <a:prstGeom prst="line">
              <a:avLst/>
            </a:prstGeom>
            <a:noFill/>
            <a:ln w="19050">
              <a:solidFill>
                <a:srgbClr val="FF66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grpSp>
      <p:sp>
        <p:nvSpPr>
          <p:cNvPr id="289" name="Line 63"/>
          <p:cNvSpPr>
            <a:spLocks noChangeShapeType="1"/>
          </p:cNvSpPr>
          <p:nvPr/>
        </p:nvSpPr>
        <p:spPr bwMode="auto">
          <a:xfrm>
            <a:off x="5181870" y="1881055"/>
            <a:ext cx="0" cy="3329373"/>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0" name="Line 61"/>
          <p:cNvSpPr>
            <a:spLocks noChangeShapeType="1"/>
          </p:cNvSpPr>
          <p:nvPr/>
        </p:nvSpPr>
        <p:spPr bwMode="auto">
          <a:xfrm>
            <a:off x="2275617" y="1881055"/>
            <a:ext cx="0" cy="3329902"/>
          </a:xfrm>
          <a:prstGeom prst="line">
            <a:avLst/>
          </a:prstGeom>
          <a:noFill/>
          <a:ln w="19050">
            <a:solidFill>
              <a:srgbClr val="000000"/>
            </a:solidFill>
            <a:miter lim="800000"/>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solidFill>
                <a:srgbClr val="000000"/>
              </a:solidFill>
              <a:effectLst/>
              <a:uLnTx/>
              <a:uFillTx/>
              <a:latin typeface="+mn-ea"/>
            </a:endParaRPr>
          </a:p>
        </p:txBody>
      </p:sp>
      <p:sp>
        <p:nvSpPr>
          <p:cNvPr id="292" name="Rectangle 166"/>
          <p:cNvSpPr txBox="1">
            <a:spLocks noChangeArrowheads="1"/>
          </p:cNvSpPr>
          <p:nvPr/>
        </p:nvSpPr>
        <p:spPr bwMode="auto">
          <a:xfrm>
            <a:off x="6842585" y="3592651"/>
            <a:ext cx="4605503" cy="2606267"/>
          </a:xfrm>
          <a:prstGeom prst="rect">
            <a:avLst/>
          </a:prstGeom>
          <a:solidFill>
            <a:schemeClr val="bg1"/>
          </a:solidFill>
          <a:ln w="9525" cap="flat" cmpd="sng" algn="ctr">
            <a:noFill/>
            <a:prstDash val="solid"/>
            <a:miter lim="800000"/>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anose="05000000000000000000" pitchFamily="2" charset="2"/>
              <a:buChar char="n"/>
              <a:defRPr/>
            </a:pPr>
            <a:r>
              <a:rPr lang="en-US" altLang="zh-CN" sz="2600" b="1" dirty="0">
                <a:latin typeface="+mn-ea"/>
              </a:rPr>
              <a:t>DRAM</a:t>
            </a:r>
            <a:r>
              <a:rPr lang="zh-CN" altLang="en-US" sz="2600" b="1" dirty="0">
                <a:latin typeface="+mn-ea"/>
              </a:rPr>
              <a:t>存储原理</a:t>
            </a:r>
            <a:endParaRPr lang="zh-CN" altLang="en-US" sz="2600" b="1" dirty="0">
              <a:latin typeface="+mn-ea"/>
            </a:endParaRP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利用电容电荷存储数据</a:t>
            </a:r>
            <a:endParaRPr lang="zh-CN" altLang="en-US" sz="2400" dirty="0">
              <a:solidFill>
                <a:srgbClr val="C00000"/>
              </a:solidFill>
              <a:latin typeface="+mn-ea"/>
            </a:endParaRP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电容不能永久保存电荷</a:t>
            </a:r>
            <a:endParaRPr lang="zh-CN" altLang="en-US" sz="2400" dirty="0">
              <a:solidFill>
                <a:srgbClr val="C00000"/>
              </a:solidFill>
              <a:latin typeface="+mn-ea"/>
            </a:endParaRPr>
          </a:p>
          <a:p>
            <a:pPr lvl="1" eaLnBrk="1" hangingPunct="1">
              <a:lnSpc>
                <a:spcPct val="150000"/>
              </a:lnSpc>
              <a:buClr>
                <a:srgbClr val="FFC000"/>
              </a:buClr>
              <a:buFont typeface="Wingdings" panose="05000000000000000000" pitchFamily="2" charset="2"/>
              <a:buChar char="p"/>
              <a:defRPr/>
            </a:pPr>
            <a:r>
              <a:rPr lang="zh-CN" altLang="en-US" sz="2400" dirty="0">
                <a:solidFill>
                  <a:srgbClr val="C00000"/>
                </a:solidFill>
                <a:latin typeface="+mn-ea"/>
              </a:rPr>
              <a:t>必须增加额外电路补充</a:t>
            </a:r>
            <a:endParaRPr lang="zh-CN" altLang="en-US" sz="2400" dirty="0">
              <a:solidFill>
                <a:srgbClr val="C00000"/>
              </a:solidFill>
              <a:latin typeface="+mn-ea"/>
            </a:endParaRPr>
          </a:p>
        </p:txBody>
      </p:sp>
      <p:sp>
        <p:nvSpPr>
          <p:cNvPr id="293" name="矩形 292"/>
          <p:cNvSpPr/>
          <p:nvPr/>
        </p:nvSpPr>
        <p:spPr>
          <a:xfrm>
            <a:off x="6849922" y="2609754"/>
            <a:ext cx="4491935" cy="738664"/>
          </a:xfrm>
          <a:prstGeom prst="rect">
            <a:avLst/>
          </a:prstGeom>
        </p:spPr>
        <p:txBody>
          <a:bodyPr wrap="none">
            <a:spAutoFit/>
          </a:bodyPr>
          <a:lstStyle/>
          <a:p>
            <a:pPr>
              <a:lnSpc>
                <a:spcPct val="150000"/>
              </a:lnSpc>
              <a:buClr>
                <a:srgbClr val="FFC000"/>
              </a:buClr>
              <a:buFont typeface="Wingdings" panose="05000000000000000000" pitchFamily="2" charset="2"/>
              <a:buChar char="n"/>
              <a:defRPr/>
            </a:pP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9</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10</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7</a:t>
            </a:r>
            <a:r>
              <a:rPr lang="zh-CN" altLang="en-US" sz="2800" dirty="0">
                <a:solidFill>
                  <a:schemeClr val="tx1">
                    <a:lumMod val="75000"/>
                    <a:lumOff val="25000"/>
                  </a:schemeClr>
                </a:solidFill>
                <a:latin typeface="+mn-ea"/>
              </a:rPr>
              <a:t>、</a:t>
            </a:r>
            <a:r>
              <a:rPr lang="en-US" altLang="zh-CN" sz="2800" dirty="0">
                <a:solidFill>
                  <a:schemeClr val="tx1">
                    <a:lumMod val="75000"/>
                    <a:lumOff val="25000"/>
                  </a:schemeClr>
                </a:solidFill>
                <a:latin typeface="+mn-ea"/>
              </a:rPr>
              <a:t>T</a:t>
            </a:r>
            <a:r>
              <a:rPr lang="en-US" altLang="zh-CN" sz="2800" baseline="-25000" dirty="0">
                <a:solidFill>
                  <a:schemeClr val="tx1">
                    <a:lumMod val="75000"/>
                    <a:lumOff val="25000"/>
                  </a:schemeClr>
                </a:solidFill>
                <a:latin typeface="+mn-ea"/>
              </a:rPr>
              <a:t>8</a:t>
            </a:r>
            <a:r>
              <a:rPr lang="zh-CN" altLang="en-US" sz="2800" dirty="0">
                <a:solidFill>
                  <a:schemeClr val="tx1">
                    <a:lumMod val="75000"/>
                    <a:lumOff val="25000"/>
                  </a:schemeClr>
                </a:solidFill>
                <a:latin typeface="+mn-ea"/>
              </a:rPr>
              <a:t>共享电路</a:t>
            </a:r>
            <a:endParaRPr lang="zh-CN" altLang="en-US" sz="2800" dirty="0">
              <a:solidFill>
                <a:schemeClr val="tx1">
                  <a:lumMod val="75000"/>
                  <a:lumOff val="25000"/>
                </a:schemeClr>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wipe(left)">
                                      <p:cBhvr>
                                        <p:cTn id="7" dur="500"/>
                                        <p:tgtEl>
                                          <p:spTgt spid="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2">
                                            <p:txEl>
                                              <p:pRg st="1" end="1"/>
                                            </p:txEl>
                                          </p:spTgt>
                                        </p:tgtEl>
                                        <p:attrNameLst>
                                          <p:attrName>style.visibility</p:attrName>
                                        </p:attrNameLst>
                                      </p:cBhvr>
                                      <p:to>
                                        <p:strVal val="visible"/>
                                      </p:to>
                                    </p:set>
                                    <p:animEffect transition="in" filter="wipe(left)">
                                      <p:cBhvr>
                                        <p:cTn id="12" dur="500"/>
                                        <p:tgtEl>
                                          <p:spTgt spid="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2">
                                            <p:txEl>
                                              <p:pRg st="2" end="2"/>
                                            </p:txEl>
                                          </p:spTgt>
                                        </p:tgtEl>
                                        <p:attrNameLst>
                                          <p:attrName>style.visibility</p:attrName>
                                        </p:attrNameLst>
                                      </p:cBhvr>
                                      <p:to>
                                        <p:strVal val="visible"/>
                                      </p:to>
                                    </p:set>
                                    <p:animEffect transition="in" filter="wipe(left)">
                                      <p:cBhvr>
                                        <p:cTn id="17" dur="500"/>
                                        <p:tgtEl>
                                          <p:spTgt spid="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92">
                                            <p:txEl>
                                              <p:pRg st="3" end="3"/>
                                            </p:txEl>
                                          </p:spTgt>
                                        </p:tgtEl>
                                        <p:attrNameLst>
                                          <p:attrName>style.visibility</p:attrName>
                                        </p:attrNameLst>
                                      </p:cBhvr>
                                      <p:to>
                                        <p:strVal val="visible"/>
                                      </p:to>
                                    </p:set>
                                    <p:animEffect transition="in" filter="wipe(left)">
                                      <p:cBhvr>
                                        <p:cTn id="22" dur="500"/>
                                        <p:tgtEl>
                                          <p:spTgt spid="2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wipe(down)">
                                      <p:cBhvr>
                                        <p:cTn id="27" dur="500"/>
                                        <p:tgtEl>
                                          <p:spTgt spid="1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7"/>
                                        </p:tgtEl>
                                        <p:attrNameLst>
                                          <p:attrName>style.visibility</p:attrName>
                                        </p:attrNameLst>
                                      </p:cBhvr>
                                      <p:to>
                                        <p:strVal val="visible"/>
                                      </p:to>
                                    </p:set>
                                    <p:animEffect transition="in" filter="wipe(down)">
                                      <p:cBhvr>
                                        <p:cTn id="32" dur="500"/>
                                        <p:tgtEl>
                                          <p:spTgt spid="1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52"/>
                                        </p:tgtEl>
                                        <p:attrNameLst>
                                          <p:attrName>style.visibility</p:attrName>
                                        </p:attrNameLst>
                                      </p:cBhvr>
                                      <p:to>
                                        <p:strVal val="visible"/>
                                      </p:to>
                                    </p:set>
                                    <p:animEffect transition="in" filter="wipe(down)">
                                      <p:cBhvr>
                                        <p:cTn id="37" dur="500"/>
                                        <p:tgtEl>
                                          <p:spTgt spid="2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3"/>
                                        </p:tgtEl>
                                        <p:attrNameLst>
                                          <p:attrName>style.visibility</p:attrName>
                                        </p:attrNameLst>
                                      </p:cBhvr>
                                      <p:to>
                                        <p:strVal val="visible"/>
                                      </p:to>
                                    </p:set>
                                    <p:animEffect transition="in" filter="wipe(left)">
                                      <p:cBhvr>
                                        <p:cTn id="42"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 name="Line 105"/>
          <p:cNvSpPr>
            <a:spLocks noChangeShapeType="1"/>
          </p:cNvSpPr>
          <p:nvPr/>
        </p:nvSpPr>
        <p:spPr bwMode="auto">
          <a:xfrm>
            <a:off x="2172544" y="2373778"/>
            <a:ext cx="4186119" cy="0"/>
          </a:xfrm>
          <a:prstGeom prst="line">
            <a:avLst/>
          </a:prstGeom>
          <a:noFill/>
          <a:ln w="19050">
            <a:solidFill>
              <a:schemeClr val="tx1"/>
            </a:solidFill>
            <a:round/>
          </a:ln>
        </p:spPr>
        <p:txBody>
          <a:bodyPr/>
          <a:lstStyle/>
          <a:p>
            <a:endParaRPr lang="zh-CN" altLang="en-US">
              <a:latin typeface="+mn-ea"/>
            </a:endParaRPr>
          </a:p>
        </p:txBody>
      </p:sp>
      <p:sp>
        <p:nvSpPr>
          <p:cNvPr id="181250" name="Rectangle 15"/>
          <p:cNvSpPr>
            <a:spLocks noGrp="1" noChangeArrowheads="1"/>
          </p:cNvSpPr>
          <p:nvPr>
            <p:ph type="title"/>
          </p:nvPr>
        </p:nvSpPr>
        <p:spPr/>
        <p:txBody>
          <a:bodyPr/>
          <a:lstStyle/>
          <a:p>
            <a:pPr eaLnBrk="1" hangingPunct="1"/>
            <a:r>
              <a:rPr lang="zh-CN" altLang="en-US"/>
              <a:t>四管</a:t>
            </a:r>
            <a:r>
              <a:rPr lang="en-US" altLang="zh-CN"/>
              <a:t>DRAM</a:t>
            </a:r>
            <a:r>
              <a:rPr lang="zh-CN" altLang="en-US"/>
              <a:t>存储器写操作</a:t>
            </a:r>
            <a:endParaRPr lang="zh-CN" altLang="en-US"/>
          </a:p>
        </p:txBody>
      </p:sp>
      <p:grpSp>
        <p:nvGrpSpPr>
          <p:cNvPr id="181249" name="Group 2"/>
          <p:cNvGrpSpPr/>
          <p:nvPr/>
        </p:nvGrpSpPr>
        <p:grpSpPr bwMode="auto">
          <a:xfrm>
            <a:off x="2814417" y="5135063"/>
            <a:ext cx="2930283" cy="334889"/>
            <a:chOff x="1992" y="3264"/>
            <a:chExt cx="1680" cy="192"/>
          </a:xfrm>
        </p:grpSpPr>
        <p:grpSp>
          <p:nvGrpSpPr>
            <p:cNvPr id="181462" name="Group 3"/>
            <p:cNvGrpSpPr>
              <a:grpSpLocks noChangeAspect="1"/>
            </p:cNvGrpSpPr>
            <p:nvPr/>
          </p:nvGrpSpPr>
          <p:grpSpPr bwMode="auto">
            <a:xfrm>
              <a:off x="1992" y="3264"/>
              <a:ext cx="240" cy="192"/>
              <a:chOff x="3360" y="2544"/>
              <a:chExt cx="240" cy="192"/>
            </a:xfrm>
          </p:grpSpPr>
          <p:sp>
            <p:nvSpPr>
              <p:cNvPr id="181469" name="Line 4"/>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70" name="Line 5"/>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71" name="Line 6"/>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72" name="Line 7"/>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73" name="Line 8"/>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81463" name="Group 9"/>
            <p:cNvGrpSpPr>
              <a:grpSpLocks noChangeAspect="1"/>
            </p:cNvGrpSpPr>
            <p:nvPr/>
          </p:nvGrpSpPr>
          <p:grpSpPr bwMode="auto">
            <a:xfrm>
              <a:off x="3432" y="3264"/>
              <a:ext cx="240" cy="192"/>
              <a:chOff x="4032" y="2544"/>
              <a:chExt cx="240" cy="192"/>
            </a:xfrm>
          </p:grpSpPr>
          <p:sp>
            <p:nvSpPr>
              <p:cNvPr id="181464" name="Line 10"/>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81465" name="Line 11"/>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81466" name="Line 12"/>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67" name="Line 13"/>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68" name="Line 14"/>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1251" name="Rectangle 16"/>
          <p:cNvSpPr>
            <a:spLocks noChangeArrowheads="1"/>
          </p:cNvSpPr>
          <p:nvPr/>
        </p:nvSpPr>
        <p:spPr bwMode="auto">
          <a:xfrm>
            <a:off x="1628350" y="4545519"/>
            <a:ext cx="795363" cy="505823"/>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181252" name="Line 17"/>
          <p:cNvSpPr>
            <a:spLocks noChangeAspect="1" noChangeShapeType="1"/>
          </p:cNvSpPr>
          <p:nvPr/>
        </p:nvSpPr>
        <p:spPr bwMode="auto">
          <a:xfrm>
            <a:off x="3470243" y="2874559"/>
            <a:ext cx="502334" cy="0"/>
          </a:xfrm>
          <a:prstGeom prst="line">
            <a:avLst/>
          </a:prstGeom>
          <a:noFill/>
          <a:ln w="19050">
            <a:solidFill>
              <a:schemeClr val="tx1"/>
            </a:solidFill>
            <a:round/>
          </a:ln>
        </p:spPr>
        <p:txBody>
          <a:bodyPr/>
          <a:lstStyle/>
          <a:p>
            <a:endParaRPr lang="zh-CN" altLang="en-US">
              <a:latin typeface="+mn-ea"/>
            </a:endParaRPr>
          </a:p>
        </p:txBody>
      </p:sp>
      <p:grpSp>
        <p:nvGrpSpPr>
          <p:cNvPr id="5" name="Group 18"/>
          <p:cNvGrpSpPr>
            <a:grpSpLocks noChangeAspect="1"/>
          </p:cNvGrpSpPr>
          <p:nvPr/>
        </p:nvGrpSpPr>
        <p:grpSpPr bwMode="auto">
          <a:xfrm>
            <a:off x="3470243" y="3376893"/>
            <a:ext cx="418612" cy="334889"/>
            <a:chOff x="3360" y="2544"/>
            <a:chExt cx="240" cy="192"/>
          </a:xfrm>
        </p:grpSpPr>
        <p:sp>
          <p:nvSpPr>
            <p:cNvPr id="181457" name="Line 1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58" name="Line 2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59" name="Line 2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60" name="Line 2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61" name="Line 2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81254" name="Line 24"/>
          <p:cNvSpPr>
            <a:spLocks noChangeAspect="1" noChangeShapeType="1"/>
          </p:cNvSpPr>
          <p:nvPr/>
        </p:nvSpPr>
        <p:spPr bwMode="auto">
          <a:xfrm>
            <a:off x="3470243" y="2874559"/>
            <a:ext cx="0" cy="586057"/>
          </a:xfrm>
          <a:prstGeom prst="line">
            <a:avLst/>
          </a:prstGeom>
          <a:noFill/>
          <a:ln w="19050">
            <a:solidFill>
              <a:schemeClr val="tx1"/>
            </a:solidFill>
            <a:round/>
          </a:ln>
        </p:spPr>
        <p:txBody>
          <a:bodyPr/>
          <a:lstStyle/>
          <a:p>
            <a:endParaRPr lang="zh-CN" altLang="en-US">
              <a:latin typeface="+mn-ea"/>
            </a:endParaRPr>
          </a:p>
        </p:txBody>
      </p:sp>
      <p:grpSp>
        <p:nvGrpSpPr>
          <p:cNvPr id="6" name="Group 25"/>
          <p:cNvGrpSpPr>
            <a:grpSpLocks noChangeAspect="1"/>
          </p:cNvGrpSpPr>
          <p:nvPr/>
        </p:nvGrpSpPr>
        <p:grpSpPr bwMode="auto">
          <a:xfrm>
            <a:off x="4642356" y="3376893"/>
            <a:ext cx="418612" cy="334889"/>
            <a:chOff x="4032" y="2544"/>
            <a:chExt cx="240" cy="192"/>
          </a:xfrm>
        </p:grpSpPr>
        <p:sp>
          <p:nvSpPr>
            <p:cNvPr id="181452" name="Line 2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81453" name="Line 2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81454" name="Line 2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55" name="Line 2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56" name="Line 3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181256" name="Line 31"/>
          <p:cNvSpPr>
            <a:spLocks noChangeAspect="1" noChangeShapeType="1"/>
          </p:cNvSpPr>
          <p:nvPr/>
        </p:nvSpPr>
        <p:spPr bwMode="auto">
          <a:xfrm>
            <a:off x="4642356" y="2874559"/>
            <a:ext cx="418612" cy="0"/>
          </a:xfrm>
          <a:prstGeom prst="line">
            <a:avLst/>
          </a:prstGeom>
          <a:noFill/>
          <a:ln w="19050">
            <a:solidFill>
              <a:schemeClr val="tx1"/>
            </a:solidFill>
            <a:round/>
          </a:ln>
        </p:spPr>
        <p:txBody>
          <a:bodyPr/>
          <a:lstStyle/>
          <a:p>
            <a:endParaRPr lang="zh-CN" altLang="en-US">
              <a:latin typeface="+mn-ea"/>
            </a:endParaRPr>
          </a:p>
        </p:txBody>
      </p:sp>
      <p:sp>
        <p:nvSpPr>
          <p:cNvPr id="181257" name="Line 32"/>
          <p:cNvSpPr>
            <a:spLocks noChangeShapeType="1"/>
          </p:cNvSpPr>
          <p:nvPr/>
        </p:nvSpPr>
        <p:spPr bwMode="auto">
          <a:xfrm flipV="1">
            <a:off x="4056299" y="2874559"/>
            <a:ext cx="586057" cy="669779"/>
          </a:xfrm>
          <a:prstGeom prst="line">
            <a:avLst/>
          </a:prstGeom>
          <a:noFill/>
          <a:ln w="19050">
            <a:solidFill>
              <a:schemeClr val="tx1"/>
            </a:solidFill>
            <a:round/>
          </a:ln>
        </p:spPr>
        <p:txBody>
          <a:bodyPr/>
          <a:lstStyle/>
          <a:p>
            <a:endParaRPr lang="zh-CN" altLang="en-US">
              <a:latin typeface="+mn-ea"/>
            </a:endParaRPr>
          </a:p>
        </p:txBody>
      </p:sp>
      <p:sp>
        <p:nvSpPr>
          <p:cNvPr id="181258" name="Line 33"/>
          <p:cNvSpPr>
            <a:spLocks noChangeAspect="1" noChangeShapeType="1"/>
          </p:cNvSpPr>
          <p:nvPr/>
        </p:nvSpPr>
        <p:spPr bwMode="auto">
          <a:xfrm>
            <a:off x="3470243" y="4130395"/>
            <a:ext cx="1590725" cy="0"/>
          </a:xfrm>
          <a:prstGeom prst="line">
            <a:avLst/>
          </a:prstGeom>
          <a:noFill/>
          <a:ln w="19050">
            <a:solidFill>
              <a:srgbClr val="008000"/>
            </a:solidFill>
            <a:round/>
          </a:ln>
        </p:spPr>
        <p:txBody>
          <a:bodyPr/>
          <a:lstStyle/>
          <a:p>
            <a:endParaRPr lang="zh-CN" altLang="en-US">
              <a:latin typeface="+mn-ea"/>
            </a:endParaRPr>
          </a:p>
        </p:txBody>
      </p:sp>
      <p:sp>
        <p:nvSpPr>
          <p:cNvPr id="181259" name="Line 34"/>
          <p:cNvSpPr>
            <a:spLocks noChangeAspect="1" noChangeShapeType="1"/>
          </p:cNvSpPr>
          <p:nvPr/>
        </p:nvSpPr>
        <p:spPr bwMode="auto">
          <a:xfrm>
            <a:off x="3470243" y="3628061"/>
            <a:ext cx="0" cy="502334"/>
          </a:xfrm>
          <a:prstGeom prst="line">
            <a:avLst/>
          </a:prstGeom>
          <a:noFill/>
          <a:ln w="19050">
            <a:solidFill>
              <a:srgbClr val="008000"/>
            </a:solidFill>
            <a:round/>
          </a:ln>
        </p:spPr>
        <p:txBody>
          <a:bodyPr/>
          <a:lstStyle/>
          <a:p>
            <a:endParaRPr lang="zh-CN" altLang="en-US">
              <a:latin typeface="+mn-ea"/>
            </a:endParaRPr>
          </a:p>
        </p:txBody>
      </p:sp>
      <p:sp>
        <p:nvSpPr>
          <p:cNvPr id="181260" name="Line 35"/>
          <p:cNvSpPr>
            <a:spLocks noChangeAspect="1" noChangeShapeType="1"/>
          </p:cNvSpPr>
          <p:nvPr/>
        </p:nvSpPr>
        <p:spPr bwMode="auto">
          <a:xfrm>
            <a:off x="5060968" y="3628061"/>
            <a:ext cx="0" cy="502334"/>
          </a:xfrm>
          <a:prstGeom prst="line">
            <a:avLst/>
          </a:prstGeom>
          <a:noFill/>
          <a:ln w="19050">
            <a:solidFill>
              <a:srgbClr val="008000"/>
            </a:solidFill>
            <a:round/>
          </a:ln>
        </p:spPr>
        <p:txBody>
          <a:bodyPr/>
          <a:lstStyle/>
          <a:p>
            <a:endParaRPr lang="zh-CN" altLang="en-US">
              <a:latin typeface="+mn-ea"/>
            </a:endParaRPr>
          </a:p>
        </p:txBody>
      </p:sp>
      <p:sp>
        <p:nvSpPr>
          <p:cNvPr id="181261" name="Line 36"/>
          <p:cNvSpPr>
            <a:spLocks noChangeAspect="1" noChangeShapeType="1"/>
          </p:cNvSpPr>
          <p:nvPr/>
        </p:nvSpPr>
        <p:spPr bwMode="auto">
          <a:xfrm>
            <a:off x="5060968" y="2874559"/>
            <a:ext cx="0" cy="586057"/>
          </a:xfrm>
          <a:prstGeom prst="line">
            <a:avLst/>
          </a:prstGeom>
          <a:noFill/>
          <a:ln w="19050">
            <a:solidFill>
              <a:schemeClr val="tx1"/>
            </a:solidFill>
            <a:round/>
          </a:ln>
        </p:spPr>
        <p:txBody>
          <a:bodyPr/>
          <a:lstStyle/>
          <a:p>
            <a:endParaRPr lang="zh-CN" altLang="en-US">
              <a:latin typeface="+mn-ea"/>
            </a:endParaRPr>
          </a:p>
        </p:txBody>
      </p:sp>
      <p:sp>
        <p:nvSpPr>
          <p:cNvPr id="181262" name="Line 37"/>
          <p:cNvSpPr>
            <a:spLocks noChangeAspect="1" noChangeShapeType="1"/>
          </p:cNvSpPr>
          <p:nvPr/>
        </p:nvSpPr>
        <p:spPr bwMode="auto">
          <a:xfrm>
            <a:off x="3135353" y="2874559"/>
            <a:ext cx="334889" cy="0"/>
          </a:xfrm>
          <a:prstGeom prst="line">
            <a:avLst/>
          </a:prstGeom>
          <a:noFill/>
          <a:ln w="19050">
            <a:solidFill>
              <a:schemeClr val="tx1"/>
            </a:solidFill>
            <a:round/>
            <a:tailEnd type="oval" w="med" len="med"/>
          </a:ln>
        </p:spPr>
        <p:txBody>
          <a:bodyPr/>
          <a:lstStyle/>
          <a:p>
            <a:endParaRPr lang="zh-CN" altLang="en-US">
              <a:latin typeface="+mn-ea"/>
            </a:endParaRPr>
          </a:p>
        </p:txBody>
      </p:sp>
      <p:grpSp>
        <p:nvGrpSpPr>
          <p:cNvPr id="7" name="Group 38"/>
          <p:cNvGrpSpPr/>
          <p:nvPr/>
        </p:nvGrpSpPr>
        <p:grpSpPr bwMode="auto">
          <a:xfrm>
            <a:off x="2884186" y="2455947"/>
            <a:ext cx="2762838" cy="418612"/>
            <a:chOff x="2040" y="1728"/>
            <a:chExt cx="1584" cy="240"/>
          </a:xfrm>
        </p:grpSpPr>
        <p:grpSp>
          <p:nvGrpSpPr>
            <p:cNvPr id="181440" name="Group 39"/>
            <p:cNvGrpSpPr>
              <a:grpSpLocks noChangeAspect="1"/>
            </p:cNvGrpSpPr>
            <p:nvPr/>
          </p:nvGrpSpPr>
          <p:grpSpPr bwMode="auto">
            <a:xfrm rot="16200000" flipV="1">
              <a:off x="2016" y="1752"/>
              <a:ext cx="240" cy="192"/>
              <a:chOff x="3360" y="2544"/>
              <a:chExt cx="240" cy="192"/>
            </a:xfrm>
          </p:grpSpPr>
          <p:sp>
            <p:nvSpPr>
              <p:cNvPr id="181447" name="Line 40"/>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48" name="Line 41"/>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49" name="Line 42"/>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50" name="Line 43"/>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51" name="Line 44"/>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81441" name="Group 45"/>
            <p:cNvGrpSpPr>
              <a:grpSpLocks noChangeAspect="1"/>
            </p:cNvGrpSpPr>
            <p:nvPr/>
          </p:nvGrpSpPr>
          <p:grpSpPr bwMode="auto">
            <a:xfrm rot="16200000" flipV="1">
              <a:off x="3408" y="1752"/>
              <a:ext cx="240" cy="192"/>
              <a:chOff x="3360" y="2544"/>
              <a:chExt cx="240" cy="192"/>
            </a:xfrm>
          </p:grpSpPr>
          <p:sp>
            <p:nvSpPr>
              <p:cNvPr id="181442" name="Line 4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43" name="Line 4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44" name="Line 48"/>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45" name="Line 4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46" name="Line 5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1264" name="Line 51"/>
          <p:cNvSpPr>
            <a:spLocks noChangeShapeType="1"/>
          </p:cNvSpPr>
          <p:nvPr/>
        </p:nvSpPr>
        <p:spPr bwMode="auto">
          <a:xfrm>
            <a:off x="2800464" y="1869891"/>
            <a:ext cx="0" cy="3348895"/>
          </a:xfrm>
          <a:prstGeom prst="line">
            <a:avLst/>
          </a:prstGeom>
          <a:noFill/>
          <a:ln w="19050">
            <a:solidFill>
              <a:schemeClr val="tx1"/>
            </a:solidFill>
            <a:round/>
          </a:ln>
        </p:spPr>
        <p:txBody>
          <a:bodyPr/>
          <a:lstStyle/>
          <a:p>
            <a:endParaRPr lang="zh-CN" altLang="en-US">
              <a:latin typeface="+mn-ea"/>
            </a:endParaRPr>
          </a:p>
        </p:txBody>
      </p:sp>
      <p:sp>
        <p:nvSpPr>
          <p:cNvPr id="181265" name="Line 52"/>
          <p:cNvSpPr>
            <a:spLocks noChangeShapeType="1"/>
          </p:cNvSpPr>
          <p:nvPr/>
        </p:nvSpPr>
        <p:spPr bwMode="auto">
          <a:xfrm flipH="1">
            <a:off x="2800464" y="2874559"/>
            <a:ext cx="167445"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81266" name="Line 53"/>
          <p:cNvSpPr>
            <a:spLocks noChangeShapeType="1"/>
          </p:cNvSpPr>
          <p:nvPr/>
        </p:nvSpPr>
        <p:spPr bwMode="auto">
          <a:xfrm>
            <a:off x="5730747" y="1869891"/>
            <a:ext cx="0" cy="3348895"/>
          </a:xfrm>
          <a:prstGeom prst="line">
            <a:avLst/>
          </a:prstGeom>
          <a:noFill/>
          <a:ln w="19050">
            <a:solidFill>
              <a:schemeClr val="tx1"/>
            </a:solidFill>
            <a:round/>
          </a:ln>
        </p:spPr>
        <p:txBody>
          <a:bodyPr/>
          <a:lstStyle/>
          <a:p>
            <a:endParaRPr lang="zh-CN" altLang="en-US">
              <a:latin typeface="+mn-ea"/>
            </a:endParaRPr>
          </a:p>
        </p:txBody>
      </p:sp>
      <p:sp>
        <p:nvSpPr>
          <p:cNvPr id="181267" name="Line 54"/>
          <p:cNvSpPr>
            <a:spLocks noChangeShapeType="1"/>
          </p:cNvSpPr>
          <p:nvPr/>
        </p:nvSpPr>
        <p:spPr bwMode="auto">
          <a:xfrm flipH="1">
            <a:off x="5563302" y="2874559"/>
            <a:ext cx="167445"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81268" name="Group 55"/>
          <p:cNvGrpSpPr/>
          <p:nvPr/>
        </p:nvGrpSpPr>
        <p:grpSpPr bwMode="auto">
          <a:xfrm>
            <a:off x="4223744" y="4130395"/>
            <a:ext cx="83722" cy="251167"/>
            <a:chOff x="3744" y="2880"/>
            <a:chExt cx="96" cy="288"/>
          </a:xfrm>
        </p:grpSpPr>
        <p:sp>
          <p:nvSpPr>
            <p:cNvPr id="181438" name="Line 56"/>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181439" name="Oval 57"/>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en-US">
                <a:latin typeface="+mn-ea"/>
              </a:endParaRPr>
            </a:p>
          </p:txBody>
        </p:sp>
      </p:grpSp>
      <p:grpSp>
        <p:nvGrpSpPr>
          <p:cNvPr id="181271" name="Group 60"/>
          <p:cNvGrpSpPr/>
          <p:nvPr/>
        </p:nvGrpSpPr>
        <p:grpSpPr bwMode="auto">
          <a:xfrm>
            <a:off x="2800464" y="5218803"/>
            <a:ext cx="2930283" cy="167445"/>
            <a:chOff x="1992" y="3312"/>
            <a:chExt cx="1680" cy="96"/>
          </a:xfrm>
        </p:grpSpPr>
        <p:grpSp>
          <p:nvGrpSpPr>
            <p:cNvPr id="181426" name="Group 61"/>
            <p:cNvGrpSpPr>
              <a:grpSpLocks noChangeAspect="1"/>
            </p:cNvGrpSpPr>
            <p:nvPr/>
          </p:nvGrpSpPr>
          <p:grpSpPr bwMode="auto">
            <a:xfrm>
              <a:off x="1992" y="3312"/>
              <a:ext cx="96" cy="96"/>
              <a:chOff x="3360" y="2592"/>
              <a:chExt cx="96" cy="96"/>
            </a:xfrm>
          </p:grpSpPr>
          <p:sp>
            <p:nvSpPr>
              <p:cNvPr id="181435" name="Line 64"/>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36" name="Line 65"/>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81427" name="Group 67"/>
            <p:cNvGrpSpPr>
              <a:grpSpLocks noChangeAspect="1"/>
            </p:cNvGrpSpPr>
            <p:nvPr/>
          </p:nvGrpSpPr>
          <p:grpSpPr bwMode="auto">
            <a:xfrm>
              <a:off x="3432" y="3312"/>
              <a:ext cx="240" cy="96"/>
              <a:chOff x="4032" y="2592"/>
              <a:chExt cx="240" cy="96"/>
            </a:xfrm>
          </p:grpSpPr>
          <p:sp>
            <p:nvSpPr>
              <p:cNvPr id="181430" name="Line 70"/>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31" name="Line 71"/>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32" name="Line 72"/>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1272" name="Line 73"/>
          <p:cNvSpPr>
            <a:spLocks noChangeShapeType="1"/>
          </p:cNvSpPr>
          <p:nvPr/>
        </p:nvSpPr>
        <p:spPr bwMode="auto">
          <a:xfrm>
            <a:off x="3219076" y="5302508"/>
            <a:ext cx="2093059" cy="0"/>
          </a:xfrm>
          <a:prstGeom prst="line">
            <a:avLst/>
          </a:prstGeom>
          <a:noFill/>
          <a:ln w="19050">
            <a:solidFill>
              <a:schemeClr val="tx1"/>
            </a:solidFill>
            <a:round/>
          </a:ln>
        </p:spPr>
        <p:txBody>
          <a:bodyPr/>
          <a:lstStyle/>
          <a:p>
            <a:endParaRPr lang="zh-CN" altLang="en-US">
              <a:latin typeface="+mn-ea"/>
            </a:endParaRPr>
          </a:p>
        </p:txBody>
      </p:sp>
      <p:sp>
        <p:nvSpPr>
          <p:cNvPr id="181273" name="Line 74"/>
          <p:cNvSpPr>
            <a:spLocks noChangeShapeType="1"/>
          </p:cNvSpPr>
          <p:nvPr/>
        </p:nvSpPr>
        <p:spPr bwMode="auto">
          <a:xfrm>
            <a:off x="2800464" y="5386230"/>
            <a:ext cx="0" cy="586057"/>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1274" name="Line 75"/>
          <p:cNvSpPr>
            <a:spLocks noChangeShapeType="1"/>
          </p:cNvSpPr>
          <p:nvPr/>
        </p:nvSpPr>
        <p:spPr bwMode="auto">
          <a:xfrm>
            <a:off x="5730747" y="5386230"/>
            <a:ext cx="0" cy="586057"/>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1275" name="Line 76"/>
          <p:cNvSpPr>
            <a:spLocks noChangeShapeType="1"/>
          </p:cNvSpPr>
          <p:nvPr/>
        </p:nvSpPr>
        <p:spPr bwMode="auto">
          <a:xfrm>
            <a:off x="4223744" y="5302508"/>
            <a:ext cx="0" cy="669779"/>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1276" name="Rectangle 77"/>
          <p:cNvSpPr>
            <a:spLocks noChangeArrowheads="1"/>
          </p:cNvSpPr>
          <p:nvPr/>
        </p:nvSpPr>
        <p:spPr bwMode="auto">
          <a:xfrm>
            <a:off x="3135353" y="3460616"/>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181277" name="Rectangle 78"/>
          <p:cNvSpPr>
            <a:spLocks noChangeArrowheads="1"/>
          </p:cNvSpPr>
          <p:nvPr/>
        </p:nvSpPr>
        <p:spPr bwMode="auto">
          <a:xfrm>
            <a:off x="5228413" y="3460616"/>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181278" name="Rectangle 79"/>
          <p:cNvSpPr>
            <a:spLocks noChangeArrowheads="1"/>
          </p:cNvSpPr>
          <p:nvPr/>
        </p:nvSpPr>
        <p:spPr bwMode="auto">
          <a:xfrm>
            <a:off x="2884186" y="2874559"/>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181279" name="Rectangle 80"/>
          <p:cNvSpPr>
            <a:spLocks noChangeArrowheads="1"/>
          </p:cNvSpPr>
          <p:nvPr/>
        </p:nvSpPr>
        <p:spPr bwMode="auto">
          <a:xfrm>
            <a:off x="2465574" y="5135063"/>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181280" name="Rectangle 81"/>
          <p:cNvSpPr>
            <a:spLocks noChangeArrowheads="1"/>
          </p:cNvSpPr>
          <p:nvPr/>
        </p:nvSpPr>
        <p:spPr bwMode="auto">
          <a:xfrm>
            <a:off x="5814469" y="5135063"/>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181281" name="Rectangle 82"/>
          <p:cNvSpPr>
            <a:spLocks noChangeArrowheads="1"/>
          </p:cNvSpPr>
          <p:nvPr/>
        </p:nvSpPr>
        <p:spPr bwMode="auto">
          <a:xfrm>
            <a:off x="5479580" y="2874559"/>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181282" name="Rectangle 83"/>
          <p:cNvSpPr>
            <a:spLocks noChangeArrowheads="1"/>
          </p:cNvSpPr>
          <p:nvPr/>
        </p:nvSpPr>
        <p:spPr bwMode="auto">
          <a:xfrm>
            <a:off x="2842325" y="5721120"/>
            <a:ext cx="376751" cy="25116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sp>
        <p:nvSpPr>
          <p:cNvPr id="181283" name="Rectangle 84"/>
          <p:cNvSpPr>
            <a:spLocks noChangeArrowheads="1"/>
          </p:cNvSpPr>
          <p:nvPr/>
        </p:nvSpPr>
        <p:spPr bwMode="auto">
          <a:xfrm flipV="1">
            <a:off x="5312135" y="5804842"/>
            <a:ext cx="376751" cy="251167"/>
          </a:xfrm>
          <a:prstGeom prst="rect">
            <a:avLst/>
          </a:prstGeom>
          <a:noFill/>
          <a:ln w="12700">
            <a:noFill/>
            <a:miter lim="800000"/>
          </a:ln>
        </p:spPr>
        <p:txBody>
          <a:bodyPr lIns="12700" tIns="12700" rIns="12700" bIns="12700"/>
          <a:lstStyle/>
          <a:p>
            <a:pPr algn="just"/>
            <a:r>
              <a:rPr lang="en-US" altLang="zh-CN" sz="1600" u="sng">
                <a:solidFill>
                  <a:schemeClr val="folHlink"/>
                </a:solidFill>
                <a:latin typeface="+mn-ea"/>
              </a:rPr>
              <a:t>O/I</a:t>
            </a:r>
            <a:endParaRPr lang="en-US" altLang="zh-CN" sz="1600" u="sng">
              <a:solidFill>
                <a:schemeClr val="folHlink"/>
              </a:solidFill>
              <a:latin typeface="+mn-ea"/>
            </a:endParaRPr>
          </a:p>
        </p:txBody>
      </p:sp>
      <p:grpSp>
        <p:nvGrpSpPr>
          <p:cNvPr id="181284" name="Group 85"/>
          <p:cNvGrpSpPr/>
          <p:nvPr/>
        </p:nvGrpSpPr>
        <p:grpSpPr bwMode="auto">
          <a:xfrm>
            <a:off x="3805132" y="3795505"/>
            <a:ext cx="167445" cy="83722"/>
            <a:chOff x="3888" y="2832"/>
            <a:chExt cx="96" cy="48"/>
          </a:xfrm>
        </p:grpSpPr>
        <p:sp>
          <p:nvSpPr>
            <p:cNvPr id="181424" name="Line 8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25" name="Line 8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285" name="Line 88"/>
          <p:cNvSpPr>
            <a:spLocks noChangeAspect="1" noChangeShapeType="1"/>
          </p:cNvSpPr>
          <p:nvPr/>
        </p:nvSpPr>
        <p:spPr bwMode="auto">
          <a:xfrm>
            <a:off x="3888855" y="3544338"/>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286" name="Line 89"/>
          <p:cNvSpPr>
            <a:spLocks noChangeAspect="1" noChangeShapeType="1"/>
          </p:cNvSpPr>
          <p:nvPr/>
        </p:nvSpPr>
        <p:spPr bwMode="auto">
          <a:xfrm>
            <a:off x="3888855" y="3544338"/>
            <a:ext cx="167445" cy="0"/>
          </a:xfrm>
          <a:prstGeom prst="line">
            <a:avLst/>
          </a:prstGeom>
          <a:noFill/>
          <a:ln w="19050">
            <a:solidFill>
              <a:schemeClr val="tx1"/>
            </a:solidFill>
            <a:round/>
          </a:ln>
        </p:spPr>
        <p:txBody>
          <a:bodyPr/>
          <a:lstStyle/>
          <a:p>
            <a:endParaRPr lang="zh-CN" altLang="en-US">
              <a:latin typeface="+mn-ea"/>
            </a:endParaRPr>
          </a:p>
        </p:txBody>
      </p:sp>
      <p:sp>
        <p:nvSpPr>
          <p:cNvPr id="181287" name="Line 90"/>
          <p:cNvSpPr>
            <a:spLocks noChangeAspect="1" noChangeShapeType="1"/>
          </p:cNvSpPr>
          <p:nvPr/>
        </p:nvSpPr>
        <p:spPr bwMode="auto">
          <a:xfrm>
            <a:off x="3888855" y="3879228"/>
            <a:ext cx="0" cy="251167"/>
          </a:xfrm>
          <a:prstGeom prst="line">
            <a:avLst/>
          </a:prstGeom>
          <a:noFill/>
          <a:ln w="19050">
            <a:solidFill>
              <a:srgbClr val="008000"/>
            </a:solidFill>
            <a:round/>
            <a:tailEnd type="oval" w="med" len="med"/>
          </a:ln>
        </p:spPr>
        <p:txBody>
          <a:bodyPr/>
          <a:lstStyle/>
          <a:p>
            <a:endParaRPr lang="zh-CN" altLang="en-US">
              <a:latin typeface="+mn-ea"/>
            </a:endParaRPr>
          </a:p>
        </p:txBody>
      </p:sp>
      <p:grpSp>
        <p:nvGrpSpPr>
          <p:cNvPr id="181288" name="Group 91"/>
          <p:cNvGrpSpPr/>
          <p:nvPr/>
        </p:nvGrpSpPr>
        <p:grpSpPr bwMode="auto">
          <a:xfrm>
            <a:off x="4558634" y="3795505"/>
            <a:ext cx="167445" cy="83722"/>
            <a:chOff x="3888" y="2832"/>
            <a:chExt cx="96" cy="48"/>
          </a:xfrm>
        </p:grpSpPr>
        <p:sp>
          <p:nvSpPr>
            <p:cNvPr id="181422" name="Line 92"/>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23" name="Line 93"/>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289" name="Line 94"/>
          <p:cNvSpPr>
            <a:spLocks noChangeAspect="1" noChangeShapeType="1"/>
          </p:cNvSpPr>
          <p:nvPr/>
        </p:nvSpPr>
        <p:spPr bwMode="auto">
          <a:xfrm>
            <a:off x="4642356" y="3544338"/>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290" name="Line 95"/>
          <p:cNvSpPr>
            <a:spLocks noChangeAspect="1" noChangeShapeType="1"/>
          </p:cNvSpPr>
          <p:nvPr/>
        </p:nvSpPr>
        <p:spPr bwMode="auto">
          <a:xfrm>
            <a:off x="4642356" y="3879228"/>
            <a:ext cx="0" cy="251167"/>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181291" name="Line 96"/>
          <p:cNvSpPr>
            <a:spLocks noChangeAspect="1" noChangeShapeType="1"/>
          </p:cNvSpPr>
          <p:nvPr/>
        </p:nvSpPr>
        <p:spPr bwMode="auto">
          <a:xfrm>
            <a:off x="4474911" y="3544338"/>
            <a:ext cx="167445" cy="0"/>
          </a:xfrm>
          <a:prstGeom prst="line">
            <a:avLst/>
          </a:prstGeom>
          <a:noFill/>
          <a:ln w="19050">
            <a:solidFill>
              <a:schemeClr val="tx1"/>
            </a:solidFill>
            <a:round/>
          </a:ln>
        </p:spPr>
        <p:txBody>
          <a:bodyPr/>
          <a:lstStyle/>
          <a:p>
            <a:endParaRPr lang="zh-CN" altLang="en-US">
              <a:latin typeface="+mn-ea"/>
            </a:endParaRPr>
          </a:p>
        </p:txBody>
      </p:sp>
      <p:sp>
        <p:nvSpPr>
          <p:cNvPr id="181292" name="Line 97"/>
          <p:cNvSpPr>
            <a:spLocks noChangeShapeType="1"/>
          </p:cNvSpPr>
          <p:nvPr/>
        </p:nvSpPr>
        <p:spPr bwMode="auto">
          <a:xfrm>
            <a:off x="3972577" y="2874559"/>
            <a:ext cx="502334" cy="669779"/>
          </a:xfrm>
          <a:prstGeom prst="line">
            <a:avLst/>
          </a:prstGeom>
          <a:noFill/>
          <a:ln w="19050">
            <a:solidFill>
              <a:schemeClr val="tx1"/>
            </a:solidFill>
            <a:round/>
          </a:ln>
        </p:spPr>
        <p:txBody>
          <a:bodyPr/>
          <a:lstStyle/>
          <a:p>
            <a:endParaRPr lang="zh-CN" altLang="en-US">
              <a:latin typeface="+mn-ea"/>
            </a:endParaRPr>
          </a:p>
        </p:txBody>
      </p:sp>
      <p:sp>
        <p:nvSpPr>
          <p:cNvPr id="181293" name="Line 98"/>
          <p:cNvSpPr>
            <a:spLocks noChangeAspect="1" noChangeShapeType="1"/>
          </p:cNvSpPr>
          <p:nvPr/>
        </p:nvSpPr>
        <p:spPr bwMode="auto">
          <a:xfrm>
            <a:off x="5060968" y="2874559"/>
            <a:ext cx="334889"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81294" name="Group 99"/>
          <p:cNvGrpSpPr/>
          <p:nvPr/>
        </p:nvGrpSpPr>
        <p:grpSpPr bwMode="auto">
          <a:xfrm>
            <a:off x="2381852" y="4378073"/>
            <a:ext cx="167445" cy="83722"/>
            <a:chOff x="3888" y="2832"/>
            <a:chExt cx="96" cy="48"/>
          </a:xfrm>
        </p:grpSpPr>
        <p:sp>
          <p:nvSpPr>
            <p:cNvPr id="181420" name="Line 100"/>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21" name="Line 101"/>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295" name="Line 102"/>
          <p:cNvSpPr>
            <a:spLocks noChangeAspect="1" noChangeShapeType="1"/>
          </p:cNvSpPr>
          <p:nvPr/>
        </p:nvSpPr>
        <p:spPr bwMode="auto">
          <a:xfrm>
            <a:off x="2465574" y="4126906"/>
            <a:ext cx="0" cy="251167"/>
          </a:xfrm>
          <a:prstGeom prst="line">
            <a:avLst/>
          </a:prstGeom>
          <a:noFill/>
          <a:ln w="19050">
            <a:solidFill>
              <a:schemeClr val="tx1"/>
            </a:solidFill>
            <a:round/>
          </a:ln>
        </p:spPr>
        <p:txBody>
          <a:bodyPr/>
          <a:lstStyle/>
          <a:p>
            <a:endParaRPr lang="zh-CN" altLang="en-US">
              <a:latin typeface="+mn-ea"/>
            </a:endParaRPr>
          </a:p>
        </p:txBody>
      </p:sp>
      <p:sp>
        <p:nvSpPr>
          <p:cNvPr id="181296" name="Line 103"/>
          <p:cNvSpPr>
            <a:spLocks noChangeAspect="1" noChangeShapeType="1"/>
          </p:cNvSpPr>
          <p:nvPr/>
        </p:nvSpPr>
        <p:spPr bwMode="auto">
          <a:xfrm>
            <a:off x="2465574" y="4126906"/>
            <a:ext cx="334889" cy="0"/>
          </a:xfrm>
          <a:prstGeom prst="line">
            <a:avLst/>
          </a:prstGeom>
          <a:noFill/>
          <a:ln w="19050">
            <a:solidFill>
              <a:schemeClr val="tx1"/>
            </a:solidFill>
            <a:round/>
          </a:ln>
        </p:spPr>
        <p:txBody>
          <a:bodyPr/>
          <a:lstStyle/>
          <a:p>
            <a:endParaRPr lang="zh-CN" altLang="en-US">
              <a:latin typeface="+mn-ea"/>
            </a:endParaRPr>
          </a:p>
        </p:txBody>
      </p:sp>
      <p:sp>
        <p:nvSpPr>
          <p:cNvPr id="181297" name="Line 104"/>
          <p:cNvSpPr>
            <a:spLocks noChangeAspect="1" noChangeShapeType="1"/>
          </p:cNvSpPr>
          <p:nvPr/>
        </p:nvSpPr>
        <p:spPr bwMode="auto">
          <a:xfrm>
            <a:off x="2465574" y="4461796"/>
            <a:ext cx="0" cy="251167"/>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181299" name="Rectangle 106"/>
          <p:cNvSpPr>
            <a:spLocks noChangeArrowheads="1"/>
          </p:cNvSpPr>
          <p:nvPr/>
        </p:nvSpPr>
        <p:spPr bwMode="auto">
          <a:xfrm>
            <a:off x="4391189" y="4214118"/>
            <a:ext cx="795363" cy="505823"/>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181300" name="Rectangle 107"/>
          <p:cNvSpPr>
            <a:spLocks noChangeArrowheads="1"/>
          </p:cNvSpPr>
          <p:nvPr/>
        </p:nvSpPr>
        <p:spPr bwMode="auto">
          <a:xfrm>
            <a:off x="6233081" y="4465285"/>
            <a:ext cx="795363" cy="505823"/>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grpSp>
        <p:nvGrpSpPr>
          <p:cNvPr id="181301" name="Group 108"/>
          <p:cNvGrpSpPr/>
          <p:nvPr/>
        </p:nvGrpSpPr>
        <p:grpSpPr bwMode="auto">
          <a:xfrm>
            <a:off x="5981914" y="4381562"/>
            <a:ext cx="167445" cy="83722"/>
            <a:chOff x="3888" y="2832"/>
            <a:chExt cx="96" cy="48"/>
          </a:xfrm>
        </p:grpSpPr>
        <p:sp>
          <p:nvSpPr>
            <p:cNvPr id="181418" name="Line 109"/>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81419" name="Line 110"/>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81302" name="Line 111"/>
          <p:cNvSpPr>
            <a:spLocks noChangeAspect="1" noChangeShapeType="1"/>
          </p:cNvSpPr>
          <p:nvPr/>
        </p:nvSpPr>
        <p:spPr bwMode="auto">
          <a:xfrm>
            <a:off x="6065636" y="4130395"/>
            <a:ext cx="0" cy="251167"/>
          </a:xfrm>
          <a:prstGeom prst="line">
            <a:avLst/>
          </a:prstGeom>
          <a:noFill/>
          <a:ln w="19050">
            <a:solidFill>
              <a:schemeClr val="tx1"/>
            </a:solidFill>
            <a:round/>
          </a:ln>
        </p:spPr>
        <p:txBody>
          <a:bodyPr/>
          <a:lstStyle/>
          <a:p>
            <a:endParaRPr lang="zh-CN" altLang="en-US">
              <a:latin typeface="+mn-ea"/>
            </a:endParaRPr>
          </a:p>
        </p:txBody>
      </p:sp>
      <p:sp>
        <p:nvSpPr>
          <p:cNvPr id="181303" name="Line 112"/>
          <p:cNvSpPr>
            <a:spLocks noChangeAspect="1" noChangeShapeType="1"/>
          </p:cNvSpPr>
          <p:nvPr/>
        </p:nvSpPr>
        <p:spPr bwMode="auto">
          <a:xfrm>
            <a:off x="5730747" y="4130395"/>
            <a:ext cx="334889" cy="0"/>
          </a:xfrm>
          <a:prstGeom prst="line">
            <a:avLst/>
          </a:prstGeom>
          <a:noFill/>
          <a:ln w="19050">
            <a:solidFill>
              <a:schemeClr val="tx1"/>
            </a:solidFill>
            <a:round/>
          </a:ln>
        </p:spPr>
        <p:txBody>
          <a:bodyPr/>
          <a:lstStyle/>
          <a:p>
            <a:endParaRPr lang="zh-CN" altLang="en-US">
              <a:latin typeface="+mn-ea"/>
            </a:endParaRPr>
          </a:p>
        </p:txBody>
      </p:sp>
      <p:sp>
        <p:nvSpPr>
          <p:cNvPr id="181304" name="Line 113"/>
          <p:cNvSpPr>
            <a:spLocks noChangeAspect="1" noChangeShapeType="1"/>
          </p:cNvSpPr>
          <p:nvPr/>
        </p:nvSpPr>
        <p:spPr bwMode="auto">
          <a:xfrm>
            <a:off x="6065636" y="4465284"/>
            <a:ext cx="0" cy="251167"/>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181305" name="Group 114"/>
          <p:cNvGrpSpPr>
            <a:grpSpLocks noChangeAspect="1"/>
          </p:cNvGrpSpPr>
          <p:nvPr/>
        </p:nvGrpSpPr>
        <p:grpSpPr bwMode="auto">
          <a:xfrm>
            <a:off x="2381852" y="1618724"/>
            <a:ext cx="418612" cy="334889"/>
            <a:chOff x="4032" y="2544"/>
            <a:chExt cx="240" cy="192"/>
          </a:xfrm>
        </p:grpSpPr>
        <p:sp>
          <p:nvSpPr>
            <p:cNvPr id="181413" name="Line 11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81414" name="Line 11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81415" name="Line 11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81416" name="Line 11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81417" name="Line 11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81306" name="Group 120"/>
          <p:cNvGrpSpPr>
            <a:grpSpLocks noChangeAspect="1"/>
          </p:cNvGrpSpPr>
          <p:nvPr/>
        </p:nvGrpSpPr>
        <p:grpSpPr bwMode="auto">
          <a:xfrm>
            <a:off x="5730747" y="1618724"/>
            <a:ext cx="418612" cy="334889"/>
            <a:chOff x="3360" y="2544"/>
            <a:chExt cx="240" cy="192"/>
          </a:xfrm>
        </p:grpSpPr>
        <p:sp>
          <p:nvSpPr>
            <p:cNvPr id="181408" name="Line 121"/>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1409" name="Line 122"/>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1410" name="Line 123"/>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1411" name="Line 124"/>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1412" name="Line 125"/>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81307" name="Line 126"/>
          <p:cNvSpPr>
            <a:spLocks noChangeShapeType="1"/>
          </p:cNvSpPr>
          <p:nvPr/>
        </p:nvSpPr>
        <p:spPr bwMode="auto">
          <a:xfrm>
            <a:off x="2800464" y="1451279"/>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308" name="Line 127"/>
          <p:cNvSpPr>
            <a:spLocks noChangeShapeType="1"/>
          </p:cNvSpPr>
          <p:nvPr/>
        </p:nvSpPr>
        <p:spPr bwMode="auto">
          <a:xfrm>
            <a:off x="5730747" y="1451279"/>
            <a:ext cx="0" cy="25116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309" name="Line 128"/>
          <p:cNvSpPr>
            <a:spLocks noChangeShapeType="1"/>
          </p:cNvSpPr>
          <p:nvPr/>
        </p:nvSpPr>
        <p:spPr bwMode="auto">
          <a:xfrm flipH="1">
            <a:off x="2214407" y="1786168"/>
            <a:ext cx="167445"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81310" name="Line 129"/>
          <p:cNvSpPr>
            <a:spLocks noChangeShapeType="1"/>
          </p:cNvSpPr>
          <p:nvPr/>
        </p:nvSpPr>
        <p:spPr bwMode="auto">
          <a:xfrm flipH="1">
            <a:off x="6149359" y="1786168"/>
            <a:ext cx="167445" cy="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311" name="Rectangle 130"/>
          <p:cNvSpPr>
            <a:spLocks noChangeArrowheads="1"/>
          </p:cNvSpPr>
          <p:nvPr/>
        </p:nvSpPr>
        <p:spPr bwMode="auto">
          <a:xfrm>
            <a:off x="6316803" y="1786170"/>
            <a:ext cx="795363" cy="505823"/>
          </a:xfrm>
          <a:prstGeom prst="rect">
            <a:avLst/>
          </a:prstGeom>
          <a:noFill/>
          <a:ln w="12700">
            <a:noFill/>
            <a:miter lim="800000"/>
          </a:ln>
        </p:spPr>
        <p:txBody>
          <a:bodyPr lIns="12700" tIns="12700" rIns="12700" bIns="12700"/>
          <a:lstStyle/>
          <a:p>
            <a:pPr algn="just"/>
            <a:r>
              <a:rPr lang="zh-CN" altLang="en-US" sz="1600">
                <a:solidFill>
                  <a:schemeClr val="folHlink"/>
                </a:solidFill>
                <a:latin typeface="+mn-ea"/>
              </a:rPr>
              <a:t>预充</a:t>
            </a:r>
            <a:endParaRPr lang="zh-CN" altLang="en-US" sz="1600">
              <a:solidFill>
                <a:schemeClr val="folHlink"/>
              </a:solidFill>
              <a:latin typeface="+mn-ea"/>
            </a:endParaRPr>
          </a:p>
        </p:txBody>
      </p:sp>
      <p:sp>
        <p:nvSpPr>
          <p:cNvPr id="181312" name="Rectangle 131"/>
          <p:cNvSpPr>
            <a:spLocks noChangeArrowheads="1"/>
          </p:cNvSpPr>
          <p:nvPr/>
        </p:nvSpPr>
        <p:spPr bwMode="auto">
          <a:xfrm>
            <a:off x="5312135" y="1618724"/>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81313" name="Rectangle 132"/>
          <p:cNvSpPr>
            <a:spLocks noChangeArrowheads="1"/>
          </p:cNvSpPr>
          <p:nvPr/>
        </p:nvSpPr>
        <p:spPr bwMode="auto">
          <a:xfrm>
            <a:off x="2884186" y="1702446"/>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81315" name="Rectangle 134"/>
          <p:cNvSpPr>
            <a:spLocks noChangeArrowheads="1"/>
          </p:cNvSpPr>
          <p:nvPr/>
        </p:nvSpPr>
        <p:spPr bwMode="auto">
          <a:xfrm>
            <a:off x="5353996" y="1241973"/>
            <a:ext cx="334889" cy="334889"/>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sp>
        <p:nvSpPr>
          <p:cNvPr id="181316" name="Rectangle 135"/>
          <p:cNvSpPr>
            <a:spLocks noChangeArrowheads="1"/>
          </p:cNvSpPr>
          <p:nvPr/>
        </p:nvSpPr>
        <p:spPr bwMode="auto">
          <a:xfrm>
            <a:off x="777173" y="2218734"/>
            <a:ext cx="1339558" cy="251167"/>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181317" name="Rectangle 136"/>
          <p:cNvSpPr>
            <a:spLocks noChangeArrowheads="1"/>
          </p:cNvSpPr>
          <p:nvPr/>
        </p:nvSpPr>
        <p:spPr bwMode="auto">
          <a:xfrm>
            <a:off x="3595826" y="5972287"/>
            <a:ext cx="1339558" cy="251167"/>
          </a:xfrm>
          <a:prstGeom prst="rect">
            <a:avLst/>
          </a:prstGeom>
          <a:noFill/>
          <a:ln w="12700">
            <a:noFill/>
            <a:miter lim="800000"/>
          </a:ln>
        </p:spPr>
        <p:txBody>
          <a:bodyPr lIns="12700" tIns="12700" rIns="12700" bIns="12700"/>
          <a:lstStyle/>
          <a:p>
            <a:pPr algn="just"/>
            <a:r>
              <a:rPr lang="en-US" altLang="zh-CN" b="1" dirty="0">
                <a:latin typeface="+mn-ea"/>
              </a:rPr>
              <a:t>Y</a:t>
            </a:r>
            <a:r>
              <a:rPr lang="zh-CN" altLang="en-US" b="1" dirty="0">
                <a:latin typeface="+mn-ea"/>
              </a:rPr>
              <a:t>地址译码线</a:t>
            </a:r>
            <a:endParaRPr lang="zh-CN" altLang="en-US" b="1" dirty="0">
              <a:latin typeface="+mn-ea"/>
            </a:endParaRPr>
          </a:p>
        </p:txBody>
      </p:sp>
      <p:sp>
        <p:nvSpPr>
          <p:cNvPr id="181318" name="Rectangle 137"/>
          <p:cNvSpPr>
            <a:spLocks noChangeArrowheads="1"/>
          </p:cNvSpPr>
          <p:nvPr/>
        </p:nvSpPr>
        <p:spPr bwMode="auto">
          <a:xfrm>
            <a:off x="3428382" y="2539670"/>
            <a:ext cx="251167" cy="334889"/>
          </a:xfrm>
          <a:prstGeom prst="rect">
            <a:avLst/>
          </a:prstGeom>
          <a:noFill/>
          <a:ln w="12700">
            <a:noFill/>
            <a:miter lim="800000"/>
          </a:ln>
        </p:spPr>
        <p:txBody>
          <a:bodyPr lIns="12700" tIns="12700" rIns="12700" bIns="12700"/>
          <a:lstStyle/>
          <a:p>
            <a:pPr algn="just"/>
            <a:r>
              <a:rPr lang="en-US" altLang="zh-CN" sz="1600" b="1" dirty="0">
                <a:latin typeface="+mn-ea"/>
              </a:rPr>
              <a:t>A</a:t>
            </a:r>
            <a:endParaRPr lang="en-US" altLang="zh-CN" sz="1600" b="1" dirty="0">
              <a:latin typeface="+mn-ea"/>
            </a:endParaRPr>
          </a:p>
        </p:txBody>
      </p:sp>
      <p:sp>
        <p:nvSpPr>
          <p:cNvPr id="181319" name="Rectangle 138"/>
          <p:cNvSpPr>
            <a:spLocks noChangeArrowheads="1"/>
          </p:cNvSpPr>
          <p:nvPr/>
        </p:nvSpPr>
        <p:spPr bwMode="auto">
          <a:xfrm>
            <a:off x="4935384" y="2539670"/>
            <a:ext cx="251167" cy="334889"/>
          </a:xfrm>
          <a:prstGeom prst="rect">
            <a:avLst/>
          </a:prstGeom>
          <a:noFill/>
          <a:ln w="12700">
            <a:noFill/>
            <a:miter lim="800000"/>
          </a:ln>
        </p:spPr>
        <p:txBody>
          <a:bodyPr lIns="12700" tIns="12700" rIns="12700" bIns="12700"/>
          <a:lstStyle/>
          <a:p>
            <a:pPr algn="just"/>
            <a:r>
              <a:rPr lang="en-US" altLang="zh-CN" sz="1600" b="1" dirty="0">
                <a:latin typeface="+mn-ea"/>
              </a:rPr>
              <a:t>B</a:t>
            </a:r>
            <a:endParaRPr lang="en-US" altLang="zh-CN" sz="1600" b="1" dirty="0">
              <a:latin typeface="+mn-ea"/>
            </a:endParaRPr>
          </a:p>
        </p:txBody>
      </p:sp>
      <p:sp>
        <p:nvSpPr>
          <p:cNvPr id="181320" name="Rectangle 139"/>
          <p:cNvSpPr>
            <a:spLocks noChangeArrowheads="1"/>
          </p:cNvSpPr>
          <p:nvPr/>
        </p:nvSpPr>
        <p:spPr bwMode="auto">
          <a:xfrm>
            <a:off x="3595826" y="379550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81321" name="Rectangle 140"/>
          <p:cNvSpPr>
            <a:spLocks noChangeArrowheads="1"/>
          </p:cNvSpPr>
          <p:nvPr/>
        </p:nvSpPr>
        <p:spPr bwMode="auto">
          <a:xfrm>
            <a:off x="4349328" y="379550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81322" name="Rectangle 141"/>
          <p:cNvSpPr>
            <a:spLocks noChangeArrowheads="1"/>
          </p:cNvSpPr>
          <p:nvPr/>
        </p:nvSpPr>
        <p:spPr bwMode="auto">
          <a:xfrm>
            <a:off x="2005101" y="413039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3" name="Rectangle 142"/>
          <p:cNvSpPr>
            <a:spLocks noChangeArrowheads="1"/>
          </p:cNvSpPr>
          <p:nvPr/>
        </p:nvSpPr>
        <p:spPr bwMode="auto">
          <a:xfrm>
            <a:off x="6191220" y="4130395"/>
            <a:ext cx="334889"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81325" name="Rectangle 171"/>
          <p:cNvSpPr>
            <a:spLocks noChangeArrowheads="1"/>
          </p:cNvSpPr>
          <p:nvPr/>
        </p:nvSpPr>
        <p:spPr bwMode="auto">
          <a:xfrm>
            <a:off x="2926047" y="4716451"/>
            <a:ext cx="251167" cy="334889"/>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grpSp>
        <p:nvGrpSpPr>
          <p:cNvPr id="11" name="组合 10"/>
          <p:cNvGrpSpPr/>
          <p:nvPr/>
        </p:nvGrpSpPr>
        <p:grpSpPr>
          <a:xfrm>
            <a:off x="2800464" y="2874559"/>
            <a:ext cx="2930283" cy="2344228"/>
            <a:chOff x="2800464" y="2874559"/>
            <a:chExt cx="2930283" cy="2344228"/>
          </a:xfrm>
        </p:grpSpPr>
        <p:sp>
          <p:nvSpPr>
            <p:cNvPr id="1464495" name="Line 175"/>
            <p:cNvSpPr>
              <a:spLocks noChangeShapeType="1"/>
            </p:cNvSpPr>
            <p:nvPr/>
          </p:nvSpPr>
          <p:spPr bwMode="auto">
            <a:xfrm flipH="1">
              <a:off x="2800464" y="2874559"/>
              <a:ext cx="167445" cy="0"/>
            </a:xfrm>
            <a:prstGeom prst="line">
              <a:avLst/>
            </a:prstGeom>
            <a:noFill/>
            <a:ln w="28575">
              <a:solidFill>
                <a:srgbClr val="FF0000"/>
              </a:solidFill>
              <a:round/>
              <a:tailEnd type="oval" w="med" len="med"/>
            </a:ln>
          </p:spPr>
          <p:txBody>
            <a:bodyPr/>
            <a:lstStyle/>
            <a:p>
              <a:endParaRPr lang="zh-CN" altLang="en-US">
                <a:latin typeface="+mn-ea"/>
              </a:endParaRPr>
            </a:p>
          </p:txBody>
        </p:sp>
        <p:grpSp>
          <p:nvGrpSpPr>
            <p:cNvPr id="25" name="Group 176"/>
            <p:cNvGrpSpPr/>
            <p:nvPr/>
          </p:nvGrpSpPr>
          <p:grpSpPr bwMode="auto">
            <a:xfrm>
              <a:off x="2800464" y="2874560"/>
              <a:ext cx="2930283" cy="2344227"/>
              <a:chOff x="2088" y="2064"/>
              <a:chExt cx="1680" cy="1344"/>
            </a:xfrm>
          </p:grpSpPr>
          <p:sp>
            <p:nvSpPr>
              <p:cNvPr id="181379" name="Line 177"/>
              <p:cNvSpPr>
                <a:spLocks noChangeShapeType="1"/>
              </p:cNvSpPr>
              <p:nvPr/>
            </p:nvSpPr>
            <p:spPr bwMode="auto">
              <a:xfrm>
                <a:off x="2088" y="2064"/>
                <a:ext cx="0" cy="1344"/>
              </a:xfrm>
              <a:prstGeom prst="line">
                <a:avLst/>
              </a:prstGeom>
              <a:noFill/>
              <a:ln w="38100" cap="sq">
                <a:solidFill>
                  <a:srgbClr val="FF0000"/>
                </a:solidFill>
                <a:miter lim="800000"/>
              </a:ln>
            </p:spPr>
            <p:txBody>
              <a:bodyPr/>
              <a:lstStyle/>
              <a:p>
                <a:endParaRPr lang="zh-CN" altLang="en-US">
                  <a:latin typeface="+mn-ea"/>
                </a:endParaRPr>
              </a:p>
            </p:txBody>
          </p:sp>
          <p:sp>
            <p:nvSpPr>
              <p:cNvPr id="181380" name="Line 178"/>
              <p:cNvSpPr>
                <a:spLocks noChangeShapeType="1"/>
              </p:cNvSpPr>
              <p:nvPr/>
            </p:nvSpPr>
            <p:spPr bwMode="auto">
              <a:xfrm>
                <a:off x="3768" y="2064"/>
                <a:ext cx="0" cy="1344"/>
              </a:xfrm>
              <a:prstGeom prst="line">
                <a:avLst/>
              </a:prstGeom>
              <a:noFill/>
              <a:ln w="38100" cap="sq">
                <a:solidFill>
                  <a:srgbClr val="008000"/>
                </a:solidFill>
                <a:miter lim="800000"/>
              </a:ln>
            </p:spPr>
            <p:txBody>
              <a:bodyPr/>
              <a:lstStyle/>
              <a:p>
                <a:endParaRPr lang="zh-CN" altLang="en-US">
                  <a:latin typeface="+mn-ea"/>
                </a:endParaRPr>
              </a:p>
            </p:txBody>
          </p:sp>
        </p:grpSp>
        <p:sp>
          <p:nvSpPr>
            <p:cNvPr id="1464499" name="Line 179"/>
            <p:cNvSpPr>
              <a:spLocks noChangeShapeType="1"/>
            </p:cNvSpPr>
            <p:nvPr/>
          </p:nvSpPr>
          <p:spPr bwMode="auto">
            <a:xfrm flipH="1">
              <a:off x="5563302" y="2874559"/>
              <a:ext cx="167445" cy="0"/>
            </a:xfrm>
            <a:prstGeom prst="line">
              <a:avLst/>
            </a:prstGeom>
            <a:noFill/>
            <a:ln w="28575">
              <a:solidFill>
                <a:srgbClr val="008000"/>
              </a:solidFill>
              <a:round/>
              <a:headEnd type="oval" w="med" len="med"/>
            </a:ln>
          </p:spPr>
          <p:txBody>
            <a:bodyPr/>
            <a:lstStyle/>
            <a:p>
              <a:endParaRPr lang="zh-CN" altLang="en-US">
                <a:latin typeface="+mn-ea"/>
              </a:endParaRPr>
            </a:p>
          </p:txBody>
        </p:sp>
      </p:grpSp>
      <p:grpSp>
        <p:nvGrpSpPr>
          <p:cNvPr id="26" name="Group 181"/>
          <p:cNvGrpSpPr/>
          <p:nvPr/>
        </p:nvGrpSpPr>
        <p:grpSpPr bwMode="auto">
          <a:xfrm>
            <a:off x="2803004" y="5396390"/>
            <a:ext cx="2930283" cy="586057"/>
            <a:chOff x="2088" y="3504"/>
            <a:chExt cx="1680" cy="336"/>
          </a:xfrm>
        </p:grpSpPr>
        <p:sp>
          <p:nvSpPr>
            <p:cNvPr id="181377" name="Line 182"/>
            <p:cNvSpPr>
              <a:spLocks noChangeShapeType="1"/>
            </p:cNvSpPr>
            <p:nvPr/>
          </p:nvSpPr>
          <p:spPr bwMode="auto">
            <a:xfrm>
              <a:off x="2088" y="3504"/>
              <a:ext cx="0" cy="336"/>
            </a:xfrm>
            <a:prstGeom prst="line">
              <a:avLst/>
            </a:prstGeom>
            <a:noFill/>
            <a:ln w="38100">
              <a:solidFill>
                <a:srgbClr val="FF0000"/>
              </a:solidFill>
              <a:round/>
              <a:headEnd type="triangle" w="med" len="med"/>
            </a:ln>
          </p:spPr>
          <p:txBody>
            <a:bodyPr/>
            <a:lstStyle/>
            <a:p>
              <a:endParaRPr lang="zh-CN" altLang="en-US">
                <a:latin typeface="+mn-ea"/>
              </a:endParaRPr>
            </a:p>
          </p:txBody>
        </p:sp>
        <p:sp>
          <p:nvSpPr>
            <p:cNvPr id="181378" name="Line 183"/>
            <p:cNvSpPr>
              <a:spLocks noChangeShapeType="1"/>
            </p:cNvSpPr>
            <p:nvPr/>
          </p:nvSpPr>
          <p:spPr bwMode="auto">
            <a:xfrm>
              <a:off x="3768" y="3504"/>
              <a:ext cx="0" cy="336"/>
            </a:xfrm>
            <a:prstGeom prst="line">
              <a:avLst/>
            </a:prstGeom>
            <a:noFill/>
            <a:ln w="38100">
              <a:solidFill>
                <a:srgbClr val="008000"/>
              </a:solidFill>
              <a:round/>
              <a:headEnd type="triangle" w="med" len="med"/>
            </a:ln>
          </p:spPr>
          <p:txBody>
            <a:bodyPr/>
            <a:lstStyle/>
            <a:p>
              <a:endParaRPr lang="zh-CN" altLang="en-US">
                <a:latin typeface="+mn-ea"/>
              </a:endParaRPr>
            </a:p>
          </p:txBody>
        </p:sp>
      </p:grpSp>
      <p:sp>
        <p:nvSpPr>
          <p:cNvPr id="1464526" name="Line 128"/>
          <p:cNvSpPr>
            <a:spLocks noChangeShapeType="1"/>
          </p:cNvSpPr>
          <p:nvPr/>
        </p:nvSpPr>
        <p:spPr bwMode="auto">
          <a:xfrm flipH="1">
            <a:off x="2270222" y="3267486"/>
            <a:ext cx="1783202" cy="11732"/>
          </a:xfrm>
          <a:prstGeom prst="line">
            <a:avLst/>
          </a:prstGeom>
          <a:noFill/>
          <a:ln w="76200">
            <a:solidFill>
              <a:srgbClr val="0000FF"/>
            </a:solidFill>
            <a:prstDash val="sysDot"/>
            <a:round/>
            <a:headEnd type="triangle" w="med" len="med"/>
          </a:ln>
        </p:spPr>
        <p:txBody>
          <a:bodyPr wrap="none" anchor="ctr"/>
          <a:lstStyle/>
          <a:p>
            <a:endParaRPr lang="zh-CN" altLang="en-US">
              <a:latin typeface="+mn-ea"/>
            </a:endParaRPr>
          </a:p>
        </p:txBody>
      </p:sp>
      <p:sp>
        <p:nvSpPr>
          <p:cNvPr id="1464527" name="Line 129"/>
          <p:cNvSpPr>
            <a:spLocks noChangeShapeType="1"/>
          </p:cNvSpPr>
          <p:nvPr/>
        </p:nvSpPr>
        <p:spPr bwMode="auto">
          <a:xfrm>
            <a:off x="2200453" y="3243690"/>
            <a:ext cx="0" cy="2595393"/>
          </a:xfrm>
          <a:prstGeom prst="line">
            <a:avLst/>
          </a:prstGeom>
          <a:noFill/>
          <a:ln w="76200">
            <a:solidFill>
              <a:srgbClr val="0000FF"/>
            </a:solidFill>
            <a:prstDash val="sysDot"/>
            <a:round/>
            <a:headEnd type="none" w="med" len="med"/>
          </a:ln>
        </p:spPr>
        <p:txBody>
          <a:bodyPr wrap="none" anchor="ctr"/>
          <a:lstStyle/>
          <a:p>
            <a:endParaRPr lang="zh-CN" altLang="en-US">
              <a:latin typeface="+mn-ea"/>
            </a:endParaRPr>
          </a:p>
        </p:txBody>
      </p:sp>
      <p:grpSp>
        <p:nvGrpSpPr>
          <p:cNvPr id="3" name="组合 2"/>
          <p:cNvGrpSpPr/>
          <p:nvPr/>
        </p:nvGrpSpPr>
        <p:grpSpPr>
          <a:xfrm>
            <a:off x="2806808" y="5136458"/>
            <a:ext cx="2935516" cy="837224"/>
            <a:chOff x="2809185" y="5135063"/>
            <a:chExt cx="2935516" cy="837224"/>
          </a:xfrm>
        </p:grpSpPr>
        <p:sp>
          <p:nvSpPr>
            <p:cNvPr id="1464500" name="Line 180"/>
            <p:cNvSpPr>
              <a:spLocks noChangeShapeType="1"/>
            </p:cNvSpPr>
            <p:nvPr/>
          </p:nvSpPr>
          <p:spPr bwMode="auto">
            <a:xfrm>
              <a:off x="3228602" y="5300602"/>
              <a:ext cx="2093059" cy="0"/>
            </a:xfrm>
            <a:prstGeom prst="line">
              <a:avLst/>
            </a:prstGeom>
            <a:noFill/>
            <a:ln w="28575">
              <a:solidFill>
                <a:srgbClr val="FF0000"/>
              </a:solidFill>
              <a:round/>
            </a:ln>
          </p:spPr>
          <p:txBody>
            <a:bodyPr/>
            <a:lstStyle/>
            <a:p>
              <a:endParaRPr lang="zh-CN" altLang="en-US">
                <a:latin typeface="+mn-ea"/>
              </a:endParaRPr>
            </a:p>
          </p:txBody>
        </p:sp>
        <p:sp>
          <p:nvSpPr>
            <p:cNvPr id="1464504" name="Line 184"/>
            <p:cNvSpPr>
              <a:spLocks noChangeShapeType="1"/>
            </p:cNvSpPr>
            <p:nvPr/>
          </p:nvSpPr>
          <p:spPr bwMode="auto">
            <a:xfrm>
              <a:off x="4223744" y="5302508"/>
              <a:ext cx="0" cy="669779"/>
            </a:xfrm>
            <a:prstGeom prst="line">
              <a:avLst/>
            </a:prstGeom>
            <a:noFill/>
            <a:ln w="28575">
              <a:solidFill>
                <a:srgbClr val="FF0000"/>
              </a:solidFill>
              <a:round/>
              <a:headEnd type="triangle" w="med" len="med"/>
            </a:ln>
          </p:spPr>
          <p:txBody>
            <a:bodyPr/>
            <a:lstStyle/>
            <a:p>
              <a:endParaRPr lang="zh-CN" altLang="en-US">
                <a:latin typeface="+mn-ea"/>
              </a:endParaRPr>
            </a:p>
          </p:txBody>
        </p:sp>
        <p:grpSp>
          <p:nvGrpSpPr>
            <p:cNvPr id="59619" name="Group 208"/>
            <p:cNvGrpSpPr/>
            <p:nvPr/>
          </p:nvGrpSpPr>
          <p:grpSpPr bwMode="auto">
            <a:xfrm>
              <a:off x="2809185" y="5135063"/>
              <a:ext cx="2935516" cy="334889"/>
              <a:chOff x="1989" y="3264"/>
              <a:chExt cx="1683" cy="192"/>
            </a:xfrm>
          </p:grpSpPr>
          <p:grpSp>
            <p:nvGrpSpPr>
              <p:cNvPr id="181352" name="Group 209"/>
              <p:cNvGrpSpPr>
                <a:grpSpLocks noChangeAspect="1"/>
              </p:cNvGrpSpPr>
              <p:nvPr/>
            </p:nvGrpSpPr>
            <p:grpSpPr bwMode="auto">
              <a:xfrm>
                <a:off x="1989" y="3264"/>
                <a:ext cx="243" cy="192"/>
                <a:chOff x="3357" y="2544"/>
                <a:chExt cx="243" cy="192"/>
              </a:xfrm>
            </p:grpSpPr>
            <p:sp>
              <p:nvSpPr>
                <p:cNvPr id="181359" name="Line 210"/>
                <p:cNvSpPr>
                  <a:spLocks noChangeAspect="1" noChangeShapeType="1"/>
                </p:cNvSpPr>
                <p:nvPr/>
              </p:nvSpPr>
              <p:spPr bwMode="auto">
                <a:xfrm>
                  <a:off x="3453" y="2544"/>
                  <a:ext cx="0" cy="192"/>
                </a:xfrm>
                <a:prstGeom prst="line">
                  <a:avLst/>
                </a:prstGeom>
                <a:noFill/>
                <a:ln w="44450">
                  <a:solidFill>
                    <a:srgbClr val="FF0000"/>
                  </a:solidFill>
                  <a:round/>
                </a:ln>
              </p:spPr>
              <p:txBody>
                <a:bodyPr/>
                <a:lstStyle/>
                <a:p>
                  <a:endParaRPr lang="zh-CN" altLang="en-US">
                    <a:latin typeface="+mn-ea"/>
                  </a:endParaRPr>
                </a:p>
              </p:txBody>
            </p:sp>
            <p:sp>
              <p:nvSpPr>
                <p:cNvPr id="181360" name="Line 211"/>
                <p:cNvSpPr>
                  <a:spLocks noChangeAspect="1" noChangeShapeType="1"/>
                </p:cNvSpPr>
                <p:nvPr/>
              </p:nvSpPr>
              <p:spPr bwMode="auto">
                <a:xfrm>
                  <a:off x="3501" y="2592"/>
                  <a:ext cx="0" cy="96"/>
                </a:xfrm>
                <a:prstGeom prst="line">
                  <a:avLst/>
                </a:prstGeom>
                <a:noFill/>
                <a:ln w="44450">
                  <a:solidFill>
                    <a:srgbClr val="FF0000"/>
                  </a:solidFill>
                  <a:round/>
                </a:ln>
              </p:spPr>
              <p:txBody>
                <a:bodyPr/>
                <a:lstStyle/>
                <a:p>
                  <a:endParaRPr lang="zh-CN" altLang="en-US">
                    <a:latin typeface="+mn-ea"/>
                  </a:endParaRPr>
                </a:p>
              </p:txBody>
            </p:sp>
            <p:sp>
              <p:nvSpPr>
                <p:cNvPr id="181361" name="Line 212"/>
                <p:cNvSpPr>
                  <a:spLocks noChangeAspect="1" noChangeShapeType="1"/>
                </p:cNvSpPr>
                <p:nvPr/>
              </p:nvSpPr>
              <p:spPr bwMode="auto">
                <a:xfrm>
                  <a:off x="3357" y="2592"/>
                  <a:ext cx="96" cy="0"/>
                </a:xfrm>
                <a:prstGeom prst="line">
                  <a:avLst/>
                </a:prstGeom>
                <a:noFill/>
                <a:ln w="38100">
                  <a:solidFill>
                    <a:srgbClr val="FF0000"/>
                  </a:solidFill>
                  <a:round/>
                </a:ln>
              </p:spPr>
              <p:txBody>
                <a:bodyPr/>
                <a:lstStyle/>
                <a:p>
                  <a:endParaRPr lang="zh-CN" altLang="en-US">
                    <a:latin typeface="+mn-ea"/>
                  </a:endParaRPr>
                </a:p>
              </p:txBody>
            </p:sp>
            <p:sp>
              <p:nvSpPr>
                <p:cNvPr id="181362" name="Line 213"/>
                <p:cNvSpPr>
                  <a:spLocks noChangeAspect="1" noChangeShapeType="1"/>
                </p:cNvSpPr>
                <p:nvPr/>
              </p:nvSpPr>
              <p:spPr bwMode="auto">
                <a:xfrm>
                  <a:off x="3357" y="2688"/>
                  <a:ext cx="96" cy="0"/>
                </a:xfrm>
                <a:prstGeom prst="line">
                  <a:avLst/>
                </a:prstGeom>
                <a:noFill/>
                <a:ln w="38100">
                  <a:solidFill>
                    <a:srgbClr val="FF0000"/>
                  </a:solidFill>
                  <a:round/>
                </a:ln>
              </p:spPr>
              <p:txBody>
                <a:bodyPr/>
                <a:lstStyle/>
                <a:p>
                  <a:endParaRPr lang="zh-CN" altLang="en-US">
                    <a:latin typeface="+mn-ea"/>
                  </a:endParaRPr>
                </a:p>
              </p:txBody>
            </p:sp>
            <p:sp>
              <p:nvSpPr>
                <p:cNvPr id="181363" name="Line 214"/>
                <p:cNvSpPr>
                  <a:spLocks noChangeAspect="1" noChangeShapeType="1"/>
                </p:cNvSpPr>
                <p:nvPr/>
              </p:nvSpPr>
              <p:spPr bwMode="auto">
                <a:xfrm>
                  <a:off x="3504" y="2638"/>
                  <a:ext cx="96" cy="0"/>
                </a:xfrm>
                <a:prstGeom prst="line">
                  <a:avLst/>
                </a:prstGeom>
                <a:noFill/>
                <a:ln w="28575">
                  <a:solidFill>
                    <a:srgbClr val="FF0000"/>
                  </a:solidFill>
                  <a:round/>
                </a:ln>
              </p:spPr>
              <p:txBody>
                <a:bodyPr/>
                <a:lstStyle/>
                <a:p>
                  <a:endParaRPr lang="zh-CN" altLang="en-US">
                    <a:latin typeface="+mn-ea"/>
                  </a:endParaRPr>
                </a:p>
              </p:txBody>
            </p:sp>
          </p:grpSp>
          <p:grpSp>
            <p:nvGrpSpPr>
              <p:cNvPr id="181353" name="Group 215"/>
              <p:cNvGrpSpPr>
                <a:grpSpLocks noChangeAspect="1"/>
              </p:cNvGrpSpPr>
              <p:nvPr/>
            </p:nvGrpSpPr>
            <p:grpSpPr bwMode="auto">
              <a:xfrm>
                <a:off x="3429" y="3264"/>
                <a:ext cx="243" cy="192"/>
                <a:chOff x="4029" y="2544"/>
                <a:chExt cx="243" cy="192"/>
              </a:xfrm>
            </p:grpSpPr>
            <p:sp>
              <p:nvSpPr>
                <p:cNvPr id="181354" name="Line 216"/>
                <p:cNvSpPr>
                  <a:spLocks noChangeAspect="1" noChangeShapeType="1"/>
                </p:cNvSpPr>
                <p:nvPr/>
              </p:nvSpPr>
              <p:spPr bwMode="auto">
                <a:xfrm>
                  <a:off x="4173" y="2544"/>
                  <a:ext cx="0" cy="192"/>
                </a:xfrm>
                <a:prstGeom prst="line">
                  <a:avLst/>
                </a:prstGeom>
                <a:noFill/>
                <a:ln w="44450">
                  <a:solidFill>
                    <a:srgbClr val="FF0000"/>
                  </a:solidFill>
                  <a:round/>
                </a:ln>
              </p:spPr>
              <p:txBody>
                <a:bodyPr/>
                <a:lstStyle/>
                <a:p>
                  <a:endParaRPr lang="zh-CN" altLang="en-US">
                    <a:latin typeface="+mn-ea"/>
                  </a:endParaRPr>
                </a:p>
              </p:txBody>
            </p:sp>
            <p:sp>
              <p:nvSpPr>
                <p:cNvPr id="181355" name="Line 217"/>
                <p:cNvSpPr>
                  <a:spLocks noChangeAspect="1" noChangeShapeType="1"/>
                </p:cNvSpPr>
                <p:nvPr/>
              </p:nvSpPr>
              <p:spPr bwMode="auto">
                <a:xfrm>
                  <a:off x="4125" y="2592"/>
                  <a:ext cx="0" cy="96"/>
                </a:xfrm>
                <a:prstGeom prst="line">
                  <a:avLst/>
                </a:prstGeom>
                <a:noFill/>
                <a:ln w="44450">
                  <a:solidFill>
                    <a:srgbClr val="FF0000"/>
                  </a:solidFill>
                  <a:round/>
                </a:ln>
              </p:spPr>
              <p:txBody>
                <a:bodyPr/>
                <a:lstStyle/>
                <a:p>
                  <a:endParaRPr lang="zh-CN" altLang="en-US">
                    <a:latin typeface="+mn-ea"/>
                  </a:endParaRPr>
                </a:p>
              </p:txBody>
            </p:sp>
            <p:sp>
              <p:nvSpPr>
                <p:cNvPr id="181356" name="Line 218"/>
                <p:cNvSpPr>
                  <a:spLocks noChangeAspect="1" noChangeShapeType="1"/>
                </p:cNvSpPr>
                <p:nvPr/>
              </p:nvSpPr>
              <p:spPr bwMode="auto">
                <a:xfrm>
                  <a:off x="4176" y="2592"/>
                  <a:ext cx="96" cy="0"/>
                </a:xfrm>
                <a:prstGeom prst="line">
                  <a:avLst/>
                </a:prstGeom>
                <a:noFill/>
                <a:ln w="38100">
                  <a:solidFill>
                    <a:srgbClr val="FF0000"/>
                  </a:solidFill>
                  <a:round/>
                </a:ln>
              </p:spPr>
              <p:txBody>
                <a:bodyPr/>
                <a:lstStyle/>
                <a:p>
                  <a:endParaRPr lang="zh-CN" altLang="en-US">
                    <a:latin typeface="+mn-ea"/>
                  </a:endParaRPr>
                </a:p>
              </p:txBody>
            </p:sp>
            <p:sp>
              <p:nvSpPr>
                <p:cNvPr id="181357" name="Line 219"/>
                <p:cNvSpPr>
                  <a:spLocks noChangeAspect="1" noChangeShapeType="1"/>
                </p:cNvSpPr>
                <p:nvPr/>
              </p:nvSpPr>
              <p:spPr bwMode="auto">
                <a:xfrm>
                  <a:off x="4176" y="2688"/>
                  <a:ext cx="96" cy="0"/>
                </a:xfrm>
                <a:prstGeom prst="line">
                  <a:avLst/>
                </a:prstGeom>
                <a:noFill/>
                <a:ln w="38100">
                  <a:solidFill>
                    <a:srgbClr val="FF0000"/>
                  </a:solidFill>
                  <a:round/>
                </a:ln>
              </p:spPr>
              <p:txBody>
                <a:bodyPr/>
                <a:lstStyle/>
                <a:p>
                  <a:endParaRPr lang="zh-CN" altLang="en-US">
                    <a:latin typeface="+mn-ea"/>
                  </a:endParaRPr>
                </a:p>
              </p:txBody>
            </p:sp>
            <p:sp>
              <p:nvSpPr>
                <p:cNvPr id="181358" name="Line 220"/>
                <p:cNvSpPr>
                  <a:spLocks noChangeAspect="1" noChangeShapeType="1"/>
                </p:cNvSpPr>
                <p:nvPr/>
              </p:nvSpPr>
              <p:spPr bwMode="auto">
                <a:xfrm>
                  <a:off x="4029" y="2640"/>
                  <a:ext cx="96" cy="0"/>
                </a:xfrm>
                <a:prstGeom prst="line">
                  <a:avLst/>
                </a:prstGeom>
                <a:noFill/>
                <a:ln w="28575">
                  <a:solidFill>
                    <a:srgbClr val="FF0000"/>
                  </a:solidFill>
                  <a:round/>
                </a:ln>
              </p:spPr>
              <p:txBody>
                <a:bodyPr/>
                <a:lstStyle/>
                <a:p>
                  <a:endParaRPr lang="zh-CN" altLang="en-US">
                    <a:latin typeface="+mn-ea"/>
                  </a:endParaRPr>
                </a:p>
              </p:txBody>
            </p:sp>
          </p:grpSp>
        </p:grpSp>
      </p:grpSp>
      <p:grpSp>
        <p:nvGrpSpPr>
          <p:cNvPr id="181347" name="Group 136"/>
          <p:cNvGrpSpPr/>
          <p:nvPr/>
        </p:nvGrpSpPr>
        <p:grpSpPr bwMode="auto">
          <a:xfrm>
            <a:off x="5493533" y="4716451"/>
            <a:ext cx="251167" cy="334889"/>
            <a:chOff x="5040" y="2688"/>
            <a:chExt cx="144" cy="192"/>
          </a:xfrm>
        </p:grpSpPr>
        <p:sp>
          <p:nvSpPr>
            <p:cNvPr id="181350" name="Rectangle 137"/>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sp>
          <p:nvSpPr>
            <p:cNvPr id="181351" name="Line 138"/>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sp>
        <p:nvSpPr>
          <p:cNvPr id="181348" name="Rectangle 225"/>
          <p:cNvSpPr>
            <a:spLocks noChangeArrowheads="1"/>
          </p:cNvSpPr>
          <p:nvPr/>
        </p:nvSpPr>
        <p:spPr bwMode="auto">
          <a:xfrm>
            <a:off x="2870232" y="1241973"/>
            <a:ext cx="334889" cy="334889"/>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E</a:t>
            </a:r>
            <a:r>
              <a:rPr lang="en-US" altLang="zh-CN" sz="1600" b="1" baseline="-25000" dirty="0">
                <a:solidFill>
                  <a:srgbClr val="FF0000"/>
                </a:solidFill>
                <a:latin typeface="+mn-ea"/>
              </a:rPr>
              <a:t>D</a:t>
            </a:r>
            <a:endParaRPr lang="en-US" altLang="zh-CN" sz="1600" b="1" dirty="0">
              <a:solidFill>
                <a:srgbClr val="FF0000"/>
              </a:solidFill>
              <a:latin typeface="+mn-ea"/>
            </a:endParaRPr>
          </a:p>
        </p:txBody>
      </p:sp>
      <p:grpSp>
        <p:nvGrpSpPr>
          <p:cNvPr id="227" name="Group 38"/>
          <p:cNvGrpSpPr/>
          <p:nvPr/>
        </p:nvGrpSpPr>
        <p:grpSpPr bwMode="auto">
          <a:xfrm>
            <a:off x="2884186" y="2454209"/>
            <a:ext cx="2764582" cy="420357"/>
            <a:chOff x="2040" y="1727"/>
            <a:chExt cx="1585" cy="241"/>
          </a:xfrm>
        </p:grpSpPr>
        <p:grpSp>
          <p:nvGrpSpPr>
            <p:cNvPr id="228" name="Group 39"/>
            <p:cNvGrpSpPr>
              <a:grpSpLocks noChangeAspect="1"/>
            </p:cNvGrpSpPr>
            <p:nvPr/>
          </p:nvGrpSpPr>
          <p:grpSpPr bwMode="auto">
            <a:xfrm rot="16200000" flipV="1">
              <a:off x="2016" y="1752"/>
              <a:ext cx="240" cy="192"/>
              <a:chOff x="3360" y="2544"/>
              <a:chExt cx="240" cy="192"/>
            </a:xfrm>
          </p:grpSpPr>
          <p:sp>
            <p:nvSpPr>
              <p:cNvPr id="235" name="Line 40"/>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236" name="Line 41"/>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237" name="Line 42"/>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238" name="Line 43"/>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239" name="Line 44"/>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229" name="Group 45"/>
            <p:cNvGrpSpPr>
              <a:grpSpLocks noChangeAspect="1"/>
            </p:cNvGrpSpPr>
            <p:nvPr/>
          </p:nvGrpSpPr>
          <p:grpSpPr bwMode="auto">
            <a:xfrm rot="16200000" flipV="1">
              <a:off x="3408" y="1752"/>
              <a:ext cx="241" cy="192"/>
              <a:chOff x="3360" y="2544"/>
              <a:chExt cx="241" cy="192"/>
            </a:xfrm>
          </p:grpSpPr>
          <p:sp>
            <p:nvSpPr>
              <p:cNvPr id="230" name="Line 46"/>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231" name="Line 47"/>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232" name="Line 48"/>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233" name="Line 49"/>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234" name="Line 50"/>
              <p:cNvSpPr>
                <a:spLocks noChangeAspect="1" noChangeShapeType="1"/>
              </p:cNvSpPr>
              <p:nvPr/>
            </p:nvSpPr>
            <p:spPr bwMode="auto">
              <a:xfrm>
                <a:off x="3504" y="2640"/>
                <a:ext cx="97" cy="0"/>
              </a:xfrm>
              <a:prstGeom prst="line">
                <a:avLst/>
              </a:prstGeom>
              <a:noFill/>
              <a:ln w="19050">
                <a:solidFill>
                  <a:srgbClr val="FF0000"/>
                </a:solidFill>
                <a:round/>
              </a:ln>
            </p:spPr>
            <p:txBody>
              <a:bodyPr/>
              <a:lstStyle/>
              <a:p>
                <a:endParaRPr lang="zh-CN" altLang="en-US">
                  <a:latin typeface="+mn-ea"/>
                </a:endParaRPr>
              </a:p>
            </p:txBody>
          </p:sp>
        </p:grpSp>
      </p:grpSp>
      <p:grpSp>
        <p:nvGrpSpPr>
          <p:cNvPr id="15" name="组合 14"/>
          <p:cNvGrpSpPr/>
          <p:nvPr/>
        </p:nvGrpSpPr>
        <p:grpSpPr>
          <a:xfrm>
            <a:off x="3135353" y="2874559"/>
            <a:ext cx="1928491" cy="1004668"/>
            <a:chOff x="3135353" y="2874559"/>
            <a:chExt cx="1928491" cy="1004668"/>
          </a:xfrm>
        </p:grpSpPr>
        <p:grpSp>
          <p:nvGrpSpPr>
            <p:cNvPr id="13" name="组合 12"/>
            <p:cNvGrpSpPr/>
            <p:nvPr/>
          </p:nvGrpSpPr>
          <p:grpSpPr>
            <a:xfrm>
              <a:off x="3135353" y="2874559"/>
              <a:ext cx="1928491" cy="1004668"/>
              <a:chOff x="3135353" y="2874559"/>
              <a:chExt cx="1928491" cy="1004668"/>
            </a:xfrm>
          </p:grpSpPr>
          <p:grpSp>
            <p:nvGrpSpPr>
              <p:cNvPr id="29" name="Group 193"/>
              <p:cNvGrpSpPr/>
              <p:nvPr/>
            </p:nvGrpSpPr>
            <p:grpSpPr bwMode="auto">
              <a:xfrm>
                <a:off x="4558634" y="3795505"/>
                <a:ext cx="167445" cy="83722"/>
                <a:chOff x="3888" y="2832"/>
                <a:chExt cx="96" cy="48"/>
              </a:xfrm>
            </p:grpSpPr>
            <p:sp>
              <p:nvSpPr>
                <p:cNvPr id="181370" name="Line 194"/>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81371" name="Line 195"/>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grpSp>
            <p:nvGrpSpPr>
              <p:cNvPr id="10" name="组合 9"/>
              <p:cNvGrpSpPr/>
              <p:nvPr/>
            </p:nvGrpSpPr>
            <p:grpSpPr>
              <a:xfrm>
                <a:off x="3135353" y="2874559"/>
                <a:ext cx="1507003" cy="669779"/>
                <a:chOff x="3135353" y="2874559"/>
                <a:chExt cx="1507003" cy="669779"/>
              </a:xfrm>
            </p:grpSpPr>
            <p:sp>
              <p:nvSpPr>
                <p:cNvPr id="1464492" name="Line 172"/>
                <p:cNvSpPr>
                  <a:spLocks noChangeAspect="1" noChangeShapeType="1"/>
                </p:cNvSpPr>
                <p:nvPr/>
              </p:nvSpPr>
              <p:spPr bwMode="auto">
                <a:xfrm>
                  <a:off x="3470243" y="2874559"/>
                  <a:ext cx="0" cy="586057"/>
                </a:xfrm>
                <a:prstGeom prst="line">
                  <a:avLst/>
                </a:prstGeom>
                <a:noFill/>
                <a:ln w="28575">
                  <a:solidFill>
                    <a:srgbClr val="FF0000"/>
                  </a:solidFill>
                  <a:round/>
                </a:ln>
              </p:spPr>
              <p:txBody>
                <a:bodyPr/>
                <a:lstStyle/>
                <a:p>
                  <a:endParaRPr lang="zh-CN" altLang="en-US">
                    <a:latin typeface="+mn-ea"/>
                  </a:endParaRPr>
                </a:p>
              </p:txBody>
            </p:sp>
            <p:grpSp>
              <p:nvGrpSpPr>
                <p:cNvPr id="8" name="组合 7"/>
                <p:cNvGrpSpPr/>
                <p:nvPr/>
              </p:nvGrpSpPr>
              <p:grpSpPr>
                <a:xfrm>
                  <a:off x="3135353" y="2874559"/>
                  <a:ext cx="1507003" cy="669779"/>
                  <a:chOff x="3135353" y="2874559"/>
                  <a:chExt cx="1507003" cy="669779"/>
                </a:xfrm>
              </p:grpSpPr>
              <p:sp>
                <p:nvSpPr>
                  <p:cNvPr id="1464494" name="Line 174"/>
                  <p:cNvSpPr>
                    <a:spLocks noChangeAspect="1" noChangeShapeType="1"/>
                  </p:cNvSpPr>
                  <p:nvPr/>
                </p:nvSpPr>
                <p:spPr bwMode="auto">
                  <a:xfrm>
                    <a:off x="3135353" y="2874559"/>
                    <a:ext cx="334889" cy="0"/>
                  </a:xfrm>
                  <a:prstGeom prst="line">
                    <a:avLst/>
                  </a:prstGeom>
                  <a:noFill/>
                  <a:ln w="28575">
                    <a:solidFill>
                      <a:srgbClr val="FF0000"/>
                    </a:solidFill>
                    <a:round/>
                    <a:tailEnd type="oval" w="med" len="med"/>
                  </a:ln>
                </p:spPr>
                <p:txBody>
                  <a:bodyPr/>
                  <a:lstStyle/>
                  <a:p>
                    <a:endParaRPr lang="zh-CN" altLang="en-US">
                      <a:latin typeface="+mn-ea"/>
                    </a:endParaRPr>
                  </a:p>
                </p:txBody>
              </p:sp>
              <p:grpSp>
                <p:nvGrpSpPr>
                  <p:cNvPr id="30" name="Group 197"/>
                  <p:cNvGrpSpPr/>
                  <p:nvPr/>
                </p:nvGrpSpPr>
                <p:grpSpPr bwMode="auto">
                  <a:xfrm>
                    <a:off x="3470243" y="2874559"/>
                    <a:ext cx="1172113" cy="669779"/>
                    <a:chOff x="2472" y="2064"/>
                    <a:chExt cx="672" cy="384"/>
                  </a:xfrm>
                </p:grpSpPr>
                <p:sp>
                  <p:nvSpPr>
                    <p:cNvPr id="181367" name="Line 198"/>
                    <p:cNvSpPr>
                      <a:spLocks noChangeAspect="1" noChangeShapeType="1"/>
                    </p:cNvSpPr>
                    <p:nvPr/>
                  </p:nvSpPr>
                  <p:spPr bwMode="auto">
                    <a:xfrm>
                      <a:off x="2472" y="2064"/>
                      <a:ext cx="288" cy="0"/>
                    </a:xfrm>
                    <a:prstGeom prst="line">
                      <a:avLst/>
                    </a:prstGeom>
                    <a:noFill/>
                    <a:ln w="28575">
                      <a:solidFill>
                        <a:srgbClr val="FF0000"/>
                      </a:solidFill>
                      <a:round/>
                    </a:ln>
                  </p:spPr>
                  <p:txBody>
                    <a:bodyPr/>
                    <a:lstStyle/>
                    <a:p>
                      <a:endParaRPr lang="zh-CN" altLang="en-US">
                        <a:latin typeface="+mn-ea"/>
                      </a:endParaRPr>
                    </a:p>
                  </p:txBody>
                </p:sp>
                <p:sp>
                  <p:nvSpPr>
                    <p:cNvPr id="181368" name="Line 199"/>
                    <p:cNvSpPr>
                      <a:spLocks noChangeAspect="1" noChangeShapeType="1"/>
                    </p:cNvSpPr>
                    <p:nvPr/>
                  </p:nvSpPr>
                  <p:spPr bwMode="auto">
                    <a:xfrm>
                      <a:off x="3048" y="2448"/>
                      <a:ext cx="96" cy="0"/>
                    </a:xfrm>
                    <a:prstGeom prst="line">
                      <a:avLst/>
                    </a:prstGeom>
                    <a:noFill/>
                    <a:ln w="28575">
                      <a:solidFill>
                        <a:srgbClr val="FF0000"/>
                      </a:solidFill>
                      <a:round/>
                    </a:ln>
                  </p:spPr>
                  <p:txBody>
                    <a:bodyPr/>
                    <a:lstStyle/>
                    <a:p>
                      <a:endParaRPr lang="zh-CN" altLang="en-US">
                        <a:latin typeface="+mn-ea"/>
                      </a:endParaRPr>
                    </a:p>
                  </p:txBody>
                </p:sp>
                <p:sp>
                  <p:nvSpPr>
                    <p:cNvPr id="181369" name="Line 200"/>
                    <p:cNvSpPr>
                      <a:spLocks noChangeShapeType="1"/>
                    </p:cNvSpPr>
                    <p:nvPr/>
                  </p:nvSpPr>
                  <p:spPr bwMode="auto">
                    <a:xfrm>
                      <a:off x="2760" y="2064"/>
                      <a:ext cx="288" cy="384"/>
                    </a:xfrm>
                    <a:prstGeom prst="line">
                      <a:avLst/>
                    </a:prstGeom>
                    <a:noFill/>
                    <a:ln w="28575">
                      <a:solidFill>
                        <a:srgbClr val="FF0000"/>
                      </a:solidFill>
                      <a:round/>
                    </a:ln>
                  </p:spPr>
                  <p:txBody>
                    <a:bodyPr/>
                    <a:lstStyle/>
                    <a:p>
                      <a:endParaRPr lang="zh-CN" altLang="en-US">
                        <a:latin typeface="+mn-ea"/>
                      </a:endParaRPr>
                    </a:p>
                  </p:txBody>
                </p:sp>
              </p:grpSp>
            </p:grpSp>
          </p:grpSp>
          <p:grpSp>
            <p:nvGrpSpPr>
              <p:cNvPr id="240" name="Group 25"/>
              <p:cNvGrpSpPr>
                <a:grpSpLocks noChangeAspect="1"/>
              </p:cNvGrpSpPr>
              <p:nvPr/>
            </p:nvGrpSpPr>
            <p:grpSpPr bwMode="auto">
              <a:xfrm>
                <a:off x="4645232" y="3364090"/>
                <a:ext cx="418612" cy="334889"/>
                <a:chOff x="4032" y="2544"/>
                <a:chExt cx="240" cy="192"/>
              </a:xfrm>
            </p:grpSpPr>
            <p:sp>
              <p:nvSpPr>
                <p:cNvPr id="241" name="Line 26"/>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242" name="Line 27"/>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243" name="Line 28"/>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244" name="Line 29"/>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245" name="Line 30"/>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sp>
          <p:nvSpPr>
            <p:cNvPr id="1464516" name="Line 196"/>
            <p:cNvSpPr>
              <a:spLocks noChangeAspect="1" noChangeShapeType="1"/>
            </p:cNvSpPr>
            <p:nvPr/>
          </p:nvSpPr>
          <p:spPr bwMode="auto">
            <a:xfrm>
              <a:off x="4642356" y="3544338"/>
              <a:ext cx="0" cy="251167"/>
            </a:xfrm>
            <a:prstGeom prst="line">
              <a:avLst/>
            </a:prstGeom>
            <a:noFill/>
            <a:ln w="28575">
              <a:solidFill>
                <a:srgbClr val="FF0000"/>
              </a:solidFill>
              <a:round/>
              <a:headEnd type="oval" w="med" len="med"/>
            </a:ln>
          </p:spPr>
          <p:txBody>
            <a:bodyPr/>
            <a:lstStyle/>
            <a:p>
              <a:endParaRPr lang="zh-CN" altLang="en-US">
                <a:latin typeface="+mn-ea"/>
              </a:endParaRPr>
            </a:p>
          </p:txBody>
        </p:sp>
      </p:grpSp>
      <p:grpSp>
        <p:nvGrpSpPr>
          <p:cNvPr id="14" name="组合 13"/>
          <p:cNvGrpSpPr/>
          <p:nvPr/>
        </p:nvGrpSpPr>
        <p:grpSpPr>
          <a:xfrm>
            <a:off x="3468948" y="2874559"/>
            <a:ext cx="1926909" cy="1004668"/>
            <a:chOff x="3468948" y="2874559"/>
            <a:chExt cx="1926909" cy="1004668"/>
          </a:xfrm>
        </p:grpSpPr>
        <p:sp>
          <p:nvSpPr>
            <p:cNvPr id="1464508" name="Line 188"/>
            <p:cNvSpPr>
              <a:spLocks noChangeAspect="1" noChangeShapeType="1"/>
            </p:cNvSpPr>
            <p:nvPr/>
          </p:nvSpPr>
          <p:spPr bwMode="auto">
            <a:xfrm>
              <a:off x="3888855" y="3544338"/>
              <a:ext cx="0" cy="251167"/>
            </a:xfrm>
            <a:prstGeom prst="line">
              <a:avLst/>
            </a:prstGeom>
            <a:noFill/>
            <a:ln w="28575">
              <a:solidFill>
                <a:srgbClr val="008000"/>
              </a:solidFill>
              <a:round/>
              <a:headEnd type="oval" w="med" len="med"/>
            </a:ln>
          </p:spPr>
          <p:txBody>
            <a:bodyPr/>
            <a:lstStyle/>
            <a:p>
              <a:endParaRPr lang="zh-CN" altLang="en-US">
                <a:latin typeface="+mn-ea"/>
              </a:endParaRPr>
            </a:p>
          </p:txBody>
        </p:sp>
        <p:grpSp>
          <p:nvGrpSpPr>
            <p:cNvPr id="12" name="组合 11"/>
            <p:cNvGrpSpPr/>
            <p:nvPr/>
          </p:nvGrpSpPr>
          <p:grpSpPr>
            <a:xfrm>
              <a:off x="3468948" y="2874559"/>
              <a:ext cx="1926909" cy="1004668"/>
              <a:chOff x="3468948" y="2874559"/>
              <a:chExt cx="1926909" cy="1004668"/>
            </a:xfrm>
          </p:grpSpPr>
          <p:grpSp>
            <p:nvGrpSpPr>
              <p:cNvPr id="27" name="Group 185"/>
              <p:cNvGrpSpPr/>
              <p:nvPr/>
            </p:nvGrpSpPr>
            <p:grpSpPr bwMode="auto">
              <a:xfrm>
                <a:off x="3805132" y="3795505"/>
                <a:ext cx="167445" cy="83722"/>
                <a:chOff x="3888" y="2832"/>
                <a:chExt cx="96" cy="48"/>
              </a:xfrm>
            </p:grpSpPr>
            <p:sp>
              <p:nvSpPr>
                <p:cNvPr id="181375" name="Line 186"/>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181376" name="Line 187"/>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grpSp>
            <p:nvGrpSpPr>
              <p:cNvPr id="9" name="组合 8"/>
              <p:cNvGrpSpPr/>
              <p:nvPr/>
            </p:nvGrpSpPr>
            <p:grpSpPr>
              <a:xfrm>
                <a:off x="3888855" y="2874559"/>
                <a:ext cx="1507002" cy="669779"/>
                <a:chOff x="3888855" y="2874559"/>
                <a:chExt cx="1507002" cy="669779"/>
              </a:xfrm>
            </p:grpSpPr>
            <p:sp>
              <p:nvSpPr>
                <p:cNvPr id="1464493" name="Line 173"/>
                <p:cNvSpPr>
                  <a:spLocks noChangeAspect="1" noChangeShapeType="1"/>
                </p:cNvSpPr>
                <p:nvPr/>
              </p:nvSpPr>
              <p:spPr bwMode="auto">
                <a:xfrm>
                  <a:off x="5060968" y="2874559"/>
                  <a:ext cx="0" cy="586057"/>
                </a:xfrm>
                <a:prstGeom prst="line">
                  <a:avLst/>
                </a:prstGeom>
                <a:noFill/>
                <a:ln w="28575">
                  <a:solidFill>
                    <a:srgbClr val="008000"/>
                  </a:solidFill>
                  <a:round/>
                </a:ln>
              </p:spPr>
              <p:txBody>
                <a:bodyPr/>
                <a:lstStyle/>
                <a:p>
                  <a:endParaRPr lang="zh-CN" altLang="en-US">
                    <a:latin typeface="+mn-ea"/>
                  </a:endParaRPr>
                </a:p>
              </p:txBody>
            </p:sp>
            <p:grpSp>
              <p:nvGrpSpPr>
                <p:cNvPr id="28" name="Group 189"/>
                <p:cNvGrpSpPr/>
                <p:nvPr/>
              </p:nvGrpSpPr>
              <p:grpSpPr bwMode="auto">
                <a:xfrm>
                  <a:off x="3888855" y="2874559"/>
                  <a:ext cx="1172113" cy="669779"/>
                  <a:chOff x="2712" y="2064"/>
                  <a:chExt cx="672" cy="384"/>
                </a:xfrm>
              </p:grpSpPr>
              <p:sp>
                <p:nvSpPr>
                  <p:cNvPr id="181372" name="Line 190"/>
                  <p:cNvSpPr>
                    <a:spLocks noChangeAspect="1" noChangeShapeType="1"/>
                  </p:cNvSpPr>
                  <p:nvPr/>
                </p:nvSpPr>
                <p:spPr bwMode="auto">
                  <a:xfrm>
                    <a:off x="3144" y="2064"/>
                    <a:ext cx="240" cy="0"/>
                  </a:xfrm>
                  <a:prstGeom prst="line">
                    <a:avLst/>
                  </a:prstGeom>
                  <a:noFill/>
                  <a:ln w="28575">
                    <a:solidFill>
                      <a:srgbClr val="008000"/>
                    </a:solidFill>
                    <a:round/>
                  </a:ln>
                </p:spPr>
                <p:txBody>
                  <a:bodyPr/>
                  <a:lstStyle/>
                  <a:p>
                    <a:endParaRPr lang="zh-CN" altLang="en-US">
                      <a:latin typeface="+mn-ea"/>
                    </a:endParaRPr>
                  </a:p>
                </p:txBody>
              </p:sp>
              <p:sp>
                <p:nvSpPr>
                  <p:cNvPr id="181373" name="Line 191"/>
                  <p:cNvSpPr>
                    <a:spLocks noChangeShapeType="1"/>
                  </p:cNvSpPr>
                  <p:nvPr/>
                </p:nvSpPr>
                <p:spPr bwMode="auto">
                  <a:xfrm flipV="1">
                    <a:off x="2808" y="2064"/>
                    <a:ext cx="336" cy="384"/>
                  </a:xfrm>
                  <a:prstGeom prst="line">
                    <a:avLst/>
                  </a:prstGeom>
                  <a:noFill/>
                  <a:ln w="28575">
                    <a:solidFill>
                      <a:srgbClr val="008000"/>
                    </a:solidFill>
                    <a:round/>
                  </a:ln>
                </p:spPr>
                <p:txBody>
                  <a:bodyPr/>
                  <a:lstStyle/>
                  <a:p>
                    <a:endParaRPr lang="zh-CN" altLang="en-US">
                      <a:latin typeface="+mn-ea"/>
                    </a:endParaRPr>
                  </a:p>
                </p:txBody>
              </p:sp>
              <p:sp>
                <p:nvSpPr>
                  <p:cNvPr id="181374" name="Line 192"/>
                  <p:cNvSpPr>
                    <a:spLocks noChangeAspect="1" noChangeShapeType="1"/>
                  </p:cNvSpPr>
                  <p:nvPr/>
                </p:nvSpPr>
                <p:spPr bwMode="auto">
                  <a:xfrm>
                    <a:off x="2712" y="2448"/>
                    <a:ext cx="96" cy="0"/>
                  </a:xfrm>
                  <a:prstGeom prst="line">
                    <a:avLst/>
                  </a:prstGeom>
                  <a:noFill/>
                  <a:ln w="28575">
                    <a:solidFill>
                      <a:srgbClr val="008000"/>
                    </a:solidFill>
                    <a:round/>
                  </a:ln>
                </p:spPr>
                <p:txBody>
                  <a:bodyPr/>
                  <a:lstStyle/>
                  <a:p>
                    <a:endParaRPr lang="zh-CN" altLang="en-US">
                      <a:latin typeface="+mn-ea"/>
                    </a:endParaRPr>
                  </a:p>
                </p:txBody>
              </p:sp>
            </p:grpSp>
            <p:sp>
              <p:nvSpPr>
                <p:cNvPr id="1464521" name="Line 201"/>
                <p:cNvSpPr>
                  <a:spLocks noChangeAspect="1" noChangeShapeType="1"/>
                </p:cNvSpPr>
                <p:nvPr/>
              </p:nvSpPr>
              <p:spPr bwMode="auto">
                <a:xfrm>
                  <a:off x="5060968" y="2874559"/>
                  <a:ext cx="334889" cy="0"/>
                </a:xfrm>
                <a:prstGeom prst="line">
                  <a:avLst/>
                </a:prstGeom>
                <a:noFill/>
                <a:ln w="28575">
                  <a:solidFill>
                    <a:srgbClr val="008000"/>
                  </a:solidFill>
                  <a:round/>
                  <a:headEnd type="oval" w="med" len="med"/>
                </a:ln>
              </p:spPr>
              <p:txBody>
                <a:bodyPr/>
                <a:lstStyle/>
                <a:p>
                  <a:endParaRPr lang="zh-CN" altLang="en-US">
                    <a:latin typeface="+mn-ea"/>
                  </a:endParaRPr>
                </a:p>
              </p:txBody>
            </p:sp>
          </p:grpSp>
          <p:grpSp>
            <p:nvGrpSpPr>
              <p:cNvPr id="246" name="Group 18"/>
              <p:cNvGrpSpPr>
                <a:grpSpLocks noChangeAspect="1"/>
              </p:cNvGrpSpPr>
              <p:nvPr/>
            </p:nvGrpSpPr>
            <p:grpSpPr bwMode="auto">
              <a:xfrm>
                <a:off x="3468948" y="3378638"/>
                <a:ext cx="418612" cy="334889"/>
                <a:chOff x="3360" y="2544"/>
                <a:chExt cx="240" cy="192"/>
              </a:xfrm>
            </p:grpSpPr>
            <p:sp>
              <p:nvSpPr>
                <p:cNvPr id="247" name="Line 19"/>
                <p:cNvSpPr>
                  <a:spLocks noChangeAspect="1" noChangeShapeType="1"/>
                </p:cNvSpPr>
                <p:nvPr/>
              </p:nvSpPr>
              <p:spPr bwMode="auto">
                <a:xfrm>
                  <a:off x="3456" y="2544"/>
                  <a:ext cx="0" cy="192"/>
                </a:xfrm>
                <a:prstGeom prst="line">
                  <a:avLst/>
                </a:prstGeom>
                <a:noFill/>
                <a:ln w="28575">
                  <a:solidFill>
                    <a:srgbClr val="339933"/>
                  </a:solidFill>
                  <a:round/>
                </a:ln>
              </p:spPr>
              <p:txBody>
                <a:bodyPr/>
                <a:lstStyle/>
                <a:p>
                  <a:endParaRPr lang="zh-CN" altLang="en-US">
                    <a:latin typeface="+mn-ea"/>
                  </a:endParaRPr>
                </a:p>
              </p:txBody>
            </p:sp>
            <p:sp>
              <p:nvSpPr>
                <p:cNvPr id="248" name="Line 20"/>
                <p:cNvSpPr>
                  <a:spLocks noChangeAspect="1" noChangeShapeType="1"/>
                </p:cNvSpPr>
                <p:nvPr/>
              </p:nvSpPr>
              <p:spPr bwMode="auto">
                <a:xfrm>
                  <a:off x="3504" y="2592"/>
                  <a:ext cx="0" cy="96"/>
                </a:xfrm>
                <a:prstGeom prst="line">
                  <a:avLst/>
                </a:prstGeom>
                <a:noFill/>
                <a:ln w="28575">
                  <a:solidFill>
                    <a:srgbClr val="339933"/>
                  </a:solidFill>
                  <a:round/>
                </a:ln>
              </p:spPr>
              <p:txBody>
                <a:bodyPr/>
                <a:lstStyle/>
                <a:p>
                  <a:endParaRPr lang="zh-CN" altLang="en-US">
                    <a:latin typeface="+mn-ea"/>
                  </a:endParaRPr>
                </a:p>
              </p:txBody>
            </p:sp>
            <p:sp>
              <p:nvSpPr>
                <p:cNvPr id="249" name="Line 21"/>
                <p:cNvSpPr>
                  <a:spLocks noChangeAspect="1" noChangeShapeType="1"/>
                </p:cNvSpPr>
                <p:nvPr/>
              </p:nvSpPr>
              <p:spPr bwMode="auto">
                <a:xfrm>
                  <a:off x="3360" y="2592"/>
                  <a:ext cx="96" cy="0"/>
                </a:xfrm>
                <a:prstGeom prst="line">
                  <a:avLst/>
                </a:prstGeom>
                <a:noFill/>
                <a:ln w="19050">
                  <a:solidFill>
                    <a:srgbClr val="339933"/>
                  </a:solidFill>
                  <a:round/>
                </a:ln>
              </p:spPr>
              <p:txBody>
                <a:bodyPr/>
                <a:lstStyle/>
                <a:p>
                  <a:endParaRPr lang="zh-CN" altLang="en-US">
                    <a:latin typeface="+mn-ea"/>
                  </a:endParaRPr>
                </a:p>
              </p:txBody>
            </p:sp>
            <p:sp>
              <p:nvSpPr>
                <p:cNvPr id="250" name="Line 22"/>
                <p:cNvSpPr>
                  <a:spLocks noChangeAspect="1" noChangeShapeType="1"/>
                </p:cNvSpPr>
                <p:nvPr/>
              </p:nvSpPr>
              <p:spPr bwMode="auto">
                <a:xfrm>
                  <a:off x="3360" y="2688"/>
                  <a:ext cx="96" cy="0"/>
                </a:xfrm>
                <a:prstGeom prst="line">
                  <a:avLst/>
                </a:prstGeom>
                <a:noFill/>
                <a:ln w="19050">
                  <a:solidFill>
                    <a:srgbClr val="339933"/>
                  </a:solidFill>
                  <a:round/>
                </a:ln>
              </p:spPr>
              <p:txBody>
                <a:bodyPr/>
                <a:lstStyle/>
                <a:p>
                  <a:endParaRPr lang="zh-CN" altLang="en-US">
                    <a:latin typeface="+mn-ea"/>
                  </a:endParaRPr>
                </a:p>
              </p:txBody>
            </p:sp>
            <p:sp>
              <p:nvSpPr>
                <p:cNvPr id="251" name="Line 23"/>
                <p:cNvSpPr>
                  <a:spLocks noChangeAspect="1" noChangeShapeType="1"/>
                </p:cNvSpPr>
                <p:nvPr/>
              </p:nvSpPr>
              <p:spPr bwMode="auto">
                <a:xfrm>
                  <a:off x="3504" y="2640"/>
                  <a:ext cx="96" cy="0"/>
                </a:xfrm>
                <a:prstGeom prst="line">
                  <a:avLst/>
                </a:prstGeom>
                <a:noFill/>
                <a:ln w="19050">
                  <a:solidFill>
                    <a:srgbClr val="339933"/>
                  </a:solidFill>
                  <a:round/>
                </a:ln>
              </p:spPr>
              <p:txBody>
                <a:bodyPr/>
                <a:lstStyle/>
                <a:p>
                  <a:endParaRPr lang="zh-CN" altLang="en-US">
                    <a:latin typeface="+mn-ea"/>
                  </a:endParaRPr>
                </a:p>
              </p:txBody>
            </p:sp>
          </p:grpSp>
        </p:grpSp>
      </p:grpSp>
      <p:sp>
        <p:nvSpPr>
          <p:cNvPr id="256" name="Rectangle 166"/>
          <p:cNvSpPr txBox="1">
            <a:spLocks noChangeArrowheads="1"/>
          </p:cNvSpPr>
          <p:nvPr/>
        </p:nvSpPr>
        <p:spPr bwMode="auto">
          <a:xfrm>
            <a:off x="7288331" y="2455946"/>
            <a:ext cx="4605503" cy="3219676"/>
          </a:xfrm>
          <a:prstGeom prst="rect">
            <a:avLst/>
          </a:prstGeom>
          <a:solidFill>
            <a:schemeClr val="bg1"/>
          </a:solidFill>
          <a:ln w="9525" cap="flat" cmpd="sng" algn="ctr">
            <a:noFill/>
            <a:prstDash val="solid"/>
            <a:miter lim="800000"/>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panose="020B0604020202020204" pitchFamily="34" charset="0"/>
              <a:buChar char="»"/>
              <a:defRPr sz="1600">
                <a:solidFill>
                  <a:schemeClr val="dk1"/>
                </a:solidFill>
                <a:latin typeface="+mn-lt"/>
                <a:ea typeface="+mn-ea"/>
                <a:cs typeface="+mn-cs"/>
              </a:defRPr>
            </a:lvl9pPr>
          </a:lstStyle>
          <a:p>
            <a:pPr eaLnBrk="1" hangingPunct="1">
              <a:lnSpc>
                <a:spcPct val="150000"/>
              </a:lnSpc>
              <a:buClr>
                <a:srgbClr val="FFC000"/>
              </a:buClr>
              <a:buFont typeface="Wingdings" panose="05000000000000000000" pitchFamily="2" charset="2"/>
              <a:buChar char="n"/>
              <a:defRPr/>
            </a:pPr>
            <a:endParaRPr lang="zh-CN" altLang="en-US" sz="2200" b="1" dirty="0">
              <a:latin typeface="+mn-ea"/>
            </a:endParaRPr>
          </a:p>
        </p:txBody>
      </p:sp>
      <p:sp>
        <p:nvSpPr>
          <p:cNvPr id="257" name="内容占位符 2"/>
          <p:cNvSpPr>
            <a:spLocks noGrp="1"/>
          </p:cNvSpPr>
          <p:nvPr>
            <p:ph idx="1"/>
          </p:nvPr>
        </p:nvSpPr>
        <p:spPr>
          <a:xfrm>
            <a:off x="7360248" y="2285639"/>
            <a:ext cx="3995278" cy="4010236"/>
          </a:xfrm>
        </p:spPr>
        <p:txBody>
          <a:bodyPr/>
          <a:lstStyle/>
          <a:p>
            <a:pPr>
              <a:defRPr/>
            </a:pPr>
            <a:r>
              <a:rPr lang="en-US" altLang="zh-CN" b="1" dirty="0">
                <a:latin typeface="+mn-ea"/>
              </a:rPr>
              <a:t>Y</a:t>
            </a:r>
            <a:r>
              <a:rPr lang="zh-CN" altLang="en-US" b="1" dirty="0">
                <a:latin typeface="+mn-ea"/>
              </a:rPr>
              <a:t>地址选通</a:t>
            </a:r>
            <a:endParaRPr lang="zh-CN" altLang="en-US" b="1" dirty="0">
              <a:latin typeface="+mn-ea"/>
            </a:endParaRPr>
          </a:p>
          <a:p>
            <a:pPr lvl="1">
              <a:buFont typeface="Wingdings" panose="05000000000000000000" pitchFamily="2" charset="2"/>
              <a:buChar char="n"/>
              <a:defRPr/>
            </a:pPr>
            <a:r>
              <a:rPr lang="en-US" altLang="zh-CN" sz="2400" dirty="0">
                <a:latin typeface="+mn-ea"/>
              </a:rPr>
              <a:t>T7</a:t>
            </a:r>
            <a:r>
              <a:rPr lang="zh-CN" altLang="en-US" sz="2400" dirty="0">
                <a:latin typeface="+mn-ea"/>
              </a:rPr>
              <a:t>、</a:t>
            </a:r>
            <a:r>
              <a:rPr lang="en-US" altLang="zh-CN" sz="2400" dirty="0">
                <a:latin typeface="+mn-ea"/>
              </a:rPr>
              <a:t>T8</a:t>
            </a:r>
            <a:r>
              <a:rPr lang="zh-CN" altLang="en-US" sz="2400" dirty="0">
                <a:latin typeface="+mn-ea"/>
              </a:rPr>
              <a:t>管导通</a:t>
            </a:r>
            <a:endParaRPr lang="zh-CN" altLang="en-US" sz="2400" dirty="0">
              <a:latin typeface="+mn-ea"/>
            </a:endParaRPr>
          </a:p>
          <a:p>
            <a:pPr lvl="1">
              <a:buFont typeface="Wingdings" panose="05000000000000000000" pitchFamily="2" charset="2"/>
              <a:buChar char="n"/>
              <a:defRPr/>
            </a:pPr>
            <a:r>
              <a:rPr lang="en-US" altLang="zh-CN" sz="2400" dirty="0">
                <a:latin typeface="+mn-ea"/>
              </a:rPr>
              <a:t>I/O</a:t>
            </a:r>
            <a:r>
              <a:rPr lang="zh-CN" altLang="en-US" sz="2400" dirty="0">
                <a:latin typeface="+mn-ea"/>
              </a:rPr>
              <a:t>端数据写入到位线</a:t>
            </a:r>
            <a:endParaRPr lang="zh-CN" altLang="en-US" sz="2400" dirty="0">
              <a:latin typeface="+mn-ea"/>
            </a:endParaRPr>
          </a:p>
          <a:p>
            <a:pPr>
              <a:defRPr/>
            </a:pPr>
            <a:r>
              <a:rPr lang="en-US" altLang="zh-CN" b="1" dirty="0">
                <a:latin typeface="+mn-ea"/>
              </a:rPr>
              <a:t>X</a:t>
            </a:r>
            <a:r>
              <a:rPr lang="zh-CN" altLang="en-US" b="1" dirty="0">
                <a:latin typeface="+mn-ea"/>
              </a:rPr>
              <a:t>地址选通</a:t>
            </a:r>
            <a:endParaRPr lang="zh-CN" altLang="en-US" b="1" dirty="0">
              <a:latin typeface="+mn-ea"/>
            </a:endParaRPr>
          </a:p>
          <a:p>
            <a:pPr lvl="1">
              <a:buFont typeface="Wingdings" panose="05000000000000000000" pitchFamily="2" charset="2"/>
              <a:buChar char="n"/>
              <a:defRPr/>
            </a:pPr>
            <a:r>
              <a:rPr lang="en-US" altLang="zh-CN" sz="2400" dirty="0">
                <a:latin typeface="+mn-ea"/>
              </a:rPr>
              <a:t>T5</a:t>
            </a:r>
            <a:r>
              <a:rPr lang="zh-CN" altLang="en-US" sz="2400" dirty="0">
                <a:latin typeface="+mn-ea"/>
              </a:rPr>
              <a:t>、</a:t>
            </a:r>
            <a:r>
              <a:rPr lang="en-US" altLang="zh-CN" sz="2400" dirty="0">
                <a:latin typeface="+mn-ea"/>
              </a:rPr>
              <a:t>T6</a:t>
            </a:r>
            <a:r>
              <a:rPr lang="zh-CN" altLang="en-US" sz="2400" dirty="0">
                <a:latin typeface="+mn-ea"/>
              </a:rPr>
              <a:t>管导通</a:t>
            </a:r>
            <a:endParaRPr lang="zh-CN" altLang="en-US" sz="2400" dirty="0">
              <a:latin typeface="+mn-ea"/>
            </a:endParaRPr>
          </a:p>
          <a:p>
            <a:pPr lvl="1">
              <a:buFont typeface="Wingdings" panose="05000000000000000000" pitchFamily="2" charset="2"/>
              <a:buChar char="n"/>
              <a:defRPr/>
            </a:pPr>
            <a:r>
              <a:rPr lang="zh-CN" altLang="en-US" sz="2400" dirty="0">
                <a:latin typeface="+mn-ea"/>
              </a:rPr>
              <a:t>位线相连与</a:t>
            </a:r>
            <a:r>
              <a:rPr lang="en-US" altLang="zh-CN" sz="2400" dirty="0">
                <a:latin typeface="+mn-ea"/>
              </a:rPr>
              <a:t>C2</a:t>
            </a:r>
            <a:r>
              <a:rPr lang="zh-CN" altLang="en-US" sz="2400" dirty="0">
                <a:latin typeface="+mn-ea"/>
              </a:rPr>
              <a:t>相连</a:t>
            </a:r>
            <a:endParaRPr lang="zh-CN" altLang="en-US" sz="2400" dirty="0">
              <a:latin typeface="+mn-ea"/>
            </a:endParaRPr>
          </a:p>
          <a:p>
            <a:endParaRPr lang="zh-CN" altLang="en-US" dirty="0"/>
          </a:p>
        </p:txBody>
      </p:sp>
      <p:sp>
        <p:nvSpPr>
          <p:cNvPr id="181269" name="Line 58"/>
          <p:cNvSpPr>
            <a:spLocks noChangeShapeType="1"/>
          </p:cNvSpPr>
          <p:nvPr/>
        </p:nvSpPr>
        <p:spPr bwMode="auto">
          <a:xfrm>
            <a:off x="3051629" y="2386179"/>
            <a:ext cx="0" cy="8372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81270" name="Line 59"/>
          <p:cNvSpPr>
            <a:spLocks noChangeShapeType="1"/>
          </p:cNvSpPr>
          <p:nvPr/>
        </p:nvSpPr>
        <p:spPr bwMode="auto">
          <a:xfrm>
            <a:off x="5479578" y="2386179"/>
            <a:ext cx="0" cy="83722"/>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268" name="组合 267"/>
          <p:cNvGrpSpPr/>
          <p:nvPr/>
        </p:nvGrpSpPr>
        <p:grpSpPr>
          <a:xfrm>
            <a:off x="2172543" y="2387139"/>
            <a:ext cx="4186120" cy="83727"/>
            <a:chOff x="2172545" y="2372221"/>
            <a:chExt cx="4186120" cy="83727"/>
          </a:xfrm>
        </p:grpSpPr>
        <p:sp>
          <p:nvSpPr>
            <p:cNvPr id="269" name="Line 58"/>
            <p:cNvSpPr>
              <a:spLocks noChangeShapeType="1"/>
            </p:cNvSpPr>
            <p:nvPr/>
          </p:nvSpPr>
          <p:spPr bwMode="auto">
            <a:xfrm>
              <a:off x="3051631" y="2372225"/>
              <a:ext cx="0" cy="8372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270" name="Line 59"/>
            <p:cNvSpPr>
              <a:spLocks noChangeShapeType="1"/>
            </p:cNvSpPr>
            <p:nvPr/>
          </p:nvSpPr>
          <p:spPr bwMode="auto">
            <a:xfrm>
              <a:off x="5479580" y="2372225"/>
              <a:ext cx="0" cy="83722"/>
            </a:xfrm>
            <a:prstGeom prst="line">
              <a:avLst/>
            </a:prstGeom>
            <a:noFill/>
            <a:ln w="19050">
              <a:solidFill>
                <a:schemeClr val="tx1"/>
              </a:solidFill>
              <a:round/>
              <a:headEnd type="oval" w="med" len="med"/>
            </a:ln>
          </p:spPr>
          <p:txBody>
            <a:bodyPr/>
            <a:lstStyle/>
            <a:p>
              <a:endParaRPr lang="zh-CN" altLang="en-US">
                <a:latin typeface="+mn-ea"/>
              </a:endParaRPr>
            </a:p>
          </p:txBody>
        </p:sp>
        <p:sp>
          <p:nvSpPr>
            <p:cNvPr id="271" name="Line 105"/>
            <p:cNvSpPr>
              <a:spLocks noChangeShapeType="1"/>
            </p:cNvSpPr>
            <p:nvPr/>
          </p:nvSpPr>
          <p:spPr bwMode="auto">
            <a:xfrm>
              <a:off x="2172546" y="2372225"/>
              <a:ext cx="4186119" cy="0"/>
            </a:xfrm>
            <a:prstGeom prst="line">
              <a:avLst/>
            </a:prstGeom>
            <a:noFill/>
            <a:ln w="19050">
              <a:solidFill>
                <a:schemeClr val="tx1"/>
              </a:solidFill>
              <a:round/>
            </a:ln>
          </p:spPr>
          <p:txBody>
            <a:bodyPr/>
            <a:lstStyle/>
            <a:p>
              <a:endParaRPr lang="zh-CN" altLang="en-US">
                <a:latin typeface="+mn-ea"/>
              </a:endParaRPr>
            </a:p>
          </p:txBody>
        </p:sp>
        <p:sp>
          <p:nvSpPr>
            <p:cNvPr id="272" name="Line 205"/>
            <p:cNvSpPr>
              <a:spLocks noChangeShapeType="1"/>
            </p:cNvSpPr>
            <p:nvPr/>
          </p:nvSpPr>
          <p:spPr bwMode="auto">
            <a:xfrm>
              <a:off x="2172545" y="2372221"/>
              <a:ext cx="4186119" cy="0"/>
            </a:xfrm>
            <a:prstGeom prst="line">
              <a:avLst/>
            </a:prstGeom>
            <a:noFill/>
            <a:ln w="38100">
              <a:solidFill>
                <a:srgbClr val="FF0000"/>
              </a:solidFill>
              <a:round/>
            </a:ln>
          </p:spPr>
          <p:txBody>
            <a:bodyPr/>
            <a:lstStyle/>
            <a:p>
              <a:endParaRPr lang="zh-CN" altLang="en-US">
                <a:latin typeface="+mn-ea"/>
              </a:endParaRPr>
            </a:p>
          </p:txBody>
        </p:sp>
        <p:sp>
          <p:nvSpPr>
            <p:cNvPr id="273" name="Line 58"/>
            <p:cNvSpPr>
              <a:spLocks noChangeShapeType="1"/>
            </p:cNvSpPr>
            <p:nvPr/>
          </p:nvSpPr>
          <p:spPr bwMode="auto">
            <a:xfrm>
              <a:off x="3051625" y="2372226"/>
              <a:ext cx="0" cy="83722"/>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274" name="Line 59"/>
            <p:cNvSpPr>
              <a:spLocks noChangeShapeType="1"/>
            </p:cNvSpPr>
            <p:nvPr/>
          </p:nvSpPr>
          <p:spPr bwMode="auto">
            <a:xfrm>
              <a:off x="5479574" y="2372221"/>
              <a:ext cx="0" cy="83722"/>
            </a:xfrm>
            <a:prstGeom prst="line">
              <a:avLst/>
            </a:prstGeom>
            <a:noFill/>
            <a:ln w="19050">
              <a:solidFill>
                <a:srgbClr val="FF0000"/>
              </a:solidFill>
              <a:round/>
              <a:headEnd type="oval" w="med" len="med"/>
            </a:ln>
          </p:spPr>
          <p:txBody>
            <a:bodyPr/>
            <a:lstStyle/>
            <a:p>
              <a:endParaRPr lang="zh-CN" altLang="en-US">
                <a:latin typeface="+mn-ea"/>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wipe(left)">
                                      <p:cBhvr>
                                        <p:cTn id="7" dur="500"/>
                                        <p:tgtEl>
                                          <p:spTgt spid="25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animEffect transition="in" filter="wipe(left)">
                                      <p:cBhvr>
                                        <p:cTn id="11" dur="500"/>
                                        <p:tgtEl>
                                          <p:spTgt spid="257">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7">
                                            <p:txEl>
                                              <p:pRg st="2" end="2"/>
                                            </p:txEl>
                                          </p:spTgt>
                                        </p:tgtEl>
                                        <p:attrNameLst>
                                          <p:attrName>style.visibility</p:attrName>
                                        </p:attrNameLst>
                                      </p:cBhvr>
                                      <p:to>
                                        <p:strVal val="visible"/>
                                      </p:to>
                                    </p:set>
                                    <p:animEffect transition="in" filter="wipe(left)">
                                      <p:cBhvr>
                                        <p:cTn id="15" dur="500"/>
                                        <p:tgtEl>
                                          <p:spTgt spid="25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nodePh="1">
                                  <p:stCondLst>
                                    <p:cond delay="0"/>
                                  </p:stCondLst>
                                  <p:endCondLst>
                                    <p:cond evt="begin" delay="0">
                                      <p:tn val="23"/>
                                    </p:cond>
                                  </p:endCondLst>
                                  <p:childTnLst>
                                    <p:set>
                                      <p:cBhvr>
                                        <p:cTn id="24" dur="1" fill="hold">
                                          <p:stCondLst>
                                            <p:cond delay="0"/>
                                          </p:stCondLst>
                                        </p:cTn>
                                        <p:tgtEl>
                                          <p:spTgt spid="256">
                                            <p:txEl>
                                              <p:pRg st="0" end="0"/>
                                            </p:txEl>
                                          </p:spTgt>
                                        </p:tgtEl>
                                        <p:attrNameLst>
                                          <p:attrName>style.visibility</p:attrName>
                                        </p:attrNameLst>
                                      </p:cBhvr>
                                      <p:to>
                                        <p:strVal val="visible"/>
                                      </p:to>
                                    </p:set>
                                    <p:animEffect transition="in" filter="wipe(left)">
                                      <p:cBhvr>
                                        <p:cTn id="25" dur="500"/>
                                        <p:tgtEl>
                                          <p:spTgt spid="25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repeatCount="300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repeatCount="300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7">
                                            <p:txEl>
                                              <p:pRg st="3" end="3"/>
                                            </p:txEl>
                                          </p:spTgt>
                                        </p:tgtEl>
                                        <p:attrNameLst>
                                          <p:attrName>style.visibility</p:attrName>
                                        </p:attrNameLst>
                                      </p:cBhvr>
                                      <p:to>
                                        <p:strVal val="visible"/>
                                      </p:to>
                                    </p:set>
                                    <p:animEffect transition="in" filter="wipe(left)">
                                      <p:cBhvr>
                                        <p:cTn id="40" dur="500"/>
                                        <p:tgtEl>
                                          <p:spTgt spid="257">
                                            <p:txEl>
                                              <p:pRg st="3" end="3"/>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57">
                                            <p:txEl>
                                              <p:pRg st="4" end="4"/>
                                            </p:txEl>
                                          </p:spTgt>
                                        </p:tgtEl>
                                        <p:attrNameLst>
                                          <p:attrName>style.visibility</p:attrName>
                                        </p:attrNameLst>
                                      </p:cBhvr>
                                      <p:to>
                                        <p:strVal val="visible"/>
                                      </p:to>
                                    </p:set>
                                    <p:animEffect transition="in" filter="wipe(left)">
                                      <p:cBhvr>
                                        <p:cTn id="44" dur="500"/>
                                        <p:tgtEl>
                                          <p:spTgt spid="257">
                                            <p:txEl>
                                              <p:pRg st="4" end="4"/>
                                            </p:txEl>
                                          </p:spTgt>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257">
                                            <p:txEl>
                                              <p:pRg st="5" end="5"/>
                                            </p:txEl>
                                          </p:spTgt>
                                        </p:tgtEl>
                                        <p:attrNameLst>
                                          <p:attrName>style.visibility</p:attrName>
                                        </p:attrNameLst>
                                      </p:cBhvr>
                                      <p:to>
                                        <p:strVal val="visible"/>
                                      </p:to>
                                    </p:set>
                                    <p:animEffect transition="in" filter="wipe(left)">
                                      <p:cBhvr>
                                        <p:cTn id="48" dur="500"/>
                                        <p:tgtEl>
                                          <p:spTgt spid="257">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68"/>
                                        </p:tgtEl>
                                        <p:attrNameLst>
                                          <p:attrName>style.visibility</p:attrName>
                                        </p:attrNameLst>
                                      </p:cBhvr>
                                      <p:to>
                                        <p:strVal val="visible"/>
                                      </p:to>
                                    </p:set>
                                    <p:animEffect transition="in" filter="wipe(left)">
                                      <p:cBhvr>
                                        <p:cTn id="53" dur="500"/>
                                        <p:tgtEl>
                                          <p:spTgt spid="26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27"/>
                                        </p:tgtEl>
                                        <p:attrNameLst>
                                          <p:attrName>style.visibility</p:attrName>
                                        </p:attrNameLst>
                                      </p:cBhvr>
                                      <p:to>
                                        <p:strVal val="visible"/>
                                      </p:to>
                                    </p:set>
                                    <p:animEffect transition="in" filter="wipe(up)">
                                      <p:cBhvr>
                                        <p:cTn id="58" dur="500"/>
                                        <p:tgtEl>
                                          <p:spTgt spid="22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par>
                                <p:cTn id="64" presetID="22" presetClass="entr" presetSubtype="2"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right)">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64527"/>
                                        </p:tgtEl>
                                        <p:attrNameLst>
                                          <p:attrName>style.visibility</p:attrName>
                                        </p:attrNameLst>
                                      </p:cBhvr>
                                      <p:to>
                                        <p:strVal val="visible"/>
                                      </p:to>
                                    </p:set>
                                    <p:animEffect transition="in" filter="wipe(down)">
                                      <p:cBhvr>
                                        <p:cTn id="71" dur="500"/>
                                        <p:tgtEl>
                                          <p:spTgt spid="1464527"/>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464526"/>
                                        </p:tgtEl>
                                        <p:attrNameLst>
                                          <p:attrName>style.visibility</p:attrName>
                                        </p:attrNameLst>
                                      </p:cBhvr>
                                      <p:to>
                                        <p:strVal val="visible"/>
                                      </p:to>
                                    </p:set>
                                    <p:animEffect transition="in" filter="wipe(left)">
                                      <p:cBhvr>
                                        <p:cTn id="75" dur="500"/>
                                        <p:tgtEl>
                                          <p:spTgt spid="14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26" grpId="0" animBg="1"/>
      <p:bldP spid="1464527" grpId="0" animBg="1"/>
      <p:bldP spid="25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 name="Line 82"/>
          <p:cNvSpPr>
            <a:spLocks noChangeAspect="1" noChangeShapeType="1"/>
          </p:cNvSpPr>
          <p:nvPr/>
        </p:nvSpPr>
        <p:spPr bwMode="auto">
          <a:xfrm>
            <a:off x="4644346" y="3745776"/>
            <a:ext cx="0" cy="251270"/>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2" name="标题 1"/>
          <p:cNvSpPr>
            <a:spLocks noGrp="1"/>
          </p:cNvSpPr>
          <p:nvPr>
            <p:ph type="title"/>
          </p:nvPr>
        </p:nvSpPr>
        <p:spPr/>
        <p:txBody>
          <a:bodyPr/>
          <a:lstStyle/>
          <a:p>
            <a:r>
              <a:rPr lang="zh-CN" altLang="en-US" dirty="0"/>
              <a:t>四管</a:t>
            </a:r>
            <a:r>
              <a:rPr lang="en-US" altLang="zh-CN" dirty="0"/>
              <a:t>DRAM</a:t>
            </a:r>
            <a:r>
              <a:rPr lang="zh-CN" altLang="en-US" dirty="0"/>
              <a:t>存储器读操作</a:t>
            </a:r>
            <a:endParaRPr lang="zh-CN" altLang="en-US" dirty="0"/>
          </a:p>
        </p:txBody>
      </p:sp>
      <p:sp>
        <p:nvSpPr>
          <p:cNvPr id="4" name="Line 40"/>
          <p:cNvSpPr>
            <a:spLocks noChangeShapeType="1"/>
          </p:cNvSpPr>
          <p:nvPr/>
        </p:nvSpPr>
        <p:spPr bwMode="auto">
          <a:xfrm>
            <a:off x="5733183" y="1749575"/>
            <a:ext cx="0" cy="3350266"/>
          </a:xfrm>
          <a:prstGeom prst="line">
            <a:avLst/>
          </a:prstGeom>
          <a:noFill/>
          <a:ln w="38100">
            <a:solidFill>
              <a:schemeClr val="tx1"/>
            </a:solidFill>
            <a:round/>
          </a:ln>
        </p:spPr>
        <p:txBody>
          <a:bodyPr/>
          <a:lstStyle/>
          <a:p>
            <a:endParaRPr lang="zh-CN" altLang="en-US">
              <a:latin typeface="+mn-ea"/>
            </a:endParaRPr>
          </a:p>
        </p:txBody>
      </p:sp>
      <p:sp>
        <p:nvSpPr>
          <p:cNvPr id="5" name="Rectangle 3"/>
          <p:cNvSpPr>
            <a:spLocks noChangeArrowheads="1"/>
          </p:cNvSpPr>
          <p:nvPr/>
        </p:nvSpPr>
        <p:spPr bwMode="auto">
          <a:xfrm>
            <a:off x="1629106" y="4412340"/>
            <a:ext cx="795688" cy="506030"/>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6" name="Line 4"/>
          <p:cNvSpPr>
            <a:spLocks noChangeAspect="1" noChangeShapeType="1"/>
          </p:cNvSpPr>
          <p:nvPr/>
        </p:nvSpPr>
        <p:spPr bwMode="auto">
          <a:xfrm>
            <a:off x="3471753" y="2740696"/>
            <a:ext cx="502540" cy="0"/>
          </a:xfrm>
          <a:prstGeom prst="line">
            <a:avLst/>
          </a:prstGeom>
          <a:noFill/>
          <a:ln w="19050">
            <a:solidFill>
              <a:srgbClr val="FF0000"/>
            </a:solidFill>
            <a:round/>
          </a:ln>
        </p:spPr>
        <p:txBody>
          <a:bodyPr/>
          <a:lstStyle/>
          <a:p>
            <a:endParaRPr lang="zh-CN" altLang="en-US">
              <a:latin typeface="+mn-ea"/>
            </a:endParaRPr>
          </a:p>
        </p:txBody>
      </p:sp>
      <p:grpSp>
        <p:nvGrpSpPr>
          <p:cNvPr id="7" name="Group 5"/>
          <p:cNvGrpSpPr>
            <a:grpSpLocks noChangeAspect="1"/>
          </p:cNvGrpSpPr>
          <p:nvPr/>
        </p:nvGrpSpPr>
        <p:grpSpPr bwMode="auto">
          <a:xfrm>
            <a:off x="3471753" y="3243236"/>
            <a:ext cx="418783" cy="335027"/>
            <a:chOff x="3360" y="2544"/>
            <a:chExt cx="240" cy="192"/>
          </a:xfrm>
        </p:grpSpPr>
        <p:sp>
          <p:nvSpPr>
            <p:cNvPr id="8" name="Line 6"/>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9" name="Line 7"/>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10" name="Line 8"/>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11" name="Line 9"/>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12" name="Line 10"/>
            <p:cNvSpPr>
              <a:spLocks noChangeAspect="1" noChangeShapeType="1"/>
            </p:cNvSpPr>
            <p:nvPr/>
          </p:nvSpPr>
          <p:spPr bwMode="auto">
            <a:xfrm>
              <a:off x="3504" y="2640"/>
              <a:ext cx="96" cy="0"/>
            </a:xfrm>
            <a:prstGeom prst="line">
              <a:avLst/>
            </a:prstGeom>
            <a:noFill/>
            <a:ln w="19050">
              <a:solidFill>
                <a:srgbClr val="008000"/>
              </a:solidFill>
              <a:round/>
            </a:ln>
          </p:spPr>
          <p:txBody>
            <a:bodyPr/>
            <a:lstStyle/>
            <a:p>
              <a:endParaRPr lang="zh-CN" altLang="en-US">
                <a:latin typeface="+mn-ea"/>
              </a:endParaRPr>
            </a:p>
          </p:txBody>
        </p:sp>
      </p:grpSp>
      <p:sp>
        <p:nvSpPr>
          <p:cNvPr id="13" name="Line 11"/>
          <p:cNvSpPr>
            <a:spLocks noChangeAspect="1" noChangeShapeType="1"/>
          </p:cNvSpPr>
          <p:nvPr/>
        </p:nvSpPr>
        <p:spPr bwMode="auto">
          <a:xfrm>
            <a:off x="3471753" y="2740696"/>
            <a:ext cx="0" cy="586297"/>
          </a:xfrm>
          <a:prstGeom prst="line">
            <a:avLst/>
          </a:prstGeom>
          <a:noFill/>
          <a:ln w="19050">
            <a:solidFill>
              <a:srgbClr val="FF0000"/>
            </a:solidFill>
            <a:round/>
          </a:ln>
        </p:spPr>
        <p:txBody>
          <a:bodyPr/>
          <a:lstStyle/>
          <a:p>
            <a:endParaRPr lang="zh-CN" altLang="en-US">
              <a:latin typeface="+mn-ea"/>
            </a:endParaRPr>
          </a:p>
        </p:txBody>
      </p:sp>
      <p:grpSp>
        <p:nvGrpSpPr>
          <p:cNvPr id="14" name="Group 12"/>
          <p:cNvGrpSpPr>
            <a:grpSpLocks noChangeAspect="1"/>
          </p:cNvGrpSpPr>
          <p:nvPr/>
        </p:nvGrpSpPr>
        <p:grpSpPr bwMode="auto">
          <a:xfrm>
            <a:off x="4644346" y="3243236"/>
            <a:ext cx="418783" cy="335027"/>
            <a:chOff x="4032" y="2544"/>
            <a:chExt cx="240" cy="192"/>
          </a:xfrm>
        </p:grpSpPr>
        <p:sp>
          <p:nvSpPr>
            <p:cNvPr id="15" name="Line 1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6" name="Line 1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7" name="Line 1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8" name="Line 16"/>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9" name="Line 1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20" name="Line 18"/>
          <p:cNvSpPr>
            <a:spLocks noChangeAspect="1" noChangeShapeType="1"/>
          </p:cNvSpPr>
          <p:nvPr/>
        </p:nvSpPr>
        <p:spPr bwMode="auto">
          <a:xfrm>
            <a:off x="4644346" y="2740696"/>
            <a:ext cx="418783" cy="0"/>
          </a:xfrm>
          <a:prstGeom prst="line">
            <a:avLst/>
          </a:prstGeom>
          <a:noFill/>
          <a:ln w="19050">
            <a:solidFill>
              <a:srgbClr val="008000"/>
            </a:solidFill>
            <a:round/>
          </a:ln>
        </p:spPr>
        <p:txBody>
          <a:bodyPr/>
          <a:lstStyle/>
          <a:p>
            <a:endParaRPr lang="zh-CN" altLang="en-US">
              <a:latin typeface="+mn-ea"/>
            </a:endParaRPr>
          </a:p>
        </p:txBody>
      </p:sp>
      <p:sp>
        <p:nvSpPr>
          <p:cNvPr id="21" name="Line 19"/>
          <p:cNvSpPr>
            <a:spLocks noChangeShapeType="1"/>
          </p:cNvSpPr>
          <p:nvPr/>
        </p:nvSpPr>
        <p:spPr bwMode="auto">
          <a:xfrm flipV="1">
            <a:off x="4058050" y="2740696"/>
            <a:ext cx="586297" cy="670053"/>
          </a:xfrm>
          <a:prstGeom prst="line">
            <a:avLst/>
          </a:prstGeom>
          <a:noFill/>
          <a:ln w="19050">
            <a:solidFill>
              <a:srgbClr val="008000"/>
            </a:solidFill>
            <a:round/>
          </a:ln>
        </p:spPr>
        <p:txBody>
          <a:bodyPr/>
          <a:lstStyle/>
          <a:p>
            <a:endParaRPr lang="zh-CN" altLang="en-US">
              <a:latin typeface="+mn-ea"/>
            </a:endParaRPr>
          </a:p>
        </p:txBody>
      </p:sp>
      <p:sp>
        <p:nvSpPr>
          <p:cNvPr id="22" name="Line 20"/>
          <p:cNvSpPr>
            <a:spLocks noChangeAspect="1" noChangeShapeType="1"/>
          </p:cNvSpPr>
          <p:nvPr/>
        </p:nvSpPr>
        <p:spPr bwMode="auto">
          <a:xfrm>
            <a:off x="3471753" y="3997046"/>
            <a:ext cx="1591377" cy="0"/>
          </a:xfrm>
          <a:prstGeom prst="line">
            <a:avLst/>
          </a:prstGeom>
          <a:noFill/>
          <a:ln w="19050">
            <a:solidFill>
              <a:srgbClr val="008000"/>
            </a:solidFill>
            <a:round/>
          </a:ln>
        </p:spPr>
        <p:txBody>
          <a:bodyPr/>
          <a:lstStyle/>
          <a:p>
            <a:endParaRPr lang="zh-CN" altLang="en-US">
              <a:latin typeface="+mn-ea"/>
            </a:endParaRPr>
          </a:p>
        </p:txBody>
      </p:sp>
      <p:sp>
        <p:nvSpPr>
          <p:cNvPr id="23" name="Line 21"/>
          <p:cNvSpPr>
            <a:spLocks noChangeAspect="1" noChangeShapeType="1"/>
          </p:cNvSpPr>
          <p:nvPr/>
        </p:nvSpPr>
        <p:spPr bwMode="auto">
          <a:xfrm>
            <a:off x="3471753" y="3494506"/>
            <a:ext cx="0" cy="502540"/>
          </a:xfrm>
          <a:prstGeom prst="line">
            <a:avLst/>
          </a:prstGeom>
          <a:noFill/>
          <a:ln w="19050">
            <a:solidFill>
              <a:srgbClr val="008000"/>
            </a:solidFill>
            <a:round/>
          </a:ln>
        </p:spPr>
        <p:txBody>
          <a:bodyPr/>
          <a:lstStyle/>
          <a:p>
            <a:endParaRPr lang="zh-CN" altLang="en-US">
              <a:latin typeface="+mn-ea"/>
            </a:endParaRPr>
          </a:p>
        </p:txBody>
      </p:sp>
      <p:sp>
        <p:nvSpPr>
          <p:cNvPr id="24" name="Line 22"/>
          <p:cNvSpPr>
            <a:spLocks noChangeAspect="1" noChangeShapeType="1"/>
          </p:cNvSpPr>
          <p:nvPr/>
        </p:nvSpPr>
        <p:spPr bwMode="auto">
          <a:xfrm>
            <a:off x="5063130" y="3494506"/>
            <a:ext cx="0" cy="502540"/>
          </a:xfrm>
          <a:prstGeom prst="line">
            <a:avLst/>
          </a:prstGeom>
          <a:noFill/>
          <a:ln w="19050">
            <a:solidFill>
              <a:srgbClr val="008000"/>
            </a:solidFill>
            <a:round/>
          </a:ln>
        </p:spPr>
        <p:txBody>
          <a:bodyPr/>
          <a:lstStyle/>
          <a:p>
            <a:endParaRPr lang="zh-CN" altLang="en-US">
              <a:latin typeface="+mn-ea"/>
            </a:endParaRPr>
          </a:p>
        </p:txBody>
      </p:sp>
      <p:sp>
        <p:nvSpPr>
          <p:cNvPr id="25" name="Line 23"/>
          <p:cNvSpPr>
            <a:spLocks noChangeAspect="1" noChangeShapeType="1"/>
          </p:cNvSpPr>
          <p:nvPr/>
        </p:nvSpPr>
        <p:spPr bwMode="auto">
          <a:xfrm>
            <a:off x="5063130" y="2740696"/>
            <a:ext cx="0" cy="586297"/>
          </a:xfrm>
          <a:prstGeom prst="line">
            <a:avLst/>
          </a:prstGeom>
          <a:noFill/>
          <a:ln w="19050">
            <a:solidFill>
              <a:srgbClr val="008000"/>
            </a:solidFill>
            <a:round/>
          </a:ln>
        </p:spPr>
        <p:txBody>
          <a:bodyPr/>
          <a:lstStyle/>
          <a:p>
            <a:endParaRPr lang="zh-CN" altLang="en-US">
              <a:latin typeface="+mn-ea"/>
            </a:endParaRPr>
          </a:p>
        </p:txBody>
      </p:sp>
      <p:sp>
        <p:nvSpPr>
          <p:cNvPr id="26" name="Line 24"/>
          <p:cNvSpPr>
            <a:spLocks noChangeAspect="1" noChangeShapeType="1"/>
          </p:cNvSpPr>
          <p:nvPr/>
        </p:nvSpPr>
        <p:spPr bwMode="auto">
          <a:xfrm>
            <a:off x="3136726" y="2740696"/>
            <a:ext cx="335027" cy="0"/>
          </a:xfrm>
          <a:prstGeom prst="line">
            <a:avLst/>
          </a:prstGeom>
          <a:noFill/>
          <a:ln w="19050">
            <a:solidFill>
              <a:srgbClr val="FF0000"/>
            </a:solidFill>
            <a:round/>
            <a:tailEnd type="oval" w="med" len="med"/>
          </a:ln>
        </p:spPr>
        <p:txBody>
          <a:bodyPr/>
          <a:lstStyle/>
          <a:p>
            <a:endParaRPr lang="zh-CN" altLang="en-US">
              <a:latin typeface="+mn-ea"/>
            </a:endParaRPr>
          </a:p>
        </p:txBody>
      </p:sp>
      <p:grpSp>
        <p:nvGrpSpPr>
          <p:cNvPr id="27" name="Group 25"/>
          <p:cNvGrpSpPr/>
          <p:nvPr/>
        </p:nvGrpSpPr>
        <p:grpSpPr bwMode="auto">
          <a:xfrm>
            <a:off x="2885456" y="2321913"/>
            <a:ext cx="2763970" cy="418783"/>
            <a:chOff x="2040" y="1728"/>
            <a:chExt cx="1584" cy="240"/>
          </a:xfrm>
        </p:grpSpPr>
        <p:grpSp>
          <p:nvGrpSpPr>
            <p:cNvPr id="28" name="Group 26"/>
            <p:cNvGrpSpPr>
              <a:grpSpLocks noChangeAspect="1"/>
            </p:cNvGrpSpPr>
            <p:nvPr/>
          </p:nvGrpSpPr>
          <p:grpSpPr bwMode="auto">
            <a:xfrm rot="16200000" flipV="1">
              <a:off x="2016" y="1752"/>
              <a:ext cx="240" cy="192"/>
              <a:chOff x="3360" y="2544"/>
              <a:chExt cx="240" cy="192"/>
            </a:xfrm>
          </p:grpSpPr>
          <p:sp>
            <p:nvSpPr>
              <p:cNvPr id="35" name="Line 2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6" name="Line 2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7" name="Line 2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8" name="Line 3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9" name="Line 3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9" name="Group 32"/>
            <p:cNvGrpSpPr>
              <a:grpSpLocks noChangeAspect="1"/>
            </p:cNvGrpSpPr>
            <p:nvPr/>
          </p:nvGrpSpPr>
          <p:grpSpPr bwMode="auto">
            <a:xfrm rot="16200000" flipV="1">
              <a:off x="3408" y="1752"/>
              <a:ext cx="240" cy="192"/>
              <a:chOff x="3360" y="2544"/>
              <a:chExt cx="240" cy="192"/>
            </a:xfrm>
          </p:grpSpPr>
          <p:sp>
            <p:nvSpPr>
              <p:cNvPr id="30" name="Line 3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31" name="Line 3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32" name="Line 3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33" name="Line 3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34" name="Line 3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40" name="Line 38"/>
          <p:cNvSpPr>
            <a:spLocks noChangeShapeType="1"/>
          </p:cNvSpPr>
          <p:nvPr/>
        </p:nvSpPr>
        <p:spPr bwMode="auto">
          <a:xfrm>
            <a:off x="2801700" y="1735616"/>
            <a:ext cx="0" cy="3350266"/>
          </a:xfrm>
          <a:prstGeom prst="line">
            <a:avLst/>
          </a:prstGeom>
          <a:noFill/>
          <a:ln w="38100">
            <a:solidFill>
              <a:schemeClr val="tx1"/>
            </a:solidFill>
            <a:round/>
          </a:ln>
        </p:spPr>
        <p:txBody>
          <a:bodyPr/>
          <a:lstStyle/>
          <a:p>
            <a:endParaRPr lang="zh-CN" altLang="en-US">
              <a:latin typeface="+mn-ea"/>
            </a:endParaRPr>
          </a:p>
        </p:txBody>
      </p:sp>
      <p:sp>
        <p:nvSpPr>
          <p:cNvPr id="41" name="Line 39"/>
          <p:cNvSpPr>
            <a:spLocks noChangeShapeType="1"/>
          </p:cNvSpPr>
          <p:nvPr/>
        </p:nvSpPr>
        <p:spPr bwMode="auto">
          <a:xfrm flipH="1">
            <a:off x="2801700" y="2740696"/>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42" name="Line 41"/>
          <p:cNvSpPr>
            <a:spLocks noChangeShapeType="1"/>
          </p:cNvSpPr>
          <p:nvPr/>
        </p:nvSpPr>
        <p:spPr bwMode="auto">
          <a:xfrm flipH="1">
            <a:off x="5565670" y="2740696"/>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43" name="Group 42"/>
          <p:cNvGrpSpPr/>
          <p:nvPr/>
        </p:nvGrpSpPr>
        <p:grpSpPr bwMode="auto">
          <a:xfrm>
            <a:off x="4225563" y="3997046"/>
            <a:ext cx="83757" cy="251270"/>
            <a:chOff x="3744" y="2880"/>
            <a:chExt cx="96" cy="288"/>
          </a:xfrm>
        </p:grpSpPr>
        <p:sp>
          <p:nvSpPr>
            <p:cNvPr id="44" name="Line 43"/>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45" name="Oval 44"/>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sp>
        <p:nvSpPr>
          <p:cNvPr id="46" name="Line 45"/>
          <p:cNvSpPr>
            <a:spLocks noChangeShapeType="1"/>
          </p:cNvSpPr>
          <p:nvPr/>
        </p:nvSpPr>
        <p:spPr bwMode="auto">
          <a:xfrm>
            <a:off x="3052970" y="2238156"/>
            <a:ext cx="0" cy="8375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47" name="Line 46"/>
          <p:cNvSpPr>
            <a:spLocks noChangeShapeType="1"/>
          </p:cNvSpPr>
          <p:nvPr/>
        </p:nvSpPr>
        <p:spPr bwMode="auto">
          <a:xfrm>
            <a:off x="5481913" y="2238156"/>
            <a:ext cx="0" cy="83757"/>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48" name="Group 47"/>
          <p:cNvGrpSpPr/>
          <p:nvPr/>
        </p:nvGrpSpPr>
        <p:grpSpPr bwMode="auto">
          <a:xfrm>
            <a:off x="2801700" y="5002126"/>
            <a:ext cx="2931483" cy="335027"/>
            <a:chOff x="1992" y="3264"/>
            <a:chExt cx="1680" cy="192"/>
          </a:xfrm>
        </p:grpSpPr>
        <p:grpSp>
          <p:nvGrpSpPr>
            <p:cNvPr id="49" name="Group 48"/>
            <p:cNvGrpSpPr>
              <a:grpSpLocks noChangeAspect="1"/>
            </p:cNvGrpSpPr>
            <p:nvPr/>
          </p:nvGrpSpPr>
          <p:grpSpPr bwMode="auto">
            <a:xfrm>
              <a:off x="1992" y="3264"/>
              <a:ext cx="240" cy="192"/>
              <a:chOff x="3360" y="2544"/>
              <a:chExt cx="240" cy="192"/>
            </a:xfrm>
          </p:grpSpPr>
          <p:sp>
            <p:nvSpPr>
              <p:cNvPr id="56" name="Line 4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57" name="Line 5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58" name="Line 5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59" name="Line 5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0" name="Line 5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50" name="Group 54"/>
            <p:cNvGrpSpPr>
              <a:grpSpLocks noChangeAspect="1"/>
            </p:cNvGrpSpPr>
            <p:nvPr/>
          </p:nvGrpSpPr>
          <p:grpSpPr bwMode="auto">
            <a:xfrm>
              <a:off x="3432" y="3264"/>
              <a:ext cx="240" cy="192"/>
              <a:chOff x="4032" y="2544"/>
              <a:chExt cx="240" cy="192"/>
            </a:xfrm>
          </p:grpSpPr>
          <p:sp>
            <p:nvSpPr>
              <p:cNvPr id="51" name="Line 5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52" name="Line 5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53" name="Line 5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54" name="Line 5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55" name="Line 5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61" name="Line 60"/>
          <p:cNvSpPr>
            <a:spLocks noChangeShapeType="1"/>
          </p:cNvSpPr>
          <p:nvPr/>
        </p:nvSpPr>
        <p:spPr bwMode="auto">
          <a:xfrm>
            <a:off x="3220483" y="5169639"/>
            <a:ext cx="2093917" cy="0"/>
          </a:xfrm>
          <a:prstGeom prst="line">
            <a:avLst/>
          </a:prstGeom>
          <a:noFill/>
          <a:ln w="19050">
            <a:solidFill>
              <a:schemeClr val="tx1"/>
            </a:solidFill>
            <a:round/>
          </a:ln>
        </p:spPr>
        <p:txBody>
          <a:bodyPr/>
          <a:lstStyle/>
          <a:p>
            <a:endParaRPr lang="zh-CN" altLang="en-US">
              <a:latin typeface="+mn-ea"/>
            </a:endParaRPr>
          </a:p>
        </p:txBody>
      </p:sp>
      <p:sp>
        <p:nvSpPr>
          <p:cNvPr id="62" name="Line 61"/>
          <p:cNvSpPr>
            <a:spLocks noChangeShapeType="1"/>
          </p:cNvSpPr>
          <p:nvPr/>
        </p:nvSpPr>
        <p:spPr bwMode="auto">
          <a:xfrm>
            <a:off x="2801700" y="5253396"/>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3" name="Line 62"/>
          <p:cNvSpPr>
            <a:spLocks noChangeShapeType="1"/>
          </p:cNvSpPr>
          <p:nvPr/>
        </p:nvSpPr>
        <p:spPr bwMode="auto">
          <a:xfrm>
            <a:off x="5733183" y="5253396"/>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4" name="Line 63"/>
          <p:cNvSpPr>
            <a:spLocks noChangeShapeType="1"/>
          </p:cNvSpPr>
          <p:nvPr/>
        </p:nvSpPr>
        <p:spPr bwMode="auto">
          <a:xfrm>
            <a:off x="4225563" y="5169639"/>
            <a:ext cx="0" cy="670053"/>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65" name="Rectangle 64"/>
          <p:cNvSpPr>
            <a:spLocks noChangeArrowheads="1"/>
          </p:cNvSpPr>
          <p:nvPr/>
        </p:nvSpPr>
        <p:spPr bwMode="auto">
          <a:xfrm>
            <a:off x="3136726" y="3326992"/>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66" name="Rectangle 65"/>
          <p:cNvSpPr>
            <a:spLocks noChangeArrowheads="1"/>
          </p:cNvSpPr>
          <p:nvPr/>
        </p:nvSpPr>
        <p:spPr bwMode="auto">
          <a:xfrm>
            <a:off x="5230643" y="3326992"/>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67" name="Rectangle 66"/>
          <p:cNvSpPr>
            <a:spLocks noChangeArrowheads="1"/>
          </p:cNvSpPr>
          <p:nvPr/>
        </p:nvSpPr>
        <p:spPr bwMode="auto">
          <a:xfrm>
            <a:off x="2885456" y="274069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68" name="Rectangle 67"/>
          <p:cNvSpPr>
            <a:spLocks noChangeArrowheads="1"/>
          </p:cNvSpPr>
          <p:nvPr/>
        </p:nvSpPr>
        <p:spPr bwMode="auto">
          <a:xfrm>
            <a:off x="2466673" y="500212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69" name="Rectangle 68"/>
          <p:cNvSpPr>
            <a:spLocks noChangeArrowheads="1"/>
          </p:cNvSpPr>
          <p:nvPr/>
        </p:nvSpPr>
        <p:spPr bwMode="auto">
          <a:xfrm>
            <a:off x="5816940" y="500212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70" name="Rectangle 69"/>
          <p:cNvSpPr>
            <a:spLocks noChangeArrowheads="1"/>
          </p:cNvSpPr>
          <p:nvPr/>
        </p:nvSpPr>
        <p:spPr bwMode="auto">
          <a:xfrm>
            <a:off x="5481913" y="274069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71" name="Rectangle 70"/>
          <p:cNvSpPr>
            <a:spLocks noChangeArrowheads="1"/>
          </p:cNvSpPr>
          <p:nvPr/>
        </p:nvSpPr>
        <p:spPr bwMode="auto">
          <a:xfrm>
            <a:off x="2843578" y="5588422"/>
            <a:ext cx="376905" cy="251270"/>
          </a:xfrm>
          <a:prstGeom prst="rect">
            <a:avLst/>
          </a:prstGeom>
          <a:noFill/>
          <a:ln w="12700">
            <a:noFill/>
            <a:miter lim="800000"/>
          </a:ln>
        </p:spPr>
        <p:txBody>
          <a:bodyPr lIns="12700" tIns="12700" rIns="12700" bIns="12700"/>
          <a:lstStyle/>
          <a:p>
            <a:pPr algn="just"/>
            <a:r>
              <a:rPr lang="en-US" altLang="zh-CN" sz="1600" dirty="0">
                <a:latin typeface="+mn-ea"/>
              </a:rPr>
              <a:t>I/O</a:t>
            </a:r>
            <a:endParaRPr lang="en-US" altLang="zh-CN" sz="1600" dirty="0">
              <a:latin typeface="+mn-ea"/>
            </a:endParaRPr>
          </a:p>
        </p:txBody>
      </p:sp>
      <p:sp>
        <p:nvSpPr>
          <p:cNvPr id="72" name="Rectangle 71"/>
          <p:cNvSpPr>
            <a:spLocks noChangeArrowheads="1"/>
          </p:cNvSpPr>
          <p:nvPr/>
        </p:nvSpPr>
        <p:spPr bwMode="auto">
          <a:xfrm flipV="1">
            <a:off x="5183694" y="5419879"/>
            <a:ext cx="494608" cy="399889"/>
          </a:xfrm>
          <a:prstGeom prst="rect">
            <a:avLst/>
          </a:prstGeom>
          <a:noFill/>
          <a:ln w="12700">
            <a:noFill/>
            <a:miter lim="800000"/>
          </a:ln>
        </p:spPr>
        <p:txBody>
          <a:bodyPr lIns="12700" tIns="12700" rIns="12700" bIns="12700"/>
          <a:lstStyle/>
          <a:p>
            <a:pPr algn="just"/>
            <a:r>
              <a:rPr lang="en-US" altLang="zh-CN" sz="1600" u="sng" dirty="0">
                <a:latin typeface="+mn-ea"/>
              </a:rPr>
              <a:t>O/I</a:t>
            </a:r>
            <a:endParaRPr lang="en-US" altLang="zh-CN" sz="1600" u="sng" dirty="0">
              <a:latin typeface="+mn-ea"/>
            </a:endParaRPr>
          </a:p>
        </p:txBody>
      </p:sp>
      <p:grpSp>
        <p:nvGrpSpPr>
          <p:cNvPr id="73" name="Group 72"/>
          <p:cNvGrpSpPr/>
          <p:nvPr/>
        </p:nvGrpSpPr>
        <p:grpSpPr bwMode="auto">
          <a:xfrm>
            <a:off x="3806780" y="3662019"/>
            <a:ext cx="167513" cy="83757"/>
            <a:chOff x="3888" y="2832"/>
            <a:chExt cx="96" cy="48"/>
          </a:xfrm>
        </p:grpSpPr>
        <p:sp>
          <p:nvSpPr>
            <p:cNvPr id="74" name="Line 73"/>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75" name="Line 74"/>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sp>
        <p:nvSpPr>
          <p:cNvPr id="76" name="Line 75"/>
          <p:cNvSpPr>
            <a:spLocks noChangeAspect="1" noChangeShapeType="1"/>
          </p:cNvSpPr>
          <p:nvPr/>
        </p:nvSpPr>
        <p:spPr bwMode="auto">
          <a:xfrm>
            <a:off x="3890536" y="3410749"/>
            <a:ext cx="0" cy="251270"/>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77" name="Line 76"/>
          <p:cNvSpPr>
            <a:spLocks noChangeAspect="1" noChangeShapeType="1"/>
          </p:cNvSpPr>
          <p:nvPr/>
        </p:nvSpPr>
        <p:spPr bwMode="auto">
          <a:xfrm>
            <a:off x="3890536" y="3410749"/>
            <a:ext cx="167513" cy="0"/>
          </a:xfrm>
          <a:prstGeom prst="line">
            <a:avLst/>
          </a:prstGeom>
          <a:noFill/>
          <a:ln w="19050">
            <a:solidFill>
              <a:srgbClr val="008000"/>
            </a:solidFill>
            <a:round/>
          </a:ln>
        </p:spPr>
        <p:txBody>
          <a:bodyPr/>
          <a:lstStyle/>
          <a:p>
            <a:endParaRPr lang="zh-CN" altLang="en-US">
              <a:latin typeface="+mn-ea"/>
            </a:endParaRPr>
          </a:p>
        </p:txBody>
      </p:sp>
      <p:sp>
        <p:nvSpPr>
          <p:cNvPr id="78" name="Line 77"/>
          <p:cNvSpPr>
            <a:spLocks noChangeAspect="1" noChangeShapeType="1"/>
          </p:cNvSpPr>
          <p:nvPr/>
        </p:nvSpPr>
        <p:spPr bwMode="auto">
          <a:xfrm>
            <a:off x="3890536" y="3745776"/>
            <a:ext cx="0" cy="251270"/>
          </a:xfrm>
          <a:prstGeom prst="line">
            <a:avLst/>
          </a:prstGeom>
          <a:noFill/>
          <a:ln w="19050">
            <a:solidFill>
              <a:srgbClr val="008000"/>
            </a:solidFill>
            <a:round/>
            <a:tailEnd type="oval" w="med" len="med"/>
          </a:ln>
        </p:spPr>
        <p:txBody>
          <a:bodyPr/>
          <a:lstStyle/>
          <a:p>
            <a:endParaRPr lang="zh-CN" altLang="en-US">
              <a:latin typeface="+mn-ea"/>
            </a:endParaRPr>
          </a:p>
        </p:txBody>
      </p:sp>
      <p:grpSp>
        <p:nvGrpSpPr>
          <p:cNvPr id="79" name="Group 78"/>
          <p:cNvGrpSpPr/>
          <p:nvPr/>
        </p:nvGrpSpPr>
        <p:grpSpPr bwMode="auto">
          <a:xfrm>
            <a:off x="4560590" y="3662019"/>
            <a:ext cx="167513" cy="83757"/>
            <a:chOff x="3888" y="2832"/>
            <a:chExt cx="96" cy="48"/>
          </a:xfrm>
        </p:grpSpPr>
        <p:sp>
          <p:nvSpPr>
            <p:cNvPr id="80" name="Line 79"/>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81" name="Line 80"/>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82" name="Line 81"/>
          <p:cNvSpPr>
            <a:spLocks noChangeAspect="1" noChangeShapeType="1"/>
          </p:cNvSpPr>
          <p:nvPr/>
        </p:nvSpPr>
        <p:spPr bwMode="auto">
          <a:xfrm>
            <a:off x="4644346" y="3410749"/>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84" name="Line 83"/>
          <p:cNvSpPr>
            <a:spLocks noChangeAspect="1" noChangeShapeType="1"/>
          </p:cNvSpPr>
          <p:nvPr/>
        </p:nvSpPr>
        <p:spPr bwMode="auto">
          <a:xfrm>
            <a:off x="4476833" y="3410749"/>
            <a:ext cx="167513" cy="0"/>
          </a:xfrm>
          <a:prstGeom prst="line">
            <a:avLst/>
          </a:prstGeom>
          <a:noFill/>
          <a:ln w="19050">
            <a:solidFill>
              <a:srgbClr val="FF0000"/>
            </a:solidFill>
            <a:round/>
          </a:ln>
        </p:spPr>
        <p:txBody>
          <a:bodyPr/>
          <a:lstStyle/>
          <a:p>
            <a:endParaRPr lang="zh-CN" altLang="en-US">
              <a:latin typeface="+mn-ea"/>
            </a:endParaRPr>
          </a:p>
        </p:txBody>
      </p:sp>
      <p:sp>
        <p:nvSpPr>
          <p:cNvPr id="85" name="Line 84"/>
          <p:cNvSpPr>
            <a:spLocks noChangeShapeType="1"/>
          </p:cNvSpPr>
          <p:nvPr/>
        </p:nvSpPr>
        <p:spPr bwMode="auto">
          <a:xfrm>
            <a:off x="3974293" y="2740696"/>
            <a:ext cx="502540" cy="670053"/>
          </a:xfrm>
          <a:prstGeom prst="line">
            <a:avLst/>
          </a:prstGeom>
          <a:noFill/>
          <a:ln w="19050">
            <a:solidFill>
              <a:srgbClr val="FF0000"/>
            </a:solidFill>
            <a:round/>
          </a:ln>
        </p:spPr>
        <p:txBody>
          <a:bodyPr/>
          <a:lstStyle/>
          <a:p>
            <a:endParaRPr lang="zh-CN" altLang="en-US">
              <a:latin typeface="+mn-ea"/>
            </a:endParaRPr>
          </a:p>
        </p:txBody>
      </p:sp>
      <p:sp>
        <p:nvSpPr>
          <p:cNvPr id="86" name="Line 85"/>
          <p:cNvSpPr>
            <a:spLocks noChangeAspect="1" noChangeShapeType="1"/>
          </p:cNvSpPr>
          <p:nvPr/>
        </p:nvSpPr>
        <p:spPr bwMode="auto">
          <a:xfrm>
            <a:off x="5063130" y="2740696"/>
            <a:ext cx="335027" cy="0"/>
          </a:xfrm>
          <a:prstGeom prst="line">
            <a:avLst/>
          </a:prstGeom>
          <a:noFill/>
          <a:ln w="19050">
            <a:solidFill>
              <a:srgbClr val="008000"/>
            </a:solidFill>
            <a:round/>
            <a:headEnd type="oval" w="med" len="med"/>
          </a:ln>
        </p:spPr>
        <p:txBody>
          <a:bodyPr/>
          <a:lstStyle/>
          <a:p>
            <a:endParaRPr lang="zh-CN" altLang="en-US">
              <a:latin typeface="+mn-ea"/>
            </a:endParaRPr>
          </a:p>
        </p:txBody>
      </p:sp>
      <p:grpSp>
        <p:nvGrpSpPr>
          <p:cNvPr id="639" name="组合 638"/>
          <p:cNvGrpSpPr/>
          <p:nvPr/>
        </p:nvGrpSpPr>
        <p:grpSpPr>
          <a:xfrm>
            <a:off x="2382916" y="3993556"/>
            <a:ext cx="418784" cy="586297"/>
            <a:chOff x="2382916" y="3993556"/>
            <a:chExt cx="418784" cy="586297"/>
          </a:xfrm>
        </p:grpSpPr>
        <p:sp>
          <p:nvSpPr>
            <p:cNvPr id="92" name="Line 91"/>
            <p:cNvSpPr>
              <a:spLocks noChangeAspect="1" noChangeShapeType="1"/>
            </p:cNvSpPr>
            <p:nvPr/>
          </p:nvSpPr>
          <p:spPr bwMode="auto">
            <a:xfrm>
              <a:off x="2466673" y="4328583"/>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87" name="Group 86"/>
            <p:cNvGrpSpPr/>
            <p:nvPr/>
          </p:nvGrpSpPr>
          <p:grpSpPr bwMode="auto">
            <a:xfrm>
              <a:off x="2382916" y="4244826"/>
              <a:ext cx="167513" cy="83757"/>
              <a:chOff x="3888" y="2832"/>
              <a:chExt cx="96" cy="48"/>
            </a:xfrm>
          </p:grpSpPr>
          <p:sp>
            <p:nvSpPr>
              <p:cNvPr id="88" name="Line 87"/>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89" name="Line 88"/>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90" name="Line 89"/>
            <p:cNvSpPr>
              <a:spLocks noChangeAspect="1" noChangeShapeType="1"/>
            </p:cNvSpPr>
            <p:nvPr/>
          </p:nvSpPr>
          <p:spPr bwMode="auto">
            <a:xfrm>
              <a:off x="2466673" y="3993556"/>
              <a:ext cx="0" cy="251270"/>
            </a:xfrm>
            <a:prstGeom prst="line">
              <a:avLst/>
            </a:prstGeom>
            <a:noFill/>
            <a:ln w="19050" cap="sq">
              <a:solidFill>
                <a:schemeClr val="tx1"/>
              </a:solidFill>
              <a:miter lim="800000"/>
            </a:ln>
          </p:spPr>
          <p:txBody>
            <a:bodyPr/>
            <a:lstStyle/>
            <a:p>
              <a:endParaRPr lang="zh-CN" altLang="en-US">
                <a:latin typeface="+mn-ea"/>
              </a:endParaRPr>
            </a:p>
          </p:txBody>
        </p:sp>
        <p:sp>
          <p:nvSpPr>
            <p:cNvPr id="91" name="Line 90"/>
            <p:cNvSpPr>
              <a:spLocks noChangeAspect="1" noChangeShapeType="1"/>
            </p:cNvSpPr>
            <p:nvPr/>
          </p:nvSpPr>
          <p:spPr bwMode="auto">
            <a:xfrm>
              <a:off x="2466673" y="3993556"/>
              <a:ext cx="335027" cy="0"/>
            </a:xfrm>
            <a:prstGeom prst="line">
              <a:avLst/>
            </a:prstGeom>
            <a:noFill/>
            <a:ln w="19050" cap="sq">
              <a:solidFill>
                <a:schemeClr val="tx1"/>
              </a:solidFill>
              <a:miter lim="800000"/>
            </a:ln>
          </p:spPr>
          <p:txBody>
            <a:bodyPr/>
            <a:lstStyle/>
            <a:p>
              <a:endParaRPr lang="zh-CN" altLang="en-US">
                <a:latin typeface="+mn-ea"/>
              </a:endParaRPr>
            </a:p>
          </p:txBody>
        </p:sp>
      </p:grpSp>
      <p:sp>
        <p:nvSpPr>
          <p:cNvPr id="93" name="Line 92"/>
          <p:cNvSpPr>
            <a:spLocks noChangeShapeType="1"/>
          </p:cNvSpPr>
          <p:nvPr/>
        </p:nvSpPr>
        <p:spPr bwMode="auto">
          <a:xfrm>
            <a:off x="2173525" y="2238156"/>
            <a:ext cx="4187833" cy="0"/>
          </a:xfrm>
          <a:prstGeom prst="line">
            <a:avLst/>
          </a:prstGeom>
          <a:noFill/>
          <a:ln w="19050">
            <a:solidFill>
              <a:schemeClr val="tx1"/>
            </a:solidFill>
            <a:round/>
          </a:ln>
        </p:spPr>
        <p:txBody>
          <a:bodyPr/>
          <a:lstStyle/>
          <a:p>
            <a:endParaRPr lang="zh-CN" altLang="en-US">
              <a:latin typeface="+mn-ea"/>
            </a:endParaRPr>
          </a:p>
        </p:txBody>
      </p:sp>
      <p:sp>
        <p:nvSpPr>
          <p:cNvPr id="94" name="Rectangle 93"/>
          <p:cNvSpPr>
            <a:spLocks noChangeArrowheads="1"/>
          </p:cNvSpPr>
          <p:nvPr/>
        </p:nvSpPr>
        <p:spPr bwMode="auto">
          <a:xfrm>
            <a:off x="4393076" y="4080804"/>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sp>
        <p:nvSpPr>
          <p:cNvPr id="95" name="Rectangle 94"/>
          <p:cNvSpPr>
            <a:spLocks noChangeArrowheads="1"/>
          </p:cNvSpPr>
          <p:nvPr/>
        </p:nvSpPr>
        <p:spPr bwMode="auto">
          <a:xfrm>
            <a:off x="6235723" y="4332073"/>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grpSp>
        <p:nvGrpSpPr>
          <p:cNvPr id="96" name="Group 95"/>
          <p:cNvGrpSpPr/>
          <p:nvPr/>
        </p:nvGrpSpPr>
        <p:grpSpPr bwMode="auto">
          <a:xfrm>
            <a:off x="5984453" y="4248316"/>
            <a:ext cx="167513" cy="83757"/>
            <a:chOff x="3888" y="2832"/>
            <a:chExt cx="96" cy="48"/>
          </a:xfrm>
        </p:grpSpPr>
        <p:sp>
          <p:nvSpPr>
            <p:cNvPr id="97"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98"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99" name="Line 98"/>
          <p:cNvSpPr>
            <a:spLocks noChangeAspect="1" noChangeShapeType="1"/>
          </p:cNvSpPr>
          <p:nvPr/>
        </p:nvSpPr>
        <p:spPr bwMode="auto">
          <a:xfrm>
            <a:off x="6068210" y="3997046"/>
            <a:ext cx="0" cy="251270"/>
          </a:xfrm>
          <a:prstGeom prst="line">
            <a:avLst/>
          </a:prstGeom>
          <a:noFill/>
          <a:ln w="19050">
            <a:solidFill>
              <a:schemeClr val="tx1"/>
            </a:solidFill>
            <a:round/>
          </a:ln>
        </p:spPr>
        <p:txBody>
          <a:bodyPr/>
          <a:lstStyle/>
          <a:p>
            <a:endParaRPr lang="zh-CN" altLang="en-US">
              <a:latin typeface="+mn-ea"/>
            </a:endParaRPr>
          </a:p>
        </p:txBody>
      </p:sp>
      <p:sp>
        <p:nvSpPr>
          <p:cNvPr id="100" name="Line 99"/>
          <p:cNvSpPr>
            <a:spLocks noChangeAspect="1" noChangeShapeType="1"/>
          </p:cNvSpPr>
          <p:nvPr/>
        </p:nvSpPr>
        <p:spPr bwMode="auto">
          <a:xfrm>
            <a:off x="5733183" y="3997046"/>
            <a:ext cx="335027" cy="0"/>
          </a:xfrm>
          <a:prstGeom prst="line">
            <a:avLst/>
          </a:prstGeom>
          <a:noFill/>
          <a:ln w="19050">
            <a:solidFill>
              <a:schemeClr val="tx1"/>
            </a:solidFill>
            <a:round/>
          </a:ln>
        </p:spPr>
        <p:txBody>
          <a:bodyPr/>
          <a:lstStyle/>
          <a:p>
            <a:endParaRPr lang="zh-CN" altLang="en-US">
              <a:latin typeface="+mn-ea"/>
            </a:endParaRPr>
          </a:p>
        </p:txBody>
      </p:sp>
      <p:sp>
        <p:nvSpPr>
          <p:cNvPr id="101" name="Line 100"/>
          <p:cNvSpPr>
            <a:spLocks noChangeAspect="1" noChangeShapeType="1"/>
          </p:cNvSpPr>
          <p:nvPr/>
        </p:nvSpPr>
        <p:spPr bwMode="auto">
          <a:xfrm>
            <a:off x="6068210" y="4332072"/>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102" name="Group 101"/>
          <p:cNvGrpSpPr/>
          <p:nvPr/>
        </p:nvGrpSpPr>
        <p:grpSpPr bwMode="auto">
          <a:xfrm>
            <a:off x="2382916" y="1484346"/>
            <a:ext cx="3769050" cy="335027"/>
            <a:chOff x="1752" y="1248"/>
            <a:chExt cx="2160" cy="192"/>
          </a:xfrm>
        </p:grpSpPr>
        <p:grpSp>
          <p:nvGrpSpPr>
            <p:cNvPr id="103" name="Group 102"/>
            <p:cNvGrpSpPr>
              <a:grpSpLocks noChangeAspect="1"/>
            </p:cNvGrpSpPr>
            <p:nvPr/>
          </p:nvGrpSpPr>
          <p:grpSpPr bwMode="auto">
            <a:xfrm>
              <a:off x="1752" y="1248"/>
              <a:ext cx="240" cy="192"/>
              <a:chOff x="4032" y="2544"/>
              <a:chExt cx="240" cy="192"/>
            </a:xfrm>
          </p:grpSpPr>
          <p:sp>
            <p:nvSpPr>
              <p:cNvPr id="110" name="Line 10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11" name="Line 10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12" name="Line 10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113" name="Line 10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114" name="Line 10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04" name="Group 108"/>
            <p:cNvGrpSpPr>
              <a:grpSpLocks noChangeAspect="1"/>
            </p:cNvGrpSpPr>
            <p:nvPr/>
          </p:nvGrpSpPr>
          <p:grpSpPr bwMode="auto">
            <a:xfrm>
              <a:off x="3672" y="1248"/>
              <a:ext cx="240" cy="192"/>
              <a:chOff x="3360" y="2544"/>
              <a:chExt cx="240" cy="192"/>
            </a:xfrm>
          </p:grpSpPr>
          <p:sp>
            <p:nvSpPr>
              <p:cNvPr id="105" name="Line 10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06" name="Line 11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07" name="Line 11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08" name="Line 11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09" name="Line 11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15" name="Line 114"/>
          <p:cNvSpPr>
            <a:spLocks noChangeShapeType="1"/>
          </p:cNvSpPr>
          <p:nvPr/>
        </p:nvSpPr>
        <p:spPr bwMode="auto">
          <a:xfrm>
            <a:off x="2801700" y="1330792"/>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16" name="Line 115"/>
          <p:cNvSpPr>
            <a:spLocks noChangeShapeType="1"/>
          </p:cNvSpPr>
          <p:nvPr/>
        </p:nvSpPr>
        <p:spPr bwMode="auto">
          <a:xfrm>
            <a:off x="5733183" y="1316833"/>
            <a:ext cx="0" cy="25127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634" name="组合 633"/>
          <p:cNvGrpSpPr/>
          <p:nvPr/>
        </p:nvGrpSpPr>
        <p:grpSpPr>
          <a:xfrm>
            <a:off x="2215403" y="1651859"/>
            <a:ext cx="4104076" cy="0"/>
            <a:chOff x="2215403" y="1651859"/>
            <a:chExt cx="4104076" cy="0"/>
          </a:xfrm>
        </p:grpSpPr>
        <p:sp>
          <p:nvSpPr>
            <p:cNvPr id="117" name="Line 116"/>
            <p:cNvSpPr>
              <a:spLocks noChangeShapeType="1"/>
            </p:cNvSpPr>
            <p:nvPr/>
          </p:nvSpPr>
          <p:spPr bwMode="auto">
            <a:xfrm flipH="1">
              <a:off x="2215403" y="1651859"/>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18"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sp>
        <p:nvSpPr>
          <p:cNvPr id="119" name="Rectangle 118"/>
          <p:cNvSpPr>
            <a:spLocks noChangeArrowheads="1"/>
          </p:cNvSpPr>
          <p:nvPr/>
        </p:nvSpPr>
        <p:spPr bwMode="auto">
          <a:xfrm>
            <a:off x="6260398" y="1790109"/>
            <a:ext cx="795688" cy="506030"/>
          </a:xfrm>
          <a:prstGeom prst="rect">
            <a:avLst/>
          </a:prstGeom>
          <a:noFill/>
          <a:ln w="12700">
            <a:noFill/>
            <a:miter lim="800000"/>
          </a:ln>
        </p:spPr>
        <p:txBody>
          <a:bodyPr lIns="12700" tIns="12700" rIns="12700" bIns="12700"/>
          <a:lstStyle/>
          <a:p>
            <a:pPr algn="just"/>
            <a:r>
              <a:rPr lang="zh-CN" altLang="en-US" sz="1600" dirty="0">
                <a:solidFill>
                  <a:srgbClr val="C00000"/>
                </a:solidFill>
                <a:latin typeface="+mn-ea"/>
              </a:rPr>
              <a:t>预充</a:t>
            </a:r>
            <a:endParaRPr lang="zh-CN" altLang="en-US" sz="1600" dirty="0">
              <a:solidFill>
                <a:srgbClr val="C00000"/>
              </a:solidFill>
              <a:latin typeface="+mn-ea"/>
            </a:endParaRPr>
          </a:p>
        </p:txBody>
      </p:sp>
      <p:sp>
        <p:nvSpPr>
          <p:cNvPr id="120" name="Rectangle 119"/>
          <p:cNvSpPr>
            <a:spLocks noChangeArrowheads="1"/>
          </p:cNvSpPr>
          <p:nvPr/>
        </p:nvSpPr>
        <p:spPr bwMode="auto">
          <a:xfrm>
            <a:off x="5314400" y="1484346"/>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121" name="Rectangle 120"/>
          <p:cNvSpPr>
            <a:spLocks noChangeArrowheads="1"/>
          </p:cNvSpPr>
          <p:nvPr/>
        </p:nvSpPr>
        <p:spPr bwMode="auto">
          <a:xfrm>
            <a:off x="2885456" y="1568103"/>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123" name="Rectangle 122"/>
          <p:cNvSpPr>
            <a:spLocks noChangeArrowheads="1"/>
          </p:cNvSpPr>
          <p:nvPr/>
        </p:nvSpPr>
        <p:spPr bwMode="auto">
          <a:xfrm>
            <a:off x="5604770" y="994806"/>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24" name="Rectangle 123"/>
          <p:cNvSpPr>
            <a:spLocks noChangeArrowheads="1"/>
          </p:cNvSpPr>
          <p:nvPr/>
        </p:nvSpPr>
        <p:spPr bwMode="auto">
          <a:xfrm>
            <a:off x="869908" y="2112520"/>
            <a:ext cx="1340107" cy="251270"/>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125" name="Rectangle 124"/>
          <p:cNvSpPr>
            <a:spLocks noChangeArrowheads="1"/>
          </p:cNvSpPr>
          <p:nvPr/>
        </p:nvSpPr>
        <p:spPr bwMode="auto">
          <a:xfrm>
            <a:off x="3660377" y="5872980"/>
            <a:ext cx="1340107" cy="251270"/>
          </a:xfrm>
          <a:prstGeom prst="rect">
            <a:avLst/>
          </a:prstGeom>
          <a:noFill/>
          <a:ln w="12700">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sp>
        <p:nvSpPr>
          <p:cNvPr id="126" name="Rectangle 125"/>
          <p:cNvSpPr>
            <a:spLocks noChangeArrowheads="1"/>
          </p:cNvSpPr>
          <p:nvPr/>
        </p:nvSpPr>
        <p:spPr bwMode="auto">
          <a:xfrm>
            <a:off x="3429875" y="2405669"/>
            <a:ext cx="251270" cy="335027"/>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A</a:t>
            </a:r>
            <a:endParaRPr lang="en-US" altLang="zh-CN" sz="1600" b="1" dirty="0">
              <a:solidFill>
                <a:srgbClr val="FF0000"/>
              </a:solidFill>
              <a:latin typeface="+mn-ea"/>
            </a:endParaRPr>
          </a:p>
        </p:txBody>
      </p:sp>
      <p:sp>
        <p:nvSpPr>
          <p:cNvPr id="127" name="Rectangle 126"/>
          <p:cNvSpPr>
            <a:spLocks noChangeArrowheads="1"/>
          </p:cNvSpPr>
          <p:nvPr/>
        </p:nvSpPr>
        <p:spPr bwMode="auto">
          <a:xfrm>
            <a:off x="4937495" y="2405669"/>
            <a:ext cx="251270" cy="335027"/>
          </a:xfrm>
          <a:prstGeom prst="rect">
            <a:avLst/>
          </a:prstGeom>
          <a:noFill/>
          <a:ln w="12700">
            <a:noFill/>
            <a:miter lim="800000"/>
          </a:ln>
        </p:spPr>
        <p:txBody>
          <a:bodyPr lIns="12700" tIns="12700" rIns="12700" bIns="12700"/>
          <a:lstStyle/>
          <a:p>
            <a:pPr algn="just"/>
            <a:r>
              <a:rPr lang="en-US" altLang="zh-CN" sz="1600" b="1" dirty="0">
                <a:solidFill>
                  <a:srgbClr val="0D7157"/>
                </a:solidFill>
                <a:latin typeface="+mn-ea"/>
              </a:rPr>
              <a:t>B</a:t>
            </a:r>
            <a:endParaRPr lang="en-US" altLang="zh-CN" sz="1600" b="1" dirty="0">
              <a:solidFill>
                <a:srgbClr val="0D7157"/>
              </a:solidFill>
              <a:latin typeface="+mn-ea"/>
            </a:endParaRPr>
          </a:p>
        </p:txBody>
      </p:sp>
      <p:sp>
        <p:nvSpPr>
          <p:cNvPr id="128" name="Rectangle 127"/>
          <p:cNvSpPr>
            <a:spLocks noChangeArrowheads="1"/>
          </p:cNvSpPr>
          <p:nvPr/>
        </p:nvSpPr>
        <p:spPr bwMode="auto">
          <a:xfrm>
            <a:off x="3597388" y="3662019"/>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29" name="Rectangle 128"/>
          <p:cNvSpPr>
            <a:spLocks noChangeArrowheads="1"/>
          </p:cNvSpPr>
          <p:nvPr/>
        </p:nvSpPr>
        <p:spPr bwMode="auto">
          <a:xfrm>
            <a:off x="4351198" y="3662019"/>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130" name="Rectangle 129"/>
          <p:cNvSpPr>
            <a:spLocks noChangeArrowheads="1"/>
          </p:cNvSpPr>
          <p:nvPr/>
        </p:nvSpPr>
        <p:spPr bwMode="auto">
          <a:xfrm>
            <a:off x="2006011" y="3997046"/>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1" name="Rectangle 130"/>
          <p:cNvSpPr>
            <a:spLocks noChangeArrowheads="1"/>
          </p:cNvSpPr>
          <p:nvPr/>
        </p:nvSpPr>
        <p:spPr bwMode="auto">
          <a:xfrm>
            <a:off x="6172664" y="3909799"/>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132" name="Freeform 131"/>
          <p:cNvSpPr/>
          <p:nvPr/>
        </p:nvSpPr>
        <p:spPr bwMode="auto">
          <a:xfrm>
            <a:off x="4361669" y="2730227"/>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tailEnd type="triangle" w="med" len="med"/>
          </a:ln>
        </p:spPr>
        <p:txBody>
          <a:bodyPr wrap="none" anchor="ctr"/>
          <a:lstStyle/>
          <a:p>
            <a:endParaRPr lang="zh-CN" altLang="en-US">
              <a:latin typeface="+mn-ea"/>
            </a:endParaRPr>
          </a:p>
        </p:txBody>
      </p:sp>
      <p:sp>
        <p:nvSpPr>
          <p:cNvPr id="133" name="Freeform 133"/>
          <p:cNvSpPr/>
          <p:nvPr/>
        </p:nvSpPr>
        <p:spPr bwMode="auto">
          <a:xfrm>
            <a:off x="2642912" y="2998946"/>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99CC"/>
            </a:solidFill>
            <a:prstDash val="sysDot"/>
            <a:round/>
            <a:tailEnd type="triangle" w="med" len="med"/>
          </a:ln>
        </p:spPr>
        <p:txBody>
          <a:bodyPr wrap="none" anchor="ctr"/>
          <a:lstStyle/>
          <a:p>
            <a:endParaRPr lang="zh-CN" altLang="en-US">
              <a:latin typeface="+mn-ea"/>
            </a:endParaRPr>
          </a:p>
        </p:txBody>
      </p:sp>
      <p:sp>
        <p:nvSpPr>
          <p:cNvPr id="134" name="Rectangle 134"/>
          <p:cNvSpPr>
            <a:spLocks noChangeArrowheads="1"/>
          </p:cNvSpPr>
          <p:nvPr/>
        </p:nvSpPr>
        <p:spPr bwMode="auto">
          <a:xfrm>
            <a:off x="2859397" y="4539282"/>
            <a:ext cx="251270" cy="335027"/>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135" name="Group 136"/>
          <p:cNvGrpSpPr/>
          <p:nvPr/>
        </p:nvGrpSpPr>
        <p:grpSpPr bwMode="auto">
          <a:xfrm>
            <a:off x="5523791" y="4583342"/>
            <a:ext cx="251270" cy="335027"/>
            <a:chOff x="5040" y="2688"/>
            <a:chExt cx="144" cy="192"/>
          </a:xfrm>
        </p:grpSpPr>
        <p:sp>
          <p:nvSpPr>
            <p:cNvPr id="136" name="Rectangle 137"/>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137" name="Line 138"/>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141" name="Group 141"/>
          <p:cNvGrpSpPr/>
          <p:nvPr/>
        </p:nvGrpSpPr>
        <p:grpSpPr bwMode="auto">
          <a:xfrm>
            <a:off x="5733183" y="3997046"/>
            <a:ext cx="418783" cy="335027"/>
            <a:chOff x="4392" y="2248"/>
            <a:chExt cx="240" cy="192"/>
          </a:xfrm>
        </p:grpSpPr>
        <p:grpSp>
          <p:nvGrpSpPr>
            <p:cNvPr id="142" name="Group 95"/>
            <p:cNvGrpSpPr/>
            <p:nvPr/>
          </p:nvGrpSpPr>
          <p:grpSpPr bwMode="auto">
            <a:xfrm>
              <a:off x="4536" y="2392"/>
              <a:ext cx="96" cy="48"/>
              <a:chOff x="3888" y="2832"/>
              <a:chExt cx="96" cy="48"/>
            </a:xfrm>
          </p:grpSpPr>
          <p:sp>
            <p:nvSpPr>
              <p:cNvPr id="145"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46"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43" name="Line 98"/>
            <p:cNvSpPr>
              <a:spLocks noChangeAspect="1" noChangeShapeType="1"/>
            </p:cNvSpPr>
            <p:nvPr/>
          </p:nvSpPr>
          <p:spPr bwMode="auto">
            <a:xfrm>
              <a:off x="4584" y="2248"/>
              <a:ext cx="0" cy="144"/>
            </a:xfrm>
            <a:prstGeom prst="line">
              <a:avLst/>
            </a:prstGeom>
            <a:noFill/>
            <a:ln w="19050">
              <a:solidFill>
                <a:schemeClr val="tx1"/>
              </a:solidFill>
              <a:round/>
            </a:ln>
          </p:spPr>
          <p:txBody>
            <a:bodyPr/>
            <a:lstStyle/>
            <a:p>
              <a:endParaRPr lang="zh-CN" altLang="en-US">
                <a:latin typeface="+mn-ea"/>
              </a:endParaRPr>
            </a:p>
          </p:txBody>
        </p:sp>
        <p:sp>
          <p:nvSpPr>
            <p:cNvPr id="144" name="Line 99"/>
            <p:cNvSpPr>
              <a:spLocks noChangeAspect="1" noChangeShapeType="1"/>
            </p:cNvSpPr>
            <p:nvPr/>
          </p:nvSpPr>
          <p:spPr bwMode="auto">
            <a:xfrm>
              <a:off x="4392" y="2248"/>
              <a:ext cx="192" cy="0"/>
            </a:xfrm>
            <a:prstGeom prst="line">
              <a:avLst/>
            </a:prstGeom>
            <a:noFill/>
            <a:ln w="19050">
              <a:solidFill>
                <a:schemeClr val="tx1"/>
              </a:solidFill>
              <a:round/>
            </a:ln>
          </p:spPr>
          <p:txBody>
            <a:bodyPr/>
            <a:lstStyle/>
            <a:p>
              <a:endParaRPr lang="zh-CN" altLang="en-US">
                <a:latin typeface="+mn-ea"/>
              </a:endParaRPr>
            </a:p>
          </p:txBody>
        </p:sp>
      </p:grpSp>
      <p:sp>
        <p:nvSpPr>
          <p:cNvPr id="148" name="Rectangle 122"/>
          <p:cNvSpPr>
            <a:spLocks noChangeArrowheads="1"/>
          </p:cNvSpPr>
          <p:nvPr/>
        </p:nvSpPr>
        <p:spPr bwMode="auto">
          <a:xfrm>
            <a:off x="2655995" y="1012693"/>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149" name="Line 128"/>
          <p:cNvSpPr>
            <a:spLocks noChangeShapeType="1"/>
          </p:cNvSpPr>
          <p:nvPr/>
        </p:nvSpPr>
        <p:spPr bwMode="auto">
          <a:xfrm flipH="1">
            <a:off x="2410835" y="3201357"/>
            <a:ext cx="2121836" cy="13959"/>
          </a:xfrm>
          <a:prstGeom prst="line">
            <a:avLst/>
          </a:prstGeom>
          <a:noFill/>
          <a:ln w="76200">
            <a:solidFill>
              <a:srgbClr val="0000FF"/>
            </a:solidFill>
            <a:prstDash val="sysDot"/>
            <a:round/>
            <a:tailEnd type="none" w="med" len="med"/>
          </a:ln>
        </p:spPr>
        <p:txBody>
          <a:bodyPr wrap="none" anchor="ctr"/>
          <a:lstStyle/>
          <a:p>
            <a:endParaRPr lang="zh-CN" altLang="en-US">
              <a:latin typeface="+mn-ea"/>
            </a:endParaRPr>
          </a:p>
        </p:txBody>
      </p:sp>
      <p:sp>
        <p:nvSpPr>
          <p:cNvPr id="150" name="Line 129"/>
          <p:cNvSpPr>
            <a:spLocks noChangeShapeType="1"/>
          </p:cNvSpPr>
          <p:nvPr/>
        </p:nvSpPr>
        <p:spPr bwMode="auto">
          <a:xfrm>
            <a:off x="2341038" y="3187398"/>
            <a:ext cx="0" cy="2596456"/>
          </a:xfrm>
          <a:prstGeom prst="line">
            <a:avLst/>
          </a:prstGeom>
          <a:noFill/>
          <a:ln w="76200">
            <a:solidFill>
              <a:srgbClr val="0000FF"/>
            </a:solidFill>
            <a:prstDash val="sysDot"/>
            <a:round/>
            <a:tailEnd type="triangle" w="med" len="med"/>
          </a:ln>
        </p:spPr>
        <p:txBody>
          <a:bodyPr wrap="none" anchor="ctr"/>
          <a:lstStyle/>
          <a:p>
            <a:endParaRPr lang="zh-CN" altLang="en-US">
              <a:latin typeface="+mn-ea"/>
            </a:endParaRPr>
          </a:p>
        </p:txBody>
      </p:sp>
      <p:grpSp>
        <p:nvGrpSpPr>
          <p:cNvPr id="199" name="Group 25"/>
          <p:cNvGrpSpPr/>
          <p:nvPr/>
        </p:nvGrpSpPr>
        <p:grpSpPr bwMode="auto">
          <a:xfrm>
            <a:off x="2887262" y="2322241"/>
            <a:ext cx="2763970" cy="418783"/>
            <a:chOff x="2040" y="1728"/>
            <a:chExt cx="1584" cy="240"/>
          </a:xfrm>
        </p:grpSpPr>
        <p:grpSp>
          <p:nvGrpSpPr>
            <p:cNvPr id="200" name="Group 26"/>
            <p:cNvGrpSpPr>
              <a:grpSpLocks noChangeAspect="1"/>
            </p:cNvGrpSpPr>
            <p:nvPr/>
          </p:nvGrpSpPr>
          <p:grpSpPr bwMode="auto">
            <a:xfrm rot="16200000" flipV="1">
              <a:off x="2016" y="1752"/>
              <a:ext cx="240" cy="192"/>
              <a:chOff x="3360" y="2544"/>
              <a:chExt cx="240" cy="192"/>
            </a:xfrm>
          </p:grpSpPr>
          <p:sp>
            <p:nvSpPr>
              <p:cNvPr id="207" name="Line 27"/>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208" name="Line 28"/>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209" name="Line 29"/>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10" name="Line 30"/>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11" name="Line 31"/>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nvGrpSpPr>
            <p:cNvPr id="201" name="Group 32"/>
            <p:cNvGrpSpPr>
              <a:grpSpLocks noChangeAspect="1"/>
            </p:cNvGrpSpPr>
            <p:nvPr/>
          </p:nvGrpSpPr>
          <p:grpSpPr bwMode="auto">
            <a:xfrm rot="16200000" flipV="1">
              <a:off x="3408" y="1752"/>
              <a:ext cx="240" cy="192"/>
              <a:chOff x="3360" y="2544"/>
              <a:chExt cx="240" cy="192"/>
            </a:xfrm>
          </p:grpSpPr>
          <p:sp>
            <p:nvSpPr>
              <p:cNvPr id="202" name="Line 33"/>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203" name="Line 34"/>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204" name="Line 35"/>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05" name="Line 36"/>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206" name="Line 37"/>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638" name="组合 637"/>
          <p:cNvGrpSpPr/>
          <p:nvPr/>
        </p:nvGrpSpPr>
        <p:grpSpPr>
          <a:xfrm>
            <a:off x="2215403" y="1484345"/>
            <a:ext cx="4104076" cy="335027"/>
            <a:chOff x="2215403" y="1484345"/>
            <a:chExt cx="4104076" cy="335027"/>
          </a:xfrm>
        </p:grpSpPr>
        <p:grpSp>
          <p:nvGrpSpPr>
            <p:cNvPr id="151" name="Group 101"/>
            <p:cNvGrpSpPr/>
            <p:nvPr/>
          </p:nvGrpSpPr>
          <p:grpSpPr bwMode="auto">
            <a:xfrm>
              <a:off x="2381853" y="1484345"/>
              <a:ext cx="3769050" cy="335027"/>
              <a:chOff x="1752" y="1248"/>
              <a:chExt cx="2160" cy="192"/>
            </a:xfrm>
          </p:grpSpPr>
          <p:grpSp>
            <p:nvGrpSpPr>
              <p:cNvPr id="152" name="Group 102"/>
              <p:cNvGrpSpPr>
                <a:grpSpLocks noChangeAspect="1"/>
              </p:cNvGrpSpPr>
              <p:nvPr/>
            </p:nvGrpSpPr>
            <p:grpSpPr bwMode="auto">
              <a:xfrm>
                <a:off x="1752" y="1248"/>
                <a:ext cx="240" cy="192"/>
                <a:chOff x="4032" y="2544"/>
                <a:chExt cx="240" cy="192"/>
              </a:xfrm>
            </p:grpSpPr>
            <p:sp>
              <p:nvSpPr>
                <p:cNvPr id="159" name="Line 10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60" name="Line 10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61" name="Line 10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62" name="Line 106"/>
                <p:cNvSpPr>
                  <a:spLocks noChangeAspect="1" noChangeShapeType="1"/>
                </p:cNvSpPr>
                <p:nvPr/>
              </p:nvSpPr>
              <p:spPr bwMode="auto">
                <a:xfrm>
                  <a:off x="4176"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63" name="Line 10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153" name="Group 108"/>
              <p:cNvGrpSpPr>
                <a:grpSpLocks noChangeAspect="1"/>
              </p:cNvGrpSpPr>
              <p:nvPr/>
            </p:nvGrpSpPr>
            <p:grpSpPr bwMode="auto">
              <a:xfrm>
                <a:off x="3672" y="1248"/>
                <a:ext cx="240" cy="192"/>
                <a:chOff x="3360" y="2544"/>
                <a:chExt cx="240" cy="192"/>
              </a:xfrm>
            </p:grpSpPr>
            <p:sp>
              <p:nvSpPr>
                <p:cNvPr id="154" name="Line 109"/>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155" name="Line 110"/>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156" name="Line 111"/>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157" name="Line 112"/>
                <p:cNvSpPr>
                  <a:spLocks noChangeAspect="1" noChangeShapeType="1"/>
                </p:cNvSpPr>
                <p:nvPr/>
              </p:nvSpPr>
              <p:spPr bwMode="auto">
                <a:xfrm>
                  <a:off x="3360"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58" name="Line 113"/>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grpSp>
          <p:nvGrpSpPr>
            <p:cNvPr id="635" name="组合 634"/>
            <p:cNvGrpSpPr/>
            <p:nvPr/>
          </p:nvGrpSpPr>
          <p:grpSpPr>
            <a:xfrm>
              <a:off x="2215403" y="1650882"/>
              <a:ext cx="4104076" cy="0"/>
              <a:chOff x="2215403" y="1651859"/>
              <a:chExt cx="4104076" cy="0"/>
            </a:xfrm>
          </p:grpSpPr>
          <p:sp>
            <p:nvSpPr>
              <p:cNvPr id="636" name="Line 116"/>
              <p:cNvSpPr>
                <a:spLocks noChangeShapeType="1"/>
              </p:cNvSpPr>
              <p:nvPr/>
            </p:nvSpPr>
            <p:spPr bwMode="auto">
              <a:xfrm flipH="1">
                <a:off x="2215403" y="1651859"/>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637"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grpSp>
        <p:nvGrpSpPr>
          <p:cNvPr id="660" name="组合 659"/>
          <p:cNvGrpSpPr/>
          <p:nvPr/>
        </p:nvGrpSpPr>
        <p:grpSpPr>
          <a:xfrm>
            <a:off x="2173525" y="2238152"/>
            <a:ext cx="4187833" cy="83758"/>
            <a:chOff x="2173523" y="2042886"/>
            <a:chExt cx="4187833" cy="83758"/>
          </a:xfrm>
        </p:grpSpPr>
        <p:sp>
          <p:nvSpPr>
            <p:cNvPr id="657" name="Line 92"/>
            <p:cNvSpPr>
              <a:spLocks noChangeShapeType="1"/>
            </p:cNvSpPr>
            <p:nvPr/>
          </p:nvSpPr>
          <p:spPr bwMode="auto">
            <a:xfrm>
              <a:off x="2173523" y="2043124"/>
              <a:ext cx="4187833" cy="0"/>
            </a:xfrm>
            <a:prstGeom prst="line">
              <a:avLst/>
            </a:prstGeom>
            <a:noFill/>
            <a:ln w="38100">
              <a:solidFill>
                <a:srgbClr val="FF0000"/>
              </a:solidFill>
              <a:round/>
            </a:ln>
          </p:spPr>
          <p:txBody>
            <a:bodyPr/>
            <a:lstStyle/>
            <a:p>
              <a:endParaRPr lang="zh-CN" altLang="en-US">
                <a:latin typeface="+mn-ea"/>
              </a:endParaRPr>
            </a:p>
          </p:txBody>
        </p:sp>
        <p:sp>
          <p:nvSpPr>
            <p:cNvPr id="658" name="Line 45"/>
            <p:cNvSpPr>
              <a:spLocks noChangeShapeType="1"/>
            </p:cNvSpPr>
            <p:nvPr/>
          </p:nvSpPr>
          <p:spPr bwMode="auto">
            <a:xfrm>
              <a:off x="3052970" y="2042887"/>
              <a:ext cx="0" cy="83757"/>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659" name="Line 45"/>
            <p:cNvSpPr>
              <a:spLocks noChangeShapeType="1"/>
            </p:cNvSpPr>
            <p:nvPr/>
          </p:nvSpPr>
          <p:spPr bwMode="auto">
            <a:xfrm>
              <a:off x="5484008" y="2042886"/>
              <a:ext cx="0" cy="83757"/>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663" name="组合 662"/>
          <p:cNvGrpSpPr/>
          <p:nvPr/>
        </p:nvGrpSpPr>
        <p:grpSpPr>
          <a:xfrm>
            <a:off x="2379039" y="1728353"/>
            <a:ext cx="3769049" cy="3365538"/>
            <a:chOff x="2382916" y="1720344"/>
            <a:chExt cx="3769049" cy="3365538"/>
          </a:xfrm>
        </p:grpSpPr>
        <p:grpSp>
          <p:nvGrpSpPr>
            <p:cNvPr id="656" name="组合 655"/>
            <p:cNvGrpSpPr/>
            <p:nvPr/>
          </p:nvGrpSpPr>
          <p:grpSpPr>
            <a:xfrm>
              <a:off x="2382916" y="1720344"/>
              <a:ext cx="3769049" cy="3365538"/>
              <a:chOff x="2382916" y="1720344"/>
              <a:chExt cx="3769049" cy="3365538"/>
            </a:xfrm>
          </p:grpSpPr>
          <p:grpSp>
            <p:nvGrpSpPr>
              <p:cNvPr id="654" name="组合 653"/>
              <p:cNvGrpSpPr/>
              <p:nvPr/>
            </p:nvGrpSpPr>
            <p:grpSpPr>
              <a:xfrm>
                <a:off x="5733182" y="1720344"/>
                <a:ext cx="418783" cy="3365538"/>
                <a:chOff x="5733182" y="1720344"/>
                <a:chExt cx="418783" cy="3365538"/>
              </a:xfrm>
            </p:grpSpPr>
            <p:sp>
              <p:nvSpPr>
                <p:cNvPr id="138" name="Line 38"/>
                <p:cNvSpPr>
                  <a:spLocks noChangeShapeType="1"/>
                </p:cNvSpPr>
                <p:nvPr/>
              </p:nvSpPr>
              <p:spPr bwMode="auto">
                <a:xfrm>
                  <a:off x="5733183" y="1720344"/>
                  <a:ext cx="0" cy="3365538"/>
                </a:xfrm>
                <a:prstGeom prst="line">
                  <a:avLst/>
                </a:prstGeom>
                <a:noFill/>
                <a:ln w="38100">
                  <a:solidFill>
                    <a:srgbClr val="FF0000"/>
                  </a:solidFill>
                  <a:round/>
                </a:ln>
              </p:spPr>
              <p:txBody>
                <a:bodyPr/>
                <a:lstStyle/>
                <a:p>
                  <a:endParaRPr lang="zh-CN" altLang="en-US">
                    <a:latin typeface="+mn-ea"/>
                  </a:endParaRPr>
                </a:p>
              </p:txBody>
            </p:sp>
            <p:grpSp>
              <p:nvGrpSpPr>
                <p:cNvPr id="193" name="Group 141"/>
                <p:cNvGrpSpPr/>
                <p:nvPr/>
              </p:nvGrpSpPr>
              <p:grpSpPr bwMode="auto">
                <a:xfrm>
                  <a:off x="5733182" y="3990065"/>
                  <a:ext cx="418783" cy="335027"/>
                  <a:chOff x="4392" y="2248"/>
                  <a:chExt cx="240" cy="192"/>
                </a:xfrm>
              </p:grpSpPr>
              <p:grpSp>
                <p:nvGrpSpPr>
                  <p:cNvPr id="194" name="Group 95"/>
                  <p:cNvGrpSpPr/>
                  <p:nvPr/>
                </p:nvGrpSpPr>
                <p:grpSpPr bwMode="auto">
                  <a:xfrm>
                    <a:off x="4536" y="2392"/>
                    <a:ext cx="96" cy="48"/>
                    <a:chOff x="3888" y="2832"/>
                    <a:chExt cx="96" cy="48"/>
                  </a:xfrm>
                </p:grpSpPr>
                <p:sp>
                  <p:nvSpPr>
                    <p:cNvPr id="197" name="Line 96"/>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98" name="Line 97"/>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95" name="Line 98"/>
                  <p:cNvSpPr>
                    <a:spLocks noChangeAspect="1" noChangeShapeType="1"/>
                  </p:cNvSpPr>
                  <p:nvPr/>
                </p:nvSpPr>
                <p:spPr bwMode="auto">
                  <a:xfrm>
                    <a:off x="4584" y="2248"/>
                    <a:ext cx="0" cy="144"/>
                  </a:xfrm>
                  <a:prstGeom prst="line">
                    <a:avLst/>
                  </a:prstGeom>
                  <a:noFill/>
                  <a:ln w="19050" cap="sq">
                    <a:solidFill>
                      <a:srgbClr val="FF0000"/>
                    </a:solidFill>
                    <a:miter lim="800000"/>
                  </a:ln>
                </p:spPr>
                <p:txBody>
                  <a:bodyPr/>
                  <a:lstStyle/>
                  <a:p>
                    <a:endParaRPr lang="zh-CN" altLang="en-US">
                      <a:latin typeface="+mn-ea"/>
                    </a:endParaRPr>
                  </a:p>
                </p:txBody>
              </p:sp>
              <p:sp>
                <p:nvSpPr>
                  <p:cNvPr id="196" name="Line 99"/>
                  <p:cNvSpPr>
                    <a:spLocks noChangeAspect="1" noChangeShapeType="1"/>
                  </p:cNvSpPr>
                  <p:nvPr/>
                </p:nvSpPr>
                <p:spPr bwMode="auto">
                  <a:xfrm>
                    <a:off x="4392" y="2248"/>
                    <a:ext cx="192"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655" name="组合 654"/>
              <p:cNvGrpSpPr/>
              <p:nvPr/>
            </p:nvGrpSpPr>
            <p:grpSpPr>
              <a:xfrm>
                <a:off x="2382916" y="1745140"/>
                <a:ext cx="418784" cy="3325470"/>
                <a:chOff x="2382916" y="1745140"/>
                <a:chExt cx="418784" cy="3325470"/>
              </a:xfrm>
            </p:grpSpPr>
            <p:sp>
              <p:nvSpPr>
                <p:cNvPr id="139" name="Line 38"/>
                <p:cNvSpPr>
                  <a:spLocks noChangeShapeType="1"/>
                </p:cNvSpPr>
                <p:nvPr/>
              </p:nvSpPr>
              <p:spPr bwMode="auto">
                <a:xfrm>
                  <a:off x="2801700" y="1745140"/>
                  <a:ext cx="0" cy="3325470"/>
                </a:xfrm>
                <a:prstGeom prst="line">
                  <a:avLst/>
                </a:prstGeom>
                <a:noFill/>
                <a:ln w="38100" cap="sq">
                  <a:solidFill>
                    <a:srgbClr val="FF0000"/>
                  </a:solidFill>
                  <a:miter lim="800000"/>
                </a:ln>
              </p:spPr>
              <p:txBody>
                <a:bodyPr/>
                <a:lstStyle/>
                <a:p>
                  <a:endParaRPr lang="zh-CN" altLang="en-US">
                    <a:latin typeface="+mn-ea"/>
                  </a:endParaRPr>
                </a:p>
              </p:txBody>
            </p:sp>
            <p:grpSp>
              <p:nvGrpSpPr>
                <p:cNvPr id="647" name="组合 646"/>
                <p:cNvGrpSpPr/>
                <p:nvPr/>
              </p:nvGrpSpPr>
              <p:grpSpPr>
                <a:xfrm>
                  <a:off x="2382916" y="3987206"/>
                  <a:ext cx="418784" cy="334397"/>
                  <a:chOff x="2382916" y="3987206"/>
                  <a:chExt cx="418784" cy="334397"/>
                </a:xfrm>
              </p:grpSpPr>
              <p:grpSp>
                <p:nvGrpSpPr>
                  <p:cNvPr id="649" name="Group 86"/>
                  <p:cNvGrpSpPr/>
                  <p:nvPr/>
                </p:nvGrpSpPr>
                <p:grpSpPr bwMode="auto">
                  <a:xfrm>
                    <a:off x="2382916" y="4237846"/>
                    <a:ext cx="167513" cy="83757"/>
                    <a:chOff x="3888" y="2828"/>
                    <a:chExt cx="96" cy="48"/>
                  </a:xfrm>
                </p:grpSpPr>
                <p:sp>
                  <p:nvSpPr>
                    <p:cNvPr id="652" name="Line 87"/>
                    <p:cNvSpPr>
                      <a:spLocks noChangeShapeType="1"/>
                    </p:cNvSpPr>
                    <p:nvPr/>
                  </p:nvSpPr>
                  <p:spPr bwMode="auto">
                    <a:xfrm>
                      <a:off x="3888" y="2828"/>
                      <a:ext cx="96" cy="0"/>
                    </a:xfrm>
                    <a:prstGeom prst="line">
                      <a:avLst/>
                    </a:prstGeom>
                    <a:noFill/>
                    <a:ln w="28575">
                      <a:solidFill>
                        <a:srgbClr val="FF0000"/>
                      </a:solidFill>
                      <a:round/>
                    </a:ln>
                  </p:spPr>
                  <p:txBody>
                    <a:bodyPr/>
                    <a:lstStyle/>
                    <a:p>
                      <a:endParaRPr lang="zh-CN" altLang="en-US">
                        <a:latin typeface="+mn-ea"/>
                      </a:endParaRPr>
                    </a:p>
                  </p:txBody>
                </p:sp>
                <p:sp>
                  <p:nvSpPr>
                    <p:cNvPr id="653" name="Line 88"/>
                    <p:cNvSpPr>
                      <a:spLocks noChangeShapeType="1"/>
                    </p:cNvSpPr>
                    <p:nvPr/>
                  </p:nvSpPr>
                  <p:spPr bwMode="auto">
                    <a:xfrm>
                      <a:off x="3888" y="2876"/>
                      <a:ext cx="96" cy="0"/>
                    </a:xfrm>
                    <a:prstGeom prst="line">
                      <a:avLst/>
                    </a:prstGeom>
                    <a:noFill/>
                    <a:ln w="28575">
                      <a:solidFill>
                        <a:srgbClr val="FF0000"/>
                      </a:solidFill>
                      <a:round/>
                    </a:ln>
                  </p:spPr>
                  <p:txBody>
                    <a:bodyPr/>
                    <a:lstStyle/>
                    <a:p>
                      <a:endParaRPr lang="zh-CN" altLang="en-US">
                        <a:latin typeface="+mn-ea"/>
                      </a:endParaRPr>
                    </a:p>
                  </p:txBody>
                </p:sp>
              </p:grpSp>
              <p:sp>
                <p:nvSpPr>
                  <p:cNvPr id="650" name="Line 89"/>
                  <p:cNvSpPr>
                    <a:spLocks noChangeAspect="1" noChangeShapeType="1"/>
                  </p:cNvSpPr>
                  <p:nvPr/>
                </p:nvSpPr>
                <p:spPr bwMode="auto">
                  <a:xfrm>
                    <a:off x="2466673" y="3993556"/>
                    <a:ext cx="0" cy="251270"/>
                  </a:xfrm>
                  <a:prstGeom prst="line">
                    <a:avLst/>
                  </a:prstGeom>
                  <a:noFill/>
                  <a:ln w="19050" cap="sq">
                    <a:solidFill>
                      <a:srgbClr val="FF0000"/>
                    </a:solidFill>
                    <a:miter lim="800000"/>
                  </a:ln>
                </p:spPr>
                <p:txBody>
                  <a:bodyPr/>
                  <a:lstStyle/>
                  <a:p>
                    <a:endParaRPr lang="zh-CN" altLang="en-US">
                      <a:latin typeface="+mn-ea"/>
                    </a:endParaRPr>
                  </a:p>
                </p:txBody>
              </p:sp>
              <p:sp>
                <p:nvSpPr>
                  <p:cNvPr id="651" name="Line 90"/>
                  <p:cNvSpPr>
                    <a:spLocks noChangeAspect="1" noChangeShapeType="1"/>
                  </p:cNvSpPr>
                  <p:nvPr/>
                </p:nvSpPr>
                <p:spPr bwMode="auto">
                  <a:xfrm>
                    <a:off x="2466673" y="3987206"/>
                    <a:ext cx="335027" cy="0"/>
                  </a:xfrm>
                  <a:prstGeom prst="line">
                    <a:avLst/>
                  </a:prstGeom>
                  <a:noFill/>
                  <a:ln w="19050" cap="sq">
                    <a:solidFill>
                      <a:srgbClr val="FF0000"/>
                    </a:solidFill>
                    <a:miter lim="800000"/>
                  </a:ln>
                </p:spPr>
                <p:txBody>
                  <a:bodyPr/>
                  <a:lstStyle/>
                  <a:p>
                    <a:endParaRPr lang="zh-CN" altLang="en-US">
                      <a:latin typeface="+mn-ea"/>
                    </a:endParaRPr>
                  </a:p>
                </p:txBody>
              </p:sp>
            </p:grpSp>
          </p:grpSp>
        </p:grpSp>
        <p:sp>
          <p:nvSpPr>
            <p:cNvPr id="661" name="Line 39"/>
            <p:cNvSpPr>
              <a:spLocks noChangeShapeType="1"/>
            </p:cNvSpPr>
            <p:nvPr/>
          </p:nvSpPr>
          <p:spPr bwMode="auto">
            <a:xfrm flipH="1">
              <a:off x="2801699" y="2738191"/>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662"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676" name="组合 675"/>
          <p:cNvGrpSpPr/>
          <p:nvPr/>
        </p:nvGrpSpPr>
        <p:grpSpPr>
          <a:xfrm>
            <a:off x="2801700" y="5003943"/>
            <a:ext cx="2931483" cy="835109"/>
            <a:chOff x="2801700" y="5003943"/>
            <a:chExt cx="2931483" cy="835109"/>
          </a:xfrm>
        </p:grpSpPr>
        <p:grpSp>
          <p:nvGrpSpPr>
            <p:cNvPr id="180" name="Group 47"/>
            <p:cNvGrpSpPr/>
            <p:nvPr/>
          </p:nvGrpSpPr>
          <p:grpSpPr bwMode="auto">
            <a:xfrm>
              <a:off x="2801700" y="5003943"/>
              <a:ext cx="2931483" cy="335027"/>
              <a:chOff x="1992" y="3264"/>
              <a:chExt cx="1680" cy="192"/>
            </a:xfrm>
          </p:grpSpPr>
          <p:grpSp>
            <p:nvGrpSpPr>
              <p:cNvPr id="181" name="Group 48"/>
              <p:cNvGrpSpPr>
                <a:grpSpLocks noChangeAspect="1"/>
              </p:cNvGrpSpPr>
              <p:nvPr/>
            </p:nvGrpSpPr>
            <p:grpSpPr bwMode="auto">
              <a:xfrm>
                <a:off x="1992" y="3264"/>
                <a:ext cx="240" cy="192"/>
                <a:chOff x="3360" y="2544"/>
                <a:chExt cx="240" cy="192"/>
              </a:xfrm>
            </p:grpSpPr>
            <p:sp>
              <p:nvSpPr>
                <p:cNvPr id="188" name="Line 49"/>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189" name="Line 50"/>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190" name="Line 51"/>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91" name="Line 52"/>
                <p:cNvSpPr>
                  <a:spLocks noChangeAspect="1" noChangeShapeType="1"/>
                </p:cNvSpPr>
                <p:nvPr/>
              </p:nvSpPr>
              <p:spPr bwMode="auto">
                <a:xfrm>
                  <a:off x="3360" y="2688"/>
                  <a:ext cx="96" cy="0"/>
                </a:xfrm>
                <a:prstGeom prst="line">
                  <a:avLst/>
                </a:prstGeom>
                <a:noFill/>
                <a:ln w="19050">
                  <a:solidFill>
                    <a:srgbClr val="FF0000"/>
                  </a:solidFill>
                  <a:round/>
                </a:ln>
              </p:spPr>
              <p:txBody>
                <a:bodyPr/>
                <a:lstStyle/>
                <a:p>
                  <a:endParaRPr lang="zh-CN" altLang="en-US">
                    <a:latin typeface="+mn-ea"/>
                  </a:endParaRPr>
                </a:p>
              </p:txBody>
            </p:sp>
            <p:sp>
              <p:nvSpPr>
                <p:cNvPr id="192" name="Line 53"/>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182" name="Group 54"/>
              <p:cNvGrpSpPr>
                <a:grpSpLocks noChangeAspect="1"/>
              </p:cNvGrpSpPr>
              <p:nvPr/>
            </p:nvGrpSpPr>
            <p:grpSpPr bwMode="auto">
              <a:xfrm>
                <a:off x="3432" y="3264"/>
                <a:ext cx="240" cy="192"/>
                <a:chOff x="4032" y="2544"/>
                <a:chExt cx="240" cy="192"/>
              </a:xfrm>
            </p:grpSpPr>
            <p:sp>
              <p:nvSpPr>
                <p:cNvPr id="183" name="Line 5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84" name="Line 5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85" name="Line 57"/>
                <p:cNvSpPr>
                  <a:spLocks noChangeAspect="1" noChangeShapeType="1"/>
                </p:cNvSpPr>
                <p:nvPr/>
              </p:nvSpPr>
              <p:spPr bwMode="auto">
                <a:xfrm>
                  <a:off x="4176"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186" name="Line 58"/>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87" name="Line 59"/>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grpSp>
          <p:nvGrpSpPr>
            <p:cNvPr id="666" name="组合 665"/>
            <p:cNvGrpSpPr/>
            <p:nvPr/>
          </p:nvGrpSpPr>
          <p:grpSpPr>
            <a:xfrm>
              <a:off x="3224438" y="5168999"/>
              <a:ext cx="2093917" cy="670053"/>
              <a:chOff x="3372883" y="5322039"/>
              <a:chExt cx="2093917" cy="670053"/>
            </a:xfrm>
          </p:grpSpPr>
          <p:sp>
            <p:nvSpPr>
              <p:cNvPr id="664" name="Line 60"/>
              <p:cNvSpPr>
                <a:spLocks noChangeShapeType="1"/>
              </p:cNvSpPr>
              <p:nvPr/>
            </p:nvSpPr>
            <p:spPr bwMode="auto">
              <a:xfrm>
                <a:off x="3372883" y="5322039"/>
                <a:ext cx="2093917" cy="0"/>
              </a:xfrm>
              <a:prstGeom prst="line">
                <a:avLst/>
              </a:prstGeom>
              <a:noFill/>
              <a:ln w="19050">
                <a:solidFill>
                  <a:srgbClr val="FF0000"/>
                </a:solidFill>
                <a:round/>
              </a:ln>
            </p:spPr>
            <p:txBody>
              <a:bodyPr/>
              <a:lstStyle/>
              <a:p>
                <a:endParaRPr lang="zh-CN" altLang="en-US">
                  <a:latin typeface="+mn-ea"/>
                </a:endParaRPr>
              </a:p>
            </p:txBody>
          </p:sp>
          <p:sp>
            <p:nvSpPr>
              <p:cNvPr id="665" name="Line 63"/>
              <p:cNvSpPr>
                <a:spLocks noChangeShapeType="1"/>
              </p:cNvSpPr>
              <p:nvPr/>
            </p:nvSpPr>
            <p:spPr bwMode="auto">
              <a:xfrm>
                <a:off x="4377963" y="5322039"/>
                <a:ext cx="0" cy="670053"/>
              </a:xfrm>
              <a:prstGeom prst="line">
                <a:avLst/>
              </a:prstGeom>
              <a:noFill/>
              <a:ln w="38100">
                <a:solidFill>
                  <a:srgbClr val="FF0000"/>
                </a:solidFill>
                <a:round/>
                <a:headEnd type="triangle" w="med" len="med"/>
              </a:ln>
            </p:spPr>
            <p:txBody>
              <a:bodyPr/>
              <a:lstStyle/>
              <a:p>
                <a:endParaRPr lang="zh-CN" altLang="en-US">
                  <a:latin typeface="+mn-ea"/>
                </a:endParaRPr>
              </a:p>
            </p:txBody>
          </p:sp>
        </p:grpSp>
      </p:grpSp>
      <p:grpSp>
        <p:nvGrpSpPr>
          <p:cNvPr id="672" name="组合 671"/>
          <p:cNvGrpSpPr/>
          <p:nvPr/>
        </p:nvGrpSpPr>
        <p:grpSpPr>
          <a:xfrm>
            <a:off x="5730811" y="1728353"/>
            <a:ext cx="419846" cy="3350266"/>
            <a:chOff x="5732120" y="1720344"/>
            <a:chExt cx="419846" cy="3350266"/>
          </a:xfrm>
        </p:grpSpPr>
        <p:sp>
          <p:nvSpPr>
            <p:cNvPr id="140" name="Line 40"/>
            <p:cNvSpPr>
              <a:spLocks noChangeShapeType="1"/>
            </p:cNvSpPr>
            <p:nvPr/>
          </p:nvSpPr>
          <p:spPr bwMode="auto">
            <a:xfrm>
              <a:off x="5732120" y="1720344"/>
              <a:ext cx="0" cy="3350266"/>
            </a:xfrm>
            <a:prstGeom prst="line">
              <a:avLst/>
            </a:prstGeom>
            <a:noFill/>
            <a:ln w="38100">
              <a:solidFill>
                <a:srgbClr val="339933"/>
              </a:solidFill>
              <a:round/>
            </a:ln>
          </p:spPr>
          <p:txBody>
            <a:bodyPr/>
            <a:lstStyle/>
            <a:p>
              <a:endParaRPr lang="zh-CN" altLang="en-US">
                <a:latin typeface="+mn-ea"/>
              </a:endParaRPr>
            </a:p>
          </p:txBody>
        </p:sp>
        <p:grpSp>
          <p:nvGrpSpPr>
            <p:cNvPr id="671" name="组合 670"/>
            <p:cNvGrpSpPr/>
            <p:nvPr/>
          </p:nvGrpSpPr>
          <p:grpSpPr>
            <a:xfrm>
              <a:off x="5733183" y="3990064"/>
              <a:ext cx="418783" cy="335027"/>
              <a:chOff x="5885582" y="4142465"/>
              <a:chExt cx="418783" cy="335027"/>
            </a:xfrm>
          </p:grpSpPr>
          <p:sp>
            <p:nvSpPr>
              <p:cNvPr id="667" name="Line 96"/>
              <p:cNvSpPr>
                <a:spLocks noChangeShapeType="1"/>
              </p:cNvSpPr>
              <p:nvPr/>
            </p:nvSpPr>
            <p:spPr bwMode="auto">
              <a:xfrm>
                <a:off x="6136852" y="4393735"/>
                <a:ext cx="167513" cy="0"/>
              </a:xfrm>
              <a:prstGeom prst="line">
                <a:avLst/>
              </a:prstGeom>
              <a:noFill/>
              <a:ln w="28575">
                <a:solidFill>
                  <a:srgbClr val="00B050"/>
                </a:solidFill>
                <a:round/>
              </a:ln>
            </p:spPr>
            <p:txBody>
              <a:bodyPr/>
              <a:lstStyle/>
              <a:p>
                <a:endParaRPr lang="zh-CN" altLang="en-US">
                  <a:latin typeface="+mn-ea"/>
                </a:endParaRPr>
              </a:p>
            </p:txBody>
          </p:sp>
          <p:sp>
            <p:nvSpPr>
              <p:cNvPr id="668" name="Line 97"/>
              <p:cNvSpPr>
                <a:spLocks noChangeShapeType="1"/>
              </p:cNvSpPr>
              <p:nvPr/>
            </p:nvSpPr>
            <p:spPr bwMode="auto">
              <a:xfrm>
                <a:off x="6136852" y="4477492"/>
                <a:ext cx="167513" cy="0"/>
              </a:xfrm>
              <a:prstGeom prst="line">
                <a:avLst/>
              </a:prstGeom>
              <a:noFill/>
              <a:ln w="28575">
                <a:solidFill>
                  <a:srgbClr val="00B050"/>
                </a:solidFill>
                <a:round/>
              </a:ln>
            </p:spPr>
            <p:txBody>
              <a:bodyPr/>
              <a:lstStyle/>
              <a:p>
                <a:endParaRPr lang="zh-CN" altLang="en-US">
                  <a:latin typeface="+mn-ea"/>
                </a:endParaRPr>
              </a:p>
            </p:txBody>
          </p:sp>
          <p:sp>
            <p:nvSpPr>
              <p:cNvPr id="669" name="Line 98"/>
              <p:cNvSpPr>
                <a:spLocks noChangeAspect="1" noChangeShapeType="1"/>
              </p:cNvSpPr>
              <p:nvPr/>
            </p:nvSpPr>
            <p:spPr bwMode="auto">
              <a:xfrm>
                <a:off x="6220608" y="4142465"/>
                <a:ext cx="0" cy="251270"/>
              </a:xfrm>
              <a:prstGeom prst="line">
                <a:avLst/>
              </a:prstGeom>
              <a:noFill/>
              <a:ln w="19050" cap="sq">
                <a:solidFill>
                  <a:srgbClr val="00B050"/>
                </a:solidFill>
                <a:miter lim="800000"/>
              </a:ln>
            </p:spPr>
            <p:txBody>
              <a:bodyPr/>
              <a:lstStyle/>
              <a:p>
                <a:endParaRPr lang="zh-CN" altLang="en-US">
                  <a:latin typeface="+mn-ea"/>
                </a:endParaRPr>
              </a:p>
            </p:txBody>
          </p:sp>
          <p:sp>
            <p:nvSpPr>
              <p:cNvPr id="670" name="Line 99"/>
              <p:cNvSpPr>
                <a:spLocks noChangeAspect="1" noChangeShapeType="1"/>
              </p:cNvSpPr>
              <p:nvPr/>
            </p:nvSpPr>
            <p:spPr bwMode="auto">
              <a:xfrm>
                <a:off x="5885582" y="4142465"/>
                <a:ext cx="335026" cy="0"/>
              </a:xfrm>
              <a:prstGeom prst="line">
                <a:avLst/>
              </a:prstGeom>
              <a:noFill/>
              <a:ln w="19050" cap="sq">
                <a:solidFill>
                  <a:srgbClr val="00B050"/>
                </a:solidFill>
                <a:miter lim="800000"/>
              </a:ln>
            </p:spPr>
            <p:txBody>
              <a:bodyPr/>
              <a:lstStyle/>
              <a:p>
                <a:endParaRPr lang="zh-CN" altLang="en-US">
                  <a:latin typeface="+mn-ea"/>
                </a:endParaRPr>
              </a:p>
            </p:txBody>
          </p:sp>
        </p:grpSp>
      </p:grpSp>
      <p:grpSp>
        <p:nvGrpSpPr>
          <p:cNvPr id="675" name="组合 674"/>
          <p:cNvGrpSpPr/>
          <p:nvPr/>
        </p:nvGrpSpPr>
        <p:grpSpPr>
          <a:xfrm>
            <a:off x="2801698" y="5252755"/>
            <a:ext cx="2931483" cy="586297"/>
            <a:chOff x="2954100" y="5405796"/>
            <a:chExt cx="2931483" cy="586297"/>
          </a:xfrm>
        </p:grpSpPr>
        <p:sp>
          <p:nvSpPr>
            <p:cNvPr id="673" name="Line 61"/>
            <p:cNvSpPr>
              <a:spLocks noChangeShapeType="1"/>
            </p:cNvSpPr>
            <p:nvPr/>
          </p:nvSpPr>
          <p:spPr bwMode="auto">
            <a:xfrm>
              <a:off x="2954100" y="5405796"/>
              <a:ext cx="0" cy="586297"/>
            </a:xfrm>
            <a:prstGeom prst="line">
              <a:avLst/>
            </a:prstGeom>
            <a:noFill/>
            <a:ln w="38100">
              <a:solidFill>
                <a:srgbClr val="FF0000"/>
              </a:solidFill>
              <a:round/>
              <a:tailEnd type="triangle" w="med" len="med"/>
            </a:ln>
          </p:spPr>
          <p:txBody>
            <a:bodyPr/>
            <a:lstStyle/>
            <a:p>
              <a:endParaRPr lang="zh-CN" altLang="en-US">
                <a:latin typeface="+mn-ea"/>
              </a:endParaRPr>
            </a:p>
          </p:txBody>
        </p:sp>
        <p:sp>
          <p:nvSpPr>
            <p:cNvPr id="674" name="Line 62"/>
            <p:cNvSpPr>
              <a:spLocks noChangeShapeType="1"/>
            </p:cNvSpPr>
            <p:nvPr/>
          </p:nvSpPr>
          <p:spPr bwMode="auto">
            <a:xfrm>
              <a:off x="5885583" y="5405796"/>
              <a:ext cx="0" cy="586297"/>
            </a:xfrm>
            <a:prstGeom prst="line">
              <a:avLst/>
            </a:prstGeom>
            <a:noFill/>
            <a:ln w="38100">
              <a:solidFill>
                <a:srgbClr val="00B050"/>
              </a:solidFill>
              <a:round/>
              <a:tailEnd type="triangle" w="med" len="med"/>
            </a:ln>
          </p:spPr>
          <p:txBody>
            <a:bodyPr/>
            <a:lstStyle/>
            <a:p>
              <a:endParaRPr lang="zh-CN" altLang="en-US">
                <a:latin typeface="+mn-ea"/>
              </a:endParaRPr>
            </a:p>
          </p:txBody>
        </p:sp>
      </p:grpSp>
      <p:grpSp>
        <p:nvGrpSpPr>
          <p:cNvPr id="679" name="组合 678"/>
          <p:cNvGrpSpPr/>
          <p:nvPr/>
        </p:nvGrpSpPr>
        <p:grpSpPr>
          <a:xfrm>
            <a:off x="2215402" y="1483266"/>
            <a:ext cx="4104077" cy="335027"/>
            <a:chOff x="2215402" y="1483266"/>
            <a:chExt cx="4104077" cy="335027"/>
          </a:xfrm>
        </p:grpSpPr>
        <p:grpSp>
          <p:nvGrpSpPr>
            <p:cNvPr id="164" name="Group 101"/>
            <p:cNvGrpSpPr/>
            <p:nvPr/>
          </p:nvGrpSpPr>
          <p:grpSpPr bwMode="auto">
            <a:xfrm>
              <a:off x="2384755" y="1483266"/>
              <a:ext cx="3769050" cy="335027"/>
              <a:chOff x="1752" y="1247"/>
              <a:chExt cx="2160" cy="192"/>
            </a:xfrm>
          </p:grpSpPr>
          <p:grpSp>
            <p:nvGrpSpPr>
              <p:cNvPr id="165" name="Group 102"/>
              <p:cNvGrpSpPr>
                <a:grpSpLocks noChangeAspect="1"/>
              </p:cNvGrpSpPr>
              <p:nvPr/>
            </p:nvGrpSpPr>
            <p:grpSpPr bwMode="auto">
              <a:xfrm>
                <a:off x="1752" y="1247"/>
                <a:ext cx="240" cy="192"/>
                <a:chOff x="4032" y="2543"/>
                <a:chExt cx="240" cy="192"/>
              </a:xfrm>
            </p:grpSpPr>
            <p:sp>
              <p:nvSpPr>
                <p:cNvPr id="172" name="Line 103"/>
                <p:cNvSpPr>
                  <a:spLocks noChangeAspect="1" noChangeShapeType="1"/>
                </p:cNvSpPr>
                <p:nvPr/>
              </p:nvSpPr>
              <p:spPr bwMode="auto">
                <a:xfrm>
                  <a:off x="4175" y="2543"/>
                  <a:ext cx="0" cy="192"/>
                </a:xfrm>
                <a:prstGeom prst="line">
                  <a:avLst/>
                </a:prstGeom>
                <a:noFill/>
                <a:ln w="28575">
                  <a:solidFill>
                    <a:srgbClr val="00B050"/>
                  </a:solidFill>
                  <a:round/>
                </a:ln>
              </p:spPr>
              <p:txBody>
                <a:bodyPr/>
                <a:lstStyle/>
                <a:p>
                  <a:endParaRPr lang="zh-CN" altLang="en-US">
                    <a:latin typeface="+mn-ea"/>
                  </a:endParaRPr>
                </a:p>
              </p:txBody>
            </p:sp>
            <p:sp>
              <p:nvSpPr>
                <p:cNvPr id="173" name="Line 104"/>
                <p:cNvSpPr>
                  <a:spLocks noChangeAspect="1" noChangeShapeType="1"/>
                </p:cNvSpPr>
                <p:nvPr/>
              </p:nvSpPr>
              <p:spPr bwMode="auto">
                <a:xfrm>
                  <a:off x="4127" y="2592"/>
                  <a:ext cx="0" cy="96"/>
                </a:xfrm>
                <a:prstGeom prst="line">
                  <a:avLst/>
                </a:prstGeom>
                <a:noFill/>
                <a:ln w="28575">
                  <a:solidFill>
                    <a:srgbClr val="00B050"/>
                  </a:solidFill>
                  <a:round/>
                </a:ln>
              </p:spPr>
              <p:txBody>
                <a:bodyPr/>
                <a:lstStyle/>
                <a:p>
                  <a:endParaRPr lang="zh-CN" altLang="en-US">
                    <a:latin typeface="+mn-ea"/>
                  </a:endParaRPr>
                </a:p>
              </p:txBody>
            </p:sp>
            <p:sp>
              <p:nvSpPr>
                <p:cNvPr id="174" name="Line 105"/>
                <p:cNvSpPr>
                  <a:spLocks noChangeAspect="1" noChangeShapeType="1"/>
                </p:cNvSpPr>
                <p:nvPr/>
              </p:nvSpPr>
              <p:spPr bwMode="auto">
                <a:xfrm>
                  <a:off x="4176" y="2592"/>
                  <a:ext cx="96" cy="0"/>
                </a:xfrm>
                <a:prstGeom prst="line">
                  <a:avLst/>
                </a:prstGeom>
                <a:noFill/>
                <a:ln w="28575">
                  <a:solidFill>
                    <a:srgbClr val="00B050"/>
                  </a:solidFill>
                  <a:round/>
                </a:ln>
              </p:spPr>
              <p:txBody>
                <a:bodyPr/>
                <a:lstStyle/>
                <a:p>
                  <a:endParaRPr lang="zh-CN" altLang="en-US">
                    <a:latin typeface="+mn-ea"/>
                  </a:endParaRPr>
                </a:p>
              </p:txBody>
            </p:sp>
            <p:sp>
              <p:nvSpPr>
                <p:cNvPr id="175" name="Line 106"/>
                <p:cNvSpPr>
                  <a:spLocks noChangeAspect="1" noChangeShapeType="1"/>
                </p:cNvSpPr>
                <p:nvPr/>
              </p:nvSpPr>
              <p:spPr bwMode="auto">
                <a:xfrm>
                  <a:off x="4176" y="2688"/>
                  <a:ext cx="96" cy="0"/>
                </a:xfrm>
                <a:prstGeom prst="line">
                  <a:avLst/>
                </a:prstGeom>
                <a:noFill/>
                <a:ln w="28575">
                  <a:solidFill>
                    <a:srgbClr val="00B050"/>
                  </a:solidFill>
                  <a:round/>
                </a:ln>
              </p:spPr>
              <p:txBody>
                <a:bodyPr/>
                <a:lstStyle/>
                <a:p>
                  <a:endParaRPr lang="zh-CN" altLang="en-US">
                    <a:latin typeface="+mn-ea"/>
                  </a:endParaRPr>
                </a:p>
              </p:txBody>
            </p:sp>
            <p:sp>
              <p:nvSpPr>
                <p:cNvPr id="176" name="Line 107"/>
                <p:cNvSpPr>
                  <a:spLocks noChangeAspect="1" noChangeShapeType="1"/>
                </p:cNvSpPr>
                <p:nvPr/>
              </p:nvSpPr>
              <p:spPr bwMode="auto">
                <a:xfrm>
                  <a:off x="4032" y="2639"/>
                  <a:ext cx="96" cy="0"/>
                </a:xfrm>
                <a:prstGeom prst="line">
                  <a:avLst/>
                </a:prstGeom>
                <a:noFill/>
                <a:ln w="22225">
                  <a:solidFill>
                    <a:srgbClr val="00B050"/>
                  </a:solidFill>
                  <a:round/>
                </a:ln>
              </p:spPr>
              <p:txBody>
                <a:bodyPr/>
                <a:lstStyle/>
                <a:p>
                  <a:endParaRPr lang="zh-CN" altLang="en-US">
                    <a:latin typeface="+mn-ea"/>
                  </a:endParaRPr>
                </a:p>
              </p:txBody>
            </p:sp>
          </p:grpSp>
          <p:grpSp>
            <p:nvGrpSpPr>
              <p:cNvPr id="166" name="Group 108"/>
              <p:cNvGrpSpPr>
                <a:grpSpLocks noChangeAspect="1"/>
              </p:cNvGrpSpPr>
              <p:nvPr/>
            </p:nvGrpSpPr>
            <p:grpSpPr bwMode="auto">
              <a:xfrm>
                <a:off x="3672" y="1247"/>
                <a:ext cx="240" cy="192"/>
                <a:chOff x="3360" y="2543"/>
                <a:chExt cx="240" cy="192"/>
              </a:xfrm>
            </p:grpSpPr>
            <p:sp>
              <p:nvSpPr>
                <p:cNvPr id="167" name="Line 109"/>
                <p:cNvSpPr>
                  <a:spLocks noChangeAspect="1" noChangeShapeType="1"/>
                </p:cNvSpPr>
                <p:nvPr/>
              </p:nvSpPr>
              <p:spPr bwMode="auto">
                <a:xfrm>
                  <a:off x="3456" y="2543"/>
                  <a:ext cx="0" cy="192"/>
                </a:xfrm>
                <a:prstGeom prst="line">
                  <a:avLst/>
                </a:prstGeom>
                <a:noFill/>
                <a:ln w="38100">
                  <a:solidFill>
                    <a:srgbClr val="00B050"/>
                  </a:solidFill>
                  <a:round/>
                </a:ln>
              </p:spPr>
              <p:txBody>
                <a:bodyPr/>
                <a:lstStyle/>
                <a:p>
                  <a:endParaRPr lang="zh-CN" altLang="en-US">
                    <a:latin typeface="+mn-ea"/>
                  </a:endParaRPr>
                </a:p>
              </p:txBody>
            </p:sp>
            <p:sp>
              <p:nvSpPr>
                <p:cNvPr id="168" name="Line 110"/>
                <p:cNvSpPr>
                  <a:spLocks noChangeAspect="1" noChangeShapeType="1"/>
                </p:cNvSpPr>
                <p:nvPr/>
              </p:nvSpPr>
              <p:spPr bwMode="auto">
                <a:xfrm>
                  <a:off x="3504" y="2592"/>
                  <a:ext cx="0" cy="96"/>
                </a:xfrm>
                <a:prstGeom prst="line">
                  <a:avLst/>
                </a:prstGeom>
                <a:noFill/>
                <a:ln w="38100">
                  <a:solidFill>
                    <a:srgbClr val="00B050"/>
                  </a:solidFill>
                  <a:round/>
                </a:ln>
              </p:spPr>
              <p:txBody>
                <a:bodyPr/>
                <a:lstStyle/>
                <a:p>
                  <a:endParaRPr lang="zh-CN" altLang="en-US">
                    <a:latin typeface="+mn-ea"/>
                  </a:endParaRPr>
                </a:p>
              </p:txBody>
            </p:sp>
            <p:sp>
              <p:nvSpPr>
                <p:cNvPr id="169" name="Line 111"/>
                <p:cNvSpPr>
                  <a:spLocks noChangeAspect="1" noChangeShapeType="1"/>
                </p:cNvSpPr>
                <p:nvPr/>
              </p:nvSpPr>
              <p:spPr bwMode="auto">
                <a:xfrm>
                  <a:off x="3360" y="2592"/>
                  <a:ext cx="96" cy="0"/>
                </a:xfrm>
                <a:prstGeom prst="line">
                  <a:avLst/>
                </a:prstGeom>
                <a:noFill/>
                <a:ln w="28575">
                  <a:solidFill>
                    <a:srgbClr val="00B050"/>
                  </a:solidFill>
                  <a:round/>
                </a:ln>
              </p:spPr>
              <p:txBody>
                <a:bodyPr/>
                <a:lstStyle/>
                <a:p>
                  <a:endParaRPr lang="zh-CN" altLang="en-US">
                    <a:latin typeface="+mn-ea"/>
                  </a:endParaRPr>
                </a:p>
              </p:txBody>
            </p:sp>
            <p:sp>
              <p:nvSpPr>
                <p:cNvPr id="170" name="Line 112"/>
                <p:cNvSpPr>
                  <a:spLocks noChangeAspect="1" noChangeShapeType="1"/>
                </p:cNvSpPr>
                <p:nvPr/>
              </p:nvSpPr>
              <p:spPr bwMode="auto">
                <a:xfrm>
                  <a:off x="3360" y="2688"/>
                  <a:ext cx="96" cy="0"/>
                </a:xfrm>
                <a:prstGeom prst="line">
                  <a:avLst/>
                </a:prstGeom>
                <a:noFill/>
                <a:ln w="28575">
                  <a:solidFill>
                    <a:srgbClr val="00B050"/>
                  </a:solidFill>
                  <a:round/>
                </a:ln>
              </p:spPr>
              <p:txBody>
                <a:bodyPr/>
                <a:lstStyle/>
                <a:p>
                  <a:endParaRPr lang="zh-CN" altLang="en-US">
                    <a:latin typeface="+mn-ea"/>
                  </a:endParaRPr>
                </a:p>
              </p:txBody>
            </p:sp>
            <p:sp>
              <p:nvSpPr>
                <p:cNvPr id="171" name="Line 113"/>
                <p:cNvSpPr>
                  <a:spLocks noChangeAspect="1" noChangeShapeType="1"/>
                </p:cNvSpPr>
                <p:nvPr/>
              </p:nvSpPr>
              <p:spPr bwMode="auto">
                <a:xfrm>
                  <a:off x="3504" y="2639"/>
                  <a:ext cx="96" cy="0"/>
                </a:xfrm>
                <a:prstGeom prst="line">
                  <a:avLst/>
                </a:prstGeom>
                <a:noFill/>
                <a:ln w="28575">
                  <a:solidFill>
                    <a:srgbClr val="00B050"/>
                  </a:solidFill>
                  <a:round/>
                </a:ln>
              </p:spPr>
              <p:txBody>
                <a:bodyPr/>
                <a:lstStyle/>
                <a:p>
                  <a:endParaRPr lang="zh-CN" altLang="en-US">
                    <a:latin typeface="+mn-ea"/>
                  </a:endParaRPr>
                </a:p>
              </p:txBody>
            </p:sp>
          </p:grpSp>
        </p:grpSp>
        <p:sp>
          <p:nvSpPr>
            <p:cNvPr id="677" name="Line 116"/>
            <p:cNvSpPr>
              <a:spLocks noChangeShapeType="1"/>
            </p:cNvSpPr>
            <p:nvPr/>
          </p:nvSpPr>
          <p:spPr bwMode="auto">
            <a:xfrm flipH="1">
              <a:off x="2215402" y="1650882"/>
              <a:ext cx="195432" cy="0"/>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6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ln>
          </p:spPr>
          <p:txBody>
            <a:bodyPr/>
            <a:lstStyle/>
            <a:p>
              <a:endParaRPr lang="zh-CN" altLang="en-US">
                <a:latin typeface="+mn-ea"/>
              </a:endParaRPr>
            </a:p>
          </p:txBody>
        </p:sp>
      </p:grpSp>
      <p:sp>
        <p:nvSpPr>
          <p:cNvPr id="682" name="内容占位符 2"/>
          <p:cNvSpPr>
            <a:spLocks noGrp="1"/>
          </p:cNvSpPr>
          <p:nvPr>
            <p:ph idx="1"/>
          </p:nvPr>
        </p:nvSpPr>
        <p:spPr>
          <a:xfrm>
            <a:off x="7273635" y="1061966"/>
            <a:ext cx="3525206" cy="5535132"/>
          </a:xfrm>
        </p:spPr>
        <p:txBody>
          <a:bodyPr>
            <a:normAutofit fontScale="92500" lnSpcReduction="10000"/>
          </a:bodyPr>
          <a:lstStyle/>
          <a:p>
            <a:pPr marL="355600" indent="-355600">
              <a:lnSpc>
                <a:spcPct val="160000"/>
              </a:lnSpc>
              <a:spcBef>
                <a:spcPct val="20000"/>
              </a:spcBef>
            </a:pPr>
            <a:r>
              <a:rPr lang="zh-CN" altLang="en-US" sz="2000" b="1" dirty="0">
                <a:solidFill>
                  <a:srgbClr val="000000"/>
                </a:solidFill>
              </a:rPr>
              <a:t>给出预充信号</a:t>
            </a:r>
            <a:endParaRPr lang="zh-CN" altLang="en-US" sz="2000" b="1" dirty="0">
              <a:solidFill>
                <a:srgbClr val="000000"/>
              </a:solidFill>
            </a:endParaRPr>
          </a:p>
          <a:p>
            <a:pPr marL="552450" lvl="1" indent="-285750">
              <a:lnSpc>
                <a:spcPct val="140000"/>
              </a:lnSpc>
              <a:spcBef>
                <a:spcPct val="20000"/>
              </a:spcBef>
            </a:pPr>
            <a:r>
              <a:rPr lang="en-US" altLang="zh-CN" sz="1600" dirty="0"/>
              <a:t>T9</a:t>
            </a:r>
            <a:r>
              <a:rPr lang="zh-CN" altLang="en-US" sz="1600" dirty="0"/>
              <a:t>、</a:t>
            </a:r>
            <a:r>
              <a:rPr lang="en-US" altLang="zh-CN" sz="1600" dirty="0"/>
              <a:t>T10</a:t>
            </a:r>
            <a:r>
              <a:rPr lang="zh-CN" altLang="en-US" sz="1600" dirty="0"/>
              <a:t>导通</a:t>
            </a:r>
            <a:endParaRPr lang="zh-CN" altLang="en-US" sz="1600" dirty="0"/>
          </a:p>
          <a:p>
            <a:pPr marL="552450" lvl="1" indent="-285750">
              <a:lnSpc>
                <a:spcPct val="140000"/>
              </a:lnSpc>
              <a:spcBef>
                <a:spcPct val="20000"/>
              </a:spcBef>
            </a:pPr>
            <a:r>
              <a:rPr lang="zh-CN" altLang="en-US" sz="1600" dirty="0"/>
              <a:t>充电电压给</a:t>
            </a:r>
            <a:r>
              <a:rPr lang="en-US" altLang="zh-CN" sz="1600" dirty="0"/>
              <a:t>C</a:t>
            </a:r>
            <a:r>
              <a:rPr lang="en-US" altLang="zh-CN" sz="1600" baseline="-25000" dirty="0"/>
              <a:t>D</a:t>
            </a:r>
            <a:r>
              <a:rPr lang="zh-CN" altLang="en-US" sz="1600" dirty="0"/>
              <a:t>充电</a:t>
            </a:r>
            <a:endParaRPr lang="zh-CN" altLang="en-US" sz="1600" dirty="0"/>
          </a:p>
          <a:p>
            <a:pPr marL="355600" indent="-355600">
              <a:spcBef>
                <a:spcPct val="20000"/>
              </a:spcBef>
            </a:pPr>
            <a:r>
              <a:rPr lang="zh-CN" altLang="en-US" sz="2000" b="1" dirty="0">
                <a:solidFill>
                  <a:srgbClr val="000000"/>
                </a:solidFill>
              </a:rPr>
              <a:t>撤除预充信号</a:t>
            </a:r>
            <a:endParaRPr lang="zh-CN" altLang="en-US" sz="2000" b="1" dirty="0">
              <a:solidFill>
                <a:srgbClr val="000000"/>
              </a:solidFill>
            </a:endParaRPr>
          </a:p>
          <a:p>
            <a:pPr marL="355600" indent="-355600">
              <a:spcBef>
                <a:spcPct val="20000"/>
              </a:spcBef>
            </a:pPr>
            <a:r>
              <a:rPr lang="en-US" altLang="zh-CN" sz="2000" b="1" dirty="0">
                <a:solidFill>
                  <a:srgbClr val="000000"/>
                </a:solidFill>
              </a:rPr>
              <a:t>X</a:t>
            </a:r>
            <a:r>
              <a:rPr lang="zh-CN" altLang="en-US" sz="2000" b="1" dirty="0">
                <a:solidFill>
                  <a:srgbClr val="000000"/>
                </a:solidFill>
              </a:rPr>
              <a:t>地址选通</a:t>
            </a:r>
            <a:endParaRPr lang="zh-CN" altLang="en-US" sz="2000" b="1" dirty="0">
              <a:solidFill>
                <a:srgbClr val="000000"/>
              </a:solidFill>
            </a:endParaRPr>
          </a:p>
          <a:p>
            <a:pPr marL="552450" lvl="1" indent="-285750">
              <a:spcBef>
                <a:spcPct val="20000"/>
              </a:spcBef>
            </a:pPr>
            <a:r>
              <a:rPr lang="en-US" altLang="zh-CN" sz="1600" dirty="0"/>
              <a:t>T5</a:t>
            </a:r>
            <a:r>
              <a:rPr lang="zh-CN" altLang="en-US" sz="1600" dirty="0"/>
              <a:t>、</a:t>
            </a:r>
            <a:r>
              <a:rPr lang="en-US" altLang="zh-CN" sz="1600" dirty="0"/>
              <a:t>T6</a:t>
            </a:r>
            <a:r>
              <a:rPr lang="zh-CN" altLang="en-US" sz="1600" dirty="0"/>
              <a:t>管导通</a:t>
            </a:r>
            <a:endParaRPr lang="zh-CN" altLang="en-US" sz="1600" dirty="0"/>
          </a:p>
          <a:p>
            <a:pPr marL="552450" lvl="1" indent="-285750">
              <a:spcBef>
                <a:spcPct val="20000"/>
              </a:spcBef>
            </a:pPr>
            <a:r>
              <a:rPr lang="zh-CN" altLang="en-US" sz="1600" dirty="0"/>
              <a:t>位线相连与</a:t>
            </a:r>
            <a:r>
              <a:rPr lang="en-US" altLang="zh-CN" sz="1600" dirty="0"/>
              <a:t>C</a:t>
            </a:r>
            <a:r>
              <a:rPr lang="en-US" altLang="zh-CN" sz="1600" baseline="-25000" dirty="0"/>
              <a:t>2</a:t>
            </a:r>
            <a:r>
              <a:rPr lang="zh-CN" altLang="en-US" sz="1600" dirty="0"/>
              <a:t>相连</a:t>
            </a:r>
            <a:endParaRPr lang="zh-CN" altLang="en-US" sz="1600" dirty="0"/>
          </a:p>
          <a:p>
            <a:pPr marL="552450" lvl="1" indent="-285750">
              <a:spcBef>
                <a:spcPct val="20000"/>
              </a:spcBef>
            </a:pPr>
            <a:r>
              <a:rPr lang="en-US" altLang="zh-CN" sz="1600" dirty="0"/>
              <a:t>C</a:t>
            </a:r>
            <a:r>
              <a:rPr lang="en-US" altLang="zh-CN" sz="1600" baseline="-25000" dirty="0"/>
              <a:t>D</a:t>
            </a:r>
            <a:r>
              <a:rPr lang="zh-CN" altLang="en-US" sz="1600" dirty="0"/>
              <a:t>给</a:t>
            </a:r>
            <a:r>
              <a:rPr lang="en-US" altLang="zh-CN" sz="1600" dirty="0"/>
              <a:t>C</a:t>
            </a:r>
            <a:r>
              <a:rPr lang="en-US" altLang="zh-CN" sz="1600" baseline="-25000" dirty="0"/>
              <a:t>2</a:t>
            </a:r>
            <a:r>
              <a:rPr lang="zh-CN" altLang="en-US" sz="1600" dirty="0"/>
              <a:t>充电</a:t>
            </a:r>
            <a:endParaRPr lang="zh-CN" altLang="en-US" sz="1600" dirty="0"/>
          </a:p>
          <a:p>
            <a:pPr marL="552450" lvl="1" indent="-285750">
              <a:spcBef>
                <a:spcPct val="20000"/>
              </a:spcBef>
            </a:pPr>
            <a:r>
              <a:rPr lang="zh-CN" altLang="en-US" sz="1600" dirty="0"/>
              <a:t>补充电荷</a:t>
            </a:r>
            <a:endParaRPr lang="zh-CN" altLang="en-US" sz="1600" dirty="0"/>
          </a:p>
          <a:p>
            <a:pPr marL="355600" indent="-355600">
              <a:lnSpc>
                <a:spcPct val="140000"/>
              </a:lnSpc>
              <a:spcBef>
                <a:spcPct val="20000"/>
              </a:spcBef>
            </a:pPr>
            <a:r>
              <a:rPr lang="en-US" altLang="zh-CN" sz="2000" b="1" dirty="0">
                <a:solidFill>
                  <a:srgbClr val="000000"/>
                </a:solidFill>
              </a:rPr>
              <a:t>Y</a:t>
            </a:r>
            <a:r>
              <a:rPr lang="zh-CN" altLang="en-US" sz="2000" b="1" dirty="0">
                <a:solidFill>
                  <a:srgbClr val="000000"/>
                </a:solidFill>
              </a:rPr>
              <a:t>地址选通</a:t>
            </a:r>
            <a:endParaRPr lang="zh-CN" altLang="en-US" sz="2000" b="1" dirty="0">
              <a:solidFill>
                <a:srgbClr val="000000"/>
              </a:solidFill>
            </a:endParaRPr>
          </a:p>
          <a:p>
            <a:pPr marL="552450" lvl="1" indent="-285750">
              <a:lnSpc>
                <a:spcPct val="160000"/>
              </a:lnSpc>
              <a:spcBef>
                <a:spcPct val="20000"/>
              </a:spcBef>
            </a:pPr>
            <a:r>
              <a:rPr lang="en-US" altLang="zh-CN" sz="1600" dirty="0"/>
              <a:t>T7</a:t>
            </a:r>
            <a:r>
              <a:rPr lang="zh-CN" altLang="en-US" sz="1600" dirty="0"/>
              <a:t>、</a:t>
            </a:r>
            <a:r>
              <a:rPr lang="en-US" altLang="zh-CN" sz="1600" dirty="0"/>
              <a:t>T8</a:t>
            </a:r>
            <a:r>
              <a:rPr lang="zh-CN" altLang="en-US" sz="1600" dirty="0"/>
              <a:t>管导通</a:t>
            </a:r>
            <a:endParaRPr lang="zh-CN" altLang="en-US" sz="1600" dirty="0"/>
          </a:p>
          <a:p>
            <a:pPr marL="552450" lvl="1" indent="-285750">
              <a:lnSpc>
                <a:spcPct val="160000"/>
              </a:lnSpc>
              <a:spcBef>
                <a:spcPct val="20000"/>
              </a:spcBef>
            </a:pPr>
            <a:r>
              <a:rPr lang="en-US" altLang="zh-CN" sz="1600" dirty="0"/>
              <a:t>C</a:t>
            </a:r>
            <a:r>
              <a:rPr lang="en-US" altLang="zh-CN" sz="1600" baseline="-25000" dirty="0"/>
              <a:t>2</a:t>
            </a:r>
            <a:r>
              <a:rPr lang="zh-CN" altLang="en-US" sz="1600" dirty="0"/>
              <a:t>数据读出到</a:t>
            </a:r>
            <a:r>
              <a:rPr lang="en-US" altLang="zh-CN" sz="1600" dirty="0"/>
              <a:t>I/O</a:t>
            </a:r>
            <a:endParaRPr lang="en-US" altLang="zh-CN" sz="1600" dirty="0"/>
          </a:p>
          <a:p>
            <a:pPr marL="355600" indent="-355600">
              <a:lnSpc>
                <a:spcPct val="140000"/>
              </a:lnSpc>
              <a:spcBef>
                <a:spcPct val="20000"/>
              </a:spcBef>
            </a:pPr>
            <a:r>
              <a:rPr lang="zh-CN" altLang="en-US" sz="2000" b="1" dirty="0">
                <a:solidFill>
                  <a:srgbClr val="000000"/>
                </a:solidFill>
              </a:rPr>
              <a:t>读过程比写复杂、速度慢</a:t>
            </a:r>
            <a:endParaRPr lang="zh-CN" altLang="en-US" sz="2000" b="1" dirty="0">
              <a:solidFill>
                <a:srgbClr val="000000"/>
              </a:solidFill>
            </a:endParaRPr>
          </a:p>
          <a:p>
            <a:pPr marL="533400" lvl="1" indent="-266700">
              <a:lnSpc>
                <a:spcPct val="120000"/>
              </a:lnSpc>
              <a:spcBef>
                <a:spcPct val="20000"/>
              </a:spcBef>
              <a:buFont typeface="Wingdings" panose="05000000000000000000" pitchFamily="2" charset="2"/>
              <a:buChar char="n"/>
            </a:pPr>
            <a:endParaRPr lang="en-US" altLang="zh-CN" sz="1600" dirty="0">
              <a:solidFill>
                <a:srgbClr val="000000"/>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animEffect transition="in" filter="wipe(left)">
                                      <p:cBhvr>
                                        <p:cTn id="7" dur="500"/>
                                        <p:tgtEl>
                                          <p:spTgt spid="68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2">
                                            <p:txEl>
                                              <p:pRg st="1" end="1"/>
                                            </p:txEl>
                                          </p:spTgt>
                                        </p:tgtEl>
                                        <p:attrNameLst>
                                          <p:attrName>style.visibility</p:attrName>
                                        </p:attrNameLst>
                                      </p:cBhvr>
                                      <p:to>
                                        <p:strVal val="visible"/>
                                      </p:to>
                                    </p:set>
                                    <p:animEffect transition="in" filter="wipe(left)">
                                      <p:cBhvr>
                                        <p:cTn id="11" dur="500"/>
                                        <p:tgtEl>
                                          <p:spTgt spid="682">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82">
                                            <p:txEl>
                                              <p:pRg st="2" end="2"/>
                                            </p:txEl>
                                          </p:spTgt>
                                        </p:tgtEl>
                                        <p:attrNameLst>
                                          <p:attrName>style.visibility</p:attrName>
                                        </p:attrNameLst>
                                      </p:cBhvr>
                                      <p:to>
                                        <p:strVal val="visible"/>
                                      </p:to>
                                    </p:set>
                                    <p:animEffect transition="in" filter="wipe(left)">
                                      <p:cBhvr>
                                        <p:cTn id="15" dur="500"/>
                                        <p:tgtEl>
                                          <p:spTgt spid="68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nodeType="clickEffect">
                                  <p:stCondLst>
                                    <p:cond delay="0"/>
                                  </p:stCondLst>
                                  <p:childTnLst>
                                    <p:set>
                                      <p:cBhvr>
                                        <p:cTn id="19" dur="1" fill="hold">
                                          <p:stCondLst>
                                            <p:cond delay="0"/>
                                          </p:stCondLst>
                                        </p:cTn>
                                        <p:tgtEl>
                                          <p:spTgt spid="638"/>
                                        </p:tgtEl>
                                        <p:attrNameLst>
                                          <p:attrName>style.visibility</p:attrName>
                                        </p:attrNameLst>
                                      </p:cBhvr>
                                      <p:to>
                                        <p:strVal val="visible"/>
                                      </p:to>
                                    </p:set>
                                    <p:animEffect transition="in" filter="wipe(left)">
                                      <p:cBhvr>
                                        <p:cTn id="20" dur="500"/>
                                        <p:tgtEl>
                                          <p:spTgt spid="638"/>
                                        </p:tgtEl>
                                      </p:cBhvr>
                                    </p:animEffect>
                                  </p:childTnLst>
                                </p:cTn>
                              </p:par>
                              <p:par>
                                <p:cTn id="21" presetID="35" presetClass="emph" presetSubtype="0" repeatCount="3000" fill="hold" nodeType="withEffect">
                                  <p:stCondLst>
                                    <p:cond delay="0"/>
                                  </p:stCondLst>
                                  <p:childTnLst>
                                    <p:anim calcmode="discrete" valueType="str">
                                      <p:cBhvr>
                                        <p:cTn id="22" dur="1000" fill="hold"/>
                                        <p:tgtEl>
                                          <p:spTgt spid="63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nodeType="clickEffect">
                                  <p:stCondLst>
                                    <p:cond delay="0"/>
                                  </p:stCondLst>
                                  <p:childTnLst>
                                    <p:set>
                                      <p:cBhvr>
                                        <p:cTn id="26" dur="1" fill="hold">
                                          <p:stCondLst>
                                            <p:cond delay="0"/>
                                          </p:stCondLst>
                                        </p:cTn>
                                        <p:tgtEl>
                                          <p:spTgt spid="663"/>
                                        </p:tgtEl>
                                        <p:attrNameLst>
                                          <p:attrName>style.visibility</p:attrName>
                                        </p:attrNameLst>
                                      </p:cBhvr>
                                      <p:to>
                                        <p:strVal val="visible"/>
                                      </p:to>
                                    </p:set>
                                    <p:animEffect transition="in" filter="wipe(up)">
                                      <p:cBhvr>
                                        <p:cTn id="27" dur="500"/>
                                        <p:tgtEl>
                                          <p:spTgt spid="6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82">
                                            <p:txEl>
                                              <p:pRg st="3" end="3"/>
                                            </p:txEl>
                                          </p:spTgt>
                                        </p:tgtEl>
                                        <p:attrNameLst>
                                          <p:attrName>style.visibility</p:attrName>
                                        </p:attrNameLst>
                                      </p:cBhvr>
                                      <p:to>
                                        <p:strVal val="visible"/>
                                      </p:to>
                                    </p:set>
                                    <p:animEffect transition="in" filter="wipe(left)">
                                      <p:cBhvr>
                                        <p:cTn id="32" dur="500"/>
                                        <p:tgtEl>
                                          <p:spTgt spid="682">
                                            <p:txEl>
                                              <p:pRg st="3" end="3"/>
                                            </p:txEl>
                                          </p:spTgt>
                                        </p:tgtEl>
                                      </p:cBhvr>
                                    </p:animEffect>
                                  </p:childTnLst>
                                </p:cTn>
                              </p:par>
                            </p:childTnLst>
                          </p:cTn>
                        </p:par>
                        <p:par>
                          <p:cTn id="33" fill="hold">
                            <p:stCondLst>
                              <p:cond delay="500"/>
                            </p:stCondLst>
                            <p:childTnLst>
                              <p:par>
                                <p:cTn id="34" presetID="22" presetClass="entr" presetSubtype="1" repeatCount="3000" fill="hold" nodeType="afterEffect">
                                  <p:stCondLst>
                                    <p:cond delay="0"/>
                                  </p:stCondLst>
                                  <p:childTnLst>
                                    <p:set>
                                      <p:cBhvr>
                                        <p:cTn id="35" dur="1" fill="hold">
                                          <p:stCondLst>
                                            <p:cond delay="0"/>
                                          </p:stCondLst>
                                        </p:cTn>
                                        <p:tgtEl>
                                          <p:spTgt spid="679"/>
                                        </p:tgtEl>
                                        <p:attrNameLst>
                                          <p:attrName>style.visibility</p:attrName>
                                        </p:attrNameLst>
                                      </p:cBhvr>
                                      <p:to>
                                        <p:strVal val="visible"/>
                                      </p:to>
                                    </p:set>
                                    <p:animEffect transition="in" filter="wipe(up)">
                                      <p:cBhvr>
                                        <p:cTn id="36" dur="500"/>
                                        <p:tgtEl>
                                          <p:spTgt spid="67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82">
                                            <p:txEl>
                                              <p:pRg st="4" end="4"/>
                                            </p:txEl>
                                          </p:spTgt>
                                        </p:tgtEl>
                                        <p:attrNameLst>
                                          <p:attrName>style.visibility</p:attrName>
                                        </p:attrNameLst>
                                      </p:cBhvr>
                                      <p:to>
                                        <p:strVal val="visible"/>
                                      </p:to>
                                    </p:set>
                                    <p:animEffect transition="in" filter="wipe(left)">
                                      <p:cBhvr>
                                        <p:cTn id="41" dur="500"/>
                                        <p:tgtEl>
                                          <p:spTgt spid="682">
                                            <p:txEl>
                                              <p:pRg st="4" end="4"/>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82">
                                            <p:txEl>
                                              <p:pRg st="5" end="5"/>
                                            </p:txEl>
                                          </p:spTgt>
                                        </p:tgtEl>
                                        <p:attrNameLst>
                                          <p:attrName>style.visibility</p:attrName>
                                        </p:attrNameLst>
                                      </p:cBhvr>
                                      <p:to>
                                        <p:strVal val="visible"/>
                                      </p:to>
                                    </p:set>
                                    <p:animEffect transition="in" filter="wipe(left)">
                                      <p:cBhvr>
                                        <p:cTn id="44" dur="500"/>
                                        <p:tgtEl>
                                          <p:spTgt spid="682">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3000" fill="hold" nodeType="clickEffect">
                                  <p:stCondLst>
                                    <p:cond delay="0"/>
                                  </p:stCondLst>
                                  <p:childTnLst>
                                    <p:set>
                                      <p:cBhvr>
                                        <p:cTn id="48" dur="1" fill="hold">
                                          <p:stCondLst>
                                            <p:cond delay="0"/>
                                          </p:stCondLst>
                                        </p:cTn>
                                        <p:tgtEl>
                                          <p:spTgt spid="660"/>
                                        </p:tgtEl>
                                        <p:attrNameLst>
                                          <p:attrName>style.visibility</p:attrName>
                                        </p:attrNameLst>
                                      </p:cBhvr>
                                      <p:to>
                                        <p:strVal val="visible"/>
                                      </p:to>
                                    </p:set>
                                    <p:animEffect transition="in" filter="wipe(left)">
                                      <p:cBhvr>
                                        <p:cTn id="49" dur="500"/>
                                        <p:tgtEl>
                                          <p:spTgt spid="660"/>
                                        </p:tgtEl>
                                      </p:cBhvr>
                                    </p:animEffect>
                                  </p:childTnLst>
                                </p:cTn>
                              </p:par>
                            </p:childTnLst>
                          </p:cTn>
                        </p:par>
                        <p:par>
                          <p:cTn id="50" fill="hold">
                            <p:stCondLst>
                              <p:cond delay="500"/>
                            </p:stCondLst>
                            <p:childTnLst>
                              <p:par>
                                <p:cTn id="51" presetID="22" presetClass="entr" presetSubtype="1" repeatCount="3000" fill="hold" nodeType="afterEffect">
                                  <p:stCondLst>
                                    <p:cond delay="0"/>
                                  </p:stCondLst>
                                  <p:childTnLst>
                                    <p:set>
                                      <p:cBhvr>
                                        <p:cTn id="52" dur="1" fill="hold">
                                          <p:stCondLst>
                                            <p:cond delay="0"/>
                                          </p:stCondLst>
                                        </p:cTn>
                                        <p:tgtEl>
                                          <p:spTgt spid="199"/>
                                        </p:tgtEl>
                                        <p:attrNameLst>
                                          <p:attrName>style.visibility</p:attrName>
                                        </p:attrNameLst>
                                      </p:cBhvr>
                                      <p:to>
                                        <p:strVal val="visible"/>
                                      </p:to>
                                    </p:set>
                                    <p:animEffect transition="in" filter="wipe(up)">
                                      <p:cBhvr>
                                        <p:cTn id="53" dur="500"/>
                                        <p:tgtEl>
                                          <p:spTgt spid="19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2">
                                            <p:txEl>
                                              <p:pRg st="6" end="6"/>
                                            </p:txEl>
                                          </p:spTgt>
                                        </p:tgtEl>
                                        <p:attrNameLst>
                                          <p:attrName>style.visibility</p:attrName>
                                        </p:attrNameLst>
                                      </p:cBhvr>
                                      <p:to>
                                        <p:strVal val="visible"/>
                                      </p:to>
                                    </p:set>
                                    <p:animEffect transition="in" filter="wipe(left)">
                                      <p:cBhvr>
                                        <p:cTn id="58" dur="500"/>
                                        <p:tgtEl>
                                          <p:spTgt spid="682">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3000" fill="hold" grpId="0" nodeType="clickEffect">
                                  <p:stCondLst>
                                    <p:cond delay="0"/>
                                  </p:stCondLst>
                                  <p:childTnLst>
                                    <p:set>
                                      <p:cBhvr>
                                        <p:cTn id="62" dur="1" fill="hold">
                                          <p:stCondLst>
                                            <p:cond delay="0"/>
                                          </p:stCondLst>
                                        </p:cTn>
                                        <p:tgtEl>
                                          <p:spTgt spid="133"/>
                                        </p:tgtEl>
                                        <p:attrNameLst>
                                          <p:attrName>style.visibility</p:attrName>
                                        </p:attrNameLst>
                                      </p:cBhvr>
                                      <p:to>
                                        <p:strVal val="visible"/>
                                      </p:to>
                                    </p:set>
                                    <p:animEffect transition="in" filter="wipe(left)">
                                      <p:cBhvr>
                                        <p:cTn id="63" dur="500"/>
                                        <p:tgtEl>
                                          <p:spTgt spid="13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82">
                                            <p:txEl>
                                              <p:pRg st="7" end="7"/>
                                            </p:txEl>
                                          </p:spTgt>
                                        </p:tgtEl>
                                        <p:attrNameLst>
                                          <p:attrName>style.visibility</p:attrName>
                                        </p:attrNameLst>
                                      </p:cBhvr>
                                      <p:to>
                                        <p:strVal val="visible"/>
                                      </p:to>
                                    </p:set>
                                    <p:animEffect transition="in" filter="wipe(left)">
                                      <p:cBhvr>
                                        <p:cTn id="68" dur="500"/>
                                        <p:tgtEl>
                                          <p:spTgt spid="682">
                                            <p:txEl>
                                              <p:pRg st="7" end="7"/>
                                            </p:tx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682">
                                            <p:txEl>
                                              <p:pRg st="8" end="8"/>
                                            </p:txEl>
                                          </p:spTgt>
                                        </p:tgtEl>
                                        <p:attrNameLst>
                                          <p:attrName>style.visibility</p:attrName>
                                        </p:attrNameLst>
                                      </p:cBhvr>
                                      <p:to>
                                        <p:strVal val="visible"/>
                                      </p:to>
                                    </p:set>
                                    <p:animEffect transition="in" filter="wipe(left)">
                                      <p:cBhvr>
                                        <p:cTn id="71" dur="500"/>
                                        <p:tgtEl>
                                          <p:spTgt spid="682">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repeatCount="3000" fill="hold" grpId="0" nodeType="clickEffect">
                                  <p:stCondLst>
                                    <p:cond delay="0"/>
                                  </p:stCondLst>
                                  <p:childTnLst>
                                    <p:set>
                                      <p:cBhvr>
                                        <p:cTn id="75" dur="1" fill="hold">
                                          <p:stCondLst>
                                            <p:cond delay="0"/>
                                          </p:stCondLst>
                                        </p:cTn>
                                        <p:tgtEl>
                                          <p:spTgt spid="132"/>
                                        </p:tgtEl>
                                        <p:attrNameLst>
                                          <p:attrName>style.visibility</p:attrName>
                                        </p:attrNameLst>
                                      </p:cBhvr>
                                      <p:to>
                                        <p:strVal val="visible"/>
                                      </p:to>
                                    </p:set>
                                    <p:animEffect transition="in" filter="wipe(right)">
                                      <p:cBhvr>
                                        <p:cTn id="76" dur="500"/>
                                        <p:tgtEl>
                                          <p:spTgt spid="13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3000" fill="hold" nodeType="clickEffect">
                                  <p:stCondLst>
                                    <p:cond delay="0"/>
                                  </p:stCondLst>
                                  <p:childTnLst>
                                    <p:set>
                                      <p:cBhvr>
                                        <p:cTn id="80" dur="1" fill="hold">
                                          <p:stCondLst>
                                            <p:cond delay="0"/>
                                          </p:stCondLst>
                                        </p:cTn>
                                        <p:tgtEl>
                                          <p:spTgt spid="672"/>
                                        </p:tgtEl>
                                        <p:attrNameLst>
                                          <p:attrName>style.visibility</p:attrName>
                                        </p:attrNameLst>
                                      </p:cBhvr>
                                      <p:to>
                                        <p:strVal val="visible"/>
                                      </p:to>
                                    </p:set>
                                    <p:animEffect transition="in" filter="wipe(up)">
                                      <p:cBhvr>
                                        <p:cTn id="81" dur="500"/>
                                        <p:tgtEl>
                                          <p:spTgt spid="67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repeatCount="3000" fill="hold" grpId="0" nodeType="clickEffect">
                                  <p:stCondLst>
                                    <p:cond delay="0"/>
                                  </p:stCondLst>
                                  <p:childTnLst>
                                    <p:set>
                                      <p:cBhvr>
                                        <p:cTn id="85" dur="1" fill="hold">
                                          <p:stCondLst>
                                            <p:cond delay="0"/>
                                          </p:stCondLst>
                                        </p:cTn>
                                        <p:tgtEl>
                                          <p:spTgt spid="149"/>
                                        </p:tgtEl>
                                        <p:attrNameLst>
                                          <p:attrName>style.visibility</p:attrName>
                                        </p:attrNameLst>
                                      </p:cBhvr>
                                      <p:to>
                                        <p:strVal val="visible"/>
                                      </p:to>
                                    </p:set>
                                    <p:animEffect transition="in" filter="wipe(right)">
                                      <p:cBhvr>
                                        <p:cTn id="86" dur="500"/>
                                        <p:tgtEl>
                                          <p:spTgt spid="149"/>
                                        </p:tgtEl>
                                      </p:cBhvr>
                                    </p:animEffect>
                                  </p:childTnLst>
                                </p:cTn>
                              </p:par>
                            </p:childTnLst>
                          </p:cTn>
                        </p:par>
                        <p:par>
                          <p:cTn id="87" fill="hold">
                            <p:stCondLst>
                              <p:cond delay="500"/>
                            </p:stCondLst>
                            <p:childTnLst>
                              <p:par>
                                <p:cTn id="88" presetID="22" presetClass="entr" presetSubtype="1" repeatCount="3000" fill="hold" grpId="0" nodeType="afterEffect">
                                  <p:stCondLst>
                                    <p:cond delay="0"/>
                                  </p:stCondLst>
                                  <p:childTnLst>
                                    <p:set>
                                      <p:cBhvr>
                                        <p:cTn id="89" dur="1" fill="hold">
                                          <p:stCondLst>
                                            <p:cond delay="0"/>
                                          </p:stCondLst>
                                        </p:cTn>
                                        <p:tgtEl>
                                          <p:spTgt spid="150"/>
                                        </p:tgtEl>
                                        <p:attrNameLst>
                                          <p:attrName>style.visibility</p:attrName>
                                        </p:attrNameLst>
                                      </p:cBhvr>
                                      <p:to>
                                        <p:strVal val="visible"/>
                                      </p:to>
                                    </p:set>
                                    <p:animEffect transition="in" filter="wipe(up)">
                                      <p:cBhvr>
                                        <p:cTn id="90" dur="500"/>
                                        <p:tgtEl>
                                          <p:spTgt spid="15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82">
                                            <p:txEl>
                                              <p:pRg st="9" end="9"/>
                                            </p:txEl>
                                          </p:spTgt>
                                        </p:tgtEl>
                                        <p:attrNameLst>
                                          <p:attrName>style.visibility</p:attrName>
                                        </p:attrNameLst>
                                      </p:cBhvr>
                                      <p:to>
                                        <p:strVal val="visible"/>
                                      </p:to>
                                    </p:set>
                                    <p:animEffect transition="in" filter="wipe(left)">
                                      <p:cBhvr>
                                        <p:cTn id="95" dur="500"/>
                                        <p:tgtEl>
                                          <p:spTgt spid="682">
                                            <p:txEl>
                                              <p:pRg st="9" end="9"/>
                                            </p:txEl>
                                          </p:spTgt>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682">
                                            <p:txEl>
                                              <p:pRg st="10" end="10"/>
                                            </p:txEl>
                                          </p:spTgt>
                                        </p:tgtEl>
                                        <p:attrNameLst>
                                          <p:attrName>style.visibility</p:attrName>
                                        </p:attrNameLst>
                                      </p:cBhvr>
                                      <p:to>
                                        <p:strVal val="visible"/>
                                      </p:to>
                                    </p:set>
                                    <p:animEffect transition="in" filter="wipe(left)">
                                      <p:cBhvr>
                                        <p:cTn id="99" dur="500"/>
                                        <p:tgtEl>
                                          <p:spTgt spid="682">
                                            <p:txEl>
                                              <p:pRg st="10" end="10"/>
                                            </p:txEl>
                                          </p:spTgt>
                                        </p:tgtEl>
                                      </p:cBhvr>
                                    </p:animEffect>
                                  </p:childTnLst>
                                </p:cTn>
                              </p:par>
                            </p:childTnLst>
                          </p:cTn>
                        </p:par>
                        <p:par>
                          <p:cTn id="100" fill="hold">
                            <p:stCondLst>
                              <p:cond delay="1000"/>
                            </p:stCondLst>
                            <p:childTnLst>
                              <p:par>
                                <p:cTn id="101" presetID="22" presetClass="entr" presetSubtype="8" fill="hold" grpId="0" nodeType="afterEffect">
                                  <p:stCondLst>
                                    <p:cond delay="0"/>
                                  </p:stCondLst>
                                  <p:childTnLst>
                                    <p:set>
                                      <p:cBhvr>
                                        <p:cTn id="102" dur="1" fill="hold">
                                          <p:stCondLst>
                                            <p:cond delay="0"/>
                                          </p:stCondLst>
                                        </p:cTn>
                                        <p:tgtEl>
                                          <p:spTgt spid="682">
                                            <p:txEl>
                                              <p:pRg st="11" end="11"/>
                                            </p:txEl>
                                          </p:spTgt>
                                        </p:tgtEl>
                                        <p:attrNameLst>
                                          <p:attrName>style.visibility</p:attrName>
                                        </p:attrNameLst>
                                      </p:cBhvr>
                                      <p:to>
                                        <p:strVal val="visible"/>
                                      </p:to>
                                    </p:set>
                                    <p:animEffect transition="in" filter="wipe(left)">
                                      <p:cBhvr>
                                        <p:cTn id="103" dur="500"/>
                                        <p:tgtEl>
                                          <p:spTgt spid="682">
                                            <p:txEl>
                                              <p:pRg st="11" end="1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repeatCount="3000" fill="hold" nodeType="clickEffect">
                                  <p:stCondLst>
                                    <p:cond delay="0"/>
                                  </p:stCondLst>
                                  <p:childTnLst>
                                    <p:set>
                                      <p:cBhvr>
                                        <p:cTn id="107" dur="1" fill="hold">
                                          <p:stCondLst>
                                            <p:cond delay="0"/>
                                          </p:stCondLst>
                                        </p:cTn>
                                        <p:tgtEl>
                                          <p:spTgt spid="676"/>
                                        </p:tgtEl>
                                        <p:attrNameLst>
                                          <p:attrName>style.visibility</p:attrName>
                                        </p:attrNameLst>
                                      </p:cBhvr>
                                      <p:to>
                                        <p:strVal val="visible"/>
                                      </p:to>
                                    </p:set>
                                    <p:animEffect transition="in" filter="wipe(down)">
                                      <p:cBhvr>
                                        <p:cTn id="108" dur="500"/>
                                        <p:tgtEl>
                                          <p:spTgt spid="67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repeatCount="3000" fill="hold" nodeType="clickEffect">
                                  <p:stCondLst>
                                    <p:cond delay="0"/>
                                  </p:stCondLst>
                                  <p:childTnLst>
                                    <p:set>
                                      <p:cBhvr>
                                        <p:cTn id="112" dur="1" fill="hold">
                                          <p:stCondLst>
                                            <p:cond delay="0"/>
                                          </p:stCondLst>
                                        </p:cTn>
                                        <p:tgtEl>
                                          <p:spTgt spid="675"/>
                                        </p:tgtEl>
                                        <p:attrNameLst>
                                          <p:attrName>style.visibility</p:attrName>
                                        </p:attrNameLst>
                                      </p:cBhvr>
                                      <p:to>
                                        <p:strVal val="visible"/>
                                      </p:to>
                                    </p:set>
                                    <p:animEffect transition="in" filter="wipe(up)">
                                      <p:cBhvr>
                                        <p:cTn id="113" dur="500"/>
                                        <p:tgtEl>
                                          <p:spTgt spid="67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682">
                                            <p:txEl>
                                              <p:pRg st="12" end="12"/>
                                            </p:txEl>
                                          </p:spTgt>
                                        </p:tgtEl>
                                        <p:attrNameLst>
                                          <p:attrName>style.visibility</p:attrName>
                                        </p:attrNameLst>
                                      </p:cBhvr>
                                      <p:to>
                                        <p:strVal val="visible"/>
                                      </p:to>
                                    </p:set>
                                    <p:animEffect transition="in" filter="wipe(left)">
                                      <p:cBhvr>
                                        <p:cTn id="118" dur="500"/>
                                        <p:tgtEl>
                                          <p:spTgt spid="68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49" grpId="0" animBg="1"/>
      <p:bldP spid="150" grpId="0" animBg="1"/>
      <p:bldP spid="68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zh-CN" altLang="en-US"/>
              <a:t>四管</a:t>
            </a:r>
            <a:r>
              <a:rPr lang="en-US" altLang="zh-CN"/>
              <a:t>DRAM</a:t>
            </a:r>
            <a:r>
              <a:rPr lang="zh-CN" altLang="en-US"/>
              <a:t>存储器刷新</a:t>
            </a:r>
            <a:endParaRPr lang="zh-CN" altLang="en-US"/>
          </a:p>
        </p:txBody>
      </p:sp>
      <p:sp>
        <p:nvSpPr>
          <p:cNvPr id="149" name="Line 82"/>
          <p:cNvSpPr>
            <a:spLocks noChangeAspect="1" noChangeShapeType="1"/>
          </p:cNvSpPr>
          <p:nvPr/>
        </p:nvSpPr>
        <p:spPr bwMode="auto">
          <a:xfrm>
            <a:off x="6709815" y="3802050"/>
            <a:ext cx="0" cy="251270"/>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150" name="Line 40"/>
          <p:cNvSpPr>
            <a:spLocks noChangeShapeType="1"/>
          </p:cNvSpPr>
          <p:nvPr/>
        </p:nvSpPr>
        <p:spPr bwMode="auto">
          <a:xfrm>
            <a:off x="7798652" y="1805849"/>
            <a:ext cx="0" cy="3350266"/>
          </a:xfrm>
          <a:prstGeom prst="line">
            <a:avLst/>
          </a:prstGeom>
          <a:noFill/>
          <a:ln w="38100">
            <a:solidFill>
              <a:schemeClr val="tx1"/>
            </a:solidFill>
            <a:round/>
          </a:ln>
        </p:spPr>
        <p:txBody>
          <a:bodyPr/>
          <a:lstStyle/>
          <a:p>
            <a:endParaRPr lang="zh-CN" altLang="en-US">
              <a:latin typeface="+mn-ea"/>
            </a:endParaRPr>
          </a:p>
        </p:txBody>
      </p:sp>
      <p:sp>
        <p:nvSpPr>
          <p:cNvPr id="151" name="Rectangle 3"/>
          <p:cNvSpPr>
            <a:spLocks noChangeArrowheads="1"/>
          </p:cNvSpPr>
          <p:nvPr/>
        </p:nvSpPr>
        <p:spPr bwMode="auto">
          <a:xfrm>
            <a:off x="3694575" y="4468614"/>
            <a:ext cx="795688" cy="506030"/>
          </a:xfrm>
          <a:prstGeom prst="rect">
            <a:avLst/>
          </a:prstGeom>
          <a:noFill/>
          <a:ln w="12700">
            <a:noFill/>
            <a:miter lim="800000"/>
          </a:ln>
        </p:spPr>
        <p:txBody>
          <a:bodyPr lIns="12700" tIns="12700" rIns="12700" bIns="12700"/>
          <a:lstStyle/>
          <a:p>
            <a:pPr algn="just"/>
            <a:r>
              <a:rPr lang="en-US" altLang="zh-CN" sz="1600" dirty="0" err="1">
                <a:solidFill>
                  <a:srgbClr val="00B050"/>
                </a:solidFill>
                <a:latin typeface="+mn-ea"/>
              </a:rPr>
              <a:t>V</a:t>
            </a:r>
            <a:r>
              <a:rPr lang="en-US" altLang="zh-CN" sz="1600" baseline="-25000" dirty="0" err="1">
                <a:solidFill>
                  <a:srgbClr val="00B050"/>
                </a:solidFill>
                <a:latin typeface="+mn-ea"/>
              </a:rPr>
              <a:t>ss</a:t>
            </a:r>
            <a:r>
              <a:rPr lang="en-US" altLang="zh-CN" sz="1600" dirty="0">
                <a:solidFill>
                  <a:srgbClr val="00B050"/>
                </a:solidFill>
                <a:latin typeface="+mn-ea"/>
              </a:rPr>
              <a:t>(0V)</a:t>
            </a:r>
            <a:endParaRPr lang="en-US" altLang="zh-CN" sz="1600" dirty="0">
              <a:solidFill>
                <a:srgbClr val="00B050"/>
              </a:solidFill>
              <a:latin typeface="+mn-ea"/>
            </a:endParaRPr>
          </a:p>
        </p:txBody>
      </p:sp>
      <p:sp>
        <p:nvSpPr>
          <p:cNvPr id="152" name="Line 4"/>
          <p:cNvSpPr>
            <a:spLocks noChangeAspect="1" noChangeShapeType="1"/>
          </p:cNvSpPr>
          <p:nvPr/>
        </p:nvSpPr>
        <p:spPr bwMode="auto">
          <a:xfrm>
            <a:off x="5537222" y="2796970"/>
            <a:ext cx="502540" cy="0"/>
          </a:xfrm>
          <a:prstGeom prst="line">
            <a:avLst/>
          </a:prstGeom>
          <a:noFill/>
          <a:ln w="19050">
            <a:solidFill>
              <a:srgbClr val="FF0000"/>
            </a:solidFill>
            <a:round/>
          </a:ln>
        </p:spPr>
        <p:txBody>
          <a:bodyPr/>
          <a:lstStyle/>
          <a:p>
            <a:endParaRPr lang="zh-CN" altLang="en-US">
              <a:latin typeface="+mn-ea"/>
            </a:endParaRPr>
          </a:p>
        </p:txBody>
      </p:sp>
      <p:grpSp>
        <p:nvGrpSpPr>
          <p:cNvPr id="153" name="Group 5"/>
          <p:cNvGrpSpPr>
            <a:grpSpLocks noChangeAspect="1"/>
          </p:cNvGrpSpPr>
          <p:nvPr/>
        </p:nvGrpSpPr>
        <p:grpSpPr bwMode="auto">
          <a:xfrm>
            <a:off x="5537222" y="3299510"/>
            <a:ext cx="418783" cy="335027"/>
            <a:chOff x="3360" y="2544"/>
            <a:chExt cx="240" cy="192"/>
          </a:xfrm>
        </p:grpSpPr>
        <p:sp>
          <p:nvSpPr>
            <p:cNvPr id="154" name="Line 6"/>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155" name="Line 7"/>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156" name="Line 8"/>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157" name="Line 9"/>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158" name="Line 10"/>
            <p:cNvSpPr>
              <a:spLocks noChangeAspect="1" noChangeShapeType="1"/>
            </p:cNvSpPr>
            <p:nvPr/>
          </p:nvSpPr>
          <p:spPr bwMode="auto">
            <a:xfrm>
              <a:off x="3504" y="2640"/>
              <a:ext cx="96" cy="0"/>
            </a:xfrm>
            <a:prstGeom prst="line">
              <a:avLst/>
            </a:prstGeom>
            <a:noFill/>
            <a:ln w="19050">
              <a:solidFill>
                <a:srgbClr val="008000"/>
              </a:solidFill>
              <a:round/>
            </a:ln>
          </p:spPr>
          <p:txBody>
            <a:bodyPr/>
            <a:lstStyle/>
            <a:p>
              <a:endParaRPr lang="zh-CN" altLang="en-US">
                <a:latin typeface="+mn-ea"/>
              </a:endParaRPr>
            </a:p>
          </p:txBody>
        </p:sp>
      </p:grpSp>
      <p:sp>
        <p:nvSpPr>
          <p:cNvPr id="159" name="Line 11"/>
          <p:cNvSpPr>
            <a:spLocks noChangeAspect="1" noChangeShapeType="1"/>
          </p:cNvSpPr>
          <p:nvPr/>
        </p:nvSpPr>
        <p:spPr bwMode="auto">
          <a:xfrm>
            <a:off x="5537222" y="2796970"/>
            <a:ext cx="0" cy="586297"/>
          </a:xfrm>
          <a:prstGeom prst="line">
            <a:avLst/>
          </a:prstGeom>
          <a:noFill/>
          <a:ln w="19050">
            <a:solidFill>
              <a:srgbClr val="FF0000"/>
            </a:solidFill>
            <a:round/>
          </a:ln>
        </p:spPr>
        <p:txBody>
          <a:bodyPr/>
          <a:lstStyle/>
          <a:p>
            <a:endParaRPr lang="zh-CN" altLang="en-US">
              <a:latin typeface="+mn-ea"/>
            </a:endParaRPr>
          </a:p>
        </p:txBody>
      </p:sp>
      <p:grpSp>
        <p:nvGrpSpPr>
          <p:cNvPr id="160" name="Group 12"/>
          <p:cNvGrpSpPr>
            <a:grpSpLocks noChangeAspect="1"/>
          </p:cNvGrpSpPr>
          <p:nvPr/>
        </p:nvGrpSpPr>
        <p:grpSpPr bwMode="auto">
          <a:xfrm>
            <a:off x="6709815" y="3299510"/>
            <a:ext cx="418783" cy="335027"/>
            <a:chOff x="4032" y="2544"/>
            <a:chExt cx="240" cy="192"/>
          </a:xfrm>
        </p:grpSpPr>
        <p:sp>
          <p:nvSpPr>
            <p:cNvPr id="161" name="Line 1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62" name="Line 1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63" name="Line 1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64" name="Line 16"/>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65" name="Line 1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166" name="Line 18"/>
          <p:cNvSpPr>
            <a:spLocks noChangeAspect="1" noChangeShapeType="1"/>
          </p:cNvSpPr>
          <p:nvPr/>
        </p:nvSpPr>
        <p:spPr bwMode="auto">
          <a:xfrm>
            <a:off x="6709815" y="2796970"/>
            <a:ext cx="418783" cy="0"/>
          </a:xfrm>
          <a:prstGeom prst="line">
            <a:avLst/>
          </a:prstGeom>
          <a:noFill/>
          <a:ln w="19050">
            <a:solidFill>
              <a:srgbClr val="008000"/>
            </a:solidFill>
            <a:round/>
          </a:ln>
        </p:spPr>
        <p:txBody>
          <a:bodyPr/>
          <a:lstStyle/>
          <a:p>
            <a:endParaRPr lang="zh-CN" altLang="en-US">
              <a:latin typeface="+mn-ea"/>
            </a:endParaRPr>
          </a:p>
        </p:txBody>
      </p:sp>
      <p:sp>
        <p:nvSpPr>
          <p:cNvPr id="167" name="Line 19"/>
          <p:cNvSpPr>
            <a:spLocks noChangeShapeType="1"/>
          </p:cNvSpPr>
          <p:nvPr/>
        </p:nvSpPr>
        <p:spPr bwMode="auto">
          <a:xfrm flipV="1">
            <a:off x="6123519" y="2796970"/>
            <a:ext cx="586297" cy="670053"/>
          </a:xfrm>
          <a:prstGeom prst="line">
            <a:avLst/>
          </a:prstGeom>
          <a:noFill/>
          <a:ln w="19050">
            <a:solidFill>
              <a:srgbClr val="008000"/>
            </a:solidFill>
            <a:round/>
          </a:ln>
        </p:spPr>
        <p:txBody>
          <a:bodyPr/>
          <a:lstStyle/>
          <a:p>
            <a:endParaRPr lang="zh-CN" altLang="en-US">
              <a:latin typeface="+mn-ea"/>
            </a:endParaRPr>
          </a:p>
        </p:txBody>
      </p:sp>
      <p:sp>
        <p:nvSpPr>
          <p:cNvPr id="168" name="Line 20"/>
          <p:cNvSpPr>
            <a:spLocks noChangeAspect="1" noChangeShapeType="1"/>
          </p:cNvSpPr>
          <p:nvPr/>
        </p:nvSpPr>
        <p:spPr bwMode="auto">
          <a:xfrm>
            <a:off x="5537222" y="4053320"/>
            <a:ext cx="1591377" cy="0"/>
          </a:xfrm>
          <a:prstGeom prst="line">
            <a:avLst/>
          </a:prstGeom>
          <a:noFill/>
          <a:ln w="19050">
            <a:solidFill>
              <a:srgbClr val="008000"/>
            </a:solidFill>
            <a:round/>
          </a:ln>
        </p:spPr>
        <p:txBody>
          <a:bodyPr/>
          <a:lstStyle/>
          <a:p>
            <a:endParaRPr lang="zh-CN" altLang="en-US">
              <a:latin typeface="+mn-ea"/>
            </a:endParaRPr>
          </a:p>
        </p:txBody>
      </p:sp>
      <p:sp>
        <p:nvSpPr>
          <p:cNvPr id="169" name="Line 21"/>
          <p:cNvSpPr>
            <a:spLocks noChangeAspect="1" noChangeShapeType="1"/>
          </p:cNvSpPr>
          <p:nvPr/>
        </p:nvSpPr>
        <p:spPr bwMode="auto">
          <a:xfrm>
            <a:off x="5537222" y="3550780"/>
            <a:ext cx="0" cy="502540"/>
          </a:xfrm>
          <a:prstGeom prst="line">
            <a:avLst/>
          </a:prstGeom>
          <a:noFill/>
          <a:ln w="19050">
            <a:solidFill>
              <a:srgbClr val="008000"/>
            </a:solidFill>
            <a:round/>
          </a:ln>
        </p:spPr>
        <p:txBody>
          <a:bodyPr/>
          <a:lstStyle/>
          <a:p>
            <a:endParaRPr lang="zh-CN" altLang="en-US">
              <a:latin typeface="+mn-ea"/>
            </a:endParaRPr>
          </a:p>
        </p:txBody>
      </p:sp>
      <p:sp>
        <p:nvSpPr>
          <p:cNvPr id="170" name="Line 22"/>
          <p:cNvSpPr>
            <a:spLocks noChangeAspect="1" noChangeShapeType="1"/>
          </p:cNvSpPr>
          <p:nvPr/>
        </p:nvSpPr>
        <p:spPr bwMode="auto">
          <a:xfrm>
            <a:off x="7128599" y="3550780"/>
            <a:ext cx="0" cy="502540"/>
          </a:xfrm>
          <a:prstGeom prst="line">
            <a:avLst/>
          </a:prstGeom>
          <a:noFill/>
          <a:ln w="19050">
            <a:solidFill>
              <a:srgbClr val="008000"/>
            </a:solidFill>
            <a:round/>
          </a:ln>
        </p:spPr>
        <p:txBody>
          <a:bodyPr/>
          <a:lstStyle/>
          <a:p>
            <a:endParaRPr lang="zh-CN" altLang="en-US">
              <a:latin typeface="+mn-ea"/>
            </a:endParaRPr>
          </a:p>
        </p:txBody>
      </p:sp>
      <p:sp>
        <p:nvSpPr>
          <p:cNvPr id="171" name="Line 23"/>
          <p:cNvSpPr>
            <a:spLocks noChangeAspect="1" noChangeShapeType="1"/>
          </p:cNvSpPr>
          <p:nvPr/>
        </p:nvSpPr>
        <p:spPr bwMode="auto">
          <a:xfrm>
            <a:off x="7128599" y="2796970"/>
            <a:ext cx="0" cy="586297"/>
          </a:xfrm>
          <a:prstGeom prst="line">
            <a:avLst/>
          </a:prstGeom>
          <a:noFill/>
          <a:ln w="19050">
            <a:solidFill>
              <a:srgbClr val="008000"/>
            </a:solidFill>
            <a:round/>
          </a:ln>
        </p:spPr>
        <p:txBody>
          <a:bodyPr/>
          <a:lstStyle/>
          <a:p>
            <a:endParaRPr lang="zh-CN" altLang="en-US">
              <a:latin typeface="+mn-ea"/>
            </a:endParaRPr>
          </a:p>
        </p:txBody>
      </p:sp>
      <p:sp>
        <p:nvSpPr>
          <p:cNvPr id="172" name="Line 24"/>
          <p:cNvSpPr>
            <a:spLocks noChangeAspect="1" noChangeShapeType="1"/>
          </p:cNvSpPr>
          <p:nvPr/>
        </p:nvSpPr>
        <p:spPr bwMode="auto">
          <a:xfrm>
            <a:off x="5202195" y="2796970"/>
            <a:ext cx="335027" cy="0"/>
          </a:xfrm>
          <a:prstGeom prst="line">
            <a:avLst/>
          </a:prstGeom>
          <a:noFill/>
          <a:ln w="19050">
            <a:solidFill>
              <a:srgbClr val="FF0000"/>
            </a:solidFill>
            <a:round/>
            <a:tailEnd type="oval" w="med" len="med"/>
          </a:ln>
        </p:spPr>
        <p:txBody>
          <a:bodyPr/>
          <a:lstStyle/>
          <a:p>
            <a:endParaRPr lang="zh-CN" altLang="en-US">
              <a:latin typeface="+mn-ea"/>
            </a:endParaRPr>
          </a:p>
        </p:txBody>
      </p:sp>
      <p:grpSp>
        <p:nvGrpSpPr>
          <p:cNvPr id="173" name="Group 25"/>
          <p:cNvGrpSpPr/>
          <p:nvPr/>
        </p:nvGrpSpPr>
        <p:grpSpPr bwMode="auto">
          <a:xfrm>
            <a:off x="4950925" y="2378187"/>
            <a:ext cx="2763970" cy="418783"/>
            <a:chOff x="2040" y="1728"/>
            <a:chExt cx="1584" cy="240"/>
          </a:xfrm>
        </p:grpSpPr>
        <p:grpSp>
          <p:nvGrpSpPr>
            <p:cNvPr id="174" name="Group 26"/>
            <p:cNvGrpSpPr>
              <a:grpSpLocks noChangeAspect="1"/>
            </p:cNvGrpSpPr>
            <p:nvPr/>
          </p:nvGrpSpPr>
          <p:grpSpPr bwMode="auto">
            <a:xfrm rot="16200000" flipV="1">
              <a:off x="2016" y="1752"/>
              <a:ext cx="240" cy="192"/>
              <a:chOff x="3360" y="2544"/>
              <a:chExt cx="240" cy="192"/>
            </a:xfrm>
          </p:grpSpPr>
          <p:sp>
            <p:nvSpPr>
              <p:cNvPr id="181" name="Line 2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82" name="Line 2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83" name="Line 2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84" name="Line 3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5" name="Line 3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75" name="Group 32"/>
            <p:cNvGrpSpPr>
              <a:grpSpLocks noChangeAspect="1"/>
            </p:cNvGrpSpPr>
            <p:nvPr/>
          </p:nvGrpSpPr>
          <p:grpSpPr bwMode="auto">
            <a:xfrm rot="16200000" flipV="1">
              <a:off x="3408" y="1752"/>
              <a:ext cx="240" cy="192"/>
              <a:chOff x="3360" y="2544"/>
              <a:chExt cx="240" cy="192"/>
            </a:xfrm>
          </p:grpSpPr>
          <p:sp>
            <p:nvSpPr>
              <p:cNvPr id="176" name="Line 3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77" name="Line 3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78" name="Line 3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79" name="Line 3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0" name="Line 3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186" name="Line 38"/>
          <p:cNvSpPr>
            <a:spLocks noChangeShapeType="1"/>
          </p:cNvSpPr>
          <p:nvPr/>
        </p:nvSpPr>
        <p:spPr bwMode="auto">
          <a:xfrm>
            <a:off x="4867169" y="1791890"/>
            <a:ext cx="0" cy="3350266"/>
          </a:xfrm>
          <a:prstGeom prst="line">
            <a:avLst/>
          </a:prstGeom>
          <a:noFill/>
          <a:ln w="38100">
            <a:solidFill>
              <a:schemeClr val="tx1"/>
            </a:solidFill>
            <a:round/>
          </a:ln>
        </p:spPr>
        <p:txBody>
          <a:bodyPr/>
          <a:lstStyle/>
          <a:p>
            <a:endParaRPr lang="zh-CN" altLang="en-US">
              <a:latin typeface="+mn-ea"/>
            </a:endParaRPr>
          </a:p>
        </p:txBody>
      </p:sp>
      <p:sp>
        <p:nvSpPr>
          <p:cNvPr id="187" name="Line 39"/>
          <p:cNvSpPr>
            <a:spLocks noChangeShapeType="1"/>
          </p:cNvSpPr>
          <p:nvPr/>
        </p:nvSpPr>
        <p:spPr bwMode="auto">
          <a:xfrm flipH="1">
            <a:off x="4867169" y="2796970"/>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88" name="Line 41"/>
          <p:cNvSpPr>
            <a:spLocks noChangeShapeType="1"/>
          </p:cNvSpPr>
          <p:nvPr/>
        </p:nvSpPr>
        <p:spPr bwMode="auto">
          <a:xfrm flipH="1">
            <a:off x="7631139" y="2796970"/>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89" name="Group 42"/>
          <p:cNvGrpSpPr/>
          <p:nvPr/>
        </p:nvGrpSpPr>
        <p:grpSpPr bwMode="auto">
          <a:xfrm>
            <a:off x="6291032" y="4053320"/>
            <a:ext cx="83757" cy="251270"/>
            <a:chOff x="3744" y="2880"/>
            <a:chExt cx="96" cy="288"/>
          </a:xfrm>
        </p:grpSpPr>
        <p:sp>
          <p:nvSpPr>
            <p:cNvPr id="190" name="Line 43"/>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191" name="Oval 44"/>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sp>
        <p:nvSpPr>
          <p:cNvPr id="192" name="Line 45"/>
          <p:cNvSpPr>
            <a:spLocks noChangeShapeType="1"/>
          </p:cNvSpPr>
          <p:nvPr/>
        </p:nvSpPr>
        <p:spPr bwMode="auto">
          <a:xfrm>
            <a:off x="5118439" y="2294430"/>
            <a:ext cx="0" cy="83757"/>
          </a:xfrm>
          <a:prstGeom prst="line">
            <a:avLst/>
          </a:prstGeom>
          <a:noFill/>
          <a:ln w="19050">
            <a:solidFill>
              <a:schemeClr val="tx1"/>
            </a:solidFill>
            <a:round/>
            <a:headEnd type="oval" w="med" len="med"/>
          </a:ln>
        </p:spPr>
        <p:txBody>
          <a:bodyPr/>
          <a:lstStyle/>
          <a:p>
            <a:endParaRPr lang="zh-CN" altLang="en-US">
              <a:latin typeface="+mn-ea"/>
            </a:endParaRPr>
          </a:p>
        </p:txBody>
      </p:sp>
      <p:sp>
        <p:nvSpPr>
          <p:cNvPr id="193" name="Line 46"/>
          <p:cNvSpPr>
            <a:spLocks noChangeShapeType="1"/>
          </p:cNvSpPr>
          <p:nvPr/>
        </p:nvSpPr>
        <p:spPr bwMode="auto">
          <a:xfrm>
            <a:off x="7547382" y="2294430"/>
            <a:ext cx="0" cy="83757"/>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194" name="Group 47"/>
          <p:cNvGrpSpPr/>
          <p:nvPr/>
        </p:nvGrpSpPr>
        <p:grpSpPr bwMode="auto">
          <a:xfrm>
            <a:off x="4867169" y="5058400"/>
            <a:ext cx="2931483" cy="335027"/>
            <a:chOff x="1992" y="3264"/>
            <a:chExt cx="1680" cy="192"/>
          </a:xfrm>
        </p:grpSpPr>
        <p:grpSp>
          <p:nvGrpSpPr>
            <p:cNvPr id="195" name="Group 48"/>
            <p:cNvGrpSpPr>
              <a:grpSpLocks noChangeAspect="1"/>
            </p:cNvGrpSpPr>
            <p:nvPr/>
          </p:nvGrpSpPr>
          <p:grpSpPr bwMode="auto">
            <a:xfrm>
              <a:off x="1992" y="3264"/>
              <a:ext cx="240" cy="192"/>
              <a:chOff x="3360" y="2544"/>
              <a:chExt cx="240" cy="192"/>
            </a:xfrm>
          </p:grpSpPr>
          <p:sp>
            <p:nvSpPr>
              <p:cNvPr id="202" name="Line 4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03" name="Line 5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04" name="Line 5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05" name="Line 5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06" name="Line 5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196" name="Group 54"/>
            <p:cNvGrpSpPr>
              <a:grpSpLocks noChangeAspect="1"/>
            </p:cNvGrpSpPr>
            <p:nvPr/>
          </p:nvGrpSpPr>
          <p:grpSpPr bwMode="auto">
            <a:xfrm>
              <a:off x="3432" y="3264"/>
              <a:ext cx="240" cy="192"/>
              <a:chOff x="4032" y="2544"/>
              <a:chExt cx="240" cy="192"/>
            </a:xfrm>
          </p:grpSpPr>
          <p:sp>
            <p:nvSpPr>
              <p:cNvPr id="197" name="Line 55"/>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198" name="Line 56"/>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199" name="Line 57"/>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00" name="Line 58"/>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01" name="Line 59"/>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207" name="Line 60"/>
          <p:cNvSpPr>
            <a:spLocks noChangeShapeType="1"/>
          </p:cNvSpPr>
          <p:nvPr/>
        </p:nvSpPr>
        <p:spPr bwMode="auto">
          <a:xfrm>
            <a:off x="5285952" y="5225913"/>
            <a:ext cx="2093917" cy="0"/>
          </a:xfrm>
          <a:prstGeom prst="line">
            <a:avLst/>
          </a:prstGeom>
          <a:noFill/>
          <a:ln w="19050">
            <a:solidFill>
              <a:schemeClr val="tx1"/>
            </a:solidFill>
            <a:round/>
          </a:ln>
        </p:spPr>
        <p:txBody>
          <a:bodyPr/>
          <a:lstStyle/>
          <a:p>
            <a:endParaRPr lang="zh-CN" altLang="en-US">
              <a:latin typeface="+mn-ea"/>
            </a:endParaRPr>
          </a:p>
        </p:txBody>
      </p:sp>
      <p:sp>
        <p:nvSpPr>
          <p:cNvPr id="208" name="Line 61"/>
          <p:cNvSpPr>
            <a:spLocks noChangeShapeType="1"/>
          </p:cNvSpPr>
          <p:nvPr/>
        </p:nvSpPr>
        <p:spPr bwMode="auto">
          <a:xfrm>
            <a:off x="4867169" y="5309670"/>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09" name="Line 62"/>
          <p:cNvSpPr>
            <a:spLocks noChangeShapeType="1"/>
          </p:cNvSpPr>
          <p:nvPr/>
        </p:nvSpPr>
        <p:spPr bwMode="auto">
          <a:xfrm>
            <a:off x="7798652" y="5309670"/>
            <a:ext cx="0" cy="586297"/>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10" name="Line 63"/>
          <p:cNvSpPr>
            <a:spLocks noChangeShapeType="1"/>
          </p:cNvSpPr>
          <p:nvPr/>
        </p:nvSpPr>
        <p:spPr bwMode="auto">
          <a:xfrm>
            <a:off x="6291032" y="5225913"/>
            <a:ext cx="0" cy="670053"/>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211" name="Rectangle 64"/>
          <p:cNvSpPr>
            <a:spLocks noChangeArrowheads="1"/>
          </p:cNvSpPr>
          <p:nvPr/>
        </p:nvSpPr>
        <p:spPr bwMode="auto">
          <a:xfrm>
            <a:off x="5202195" y="338326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a:t>
            </a:r>
            <a:endParaRPr lang="en-US" altLang="zh-CN" sz="1600">
              <a:solidFill>
                <a:schemeClr val="folHlink"/>
              </a:solidFill>
              <a:latin typeface="+mn-ea"/>
            </a:endParaRPr>
          </a:p>
        </p:txBody>
      </p:sp>
      <p:sp>
        <p:nvSpPr>
          <p:cNvPr id="212" name="Rectangle 65"/>
          <p:cNvSpPr>
            <a:spLocks noChangeArrowheads="1"/>
          </p:cNvSpPr>
          <p:nvPr/>
        </p:nvSpPr>
        <p:spPr bwMode="auto">
          <a:xfrm>
            <a:off x="7296112" y="3383266"/>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sp>
        <p:nvSpPr>
          <p:cNvPr id="213" name="Rectangle 66"/>
          <p:cNvSpPr>
            <a:spLocks noChangeArrowheads="1"/>
          </p:cNvSpPr>
          <p:nvPr/>
        </p:nvSpPr>
        <p:spPr bwMode="auto">
          <a:xfrm>
            <a:off x="4950925" y="279697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sp>
        <p:nvSpPr>
          <p:cNvPr id="214" name="Rectangle 67"/>
          <p:cNvSpPr>
            <a:spLocks noChangeArrowheads="1"/>
          </p:cNvSpPr>
          <p:nvPr/>
        </p:nvSpPr>
        <p:spPr bwMode="auto">
          <a:xfrm>
            <a:off x="4532142" y="505840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sp>
        <p:nvSpPr>
          <p:cNvPr id="215" name="Rectangle 68"/>
          <p:cNvSpPr>
            <a:spLocks noChangeArrowheads="1"/>
          </p:cNvSpPr>
          <p:nvPr/>
        </p:nvSpPr>
        <p:spPr bwMode="auto">
          <a:xfrm>
            <a:off x="7882409" y="505840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216" name="Rectangle 69"/>
          <p:cNvSpPr>
            <a:spLocks noChangeArrowheads="1"/>
          </p:cNvSpPr>
          <p:nvPr/>
        </p:nvSpPr>
        <p:spPr bwMode="auto">
          <a:xfrm>
            <a:off x="7547382" y="2796970"/>
            <a:ext cx="251270"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217" name="Rectangle 70"/>
          <p:cNvSpPr>
            <a:spLocks noChangeArrowheads="1"/>
          </p:cNvSpPr>
          <p:nvPr/>
        </p:nvSpPr>
        <p:spPr bwMode="auto">
          <a:xfrm>
            <a:off x="4909047" y="5644696"/>
            <a:ext cx="376905" cy="251270"/>
          </a:xfrm>
          <a:prstGeom prst="rect">
            <a:avLst/>
          </a:prstGeom>
          <a:noFill/>
          <a:ln w="12700">
            <a:noFill/>
            <a:miter lim="800000"/>
          </a:ln>
        </p:spPr>
        <p:txBody>
          <a:bodyPr lIns="12700" tIns="12700" rIns="12700" bIns="12700"/>
          <a:lstStyle/>
          <a:p>
            <a:pPr algn="just"/>
            <a:r>
              <a:rPr lang="en-US" altLang="zh-CN" sz="1600" dirty="0">
                <a:latin typeface="+mn-ea"/>
              </a:rPr>
              <a:t>I/O</a:t>
            </a:r>
            <a:endParaRPr lang="en-US" altLang="zh-CN" sz="1600" dirty="0">
              <a:latin typeface="+mn-ea"/>
            </a:endParaRPr>
          </a:p>
        </p:txBody>
      </p:sp>
      <p:sp>
        <p:nvSpPr>
          <p:cNvPr id="218" name="Rectangle 71"/>
          <p:cNvSpPr>
            <a:spLocks noChangeArrowheads="1"/>
          </p:cNvSpPr>
          <p:nvPr/>
        </p:nvSpPr>
        <p:spPr bwMode="auto">
          <a:xfrm flipV="1">
            <a:off x="7249163" y="5476153"/>
            <a:ext cx="494608" cy="399889"/>
          </a:xfrm>
          <a:prstGeom prst="rect">
            <a:avLst/>
          </a:prstGeom>
          <a:noFill/>
          <a:ln w="12700">
            <a:noFill/>
            <a:miter lim="800000"/>
          </a:ln>
        </p:spPr>
        <p:txBody>
          <a:bodyPr lIns="12700" tIns="12700" rIns="12700" bIns="12700"/>
          <a:lstStyle/>
          <a:p>
            <a:pPr algn="just"/>
            <a:r>
              <a:rPr lang="en-US" altLang="zh-CN" sz="1600" u="sng" dirty="0">
                <a:latin typeface="+mn-ea"/>
              </a:rPr>
              <a:t>O/I</a:t>
            </a:r>
            <a:endParaRPr lang="en-US" altLang="zh-CN" sz="1600" u="sng" dirty="0">
              <a:latin typeface="+mn-ea"/>
            </a:endParaRPr>
          </a:p>
        </p:txBody>
      </p:sp>
      <p:grpSp>
        <p:nvGrpSpPr>
          <p:cNvPr id="219" name="Group 72"/>
          <p:cNvGrpSpPr/>
          <p:nvPr/>
        </p:nvGrpSpPr>
        <p:grpSpPr bwMode="auto">
          <a:xfrm>
            <a:off x="5872249" y="3718293"/>
            <a:ext cx="167513" cy="83757"/>
            <a:chOff x="3888" y="2832"/>
            <a:chExt cx="96" cy="48"/>
          </a:xfrm>
        </p:grpSpPr>
        <p:sp>
          <p:nvSpPr>
            <p:cNvPr id="220" name="Line 73"/>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221" name="Line 74"/>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sp>
        <p:nvSpPr>
          <p:cNvPr id="222" name="Line 75"/>
          <p:cNvSpPr>
            <a:spLocks noChangeAspect="1" noChangeShapeType="1"/>
          </p:cNvSpPr>
          <p:nvPr/>
        </p:nvSpPr>
        <p:spPr bwMode="auto">
          <a:xfrm>
            <a:off x="5956005" y="3467023"/>
            <a:ext cx="0" cy="251270"/>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223" name="Line 76"/>
          <p:cNvSpPr>
            <a:spLocks noChangeAspect="1" noChangeShapeType="1"/>
          </p:cNvSpPr>
          <p:nvPr/>
        </p:nvSpPr>
        <p:spPr bwMode="auto">
          <a:xfrm>
            <a:off x="5956005" y="3467023"/>
            <a:ext cx="167513" cy="0"/>
          </a:xfrm>
          <a:prstGeom prst="line">
            <a:avLst/>
          </a:prstGeom>
          <a:noFill/>
          <a:ln w="19050">
            <a:solidFill>
              <a:srgbClr val="008000"/>
            </a:solidFill>
            <a:round/>
          </a:ln>
        </p:spPr>
        <p:txBody>
          <a:bodyPr/>
          <a:lstStyle/>
          <a:p>
            <a:endParaRPr lang="zh-CN" altLang="en-US">
              <a:latin typeface="+mn-ea"/>
            </a:endParaRPr>
          </a:p>
        </p:txBody>
      </p:sp>
      <p:sp>
        <p:nvSpPr>
          <p:cNvPr id="224" name="Line 77"/>
          <p:cNvSpPr>
            <a:spLocks noChangeAspect="1" noChangeShapeType="1"/>
          </p:cNvSpPr>
          <p:nvPr/>
        </p:nvSpPr>
        <p:spPr bwMode="auto">
          <a:xfrm>
            <a:off x="5956005" y="3802050"/>
            <a:ext cx="0" cy="251270"/>
          </a:xfrm>
          <a:prstGeom prst="line">
            <a:avLst/>
          </a:prstGeom>
          <a:noFill/>
          <a:ln w="19050">
            <a:solidFill>
              <a:srgbClr val="008000"/>
            </a:solidFill>
            <a:round/>
            <a:tailEnd type="oval" w="med" len="med"/>
          </a:ln>
        </p:spPr>
        <p:txBody>
          <a:bodyPr/>
          <a:lstStyle/>
          <a:p>
            <a:endParaRPr lang="zh-CN" altLang="en-US">
              <a:latin typeface="+mn-ea"/>
            </a:endParaRPr>
          </a:p>
        </p:txBody>
      </p:sp>
      <p:grpSp>
        <p:nvGrpSpPr>
          <p:cNvPr id="225" name="Group 78"/>
          <p:cNvGrpSpPr/>
          <p:nvPr/>
        </p:nvGrpSpPr>
        <p:grpSpPr bwMode="auto">
          <a:xfrm>
            <a:off x="6626059" y="3718293"/>
            <a:ext cx="167513" cy="83757"/>
            <a:chOff x="3888" y="2832"/>
            <a:chExt cx="96" cy="48"/>
          </a:xfrm>
        </p:grpSpPr>
        <p:sp>
          <p:nvSpPr>
            <p:cNvPr id="226" name="Line 79"/>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227" name="Line 80"/>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228" name="Line 81"/>
          <p:cNvSpPr>
            <a:spLocks noChangeAspect="1" noChangeShapeType="1"/>
          </p:cNvSpPr>
          <p:nvPr/>
        </p:nvSpPr>
        <p:spPr bwMode="auto">
          <a:xfrm>
            <a:off x="6709815" y="3467023"/>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229" name="Line 83"/>
          <p:cNvSpPr>
            <a:spLocks noChangeAspect="1" noChangeShapeType="1"/>
          </p:cNvSpPr>
          <p:nvPr/>
        </p:nvSpPr>
        <p:spPr bwMode="auto">
          <a:xfrm>
            <a:off x="6542302" y="3467023"/>
            <a:ext cx="167513" cy="0"/>
          </a:xfrm>
          <a:prstGeom prst="line">
            <a:avLst/>
          </a:prstGeom>
          <a:noFill/>
          <a:ln w="19050">
            <a:solidFill>
              <a:srgbClr val="FF0000"/>
            </a:solidFill>
            <a:round/>
          </a:ln>
        </p:spPr>
        <p:txBody>
          <a:bodyPr/>
          <a:lstStyle/>
          <a:p>
            <a:endParaRPr lang="zh-CN" altLang="en-US">
              <a:latin typeface="+mn-ea"/>
            </a:endParaRPr>
          </a:p>
        </p:txBody>
      </p:sp>
      <p:sp>
        <p:nvSpPr>
          <p:cNvPr id="230" name="Line 84"/>
          <p:cNvSpPr>
            <a:spLocks noChangeShapeType="1"/>
          </p:cNvSpPr>
          <p:nvPr/>
        </p:nvSpPr>
        <p:spPr bwMode="auto">
          <a:xfrm>
            <a:off x="6039762" y="2796970"/>
            <a:ext cx="502540" cy="670053"/>
          </a:xfrm>
          <a:prstGeom prst="line">
            <a:avLst/>
          </a:prstGeom>
          <a:noFill/>
          <a:ln w="19050">
            <a:solidFill>
              <a:srgbClr val="FF0000"/>
            </a:solidFill>
            <a:round/>
          </a:ln>
        </p:spPr>
        <p:txBody>
          <a:bodyPr/>
          <a:lstStyle/>
          <a:p>
            <a:endParaRPr lang="zh-CN" altLang="en-US">
              <a:latin typeface="+mn-ea"/>
            </a:endParaRPr>
          </a:p>
        </p:txBody>
      </p:sp>
      <p:sp>
        <p:nvSpPr>
          <p:cNvPr id="231" name="Line 85"/>
          <p:cNvSpPr>
            <a:spLocks noChangeAspect="1" noChangeShapeType="1"/>
          </p:cNvSpPr>
          <p:nvPr/>
        </p:nvSpPr>
        <p:spPr bwMode="auto">
          <a:xfrm>
            <a:off x="7128599" y="2796970"/>
            <a:ext cx="335027" cy="0"/>
          </a:xfrm>
          <a:prstGeom prst="line">
            <a:avLst/>
          </a:prstGeom>
          <a:noFill/>
          <a:ln w="19050">
            <a:solidFill>
              <a:srgbClr val="008000"/>
            </a:solidFill>
            <a:round/>
            <a:headEnd type="oval" w="med" len="med"/>
          </a:ln>
        </p:spPr>
        <p:txBody>
          <a:bodyPr/>
          <a:lstStyle/>
          <a:p>
            <a:endParaRPr lang="zh-CN" altLang="en-US">
              <a:latin typeface="+mn-ea"/>
            </a:endParaRPr>
          </a:p>
        </p:txBody>
      </p:sp>
      <p:grpSp>
        <p:nvGrpSpPr>
          <p:cNvPr id="232" name="组合 231"/>
          <p:cNvGrpSpPr/>
          <p:nvPr/>
        </p:nvGrpSpPr>
        <p:grpSpPr>
          <a:xfrm>
            <a:off x="4448385" y="4049830"/>
            <a:ext cx="418784" cy="586297"/>
            <a:chOff x="2382916" y="3993556"/>
            <a:chExt cx="418784" cy="586297"/>
          </a:xfrm>
        </p:grpSpPr>
        <p:sp>
          <p:nvSpPr>
            <p:cNvPr id="233" name="Line 91"/>
            <p:cNvSpPr>
              <a:spLocks noChangeAspect="1" noChangeShapeType="1"/>
            </p:cNvSpPr>
            <p:nvPr/>
          </p:nvSpPr>
          <p:spPr bwMode="auto">
            <a:xfrm>
              <a:off x="2466673" y="4328583"/>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234" name="Group 86"/>
            <p:cNvGrpSpPr/>
            <p:nvPr/>
          </p:nvGrpSpPr>
          <p:grpSpPr bwMode="auto">
            <a:xfrm>
              <a:off x="2382916" y="4244826"/>
              <a:ext cx="167513" cy="83757"/>
              <a:chOff x="3888" y="2832"/>
              <a:chExt cx="96" cy="48"/>
            </a:xfrm>
          </p:grpSpPr>
          <p:sp>
            <p:nvSpPr>
              <p:cNvPr id="237" name="Line 87"/>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238" name="Line 88"/>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235" name="Line 89"/>
            <p:cNvSpPr>
              <a:spLocks noChangeAspect="1" noChangeShapeType="1"/>
            </p:cNvSpPr>
            <p:nvPr/>
          </p:nvSpPr>
          <p:spPr bwMode="auto">
            <a:xfrm>
              <a:off x="2466673" y="3993556"/>
              <a:ext cx="0" cy="251270"/>
            </a:xfrm>
            <a:prstGeom prst="line">
              <a:avLst/>
            </a:prstGeom>
            <a:noFill/>
            <a:ln w="19050" cap="sq">
              <a:solidFill>
                <a:schemeClr val="tx1"/>
              </a:solidFill>
              <a:miter lim="800000"/>
            </a:ln>
          </p:spPr>
          <p:txBody>
            <a:bodyPr/>
            <a:lstStyle/>
            <a:p>
              <a:endParaRPr lang="zh-CN" altLang="en-US">
                <a:latin typeface="+mn-ea"/>
              </a:endParaRPr>
            </a:p>
          </p:txBody>
        </p:sp>
        <p:sp>
          <p:nvSpPr>
            <p:cNvPr id="236" name="Line 90"/>
            <p:cNvSpPr>
              <a:spLocks noChangeAspect="1" noChangeShapeType="1"/>
            </p:cNvSpPr>
            <p:nvPr/>
          </p:nvSpPr>
          <p:spPr bwMode="auto">
            <a:xfrm>
              <a:off x="2466673" y="3993556"/>
              <a:ext cx="335027" cy="0"/>
            </a:xfrm>
            <a:prstGeom prst="line">
              <a:avLst/>
            </a:prstGeom>
            <a:noFill/>
            <a:ln w="19050" cap="sq">
              <a:solidFill>
                <a:schemeClr val="tx1"/>
              </a:solidFill>
              <a:miter lim="800000"/>
            </a:ln>
          </p:spPr>
          <p:txBody>
            <a:bodyPr/>
            <a:lstStyle/>
            <a:p>
              <a:endParaRPr lang="zh-CN" altLang="en-US">
                <a:latin typeface="+mn-ea"/>
              </a:endParaRPr>
            </a:p>
          </p:txBody>
        </p:sp>
      </p:grpSp>
      <p:sp>
        <p:nvSpPr>
          <p:cNvPr id="239" name="Line 92"/>
          <p:cNvSpPr>
            <a:spLocks noChangeShapeType="1"/>
          </p:cNvSpPr>
          <p:nvPr/>
        </p:nvSpPr>
        <p:spPr bwMode="auto">
          <a:xfrm>
            <a:off x="4238994" y="2294430"/>
            <a:ext cx="4187833" cy="0"/>
          </a:xfrm>
          <a:prstGeom prst="line">
            <a:avLst/>
          </a:prstGeom>
          <a:noFill/>
          <a:ln w="19050">
            <a:solidFill>
              <a:schemeClr val="tx1"/>
            </a:solidFill>
            <a:round/>
          </a:ln>
        </p:spPr>
        <p:txBody>
          <a:bodyPr/>
          <a:lstStyle/>
          <a:p>
            <a:endParaRPr lang="zh-CN" altLang="en-US">
              <a:latin typeface="+mn-ea"/>
            </a:endParaRPr>
          </a:p>
        </p:txBody>
      </p:sp>
      <p:sp>
        <p:nvSpPr>
          <p:cNvPr id="240" name="Rectangle 93"/>
          <p:cNvSpPr>
            <a:spLocks noChangeArrowheads="1"/>
          </p:cNvSpPr>
          <p:nvPr/>
        </p:nvSpPr>
        <p:spPr bwMode="auto">
          <a:xfrm>
            <a:off x="6458545" y="4137078"/>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sp>
        <p:nvSpPr>
          <p:cNvPr id="241" name="Rectangle 94"/>
          <p:cNvSpPr>
            <a:spLocks noChangeArrowheads="1"/>
          </p:cNvSpPr>
          <p:nvPr/>
        </p:nvSpPr>
        <p:spPr bwMode="auto">
          <a:xfrm>
            <a:off x="8301192" y="4388347"/>
            <a:ext cx="795688" cy="506030"/>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grpSp>
        <p:nvGrpSpPr>
          <p:cNvPr id="242" name="Group 95"/>
          <p:cNvGrpSpPr/>
          <p:nvPr/>
        </p:nvGrpSpPr>
        <p:grpSpPr bwMode="auto">
          <a:xfrm>
            <a:off x="8049922" y="4304590"/>
            <a:ext cx="167513" cy="83757"/>
            <a:chOff x="3888" y="2832"/>
            <a:chExt cx="96" cy="48"/>
          </a:xfrm>
        </p:grpSpPr>
        <p:sp>
          <p:nvSpPr>
            <p:cNvPr id="243"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244"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245" name="Line 98"/>
          <p:cNvSpPr>
            <a:spLocks noChangeAspect="1" noChangeShapeType="1"/>
          </p:cNvSpPr>
          <p:nvPr/>
        </p:nvSpPr>
        <p:spPr bwMode="auto">
          <a:xfrm>
            <a:off x="8133679" y="4053320"/>
            <a:ext cx="0" cy="251270"/>
          </a:xfrm>
          <a:prstGeom prst="line">
            <a:avLst/>
          </a:prstGeom>
          <a:noFill/>
          <a:ln w="19050">
            <a:solidFill>
              <a:schemeClr val="tx1"/>
            </a:solidFill>
            <a:round/>
          </a:ln>
        </p:spPr>
        <p:txBody>
          <a:bodyPr/>
          <a:lstStyle/>
          <a:p>
            <a:endParaRPr lang="zh-CN" altLang="en-US">
              <a:latin typeface="+mn-ea"/>
            </a:endParaRPr>
          </a:p>
        </p:txBody>
      </p:sp>
      <p:sp>
        <p:nvSpPr>
          <p:cNvPr id="246" name="Line 99"/>
          <p:cNvSpPr>
            <a:spLocks noChangeAspect="1" noChangeShapeType="1"/>
          </p:cNvSpPr>
          <p:nvPr/>
        </p:nvSpPr>
        <p:spPr bwMode="auto">
          <a:xfrm>
            <a:off x="7798652" y="4053320"/>
            <a:ext cx="335027" cy="0"/>
          </a:xfrm>
          <a:prstGeom prst="line">
            <a:avLst/>
          </a:prstGeom>
          <a:noFill/>
          <a:ln w="19050">
            <a:solidFill>
              <a:schemeClr val="tx1"/>
            </a:solidFill>
            <a:round/>
          </a:ln>
        </p:spPr>
        <p:txBody>
          <a:bodyPr/>
          <a:lstStyle/>
          <a:p>
            <a:endParaRPr lang="zh-CN" altLang="en-US">
              <a:latin typeface="+mn-ea"/>
            </a:endParaRPr>
          </a:p>
        </p:txBody>
      </p:sp>
      <p:sp>
        <p:nvSpPr>
          <p:cNvPr id="247" name="Line 100"/>
          <p:cNvSpPr>
            <a:spLocks noChangeAspect="1" noChangeShapeType="1"/>
          </p:cNvSpPr>
          <p:nvPr/>
        </p:nvSpPr>
        <p:spPr bwMode="auto">
          <a:xfrm>
            <a:off x="8133679" y="4388346"/>
            <a:ext cx="0" cy="251270"/>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248" name="Group 101"/>
          <p:cNvGrpSpPr/>
          <p:nvPr/>
        </p:nvGrpSpPr>
        <p:grpSpPr bwMode="auto">
          <a:xfrm>
            <a:off x="4448385" y="1540620"/>
            <a:ext cx="3769050" cy="335027"/>
            <a:chOff x="1752" y="1248"/>
            <a:chExt cx="2160" cy="192"/>
          </a:xfrm>
        </p:grpSpPr>
        <p:grpSp>
          <p:nvGrpSpPr>
            <p:cNvPr id="249" name="Group 102"/>
            <p:cNvGrpSpPr>
              <a:grpSpLocks noChangeAspect="1"/>
            </p:cNvGrpSpPr>
            <p:nvPr/>
          </p:nvGrpSpPr>
          <p:grpSpPr bwMode="auto">
            <a:xfrm>
              <a:off x="1752" y="1248"/>
              <a:ext cx="240" cy="192"/>
              <a:chOff x="4032" y="2544"/>
              <a:chExt cx="240" cy="192"/>
            </a:xfrm>
          </p:grpSpPr>
          <p:sp>
            <p:nvSpPr>
              <p:cNvPr id="256" name="Line 103"/>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57" name="Line 104"/>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58" name="Line 105"/>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259" name="Line 106"/>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260" name="Line 107"/>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250" name="Group 108"/>
            <p:cNvGrpSpPr>
              <a:grpSpLocks noChangeAspect="1"/>
            </p:cNvGrpSpPr>
            <p:nvPr/>
          </p:nvGrpSpPr>
          <p:grpSpPr bwMode="auto">
            <a:xfrm>
              <a:off x="3672" y="1248"/>
              <a:ext cx="240" cy="192"/>
              <a:chOff x="3360" y="2544"/>
              <a:chExt cx="240" cy="192"/>
            </a:xfrm>
          </p:grpSpPr>
          <p:sp>
            <p:nvSpPr>
              <p:cNvPr id="251" name="Line 109"/>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252" name="Line 110"/>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253" name="Line 111"/>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254" name="Line 112"/>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255" name="Line 113"/>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261" name="Line 114"/>
          <p:cNvSpPr>
            <a:spLocks noChangeShapeType="1"/>
          </p:cNvSpPr>
          <p:nvPr/>
        </p:nvSpPr>
        <p:spPr bwMode="auto">
          <a:xfrm>
            <a:off x="4867169" y="1387066"/>
            <a:ext cx="0" cy="251270"/>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262" name="Line 115"/>
          <p:cNvSpPr>
            <a:spLocks noChangeShapeType="1"/>
          </p:cNvSpPr>
          <p:nvPr/>
        </p:nvSpPr>
        <p:spPr bwMode="auto">
          <a:xfrm>
            <a:off x="7798652" y="1373107"/>
            <a:ext cx="0" cy="251270"/>
          </a:xfrm>
          <a:prstGeom prst="line">
            <a:avLst/>
          </a:prstGeom>
          <a:noFill/>
          <a:ln w="19050">
            <a:solidFill>
              <a:srgbClr val="FF0000"/>
            </a:solidFill>
            <a:round/>
            <a:headEnd type="oval" w="med" len="med"/>
          </a:ln>
        </p:spPr>
        <p:txBody>
          <a:bodyPr/>
          <a:lstStyle/>
          <a:p>
            <a:endParaRPr lang="zh-CN" altLang="en-US">
              <a:latin typeface="+mn-ea"/>
            </a:endParaRPr>
          </a:p>
        </p:txBody>
      </p:sp>
      <p:grpSp>
        <p:nvGrpSpPr>
          <p:cNvPr id="263" name="组合 262"/>
          <p:cNvGrpSpPr/>
          <p:nvPr/>
        </p:nvGrpSpPr>
        <p:grpSpPr>
          <a:xfrm>
            <a:off x="4280872" y="1708133"/>
            <a:ext cx="4104076" cy="0"/>
            <a:chOff x="2215403" y="1651859"/>
            <a:chExt cx="4104076" cy="0"/>
          </a:xfrm>
        </p:grpSpPr>
        <p:sp>
          <p:nvSpPr>
            <p:cNvPr id="264" name="Line 116"/>
            <p:cNvSpPr>
              <a:spLocks noChangeShapeType="1"/>
            </p:cNvSpPr>
            <p:nvPr/>
          </p:nvSpPr>
          <p:spPr bwMode="auto">
            <a:xfrm flipH="1">
              <a:off x="2215403" y="1651859"/>
              <a:ext cx="167513"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265" name="Line 117"/>
            <p:cNvSpPr>
              <a:spLocks noChangeShapeType="1"/>
            </p:cNvSpPr>
            <p:nvPr/>
          </p:nvSpPr>
          <p:spPr bwMode="auto">
            <a:xfrm flipH="1">
              <a:off x="6151966" y="1651859"/>
              <a:ext cx="167513" cy="0"/>
            </a:xfrm>
            <a:prstGeom prst="line">
              <a:avLst/>
            </a:prstGeom>
            <a:noFill/>
            <a:ln w="19050">
              <a:solidFill>
                <a:schemeClr val="tx1"/>
              </a:solidFill>
              <a:round/>
              <a:headEnd type="oval" w="med" len="med"/>
            </a:ln>
          </p:spPr>
          <p:txBody>
            <a:bodyPr/>
            <a:lstStyle/>
            <a:p>
              <a:endParaRPr lang="zh-CN" altLang="en-US">
                <a:latin typeface="+mn-ea"/>
              </a:endParaRPr>
            </a:p>
          </p:txBody>
        </p:sp>
      </p:grpSp>
      <p:sp>
        <p:nvSpPr>
          <p:cNvPr id="266" name="Rectangle 118"/>
          <p:cNvSpPr>
            <a:spLocks noChangeArrowheads="1"/>
          </p:cNvSpPr>
          <p:nvPr/>
        </p:nvSpPr>
        <p:spPr bwMode="auto">
          <a:xfrm>
            <a:off x="8325867" y="1846383"/>
            <a:ext cx="795688" cy="506030"/>
          </a:xfrm>
          <a:prstGeom prst="rect">
            <a:avLst/>
          </a:prstGeom>
          <a:noFill/>
          <a:ln w="12700">
            <a:noFill/>
            <a:miter lim="800000"/>
          </a:ln>
        </p:spPr>
        <p:txBody>
          <a:bodyPr lIns="12700" tIns="12700" rIns="12700" bIns="12700"/>
          <a:lstStyle/>
          <a:p>
            <a:pPr algn="just"/>
            <a:r>
              <a:rPr lang="zh-CN" altLang="en-US" sz="1600" dirty="0">
                <a:solidFill>
                  <a:srgbClr val="C00000"/>
                </a:solidFill>
                <a:latin typeface="+mn-ea"/>
              </a:rPr>
              <a:t>预充</a:t>
            </a:r>
            <a:endParaRPr lang="zh-CN" altLang="en-US" sz="1600" dirty="0">
              <a:solidFill>
                <a:srgbClr val="C00000"/>
              </a:solidFill>
              <a:latin typeface="+mn-ea"/>
            </a:endParaRPr>
          </a:p>
        </p:txBody>
      </p:sp>
      <p:sp>
        <p:nvSpPr>
          <p:cNvPr id="267" name="Rectangle 119"/>
          <p:cNvSpPr>
            <a:spLocks noChangeArrowheads="1"/>
          </p:cNvSpPr>
          <p:nvPr/>
        </p:nvSpPr>
        <p:spPr bwMode="auto">
          <a:xfrm>
            <a:off x="7379869" y="1540620"/>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268" name="Rectangle 120"/>
          <p:cNvSpPr>
            <a:spLocks noChangeArrowheads="1"/>
          </p:cNvSpPr>
          <p:nvPr/>
        </p:nvSpPr>
        <p:spPr bwMode="auto">
          <a:xfrm>
            <a:off x="4950925" y="1624377"/>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9</a:t>
            </a:r>
            <a:endParaRPr lang="en-US" altLang="zh-CN" sz="1600">
              <a:solidFill>
                <a:schemeClr val="folHlink"/>
              </a:solidFill>
              <a:latin typeface="+mn-ea"/>
            </a:endParaRPr>
          </a:p>
        </p:txBody>
      </p:sp>
      <p:sp>
        <p:nvSpPr>
          <p:cNvPr id="270" name="Rectangle 122"/>
          <p:cNvSpPr>
            <a:spLocks noChangeArrowheads="1"/>
          </p:cNvSpPr>
          <p:nvPr/>
        </p:nvSpPr>
        <p:spPr bwMode="auto">
          <a:xfrm>
            <a:off x="7670239" y="1051080"/>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sp>
        <p:nvSpPr>
          <p:cNvPr id="271" name="Rectangle 123"/>
          <p:cNvSpPr>
            <a:spLocks noChangeArrowheads="1"/>
          </p:cNvSpPr>
          <p:nvPr/>
        </p:nvSpPr>
        <p:spPr bwMode="auto">
          <a:xfrm>
            <a:off x="2935377" y="2168794"/>
            <a:ext cx="1340107" cy="251270"/>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272" name="Rectangle 124"/>
          <p:cNvSpPr>
            <a:spLocks noChangeArrowheads="1"/>
          </p:cNvSpPr>
          <p:nvPr/>
        </p:nvSpPr>
        <p:spPr bwMode="auto">
          <a:xfrm>
            <a:off x="5725846" y="5929254"/>
            <a:ext cx="1340107" cy="251270"/>
          </a:xfrm>
          <a:prstGeom prst="rect">
            <a:avLst/>
          </a:prstGeom>
          <a:noFill/>
          <a:ln w="12700">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sp>
        <p:nvSpPr>
          <p:cNvPr id="273" name="Rectangle 125"/>
          <p:cNvSpPr>
            <a:spLocks noChangeArrowheads="1"/>
          </p:cNvSpPr>
          <p:nvPr/>
        </p:nvSpPr>
        <p:spPr bwMode="auto">
          <a:xfrm>
            <a:off x="5495344" y="2461943"/>
            <a:ext cx="251270" cy="335027"/>
          </a:xfrm>
          <a:prstGeom prst="rect">
            <a:avLst/>
          </a:prstGeom>
          <a:noFill/>
          <a:ln w="12700">
            <a:noFill/>
            <a:miter lim="800000"/>
          </a:ln>
        </p:spPr>
        <p:txBody>
          <a:bodyPr lIns="12700" tIns="12700" rIns="12700" bIns="12700"/>
          <a:lstStyle/>
          <a:p>
            <a:pPr algn="just"/>
            <a:r>
              <a:rPr lang="en-US" altLang="zh-CN" sz="1600" b="1" dirty="0">
                <a:solidFill>
                  <a:srgbClr val="FF0000"/>
                </a:solidFill>
                <a:latin typeface="+mn-ea"/>
              </a:rPr>
              <a:t>A</a:t>
            </a:r>
            <a:endParaRPr lang="en-US" altLang="zh-CN" sz="1600" b="1" dirty="0">
              <a:solidFill>
                <a:srgbClr val="FF0000"/>
              </a:solidFill>
              <a:latin typeface="+mn-ea"/>
            </a:endParaRPr>
          </a:p>
        </p:txBody>
      </p:sp>
      <p:sp>
        <p:nvSpPr>
          <p:cNvPr id="274" name="Rectangle 126"/>
          <p:cNvSpPr>
            <a:spLocks noChangeArrowheads="1"/>
          </p:cNvSpPr>
          <p:nvPr/>
        </p:nvSpPr>
        <p:spPr bwMode="auto">
          <a:xfrm>
            <a:off x="7002964" y="2461943"/>
            <a:ext cx="251270" cy="335027"/>
          </a:xfrm>
          <a:prstGeom prst="rect">
            <a:avLst/>
          </a:prstGeom>
          <a:noFill/>
          <a:ln w="12700">
            <a:noFill/>
            <a:miter lim="800000"/>
          </a:ln>
        </p:spPr>
        <p:txBody>
          <a:bodyPr lIns="12700" tIns="12700" rIns="12700" bIns="12700"/>
          <a:lstStyle/>
          <a:p>
            <a:pPr algn="just"/>
            <a:r>
              <a:rPr lang="en-US" altLang="zh-CN" sz="1600" b="1" dirty="0">
                <a:solidFill>
                  <a:srgbClr val="0D7157"/>
                </a:solidFill>
                <a:latin typeface="+mn-ea"/>
              </a:rPr>
              <a:t>B</a:t>
            </a:r>
            <a:endParaRPr lang="en-US" altLang="zh-CN" sz="1600" b="1" dirty="0">
              <a:solidFill>
                <a:srgbClr val="0D7157"/>
              </a:solidFill>
              <a:latin typeface="+mn-ea"/>
            </a:endParaRPr>
          </a:p>
        </p:txBody>
      </p:sp>
      <p:sp>
        <p:nvSpPr>
          <p:cNvPr id="275" name="Rectangle 127"/>
          <p:cNvSpPr>
            <a:spLocks noChangeArrowheads="1"/>
          </p:cNvSpPr>
          <p:nvPr/>
        </p:nvSpPr>
        <p:spPr bwMode="auto">
          <a:xfrm>
            <a:off x="5662857" y="3718293"/>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276" name="Rectangle 128"/>
          <p:cNvSpPr>
            <a:spLocks noChangeArrowheads="1"/>
          </p:cNvSpPr>
          <p:nvPr/>
        </p:nvSpPr>
        <p:spPr bwMode="auto">
          <a:xfrm>
            <a:off x="6416667" y="3718293"/>
            <a:ext cx="335027" cy="335027"/>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sp>
        <p:nvSpPr>
          <p:cNvPr id="277" name="Rectangle 129"/>
          <p:cNvSpPr>
            <a:spLocks noChangeArrowheads="1"/>
          </p:cNvSpPr>
          <p:nvPr/>
        </p:nvSpPr>
        <p:spPr bwMode="auto">
          <a:xfrm>
            <a:off x="4071480" y="4053320"/>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8" name="Rectangle 130"/>
          <p:cNvSpPr>
            <a:spLocks noChangeArrowheads="1"/>
          </p:cNvSpPr>
          <p:nvPr/>
        </p:nvSpPr>
        <p:spPr bwMode="auto">
          <a:xfrm>
            <a:off x="8238133" y="3966073"/>
            <a:ext cx="335027" cy="335027"/>
          </a:xfrm>
          <a:prstGeom prst="rect">
            <a:avLst/>
          </a:prstGeom>
          <a:noFill/>
          <a:ln w="12700">
            <a:noFill/>
            <a:miter lim="800000"/>
          </a:ln>
        </p:spPr>
        <p:txBody>
          <a:bodyPr lIns="12700" tIns="12700" rIns="12700" bIns="12700"/>
          <a:lstStyle/>
          <a:p>
            <a:pPr algn="just"/>
            <a:r>
              <a:rPr lang="en-US" altLang="zh-CN" sz="1600" dirty="0">
                <a:latin typeface="+mn-ea"/>
              </a:rPr>
              <a:t>C</a:t>
            </a:r>
            <a:r>
              <a:rPr lang="en-US" altLang="zh-CN" sz="1600" baseline="-25000" dirty="0">
                <a:latin typeface="+mn-ea"/>
              </a:rPr>
              <a:t>D</a:t>
            </a:r>
            <a:endParaRPr lang="en-US" altLang="zh-CN" sz="1600" dirty="0">
              <a:latin typeface="+mn-ea"/>
            </a:endParaRPr>
          </a:p>
        </p:txBody>
      </p:sp>
      <p:sp>
        <p:nvSpPr>
          <p:cNvPr id="279" name="Freeform 131"/>
          <p:cNvSpPr/>
          <p:nvPr/>
        </p:nvSpPr>
        <p:spPr bwMode="auto">
          <a:xfrm>
            <a:off x="6427138" y="2786501"/>
            <a:ext cx="1615806" cy="1532049"/>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tailEnd type="triangle" w="med" len="med"/>
          </a:ln>
        </p:spPr>
        <p:txBody>
          <a:bodyPr wrap="none" anchor="ctr"/>
          <a:lstStyle/>
          <a:p>
            <a:endParaRPr lang="zh-CN" altLang="en-US">
              <a:latin typeface="+mn-ea"/>
            </a:endParaRPr>
          </a:p>
        </p:txBody>
      </p:sp>
      <p:sp>
        <p:nvSpPr>
          <p:cNvPr id="280" name="Freeform 133"/>
          <p:cNvSpPr/>
          <p:nvPr/>
        </p:nvSpPr>
        <p:spPr bwMode="auto">
          <a:xfrm>
            <a:off x="4708381" y="3055220"/>
            <a:ext cx="1903719" cy="1347086"/>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6600"/>
            </a:solidFill>
            <a:prstDash val="sysDot"/>
            <a:round/>
            <a:tailEnd type="triangle" w="med" len="med"/>
          </a:ln>
        </p:spPr>
        <p:txBody>
          <a:bodyPr wrap="none" anchor="ctr"/>
          <a:lstStyle/>
          <a:p>
            <a:endParaRPr lang="zh-CN" altLang="en-US">
              <a:latin typeface="+mn-ea"/>
            </a:endParaRPr>
          </a:p>
        </p:txBody>
      </p:sp>
      <p:sp>
        <p:nvSpPr>
          <p:cNvPr id="281" name="Rectangle 134"/>
          <p:cNvSpPr>
            <a:spLocks noChangeArrowheads="1"/>
          </p:cNvSpPr>
          <p:nvPr/>
        </p:nvSpPr>
        <p:spPr bwMode="auto">
          <a:xfrm>
            <a:off x="4924866" y="4595556"/>
            <a:ext cx="251270" cy="335027"/>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grpSp>
        <p:nvGrpSpPr>
          <p:cNvPr id="282" name="Group 136"/>
          <p:cNvGrpSpPr/>
          <p:nvPr/>
        </p:nvGrpSpPr>
        <p:grpSpPr bwMode="auto">
          <a:xfrm>
            <a:off x="7589260" y="4639616"/>
            <a:ext cx="251270" cy="335027"/>
            <a:chOff x="5040" y="2688"/>
            <a:chExt cx="144" cy="192"/>
          </a:xfrm>
        </p:grpSpPr>
        <p:sp>
          <p:nvSpPr>
            <p:cNvPr id="283" name="Rectangle 137"/>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dirty="0">
                  <a:latin typeface="+mn-ea"/>
                </a:rPr>
                <a:t>D</a:t>
              </a:r>
              <a:endParaRPr lang="en-US" altLang="zh-CN" sz="1600" dirty="0">
                <a:latin typeface="+mn-ea"/>
              </a:endParaRPr>
            </a:p>
          </p:txBody>
        </p:sp>
        <p:sp>
          <p:nvSpPr>
            <p:cNvPr id="284" name="Line 138"/>
            <p:cNvSpPr>
              <a:spLocks noChangeShapeType="1"/>
            </p:cNvSpPr>
            <p:nvPr/>
          </p:nvSpPr>
          <p:spPr bwMode="auto">
            <a:xfrm>
              <a:off x="5040" y="2688"/>
              <a:ext cx="96" cy="0"/>
            </a:xfrm>
            <a:prstGeom prst="line">
              <a:avLst/>
            </a:prstGeom>
            <a:noFill/>
            <a:ln w="19050">
              <a:solidFill>
                <a:schemeClr val="tx1"/>
              </a:solidFill>
              <a:round/>
            </a:ln>
          </p:spPr>
          <p:txBody>
            <a:bodyPr/>
            <a:lstStyle/>
            <a:p>
              <a:endParaRPr lang="zh-CN" altLang="en-US">
                <a:latin typeface="+mn-ea"/>
              </a:endParaRPr>
            </a:p>
          </p:txBody>
        </p:sp>
      </p:grpSp>
      <p:grpSp>
        <p:nvGrpSpPr>
          <p:cNvPr id="285" name="Group 141"/>
          <p:cNvGrpSpPr/>
          <p:nvPr/>
        </p:nvGrpSpPr>
        <p:grpSpPr bwMode="auto">
          <a:xfrm>
            <a:off x="7798652" y="4053320"/>
            <a:ext cx="418783" cy="335027"/>
            <a:chOff x="4392" y="2248"/>
            <a:chExt cx="240" cy="192"/>
          </a:xfrm>
        </p:grpSpPr>
        <p:grpSp>
          <p:nvGrpSpPr>
            <p:cNvPr id="286" name="Group 95"/>
            <p:cNvGrpSpPr/>
            <p:nvPr/>
          </p:nvGrpSpPr>
          <p:grpSpPr bwMode="auto">
            <a:xfrm>
              <a:off x="4536" y="2392"/>
              <a:ext cx="96" cy="48"/>
              <a:chOff x="3888" y="2832"/>
              <a:chExt cx="96" cy="48"/>
            </a:xfrm>
          </p:grpSpPr>
          <p:sp>
            <p:nvSpPr>
              <p:cNvPr id="289" name="Line 96"/>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290" name="Line 97"/>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287" name="Line 98"/>
            <p:cNvSpPr>
              <a:spLocks noChangeAspect="1" noChangeShapeType="1"/>
            </p:cNvSpPr>
            <p:nvPr/>
          </p:nvSpPr>
          <p:spPr bwMode="auto">
            <a:xfrm>
              <a:off x="4584" y="2248"/>
              <a:ext cx="0" cy="144"/>
            </a:xfrm>
            <a:prstGeom prst="line">
              <a:avLst/>
            </a:prstGeom>
            <a:noFill/>
            <a:ln w="19050">
              <a:solidFill>
                <a:schemeClr val="tx1"/>
              </a:solidFill>
              <a:round/>
            </a:ln>
          </p:spPr>
          <p:txBody>
            <a:bodyPr/>
            <a:lstStyle/>
            <a:p>
              <a:endParaRPr lang="zh-CN" altLang="en-US">
                <a:latin typeface="+mn-ea"/>
              </a:endParaRPr>
            </a:p>
          </p:txBody>
        </p:sp>
        <p:sp>
          <p:nvSpPr>
            <p:cNvPr id="288" name="Line 99"/>
            <p:cNvSpPr>
              <a:spLocks noChangeAspect="1" noChangeShapeType="1"/>
            </p:cNvSpPr>
            <p:nvPr/>
          </p:nvSpPr>
          <p:spPr bwMode="auto">
            <a:xfrm>
              <a:off x="4392" y="2248"/>
              <a:ext cx="192" cy="0"/>
            </a:xfrm>
            <a:prstGeom prst="line">
              <a:avLst/>
            </a:prstGeom>
            <a:noFill/>
            <a:ln w="19050">
              <a:solidFill>
                <a:schemeClr val="tx1"/>
              </a:solidFill>
              <a:round/>
            </a:ln>
          </p:spPr>
          <p:txBody>
            <a:bodyPr/>
            <a:lstStyle/>
            <a:p>
              <a:endParaRPr lang="zh-CN" altLang="en-US">
                <a:latin typeface="+mn-ea"/>
              </a:endParaRPr>
            </a:p>
          </p:txBody>
        </p:sp>
      </p:grpSp>
      <p:sp>
        <p:nvSpPr>
          <p:cNvPr id="291" name="Rectangle 122"/>
          <p:cNvSpPr>
            <a:spLocks noChangeArrowheads="1"/>
          </p:cNvSpPr>
          <p:nvPr/>
        </p:nvSpPr>
        <p:spPr bwMode="auto">
          <a:xfrm>
            <a:off x="4721464" y="1068967"/>
            <a:ext cx="335027" cy="335027"/>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E</a:t>
            </a:r>
            <a:r>
              <a:rPr lang="en-US" altLang="zh-CN" sz="1600" baseline="-25000" dirty="0">
                <a:solidFill>
                  <a:schemeClr val="folHlink"/>
                </a:solidFill>
                <a:latin typeface="+mn-ea"/>
              </a:rPr>
              <a:t>D</a:t>
            </a:r>
            <a:endParaRPr lang="en-US" altLang="zh-CN" sz="1600" dirty="0">
              <a:solidFill>
                <a:schemeClr val="folHlink"/>
              </a:solidFill>
              <a:latin typeface="+mn-ea"/>
            </a:endParaRPr>
          </a:p>
        </p:txBody>
      </p:sp>
      <p:grpSp>
        <p:nvGrpSpPr>
          <p:cNvPr id="294" name="Group 25"/>
          <p:cNvGrpSpPr/>
          <p:nvPr/>
        </p:nvGrpSpPr>
        <p:grpSpPr bwMode="auto">
          <a:xfrm>
            <a:off x="4952731" y="2378515"/>
            <a:ext cx="2763970" cy="418783"/>
            <a:chOff x="2040" y="1728"/>
            <a:chExt cx="1584" cy="240"/>
          </a:xfrm>
        </p:grpSpPr>
        <p:grpSp>
          <p:nvGrpSpPr>
            <p:cNvPr id="295" name="Group 26"/>
            <p:cNvGrpSpPr>
              <a:grpSpLocks noChangeAspect="1"/>
            </p:cNvGrpSpPr>
            <p:nvPr/>
          </p:nvGrpSpPr>
          <p:grpSpPr bwMode="auto">
            <a:xfrm rot="16200000" flipV="1">
              <a:off x="2016" y="1752"/>
              <a:ext cx="240" cy="192"/>
              <a:chOff x="3360" y="2544"/>
              <a:chExt cx="240" cy="192"/>
            </a:xfrm>
          </p:grpSpPr>
          <p:sp>
            <p:nvSpPr>
              <p:cNvPr id="302" name="Line 27"/>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303" name="Line 28"/>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304" name="Line 29"/>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5" name="Line 30"/>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6" name="Line 31"/>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nvGrpSpPr>
            <p:cNvPr id="296" name="Group 32"/>
            <p:cNvGrpSpPr>
              <a:grpSpLocks noChangeAspect="1"/>
            </p:cNvGrpSpPr>
            <p:nvPr/>
          </p:nvGrpSpPr>
          <p:grpSpPr bwMode="auto">
            <a:xfrm rot="16200000" flipV="1">
              <a:off x="3408" y="1752"/>
              <a:ext cx="240" cy="192"/>
              <a:chOff x="3360" y="2544"/>
              <a:chExt cx="240" cy="192"/>
            </a:xfrm>
          </p:grpSpPr>
          <p:sp>
            <p:nvSpPr>
              <p:cNvPr id="297" name="Line 33"/>
              <p:cNvSpPr>
                <a:spLocks noChangeAspect="1" noChangeShapeType="1"/>
              </p:cNvSpPr>
              <p:nvPr/>
            </p:nvSpPr>
            <p:spPr bwMode="auto">
              <a:xfrm>
                <a:off x="3456" y="2544"/>
                <a:ext cx="0" cy="192"/>
              </a:xfrm>
              <a:prstGeom prst="line">
                <a:avLst/>
              </a:prstGeom>
              <a:noFill/>
              <a:ln w="28575" cap="sq">
                <a:solidFill>
                  <a:srgbClr val="FF0000"/>
                </a:solidFill>
                <a:miter lim="800000"/>
              </a:ln>
            </p:spPr>
            <p:txBody>
              <a:bodyPr/>
              <a:lstStyle/>
              <a:p>
                <a:endParaRPr lang="zh-CN" altLang="en-US">
                  <a:latin typeface="+mn-ea"/>
                </a:endParaRPr>
              </a:p>
            </p:txBody>
          </p:sp>
          <p:sp>
            <p:nvSpPr>
              <p:cNvPr id="298" name="Line 34"/>
              <p:cNvSpPr>
                <a:spLocks noChangeAspect="1" noChangeShapeType="1"/>
              </p:cNvSpPr>
              <p:nvPr/>
            </p:nvSpPr>
            <p:spPr bwMode="auto">
              <a:xfrm>
                <a:off x="3504" y="2592"/>
                <a:ext cx="0" cy="96"/>
              </a:xfrm>
              <a:prstGeom prst="line">
                <a:avLst/>
              </a:prstGeom>
              <a:noFill/>
              <a:ln w="28575" cap="sq">
                <a:solidFill>
                  <a:srgbClr val="FF0000"/>
                </a:solidFill>
                <a:miter lim="800000"/>
              </a:ln>
            </p:spPr>
            <p:txBody>
              <a:bodyPr/>
              <a:lstStyle/>
              <a:p>
                <a:endParaRPr lang="zh-CN" altLang="en-US">
                  <a:latin typeface="+mn-ea"/>
                </a:endParaRPr>
              </a:p>
            </p:txBody>
          </p:sp>
          <p:sp>
            <p:nvSpPr>
              <p:cNvPr id="299" name="Line 35"/>
              <p:cNvSpPr>
                <a:spLocks noChangeAspect="1" noChangeShapeType="1"/>
              </p:cNvSpPr>
              <p:nvPr/>
            </p:nvSpPr>
            <p:spPr bwMode="auto">
              <a:xfrm>
                <a:off x="3360" y="2592"/>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0" name="Line 36"/>
              <p:cNvSpPr>
                <a:spLocks noChangeAspect="1" noChangeShapeType="1"/>
              </p:cNvSpPr>
              <p:nvPr/>
            </p:nvSpPr>
            <p:spPr bwMode="auto">
              <a:xfrm>
                <a:off x="3360" y="2691"/>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01" name="Line 37"/>
              <p:cNvSpPr>
                <a:spLocks noChangeAspect="1" noChangeShapeType="1"/>
              </p:cNvSpPr>
              <p:nvPr/>
            </p:nvSpPr>
            <p:spPr bwMode="auto">
              <a:xfrm>
                <a:off x="3504" y="2640"/>
                <a:ext cx="96"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307" name="组合 306"/>
          <p:cNvGrpSpPr/>
          <p:nvPr/>
        </p:nvGrpSpPr>
        <p:grpSpPr>
          <a:xfrm>
            <a:off x="4280872" y="1540619"/>
            <a:ext cx="4104076" cy="335027"/>
            <a:chOff x="2215403" y="1484345"/>
            <a:chExt cx="4104076" cy="335027"/>
          </a:xfrm>
        </p:grpSpPr>
        <p:grpSp>
          <p:nvGrpSpPr>
            <p:cNvPr id="308" name="Group 101"/>
            <p:cNvGrpSpPr/>
            <p:nvPr/>
          </p:nvGrpSpPr>
          <p:grpSpPr bwMode="auto">
            <a:xfrm>
              <a:off x="2381853" y="1484345"/>
              <a:ext cx="3769050" cy="335027"/>
              <a:chOff x="1752" y="1248"/>
              <a:chExt cx="2160" cy="192"/>
            </a:xfrm>
          </p:grpSpPr>
          <p:grpSp>
            <p:nvGrpSpPr>
              <p:cNvPr id="312" name="Group 102"/>
              <p:cNvGrpSpPr>
                <a:grpSpLocks noChangeAspect="1"/>
              </p:cNvGrpSpPr>
              <p:nvPr/>
            </p:nvGrpSpPr>
            <p:grpSpPr bwMode="auto">
              <a:xfrm>
                <a:off x="1752" y="1248"/>
                <a:ext cx="240" cy="192"/>
                <a:chOff x="4032" y="2544"/>
                <a:chExt cx="240" cy="192"/>
              </a:xfrm>
            </p:grpSpPr>
            <p:sp>
              <p:nvSpPr>
                <p:cNvPr id="319" name="Line 103"/>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320" name="Line 104"/>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321" name="Line 105"/>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322" name="Line 106"/>
                <p:cNvSpPr>
                  <a:spLocks noChangeAspect="1" noChangeShapeType="1"/>
                </p:cNvSpPr>
                <p:nvPr/>
              </p:nvSpPr>
              <p:spPr bwMode="auto">
                <a:xfrm>
                  <a:off x="4176"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23" name="Line 107"/>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grpSp>
            <p:nvGrpSpPr>
              <p:cNvPr id="313" name="Group 108"/>
              <p:cNvGrpSpPr>
                <a:grpSpLocks noChangeAspect="1"/>
              </p:cNvGrpSpPr>
              <p:nvPr/>
            </p:nvGrpSpPr>
            <p:grpSpPr bwMode="auto">
              <a:xfrm>
                <a:off x="3672" y="1248"/>
                <a:ext cx="240" cy="192"/>
                <a:chOff x="3360" y="2544"/>
                <a:chExt cx="240" cy="192"/>
              </a:xfrm>
            </p:grpSpPr>
            <p:sp>
              <p:nvSpPr>
                <p:cNvPr id="314" name="Line 109"/>
                <p:cNvSpPr>
                  <a:spLocks noChangeAspect="1" noChangeShapeType="1"/>
                </p:cNvSpPr>
                <p:nvPr/>
              </p:nvSpPr>
              <p:spPr bwMode="auto">
                <a:xfrm>
                  <a:off x="3456" y="2544"/>
                  <a:ext cx="0" cy="192"/>
                </a:xfrm>
                <a:prstGeom prst="line">
                  <a:avLst/>
                </a:prstGeom>
                <a:noFill/>
                <a:ln w="28575">
                  <a:solidFill>
                    <a:srgbClr val="FF0000"/>
                  </a:solidFill>
                  <a:round/>
                </a:ln>
              </p:spPr>
              <p:txBody>
                <a:bodyPr/>
                <a:lstStyle/>
                <a:p>
                  <a:endParaRPr lang="zh-CN" altLang="en-US">
                    <a:latin typeface="+mn-ea"/>
                  </a:endParaRPr>
                </a:p>
              </p:txBody>
            </p:sp>
            <p:sp>
              <p:nvSpPr>
                <p:cNvPr id="315" name="Line 110"/>
                <p:cNvSpPr>
                  <a:spLocks noChangeAspect="1" noChangeShapeType="1"/>
                </p:cNvSpPr>
                <p:nvPr/>
              </p:nvSpPr>
              <p:spPr bwMode="auto">
                <a:xfrm>
                  <a:off x="3504" y="2592"/>
                  <a:ext cx="0" cy="96"/>
                </a:xfrm>
                <a:prstGeom prst="line">
                  <a:avLst/>
                </a:prstGeom>
                <a:noFill/>
                <a:ln w="28575">
                  <a:solidFill>
                    <a:srgbClr val="FF0000"/>
                  </a:solidFill>
                  <a:round/>
                </a:ln>
              </p:spPr>
              <p:txBody>
                <a:bodyPr/>
                <a:lstStyle/>
                <a:p>
                  <a:endParaRPr lang="zh-CN" altLang="en-US">
                    <a:latin typeface="+mn-ea"/>
                  </a:endParaRPr>
                </a:p>
              </p:txBody>
            </p:sp>
            <p:sp>
              <p:nvSpPr>
                <p:cNvPr id="316" name="Line 111"/>
                <p:cNvSpPr>
                  <a:spLocks noChangeAspect="1" noChangeShapeType="1"/>
                </p:cNvSpPr>
                <p:nvPr/>
              </p:nvSpPr>
              <p:spPr bwMode="auto">
                <a:xfrm>
                  <a:off x="3360" y="2592"/>
                  <a:ext cx="96" cy="0"/>
                </a:xfrm>
                <a:prstGeom prst="line">
                  <a:avLst/>
                </a:prstGeom>
                <a:noFill/>
                <a:ln w="19050">
                  <a:solidFill>
                    <a:srgbClr val="FF0000"/>
                  </a:solidFill>
                  <a:round/>
                </a:ln>
              </p:spPr>
              <p:txBody>
                <a:bodyPr/>
                <a:lstStyle/>
                <a:p>
                  <a:endParaRPr lang="zh-CN" altLang="en-US">
                    <a:latin typeface="+mn-ea"/>
                  </a:endParaRPr>
                </a:p>
              </p:txBody>
            </p:sp>
            <p:sp>
              <p:nvSpPr>
                <p:cNvPr id="317" name="Line 112"/>
                <p:cNvSpPr>
                  <a:spLocks noChangeAspect="1" noChangeShapeType="1"/>
                </p:cNvSpPr>
                <p:nvPr/>
              </p:nvSpPr>
              <p:spPr bwMode="auto">
                <a:xfrm>
                  <a:off x="3360" y="2688"/>
                  <a:ext cx="96" cy="0"/>
                </a:xfrm>
                <a:prstGeom prst="line">
                  <a:avLst/>
                </a:prstGeom>
                <a:noFill/>
                <a:ln w="19050" cap="sq">
                  <a:solidFill>
                    <a:srgbClr val="FF0000"/>
                  </a:solidFill>
                  <a:miter lim="800000"/>
                </a:ln>
              </p:spPr>
              <p:txBody>
                <a:bodyPr/>
                <a:lstStyle/>
                <a:p>
                  <a:endParaRPr lang="zh-CN" altLang="en-US">
                    <a:latin typeface="+mn-ea"/>
                  </a:endParaRPr>
                </a:p>
              </p:txBody>
            </p:sp>
            <p:sp>
              <p:nvSpPr>
                <p:cNvPr id="318" name="Line 113"/>
                <p:cNvSpPr>
                  <a:spLocks noChangeAspect="1" noChangeShapeType="1"/>
                </p:cNvSpPr>
                <p:nvPr/>
              </p:nvSpPr>
              <p:spPr bwMode="auto">
                <a:xfrm>
                  <a:off x="3504" y="2640"/>
                  <a:ext cx="96" cy="0"/>
                </a:xfrm>
                <a:prstGeom prst="line">
                  <a:avLst/>
                </a:prstGeom>
                <a:noFill/>
                <a:ln w="19050">
                  <a:solidFill>
                    <a:srgbClr val="FF0000"/>
                  </a:solidFill>
                  <a:round/>
                </a:ln>
              </p:spPr>
              <p:txBody>
                <a:bodyPr/>
                <a:lstStyle/>
                <a:p>
                  <a:endParaRPr lang="zh-CN" altLang="en-US">
                    <a:latin typeface="+mn-ea"/>
                  </a:endParaRPr>
                </a:p>
              </p:txBody>
            </p:sp>
          </p:grpSp>
        </p:grpSp>
        <p:grpSp>
          <p:nvGrpSpPr>
            <p:cNvPr id="309" name="组合 308"/>
            <p:cNvGrpSpPr/>
            <p:nvPr/>
          </p:nvGrpSpPr>
          <p:grpSpPr>
            <a:xfrm>
              <a:off x="2215403" y="1650882"/>
              <a:ext cx="4104076" cy="0"/>
              <a:chOff x="2215403" y="1651859"/>
              <a:chExt cx="4104076" cy="0"/>
            </a:xfrm>
          </p:grpSpPr>
          <p:sp>
            <p:nvSpPr>
              <p:cNvPr id="310" name="Line 116"/>
              <p:cNvSpPr>
                <a:spLocks noChangeShapeType="1"/>
              </p:cNvSpPr>
              <p:nvPr/>
            </p:nvSpPr>
            <p:spPr bwMode="auto">
              <a:xfrm flipH="1">
                <a:off x="2215403" y="1651859"/>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311" name="Line 117"/>
              <p:cNvSpPr>
                <a:spLocks noChangeShapeType="1"/>
              </p:cNvSpPr>
              <p:nvPr/>
            </p:nvSpPr>
            <p:spPr bwMode="auto">
              <a:xfrm flipH="1">
                <a:off x="6151966" y="1651859"/>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grpSp>
        <p:nvGrpSpPr>
          <p:cNvPr id="324" name="组合 323"/>
          <p:cNvGrpSpPr/>
          <p:nvPr/>
        </p:nvGrpSpPr>
        <p:grpSpPr>
          <a:xfrm>
            <a:off x="4238994" y="2294426"/>
            <a:ext cx="4187833" cy="83758"/>
            <a:chOff x="2173523" y="2042886"/>
            <a:chExt cx="4187833" cy="83758"/>
          </a:xfrm>
        </p:grpSpPr>
        <p:sp>
          <p:nvSpPr>
            <p:cNvPr id="325" name="Line 92"/>
            <p:cNvSpPr>
              <a:spLocks noChangeShapeType="1"/>
            </p:cNvSpPr>
            <p:nvPr/>
          </p:nvSpPr>
          <p:spPr bwMode="auto">
            <a:xfrm>
              <a:off x="2173523" y="2043124"/>
              <a:ext cx="4187833" cy="0"/>
            </a:xfrm>
            <a:prstGeom prst="line">
              <a:avLst/>
            </a:prstGeom>
            <a:noFill/>
            <a:ln w="38100">
              <a:solidFill>
                <a:srgbClr val="FF0000"/>
              </a:solidFill>
              <a:round/>
            </a:ln>
          </p:spPr>
          <p:txBody>
            <a:bodyPr/>
            <a:lstStyle/>
            <a:p>
              <a:endParaRPr lang="zh-CN" altLang="en-US">
                <a:latin typeface="+mn-ea"/>
              </a:endParaRPr>
            </a:p>
          </p:txBody>
        </p:sp>
        <p:sp>
          <p:nvSpPr>
            <p:cNvPr id="326" name="Line 45"/>
            <p:cNvSpPr>
              <a:spLocks noChangeShapeType="1"/>
            </p:cNvSpPr>
            <p:nvPr/>
          </p:nvSpPr>
          <p:spPr bwMode="auto">
            <a:xfrm>
              <a:off x="3052970" y="2042887"/>
              <a:ext cx="0" cy="83757"/>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327" name="Line 45"/>
            <p:cNvSpPr>
              <a:spLocks noChangeShapeType="1"/>
            </p:cNvSpPr>
            <p:nvPr/>
          </p:nvSpPr>
          <p:spPr bwMode="auto">
            <a:xfrm>
              <a:off x="5484008" y="2042886"/>
              <a:ext cx="0" cy="83757"/>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328" name="组合 327"/>
          <p:cNvGrpSpPr/>
          <p:nvPr/>
        </p:nvGrpSpPr>
        <p:grpSpPr>
          <a:xfrm>
            <a:off x="4444508" y="1784627"/>
            <a:ext cx="3769049" cy="3365538"/>
            <a:chOff x="2382916" y="1720344"/>
            <a:chExt cx="3769049" cy="3365538"/>
          </a:xfrm>
        </p:grpSpPr>
        <p:grpSp>
          <p:nvGrpSpPr>
            <p:cNvPr id="329" name="组合 328"/>
            <p:cNvGrpSpPr/>
            <p:nvPr/>
          </p:nvGrpSpPr>
          <p:grpSpPr>
            <a:xfrm>
              <a:off x="2382916" y="1720344"/>
              <a:ext cx="3769049" cy="3365538"/>
              <a:chOff x="2382916" y="1720344"/>
              <a:chExt cx="3769049" cy="3365538"/>
            </a:xfrm>
          </p:grpSpPr>
          <p:grpSp>
            <p:nvGrpSpPr>
              <p:cNvPr id="332" name="组合 331"/>
              <p:cNvGrpSpPr/>
              <p:nvPr/>
            </p:nvGrpSpPr>
            <p:grpSpPr>
              <a:xfrm>
                <a:off x="5733182" y="1720344"/>
                <a:ext cx="418783" cy="3365538"/>
                <a:chOff x="5733182" y="1720344"/>
                <a:chExt cx="418783" cy="3365538"/>
              </a:xfrm>
            </p:grpSpPr>
            <p:sp>
              <p:nvSpPr>
                <p:cNvPr id="341" name="Line 38"/>
                <p:cNvSpPr>
                  <a:spLocks noChangeShapeType="1"/>
                </p:cNvSpPr>
                <p:nvPr/>
              </p:nvSpPr>
              <p:spPr bwMode="auto">
                <a:xfrm>
                  <a:off x="5733183" y="1720344"/>
                  <a:ext cx="0" cy="3365538"/>
                </a:xfrm>
                <a:prstGeom prst="line">
                  <a:avLst/>
                </a:prstGeom>
                <a:noFill/>
                <a:ln w="38100">
                  <a:solidFill>
                    <a:srgbClr val="FF0000"/>
                  </a:solidFill>
                  <a:round/>
                </a:ln>
              </p:spPr>
              <p:txBody>
                <a:bodyPr/>
                <a:lstStyle/>
                <a:p>
                  <a:endParaRPr lang="zh-CN" altLang="en-US">
                    <a:latin typeface="+mn-ea"/>
                  </a:endParaRPr>
                </a:p>
              </p:txBody>
            </p:sp>
            <p:grpSp>
              <p:nvGrpSpPr>
                <p:cNvPr id="342" name="Group 141"/>
                <p:cNvGrpSpPr/>
                <p:nvPr/>
              </p:nvGrpSpPr>
              <p:grpSpPr bwMode="auto">
                <a:xfrm>
                  <a:off x="5733182" y="3990065"/>
                  <a:ext cx="418783" cy="335027"/>
                  <a:chOff x="4392" y="2248"/>
                  <a:chExt cx="240" cy="192"/>
                </a:xfrm>
              </p:grpSpPr>
              <p:grpSp>
                <p:nvGrpSpPr>
                  <p:cNvPr id="343" name="Group 95"/>
                  <p:cNvGrpSpPr/>
                  <p:nvPr/>
                </p:nvGrpSpPr>
                <p:grpSpPr bwMode="auto">
                  <a:xfrm>
                    <a:off x="4536" y="2392"/>
                    <a:ext cx="96" cy="48"/>
                    <a:chOff x="3888" y="2832"/>
                    <a:chExt cx="96" cy="48"/>
                  </a:xfrm>
                </p:grpSpPr>
                <p:sp>
                  <p:nvSpPr>
                    <p:cNvPr id="346" name="Line 96"/>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347" name="Line 97"/>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344" name="Line 98"/>
                  <p:cNvSpPr>
                    <a:spLocks noChangeAspect="1" noChangeShapeType="1"/>
                  </p:cNvSpPr>
                  <p:nvPr/>
                </p:nvSpPr>
                <p:spPr bwMode="auto">
                  <a:xfrm>
                    <a:off x="4584" y="2248"/>
                    <a:ext cx="0" cy="144"/>
                  </a:xfrm>
                  <a:prstGeom prst="line">
                    <a:avLst/>
                  </a:prstGeom>
                  <a:noFill/>
                  <a:ln w="19050" cap="sq">
                    <a:solidFill>
                      <a:srgbClr val="FF0000"/>
                    </a:solidFill>
                    <a:miter lim="800000"/>
                  </a:ln>
                </p:spPr>
                <p:txBody>
                  <a:bodyPr/>
                  <a:lstStyle/>
                  <a:p>
                    <a:endParaRPr lang="zh-CN" altLang="en-US">
                      <a:latin typeface="+mn-ea"/>
                    </a:endParaRPr>
                  </a:p>
                </p:txBody>
              </p:sp>
              <p:sp>
                <p:nvSpPr>
                  <p:cNvPr id="345" name="Line 99"/>
                  <p:cNvSpPr>
                    <a:spLocks noChangeAspect="1" noChangeShapeType="1"/>
                  </p:cNvSpPr>
                  <p:nvPr/>
                </p:nvSpPr>
                <p:spPr bwMode="auto">
                  <a:xfrm>
                    <a:off x="4392" y="2248"/>
                    <a:ext cx="192" cy="0"/>
                  </a:xfrm>
                  <a:prstGeom prst="line">
                    <a:avLst/>
                  </a:prstGeom>
                  <a:noFill/>
                  <a:ln w="19050" cap="sq">
                    <a:solidFill>
                      <a:srgbClr val="FF0000"/>
                    </a:solidFill>
                    <a:miter lim="800000"/>
                  </a:ln>
                </p:spPr>
                <p:txBody>
                  <a:bodyPr/>
                  <a:lstStyle/>
                  <a:p>
                    <a:endParaRPr lang="zh-CN" altLang="en-US">
                      <a:latin typeface="+mn-ea"/>
                    </a:endParaRPr>
                  </a:p>
                </p:txBody>
              </p:sp>
            </p:grpSp>
          </p:grpSp>
          <p:grpSp>
            <p:nvGrpSpPr>
              <p:cNvPr id="333" name="组合 332"/>
              <p:cNvGrpSpPr/>
              <p:nvPr/>
            </p:nvGrpSpPr>
            <p:grpSpPr>
              <a:xfrm>
                <a:off x="2382916" y="1745140"/>
                <a:ext cx="418784" cy="3325470"/>
                <a:chOff x="2382916" y="1745140"/>
                <a:chExt cx="418784" cy="3325470"/>
              </a:xfrm>
            </p:grpSpPr>
            <p:sp>
              <p:nvSpPr>
                <p:cNvPr id="334" name="Line 38"/>
                <p:cNvSpPr>
                  <a:spLocks noChangeShapeType="1"/>
                </p:cNvSpPr>
                <p:nvPr/>
              </p:nvSpPr>
              <p:spPr bwMode="auto">
                <a:xfrm>
                  <a:off x="2801700" y="1745140"/>
                  <a:ext cx="0" cy="3325470"/>
                </a:xfrm>
                <a:prstGeom prst="line">
                  <a:avLst/>
                </a:prstGeom>
                <a:noFill/>
                <a:ln w="38100" cap="sq">
                  <a:solidFill>
                    <a:srgbClr val="FF0000"/>
                  </a:solidFill>
                  <a:miter lim="800000"/>
                </a:ln>
              </p:spPr>
              <p:txBody>
                <a:bodyPr/>
                <a:lstStyle/>
                <a:p>
                  <a:endParaRPr lang="zh-CN" altLang="en-US">
                    <a:latin typeface="+mn-ea"/>
                  </a:endParaRPr>
                </a:p>
              </p:txBody>
            </p:sp>
            <p:grpSp>
              <p:nvGrpSpPr>
                <p:cNvPr id="335" name="组合 334"/>
                <p:cNvGrpSpPr/>
                <p:nvPr/>
              </p:nvGrpSpPr>
              <p:grpSpPr>
                <a:xfrm>
                  <a:off x="2382916" y="3987206"/>
                  <a:ext cx="418784" cy="334397"/>
                  <a:chOff x="2382916" y="3987206"/>
                  <a:chExt cx="418784" cy="334397"/>
                </a:xfrm>
              </p:grpSpPr>
              <p:grpSp>
                <p:nvGrpSpPr>
                  <p:cNvPr id="336" name="Group 86"/>
                  <p:cNvGrpSpPr/>
                  <p:nvPr/>
                </p:nvGrpSpPr>
                <p:grpSpPr bwMode="auto">
                  <a:xfrm>
                    <a:off x="2382916" y="4237846"/>
                    <a:ext cx="167513" cy="83757"/>
                    <a:chOff x="3888" y="2828"/>
                    <a:chExt cx="96" cy="48"/>
                  </a:xfrm>
                </p:grpSpPr>
                <p:sp>
                  <p:nvSpPr>
                    <p:cNvPr id="339" name="Line 87"/>
                    <p:cNvSpPr>
                      <a:spLocks noChangeShapeType="1"/>
                    </p:cNvSpPr>
                    <p:nvPr/>
                  </p:nvSpPr>
                  <p:spPr bwMode="auto">
                    <a:xfrm>
                      <a:off x="3888" y="2828"/>
                      <a:ext cx="96" cy="0"/>
                    </a:xfrm>
                    <a:prstGeom prst="line">
                      <a:avLst/>
                    </a:prstGeom>
                    <a:noFill/>
                    <a:ln w="28575">
                      <a:solidFill>
                        <a:srgbClr val="FF0000"/>
                      </a:solidFill>
                      <a:round/>
                    </a:ln>
                  </p:spPr>
                  <p:txBody>
                    <a:bodyPr/>
                    <a:lstStyle/>
                    <a:p>
                      <a:endParaRPr lang="zh-CN" altLang="en-US">
                        <a:latin typeface="+mn-ea"/>
                      </a:endParaRPr>
                    </a:p>
                  </p:txBody>
                </p:sp>
                <p:sp>
                  <p:nvSpPr>
                    <p:cNvPr id="340" name="Line 88"/>
                    <p:cNvSpPr>
                      <a:spLocks noChangeShapeType="1"/>
                    </p:cNvSpPr>
                    <p:nvPr/>
                  </p:nvSpPr>
                  <p:spPr bwMode="auto">
                    <a:xfrm>
                      <a:off x="3888" y="2876"/>
                      <a:ext cx="96" cy="0"/>
                    </a:xfrm>
                    <a:prstGeom prst="line">
                      <a:avLst/>
                    </a:prstGeom>
                    <a:noFill/>
                    <a:ln w="28575">
                      <a:solidFill>
                        <a:srgbClr val="FF0000"/>
                      </a:solidFill>
                      <a:round/>
                    </a:ln>
                  </p:spPr>
                  <p:txBody>
                    <a:bodyPr/>
                    <a:lstStyle/>
                    <a:p>
                      <a:endParaRPr lang="zh-CN" altLang="en-US">
                        <a:latin typeface="+mn-ea"/>
                      </a:endParaRPr>
                    </a:p>
                  </p:txBody>
                </p:sp>
              </p:grpSp>
              <p:sp>
                <p:nvSpPr>
                  <p:cNvPr id="337" name="Line 89"/>
                  <p:cNvSpPr>
                    <a:spLocks noChangeAspect="1" noChangeShapeType="1"/>
                  </p:cNvSpPr>
                  <p:nvPr/>
                </p:nvSpPr>
                <p:spPr bwMode="auto">
                  <a:xfrm>
                    <a:off x="2466673" y="3993556"/>
                    <a:ext cx="0" cy="251270"/>
                  </a:xfrm>
                  <a:prstGeom prst="line">
                    <a:avLst/>
                  </a:prstGeom>
                  <a:noFill/>
                  <a:ln w="19050" cap="sq">
                    <a:solidFill>
                      <a:srgbClr val="FF0000"/>
                    </a:solidFill>
                    <a:miter lim="800000"/>
                  </a:ln>
                </p:spPr>
                <p:txBody>
                  <a:bodyPr/>
                  <a:lstStyle/>
                  <a:p>
                    <a:endParaRPr lang="zh-CN" altLang="en-US">
                      <a:latin typeface="+mn-ea"/>
                    </a:endParaRPr>
                  </a:p>
                </p:txBody>
              </p:sp>
              <p:sp>
                <p:nvSpPr>
                  <p:cNvPr id="338" name="Line 90"/>
                  <p:cNvSpPr>
                    <a:spLocks noChangeAspect="1" noChangeShapeType="1"/>
                  </p:cNvSpPr>
                  <p:nvPr/>
                </p:nvSpPr>
                <p:spPr bwMode="auto">
                  <a:xfrm>
                    <a:off x="2466673" y="3987206"/>
                    <a:ext cx="335027" cy="0"/>
                  </a:xfrm>
                  <a:prstGeom prst="line">
                    <a:avLst/>
                  </a:prstGeom>
                  <a:noFill/>
                  <a:ln w="19050" cap="sq">
                    <a:solidFill>
                      <a:srgbClr val="FF0000"/>
                    </a:solidFill>
                    <a:miter lim="800000"/>
                  </a:ln>
                </p:spPr>
                <p:txBody>
                  <a:bodyPr/>
                  <a:lstStyle/>
                  <a:p>
                    <a:endParaRPr lang="zh-CN" altLang="en-US">
                      <a:latin typeface="+mn-ea"/>
                    </a:endParaRPr>
                  </a:p>
                </p:txBody>
              </p:sp>
            </p:grpSp>
          </p:grpSp>
        </p:grpSp>
        <p:sp>
          <p:nvSpPr>
            <p:cNvPr id="330" name="Line 39"/>
            <p:cNvSpPr>
              <a:spLocks noChangeShapeType="1"/>
            </p:cNvSpPr>
            <p:nvPr/>
          </p:nvSpPr>
          <p:spPr bwMode="auto">
            <a:xfrm flipH="1">
              <a:off x="2801699" y="2738191"/>
              <a:ext cx="167513"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331" name="Line 41"/>
            <p:cNvSpPr>
              <a:spLocks noChangeShapeType="1"/>
            </p:cNvSpPr>
            <p:nvPr/>
          </p:nvSpPr>
          <p:spPr bwMode="auto">
            <a:xfrm flipH="1">
              <a:off x="5565669" y="2740450"/>
              <a:ext cx="167513" cy="0"/>
            </a:xfrm>
            <a:prstGeom prst="line">
              <a:avLst/>
            </a:prstGeom>
            <a:noFill/>
            <a:ln w="19050">
              <a:solidFill>
                <a:srgbClr val="FF0000"/>
              </a:solidFill>
              <a:round/>
              <a:headEnd type="oval" w="med" len="med"/>
            </a:ln>
          </p:spPr>
          <p:txBody>
            <a:bodyPr/>
            <a:lstStyle/>
            <a:p>
              <a:endParaRPr lang="zh-CN" altLang="en-US">
                <a:latin typeface="+mn-ea"/>
              </a:endParaRPr>
            </a:p>
          </p:txBody>
        </p:sp>
      </p:grpSp>
      <p:grpSp>
        <p:nvGrpSpPr>
          <p:cNvPr id="365" name="组合 364"/>
          <p:cNvGrpSpPr/>
          <p:nvPr/>
        </p:nvGrpSpPr>
        <p:grpSpPr>
          <a:xfrm>
            <a:off x="7796280" y="1784627"/>
            <a:ext cx="419846" cy="3350266"/>
            <a:chOff x="5732120" y="1720344"/>
            <a:chExt cx="419846" cy="3350266"/>
          </a:xfrm>
        </p:grpSpPr>
        <p:sp>
          <p:nvSpPr>
            <p:cNvPr id="366" name="Line 40"/>
            <p:cNvSpPr>
              <a:spLocks noChangeShapeType="1"/>
            </p:cNvSpPr>
            <p:nvPr/>
          </p:nvSpPr>
          <p:spPr bwMode="auto">
            <a:xfrm>
              <a:off x="5732120" y="1720344"/>
              <a:ext cx="0" cy="3350266"/>
            </a:xfrm>
            <a:prstGeom prst="line">
              <a:avLst/>
            </a:prstGeom>
            <a:noFill/>
            <a:ln w="38100">
              <a:solidFill>
                <a:srgbClr val="339933"/>
              </a:solidFill>
              <a:round/>
            </a:ln>
          </p:spPr>
          <p:txBody>
            <a:bodyPr/>
            <a:lstStyle/>
            <a:p>
              <a:endParaRPr lang="zh-CN" altLang="en-US">
                <a:latin typeface="+mn-ea"/>
              </a:endParaRPr>
            </a:p>
          </p:txBody>
        </p:sp>
        <p:grpSp>
          <p:nvGrpSpPr>
            <p:cNvPr id="367" name="组合 366"/>
            <p:cNvGrpSpPr/>
            <p:nvPr/>
          </p:nvGrpSpPr>
          <p:grpSpPr>
            <a:xfrm>
              <a:off x="5733183" y="3990064"/>
              <a:ext cx="418783" cy="335027"/>
              <a:chOff x="5885582" y="4142465"/>
              <a:chExt cx="418783" cy="335027"/>
            </a:xfrm>
          </p:grpSpPr>
          <p:sp>
            <p:nvSpPr>
              <p:cNvPr id="368" name="Line 96"/>
              <p:cNvSpPr>
                <a:spLocks noChangeShapeType="1"/>
              </p:cNvSpPr>
              <p:nvPr/>
            </p:nvSpPr>
            <p:spPr bwMode="auto">
              <a:xfrm>
                <a:off x="6136852" y="4393735"/>
                <a:ext cx="167513" cy="0"/>
              </a:xfrm>
              <a:prstGeom prst="line">
                <a:avLst/>
              </a:prstGeom>
              <a:noFill/>
              <a:ln w="28575">
                <a:solidFill>
                  <a:srgbClr val="00B050"/>
                </a:solidFill>
                <a:round/>
              </a:ln>
            </p:spPr>
            <p:txBody>
              <a:bodyPr/>
              <a:lstStyle/>
              <a:p>
                <a:endParaRPr lang="zh-CN" altLang="en-US">
                  <a:latin typeface="+mn-ea"/>
                </a:endParaRPr>
              </a:p>
            </p:txBody>
          </p:sp>
          <p:sp>
            <p:nvSpPr>
              <p:cNvPr id="369" name="Line 97"/>
              <p:cNvSpPr>
                <a:spLocks noChangeShapeType="1"/>
              </p:cNvSpPr>
              <p:nvPr/>
            </p:nvSpPr>
            <p:spPr bwMode="auto">
              <a:xfrm>
                <a:off x="6136852" y="4477492"/>
                <a:ext cx="167513" cy="0"/>
              </a:xfrm>
              <a:prstGeom prst="line">
                <a:avLst/>
              </a:prstGeom>
              <a:noFill/>
              <a:ln w="28575">
                <a:solidFill>
                  <a:srgbClr val="00B050"/>
                </a:solidFill>
                <a:round/>
              </a:ln>
            </p:spPr>
            <p:txBody>
              <a:bodyPr/>
              <a:lstStyle/>
              <a:p>
                <a:endParaRPr lang="zh-CN" altLang="en-US">
                  <a:latin typeface="+mn-ea"/>
                </a:endParaRPr>
              </a:p>
            </p:txBody>
          </p:sp>
          <p:sp>
            <p:nvSpPr>
              <p:cNvPr id="370" name="Line 98"/>
              <p:cNvSpPr>
                <a:spLocks noChangeAspect="1" noChangeShapeType="1"/>
              </p:cNvSpPr>
              <p:nvPr/>
            </p:nvSpPr>
            <p:spPr bwMode="auto">
              <a:xfrm>
                <a:off x="6220608" y="4142465"/>
                <a:ext cx="0" cy="251270"/>
              </a:xfrm>
              <a:prstGeom prst="line">
                <a:avLst/>
              </a:prstGeom>
              <a:noFill/>
              <a:ln w="19050" cap="sq">
                <a:solidFill>
                  <a:srgbClr val="00B050"/>
                </a:solidFill>
                <a:miter lim="800000"/>
              </a:ln>
            </p:spPr>
            <p:txBody>
              <a:bodyPr/>
              <a:lstStyle/>
              <a:p>
                <a:endParaRPr lang="zh-CN" altLang="en-US">
                  <a:latin typeface="+mn-ea"/>
                </a:endParaRPr>
              </a:p>
            </p:txBody>
          </p:sp>
          <p:sp>
            <p:nvSpPr>
              <p:cNvPr id="371" name="Line 99"/>
              <p:cNvSpPr>
                <a:spLocks noChangeAspect="1" noChangeShapeType="1"/>
              </p:cNvSpPr>
              <p:nvPr/>
            </p:nvSpPr>
            <p:spPr bwMode="auto">
              <a:xfrm>
                <a:off x="5885582" y="4142465"/>
                <a:ext cx="335026" cy="0"/>
              </a:xfrm>
              <a:prstGeom prst="line">
                <a:avLst/>
              </a:prstGeom>
              <a:noFill/>
              <a:ln w="19050" cap="sq">
                <a:solidFill>
                  <a:srgbClr val="00B050"/>
                </a:solidFill>
                <a:miter lim="800000"/>
              </a:ln>
            </p:spPr>
            <p:txBody>
              <a:bodyPr/>
              <a:lstStyle/>
              <a:p>
                <a:endParaRPr lang="zh-CN" altLang="en-US">
                  <a:latin typeface="+mn-ea"/>
                </a:endParaRPr>
              </a:p>
            </p:txBody>
          </p:sp>
        </p:grpSp>
      </p:grpSp>
      <p:grpSp>
        <p:nvGrpSpPr>
          <p:cNvPr id="372" name="组合 371"/>
          <p:cNvGrpSpPr/>
          <p:nvPr/>
        </p:nvGrpSpPr>
        <p:grpSpPr>
          <a:xfrm>
            <a:off x="4867167" y="5309029"/>
            <a:ext cx="2931483" cy="586297"/>
            <a:chOff x="2954100" y="5405796"/>
            <a:chExt cx="2931483" cy="586297"/>
          </a:xfrm>
        </p:grpSpPr>
        <p:sp>
          <p:nvSpPr>
            <p:cNvPr id="373" name="Line 61"/>
            <p:cNvSpPr>
              <a:spLocks noChangeShapeType="1"/>
            </p:cNvSpPr>
            <p:nvPr/>
          </p:nvSpPr>
          <p:spPr bwMode="auto">
            <a:xfrm>
              <a:off x="2954100" y="5405796"/>
              <a:ext cx="0" cy="586297"/>
            </a:xfrm>
            <a:prstGeom prst="line">
              <a:avLst/>
            </a:prstGeom>
            <a:noFill/>
            <a:ln w="38100">
              <a:solidFill>
                <a:srgbClr val="FF0000"/>
              </a:solidFill>
              <a:round/>
              <a:tailEnd type="triangle" w="med" len="med"/>
            </a:ln>
          </p:spPr>
          <p:txBody>
            <a:bodyPr/>
            <a:lstStyle/>
            <a:p>
              <a:endParaRPr lang="zh-CN" altLang="en-US">
                <a:latin typeface="+mn-ea"/>
              </a:endParaRPr>
            </a:p>
          </p:txBody>
        </p:sp>
        <p:sp>
          <p:nvSpPr>
            <p:cNvPr id="374" name="Line 62"/>
            <p:cNvSpPr>
              <a:spLocks noChangeShapeType="1"/>
            </p:cNvSpPr>
            <p:nvPr/>
          </p:nvSpPr>
          <p:spPr bwMode="auto">
            <a:xfrm>
              <a:off x="5885583" y="5405796"/>
              <a:ext cx="0" cy="586297"/>
            </a:xfrm>
            <a:prstGeom prst="line">
              <a:avLst/>
            </a:prstGeom>
            <a:noFill/>
            <a:ln w="38100">
              <a:solidFill>
                <a:srgbClr val="00B050"/>
              </a:solidFill>
              <a:round/>
              <a:tailEnd type="triangle" w="med" len="med"/>
            </a:ln>
          </p:spPr>
          <p:txBody>
            <a:bodyPr/>
            <a:lstStyle/>
            <a:p>
              <a:endParaRPr lang="zh-CN" altLang="en-US">
                <a:latin typeface="+mn-ea"/>
              </a:endParaRPr>
            </a:p>
          </p:txBody>
        </p:sp>
      </p:grpSp>
      <p:grpSp>
        <p:nvGrpSpPr>
          <p:cNvPr id="375" name="组合 374"/>
          <p:cNvGrpSpPr/>
          <p:nvPr/>
        </p:nvGrpSpPr>
        <p:grpSpPr>
          <a:xfrm>
            <a:off x="4280871" y="1539540"/>
            <a:ext cx="4104077" cy="335027"/>
            <a:chOff x="2215402" y="1483266"/>
            <a:chExt cx="4104077" cy="335027"/>
          </a:xfrm>
        </p:grpSpPr>
        <p:grpSp>
          <p:nvGrpSpPr>
            <p:cNvPr id="376" name="Group 101"/>
            <p:cNvGrpSpPr/>
            <p:nvPr/>
          </p:nvGrpSpPr>
          <p:grpSpPr bwMode="auto">
            <a:xfrm>
              <a:off x="2384755" y="1483266"/>
              <a:ext cx="3769050" cy="335027"/>
              <a:chOff x="1752" y="1247"/>
              <a:chExt cx="2160" cy="192"/>
            </a:xfrm>
          </p:grpSpPr>
          <p:grpSp>
            <p:nvGrpSpPr>
              <p:cNvPr id="379" name="Group 102"/>
              <p:cNvGrpSpPr>
                <a:grpSpLocks noChangeAspect="1"/>
              </p:cNvGrpSpPr>
              <p:nvPr/>
            </p:nvGrpSpPr>
            <p:grpSpPr bwMode="auto">
              <a:xfrm>
                <a:off x="1752" y="1247"/>
                <a:ext cx="240" cy="192"/>
                <a:chOff x="4032" y="2543"/>
                <a:chExt cx="240" cy="192"/>
              </a:xfrm>
            </p:grpSpPr>
            <p:sp>
              <p:nvSpPr>
                <p:cNvPr id="386" name="Line 103"/>
                <p:cNvSpPr>
                  <a:spLocks noChangeAspect="1" noChangeShapeType="1"/>
                </p:cNvSpPr>
                <p:nvPr/>
              </p:nvSpPr>
              <p:spPr bwMode="auto">
                <a:xfrm>
                  <a:off x="4175" y="2543"/>
                  <a:ext cx="0" cy="192"/>
                </a:xfrm>
                <a:prstGeom prst="line">
                  <a:avLst/>
                </a:prstGeom>
                <a:noFill/>
                <a:ln w="28575">
                  <a:solidFill>
                    <a:srgbClr val="00B050"/>
                  </a:solidFill>
                  <a:round/>
                </a:ln>
              </p:spPr>
              <p:txBody>
                <a:bodyPr/>
                <a:lstStyle/>
                <a:p>
                  <a:endParaRPr lang="zh-CN" altLang="en-US">
                    <a:latin typeface="+mn-ea"/>
                  </a:endParaRPr>
                </a:p>
              </p:txBody>
            </p:sp>
            <p:sp>
              <p:nvSpPr>
                <p:cNvPr id="387" name="Line 104"/>
                <p:cNvSpPr>
                  <a:spLocks noChangeAspect="1" noChangeShapeType="1"/>
                </p:cNvSpPr>
                <p:nvPr/>
              </p:nvSpPr>
              <p:spPr bwMode="auto">
                <a:xfrm>
                  <a:off x="4127" y="2592"/>
                  <a:ext cx="0" cy="96"/>
                </a:xfrm>
                <a:prstGeom prst="line">
                  <a:avLst/>
                </a:prstGeom>
                <a:noFill/>
                <a:ln w="28575">
                  <a:solidFill>
                    <a:srgbClr val="00B050"/>
                  </a:solidFill>
                  <a:round/>
                </a:ln>
              </p:spPr>
              <p:txBody>
                <a:bodyPr/>
                <a:lstStyle/>
                <a:p>
                  <a:endParaRPr lang="zh-CN" altLang="en-US">
                    <a:latin typeface="+mn-ea"/>
                  </a:endParaRPr>
                </a:p>
              </p:txBody>
            </p:sp>
            <p:sp>
              <p:nvSpPr>
                <p:cNvPr id="388" name="Line 105"/>
                <p:cNvSpPr>
                  <a:spLocks noChangeAspect="1" noChangeShapeType="1"/>
                </p:cNvSpPr>
                <p:nvPr/>
              </p:nvSpPr>
              <p:spPr bwMode="auto">
                <a:xfrm>
                  <a:off x="4176" y="2592"/>
                  <a:ext cx="96" cy="0"/>
                </a:xfrm>
                <a:prstGeom prst="line">
                  <a:avLst/>
                </a:prstGeom>
                <a:noFill/>
                <a:ln w="28575">
                  <a:solidFill>
                    <a:srgbClr val="00B050"/>
                  </a:solidFill>
                  <a:round/>
                </a:ln>
              </p:spPr>
              <p:txBody>
                <a:bodyPr/>
                <a:lstStyle/>
                <a:p>
                  <a:endParaRPr lang="zh-CN" altLang="en-US">
                    <a:latin typeface="+mn-ea"/>
                  </a:endParaRPr>
                </a:p>
              </p:txBody>
            </p:sp>
            <p:sp>
              <p:nvSpPr>
                <p:cNvPr id="389" name="Line 106"/>
                <p:cNvSpPr>
                  <a:spLocks noChangeAspect="1" noChangeShapeType="1"/>
                </p:cNvSpPr>
                <p:nvPr/>
              </p:nvSpPr>
              <p:spPr bwMode="auto">
                <a:xfrm>
                  <a:off x="4176" y="2688"/>
                  <a:ext cx="96" cy="0"/>
                </a:xfrm>
                <a:prstGeom prst="line">
                  <a:avLst/>
                </a:prstGeom>
                <a:noFill/>
                <a:ln w="28575">
                  <a:solidFill>
                    <a:srgbClr val="00B050"/>
                  </a:solidFill>
                  <a:round/>
                </a:ln>
              </p:spPr>
              <p:txBody>
                <a:bodyPr/>
                <a:lstStyle/>
                <a:p>
                  <a:endParaRPr lang="zh-CN" altLang="en-US">
                    <a:latin typeface="+mn-ea"/>
                  </a:endParaRPr>
                </a:p>
              </p:txBody>
            </p:sp>
            <p:sp>
              <p:nvSpPr>
                <p:cNvPr id="390" name="Line 107"/>
                <p:cNvSpPr>
                  <a:spLocks noChangeAspect="1" noChangeShapeType="1"/>
                </p:cNvSpPr>
                <p:nvPr/>
              </p:nvSpPr>
              <p:spPr bwMode="auto">
                <a:xfrm>
                  <a:off x="4032" y="2639"/>
                  <a:ext cx="96" cy="0"/>
                </a:xfrm>
                <a:prstGeom prst="line">
                  <a:avLst/>
                </a:prstGeom>
                <a:noFill/>
                <a:ln w="22225">
                  <a:solidFill>
                    <a:srgbClr val="00B050"/>
                  </a:solidFill>
                  <a:round/>
                </a:ln>
              </p:spPr>
              <p:txBody>
                <a:bodyPr/>
                <a:lstStyle/>
                <a:p>
                  <a:endParaRPr lang="zh-CN" altLang="en-US">
                    <a:latin typeface="+mn-ea"/>
                  </a:endParaRPr>
                </a:p>
              </p:txBody>
            </p:sp>
          </p:grpSp>
          <p:grpSp>
            <p:nvGrpSpPr>
              <p:cNvPr id="380" name="Group 108"/>
              <p:cNvGrpSpPr>
                <a:grpSpLocks noChangeAspect="1"/>
              </p:cNvGrpSpPr>
              <p:nvPr/>
            </p:nvGrpSpPr>
            <p:grpSpPr bwMode="auto">
              <a:xfrm>
                <a:off x="3672" y="1247"/>
                <a:ext cx="240" cy="192"/>
                <a:chOff x="3360" y="2543"/>
                <a:chExt cx="240" cy="192"/>
              </a:xfrm>
            </p:grpSpPr>
            <p:sp>
              <p:nvSpPr>
                <p:cNvPr id="381" name="Line 109"/>
                <p:cNvSpPr>
                  <a:spLocks noChangeAspect="1" noChangeShapeType="1"/>
                </p:cNvSpPr>
                <p:nvPr/>
              </p:nvSpPr>
              <p:spPr bwMode="auto">
                <a:xfrm>
                  <a:off x="3456" y="2543"/>
                  <a:ext cx="0" cy="192"/>
                </a:xfrm>
                <a:prstGeom prst="line">
                  <a:avLst/>
                </a:prstGeom>
                <a:noFill/>
                <a:ln w="38100">
                  <a:solidFill>
                    <a:srgbClr val="00B050"/>
                  </a:solidFill>
                  <a:round/>
                </a:ln>
              </p:spPr>
              <p:txBody>
                <a:bodyPr/>
                <a:lstStyle/>
                <a:p>
                  <a:endParaRPr lang="zh-CN" altLang="en-US">
                    <a:latin typeface="+mn-ea"/>
                  </a:endParaRPr>
                </a:p>
              </p:txBody>
            </p:sp>
            <p:sp>
              <p:nvSpPr>
                <p:cNvPr id="382" name="Line 110"/>
                <p:cNvSpPr>
                  <a:spLocks noChangeAspect="1" noChangeShapeType="1"/>
                </p:cNvSpPr>
                <p:nvPr/>
              </p:nvSpPr>
              <p:spPr bwMode="auto">
                <a:xfrm>
                  <a:off x="3504" y="2592"/>
                  <a:ext cx="0" cy="96"/>
                </a:xfrm>
                <a:prstGeom prst="line">
                  <a:avLst/>
                </a:prstGeom>
                <a:noFill/>
                <a:ln w="38100">
                  <a:solidFill>
                    <a:srgbClr val="00B050"/>
                  </a:solidFill>
                  <a:round/>
                </a:ln>
              </p:spPr>
              <p:txBody>
                <a:bodyPr/>
                <a:lstStyle/>
                <a:p>
                  <a:endParaRPr lang="zh-CN" altLang="en-US">
                    <a:latin typeface="+mn-ea"/>
                  </a:endParaRPr>
                </a:p>
              </p:txBody>
            </p:sp>
            <p:sp>
              <p:nvSpPr>
                <p:cNvPr id="383" name="Line 111"/>
                <p:cNvSpPr>
                  <a:spLocks noChangeAspect="1" noChangeShapeType="1"/>
                </p:cNvSpPr>
                <p:nvPr/>
              </p:nvSpPr>
              <p:spPr bwMode="auto">
                <a:xfrm>
                  <a:off x="3360" y="2592"/>
                  <a:ext cx="96" cy="0"/>
                </a:xfrm>
                <a:prstGeom prst="line">
                  <a:avLst/>
                </a:prstGeom>
                <a:noFill/>
                <a:ln w="28575">
                  <a:solidFill>
                    <a:srgbClr val="00B050"/>
                  </a:solidFill>
                  <a:round/>
                </a:ln>
              </p:spPr>
              <p:txBody>
                <a:bodyPr/>
                <a:lstStyle/>
                <a:p>
                  <a:endParaRPr lang="zh-CN" altLang="en-US">
                    <a:latin typeface="+mn-ea"/>
                  </a:endParaRPr>
                </a:p>
              </p:txBody>
            </p:sp>
            <p:sp>
              <p:nvSpPr>
                <p:cNvPr id="384" name="Line 112"/>
                <p:cNvSpPr>
                  <a:spLocks noChangeAspect="1" noChangeShapeType="1"/>
                </p:cNvSpPr>
                <p:nvPr/>
              </p:nvSpPr>
              <p:spPr bwMode="auto">
                <a:xfrm>
                  <a:off x="3360" y="2688"/>
                  <a:ext cx="96" cy="0"/>
                </a:xfrm>
                <a:prstGeom prst="line">
                  <a:avLst/>
                </a:prstGeom>
                <a:noFill/>
                <a:ln w="28575">
                  <a:solidFill>
                    <a:srgbClr val="00B050"/>
                  </a:solidFill>
                  <a:round/>
                </a:ln>
              </p:spPr>
              <p:txBody>
                <a:bodyPr/>
                <a:lstStyle/>
                <a:p>
                  <a:endParaRPr lang="zh-CN" altLang="en-US">
                    <a:latin typeface="+mn-ea"/>
                  </a:endParaRPr>
                </a:p>
              </p:txBody>
            </p:sp>
            <p:sp>
              <p:nvSpPr>
                <p:cNvPr id="385" name="Line 113"/>
                <p:cNvSpPr>
                  <a:spLocks noChangeAspect="1" noChangeShapeType="1"/>
                </p:cNvSpPr>
                <p:nvPr/>
              </p:nvSpPr>
              <p:spPr bwMode="auto">
                <a:xfrm>
                  <a:off x="3504" y="2639"/>
                  <a:ext cx="96" cy="0"/>
                </a:xfrm>
                <a:prstGeom prst="line">
                  <a:avLst/>
                </a:prstGeom>
                <a:noFill/>
                <a:ln w="28575">
                  <a:solidFill>
                    <a:srgbClr val="00B050"/>
                  </a:solidFill>
                  <a:round/>
                </a:ln>
              </p:spPr>
              <p:txBody>
                <a:bodyPr/>
                <a:lstStyle/>
                <a:p>
                  <a:endParaRPr lang="zh-CN" altLang="en-US">
                    <a:latin typeface="+mn-ea"/>
                  </a:endParaRPr>
                </a:p>
              </p:txBody>
            </p:sp>
          </p:grpSp>
        </p:grpSp>
        <p:sp>
          <p:nvSpPr>
            <p:cNvPr id="377" name="Line 116"/>
            <p:cNvSpPr>
              <a:spLocks noChangeShapeType="1"/>
            </p:cNvSpPr>
            <p:nvPr/>
          </p:nvSpPr>
          <p:spPr bwMode="auto">
            <a:xfrm flipH="1">
              <a:off x="2215402" y="1650882"/>
              <a:ext cx="195432" cy="0"/>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378" name="Line 117"/>
            <p:cNvSpPr>
              <a:spLocks noChangeShapeType="1"/>
            </p:cNvSpPr>
            <p:nvPr/>
          </p:nvSpPr>
          <p:spPr bwMode="auto">
            <a:xfrm flipH="1">
              <a:off x="6151966" y="1650882"/>
              <a:ext cx="167513" cy="0"/>
            </a:xfrm>
            <a:prstGeom prst="line">
              <a:avLst/>
            </a:prstGeom>
            <a:noFill/>
            <a:ln w="28575">
              <a:solidFill>
                <a:srgbClr val="00B050"/>
              </a:solidFill>
              <a:round/>
              <a:headEnd type="oval" w="med" len="med"/>
            </a:ln>
          </p:spPr>
          <p:txBody>
            <a:bodyPr/>
            <a:lstStyle/>
            <a:p>
              <a:endParaRPr lang="zh-CN" altLang="en-US">
                <a:latin typeface="+mn-ea"/>
              </a:endParaRPr>
            </a:p>
          </p:txBody>
        </p:sp>
      </p:grpSp>
      <p:grpSp>
        <p:nvGrpSpPr>
          <p:cNvPr id="269" name="组合 268"/>
          <p:cNvGrpSpPr/>
          <p:nvPr/>
        </p:nvGrpSpPr>
        <p:grpSpPr>
          <a:xfrm>
            <a:off x="650336" y="5554143"/>
            <a:ext cx="3327837" cy="579957"/>
            <a:chOff x="665665" y="4732301"/>
            <a:chExt cx="1887609" cy="579957"/>
          </a:xfrm>
        </p:grpSpPr>
        <p:sp>
          <p:nvSpPr>
            <p:cNvPr id="292" name="矩形 291"/>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p:cNvSpPr/>
            <p:nvPr/>
          </p:nvSpPr>
          <p:spPr>
            <a:xfrm>
              <a:off x="665665" y="4822224"/>
              <a:ext cx="1887609" cy="400110"/>
            </a:xfrm>
            <a:prstGeom prst="rect">
              <a:avLst/>
            </a:prstGeom>
          </p:spPr>
          <p:txBody>
            <a:bodyPr wrap="square">
              <a:spAutoFit/>
            </a:bodyPr>
            <a:lstStyle/>
            <a:p>
              <a:pPr algn="ctr">
                <a:defRPr/>
              </a:pPr>
              <a:r>
                <a:rPr lang="zh-CN" altLang="en-US" sz="2000" b="1">
                  <a:solidFill>
                    <a:schemeClr val="bg1"/>
                  </a:solidFill>
                  <a:latin typeface="+mn-ea"/>
                </a:rPr>
                <a:t>给出行选，即可进行刷新</a:t>
              </a:r>
              <a:endParaRPr lang="en-US" altLang="zh-CN" sz="2000" b="1" dirty="0">
                <a:solidFill>
                  <a:srgbClr val="FF0000"/>
                </a:solidFill>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left)">
                                      <p:cBhvr>
                                        <p:cTn id="7" dur="500"/>
                                        <p:tgtEl>
                                          <p:spTgt spid="307"/>
                                        </p:tgtEl>
                                      </p:cBhvr>
                                    </p:animEffect>
                                  </p:childTnLst>
                                </p:cTn>
                              </p:par>
                              <p:par>
                                <p:cTn id="8" presetID="35" presetClass="emph" presetSubtype="0" repeatCount="3000" fill="hold" nodeType="withEffect">
                                  <p:stCondLst>
                                    <p:cond delay="0"/>
                                  </p:stCondLst>
                                  <p:childTnLst>
                                    <p:anim calcmode="discrete" valueType="str">
                                      <p:cBhvr>
                                        <p:cTn id="9" dur="1000" fill="hold"/>
                                        <p:tgtEl>
                                          <p:spTgt spid="307"/>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repeatCount="3000" fill="hold" nodeType="clickEffect">
                                  <p:stCondLst>
                                    <p:cond delay="0"/>
                                  </p:stCondLst>
                                  <p:childTnLst>
                                    <p:set>
                                      <p:cBhvr>
                                        <p:cTn id="13" dur="1" fill="hold">
                                          <p:stCondLst>
                                            <p:cond delay="0"/>
                                          </p:stCondLst>
                                        </p:cTn>
                                        <p:tgtEl>
                                          <p:spTgt spid="328"/>
                                        </p:tgtEl>
                                        <p:attrNameLst>
                                          <p:attrName>style.visibility</p:attrName>
                                        </p:attrNameLst>
                                      </p:cBhvr>
                                      <p:to>
                                        <p:strVal val="visible"/>
                                      </p:to>
                                    </p:set>
                                    <p:animEffect transition="in" filter="wipe(up)">
                                      <p:cBhvr>
                                        <p:cTn id="14" dur="500"/>
                                        <p:tgtEl>
                                          <p:spTgt spid="328"/>
                                        </p:tgtEl>
                                      </p:cBhvr>
                                    </p:animEffect>
                                  </p:childTnLst>
                                </p:cTn>
                              </p:par>
                            </p:childTnLst>
                          </p:cTn>
                        </p:par>
                        <p:par>
                          <p:cTn id="15" fill="hold">
                            <p:stCondLst>
                              <p:cond delay="500"/>
                            </p:stCondLst>
                            <p:childTnLst>
                              <p:par>
                                <p:cTn id="16" presetID="22" presetClass="entr" presetSubtype="1" repeatCount="3000" fill="hold" nodeType="afterEffect">
                                  <p:stCondLst>
                                    <p:cond delay="0"/>
                                  </p:stCondLst>
                                  <p:childTnLst>
                                    <p:set>
                                      <p:cBhvr>
                                        <p:cTn id="17" dur="1" fill="hold">
                                          <p:stCondLst>
                                            <p:cond delay="0"/>
                                          </p:stCondLst>
                                        </p:cTn>
                                        <p:tgtEl>
                                          <p:spTgt spid="375"/>
                                        </p:tgtEl>
                                        <p:attrNameLst>
                                          <p:attrName>style.visibility</p:attrName>
                                        </p:attrNameLst>
                                      </p:cBhvr>
                                      <p:to>
                                        <p:strVal val="visible"/>
                                      </p:to>
                                    </p:set>
                                    <p:animEffect transition="in" filter="wipe(up)">
                                      <p:cBhvr>
                                        <p:cTn id="18" dur="500"/>
                                        <p:tgtEl>
                                          <p:spTgt spid="3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repeatCount="3000" fill="hold" nodeType="clickEffect">
                                  <p:stCondLst>
                                    <p:cond delay="0"/>
                                  </p:stCondLst>
                                  <p:childTnLst>
                                    <p:set>
                                      <p:cBhvr>
                                        <p:cTn id="22" dur="1" fill="hold">
                                          <p:stCondLst>
                                            <p:cond delay="0"/>
                                          </p:stCondLst>
                                        </p:cTn>
                                        <p:tgtEl>
                                          <p:spTgt spid="324"/>
                                        </p:tgtEl>
                                        <p:attrNameLst>
                                          <p:attrName>style.visibility</p:attrName>
                                        </p:attrNameLst>
                                      </p:cBhvr>
                                      <p:to>
                                        <p:strVal val="visible"/>
                                      </p:to>
                                    </p:set>
                                    <p:animEffect transition="in" filter="wipe(left)">
                                      <p:cBhvr>
                                        <p:cTn id="23" dur="500"/>
                                        <p:tgtEl>
                                          <p:spTgt spid="324"/>
                                        </p:tgtEl>
                                      </p:cBhvr>
                                    </p:animEffect>
                                  </p:childTnLst>
                                </p:cTn>
                              </p:par>
                            </p:childTnLst>
                          </p:cTn>
                        </p:par>
                        <p:par>
                          <p:cTn id="24" fill="hold">
                            <p:stCondLst>
                              <p:cond delay="500"/>
                            </p:stCondLst>
                            <p:childTnLst>
                              <p:par>
                                <p:cTn id="25" presetID="22" presetClass="entr" presetSubtype="1" repeatCount="3000" fill="hold" nodeType="afterEffect">
                                  <p:stCondLst>
                                    <p:cond delay="0"/>
                                  </p:stCondLst>
                                  <p:childTnLst>
                                    <p:set>
                                      <p:cBhvr>
                                        <p:cTn id="26" dur="1" fill="hold">
                                          <p:stCondLst>
                                            <p:cond delay="0"/>
                                          </p:stCondLst>
                                        </p:cTn>
                                        <p:tgtEl>
                                          <p:spTgt spid="294"/>
                                        </p:tgtEl>
                                        <p:attrNameLst>
                                          <p:attrName>style.visibility</p:attrName>
                                        </p:attrNameLst>
                                      </p:cBhvr>
                                      <p:to>
                                        <p:strVal val="visible"/>
                                      </p:to>
                                    </p:set>
                                    <p:animEffect transition="in" filter="wipe(up)">
                                      <p:cBhvr>
                                        <p:cTn id="27" dur="500"/>
                                        <p:tgtEl>
                                          <p:spTgt spid="2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grpId="0" nodeType="clickEffect">
                                  <p:stCondLst>
                                    <p:cond delay="0"/>
                                  </p:stCondLst>
                                  <p:childTnLst>
                                    <p:set>
                                      <p:cBhvr>
                                        <p:cTn id="31" dur="1" fill="hold">
                                          <p:stCondLst>
                                            <p:cond delay="0"/>
                                          </p:stCondLst>
                                        </p:cTn>
                                        <p:tgtEl>
                                          <p:spTgt spid="280"/>
                                        </p:tgtEl>
                                        <p:attrNameLst>
                                          <p:attrName>style.visibility</p:attrName>
                                        </p:attrNameLst>
                                      </p:cBhvr>
                                      <p:to>
                                        <p:strVal val="visible"/>
                                      </p:to>
                                    </p:set>
                                    <p:animEffect transition="in" filter="wipe(left)">
                                      <p:cBhvr>
                                        <p:cTn id="32" dur="500"/>
                                        <p:tgtEl>
                                          <p:spTgt spid="28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repeatCount="3000" fill="hold" grpId="0" nodeType="clickEffect">
                                  <p:stCondLst>
                                    <p:cond delay="0"/>
                                  </p:stCondLst>
                                  <p:childTnLst>
                                    <p:set>
                                      <p:cBhvr>
                                        <p:cTn id="36" dur="1" fill="hold">
                                          <p:stCondLst>
                                            <p:cond delay="0"/>
                                          </p:stCondLst>
                                        </p:cTn>
                                        <p:tgtEl>
                                          <p:spTgt spid="279"/>
                                        </p:tgtEl>
                                        <p:attrNameLst>
                                          <p:attrName>style.visibility</p:attrName>
                                        </p:attrNameLst>
                                      </p:cBhvr>
                                      <p:to>
                                        <p:strVal val="visible"/>
                                      </p:to>
                                    </p:set>
                                    <p:animEffect transition="in" filter="wipe(right)">
                                      <p:cBhvr>
                                        <p:cTn id="37" dur="500"/>
                                        <p:tgtEl>
                                          <p:spTgt spid="2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repeatCount="3000" fill="hold" nodeType="clickEffect">
                                  <p:stCondLst>
                                    <p:cond delay="0"/>
                                  </p:stCondLst>
                                  <p:childTnLst>
                                    <p:set>
                                      <p:cBhvr>
                                        <p:cTn id="41" dur="1" fill="hold">
                                          <p:stCondLst>
                                            <p:cond delay="0"/>
                                          </p:stCondLst>
                                        </p:cTn>
                                        <p:tgtEl>
                                          <p:spTgt spid="365"/>
                                        </p:tgtEl>
                                        <p:attrNameLst>
                                          <p:attrName>style.visibility</p:attrName>
                                        </p:attrNameLst>
                                      </p:cBhvr>
                                      <p:to>
                                        <p:strVal val="visible"/>
                                      </p:to>
                                    </p:set>
                                    <p:animEffect transition="in" filter="wipe(up)">
                                      <p:cBhvr>
                                        <p:cTn id="42" dur="500"/>
                                        <p:tgtEl>
                                          <p:spTgt spid="3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repeatCount="3000" fill="hold" nodeType="clickEffect">
                                  <p:stCondLst>
                                    <p:cond delay="0"/>
                                  </p:stCondLst>
                                  <p:childTnLst>
                                    <p:set>
                                      <p:cBhvr>
                                        <p:cTn id="46" dur="1" fill="hold">
                                          <p:stCondLst>
                                            <p:cond delay="0"/>
                                          </p:stCondLst>
                                        </p:cTn>
                                        <p:tgtEl>
                                          <p:spTgt spid="372"/>
                                        </p:tgtEl>
                                        <p:attrNameLst>
                                          <p:attrName>style.visibility</p:attrName>
                                        </p:attrNameLst>
                                      </p:cBhvr>
                                      <p:to>
                                        <p:strVal val="visible"/>
                                      </p:to>
                                    </p:set>
                                    <p:animEffect transition="in" filter="wipe(up)">
                                      <p:cBhvr>
                                        <p:cTn id="47" dur="500"/>
                                        <p:tgtEl>
                                          <p:spTgt spid="37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9"/>
                                        </p:tgtEl>
                                        <p:attrNameLst>
                                          <p:attrName>style.visibility</p:attrName>
                                        </p:attrNameLst>
                                      </p:cBhvr>
                                      <p:to>
                                        <p:strVal val="visible"/>
                                      </p:to>
                                    </p:set>
                                    <p:animEffect transition="in" filter="wipe(left)">
                                      <p:cBhvr>
                                        <p:cTn id="52"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进一步提高存储密度</a:t>
            </a:r>
            <a:endParaRPr lang="zh-CN" altLang="en-US" dirty="0"/>
          </a:p>
        </p:txBody>
      </p:sp>
      <p:sp>
        <p:nvSpPr>
          <p:cNvPr id="10" name="Line 9"/>
          <p:cNvSpPr>
            <a:spLocks noChangeShapeType="1"/>
          </p:cNvSpPr>
          <p:nvPr/>
        </p:nvSpPr>
        <p:spPr bwMode="auto">
          <a:xfrm flipV="1">
            <a:off x="4749162" y="2833899"/>
            <a:ext cx="581779" cy="664891"/>
          </a:xfrm>
          <a:prstGeom prst="line">
            <a:avLst/>
          </a:prstGeom>
          <a:noFill/>
          <a:ln w="19050">
            <a:solidFill>
              <a:srgbClr val="008000"/>
            </a:solidFill>
            <a:round/>
          </a:ln>
        </p:spPr>
        <p:txBody>
          <a:bodyPr/>
          <a:lstStyle/>
          <a:p>
            <a:endParaRPr lang="zh-CN" altLang="en-US">
              <a:latin typeface="+mn-ea"/>
            </a:endParaRPr>
          </a:p>
        </p:txBody>
      </p:sp>
      <p:sp>
        <p:nvSpPr>
          <p:cNvPr id="11" name="Line 10"/>
          <p:cNvSpPr>
            <a:spLocks noChangeAspect="1" noChangeShapeType="1"/>
          </p:cNvSpPr>
          <p:nvPr/>
        </p:nvSpPr>
        <p:spPr bwMode="auto">
          <a:xfrm>
            <a:off x="4582938" y="4080569"/>
            <a:ext cx="1163559" cy="0"/>
          </a:xfrm>
          <a:prstGeom prst="line">
            <a:avLst/>
          </a:prstGeom>
          <a:noFill/>
          <a:ln w="19050">
            <a:solidFill>
              <a:srgbClr val="008000"/>
            </a:solidFill>
            <a:round/>
          </a:ln>
        </p:spPr>
        <p:txBody>
          <a:bodyPr/>
          <a:lstStyle/>
          <a:p>
            <a:endParaRPr lang="zh-CN" altLang="en-US">
              <a:latin typeface="+mn-ea"/>
            </a:endParaRPr>
          </a:p>
        </p:txBody>
      </p:sp>
      <p:grpSp>
        <p:nvGrpSpPr>
          <p:cNvPr id="13" name="Group 12"/>
          <p:cNvGrpSpPr>
            <a:grpSpLocks noChangeAspect="1"/>
          </p:cNvGrpSpPr>
          <p:nvPr/>
        </p:nvGrpSpPr>
        <p:grpSpPr bwMode="auto">
          <a:xfrm rot="16200000" flipV="1">
            <a:off x="5954276" y="2459898"/>
            <a:ext cx="415557" cy="332445"/>
            <a:chOff x="3360" y="2544"/>
            <a:chExt cx="240" cy="192"/>
          </a:xfrm>
        </p:grpSpPr>
        <p:sp>
          <p:nvSpPr>
            <p:cNvPr id="14" name="Line 1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5" name="Line 1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6" name="Line 1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7" name="Line 1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8" name="Line 1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20" name="Line 19"/>
          <p:cNvSpPr>
            <a:spLocks noChangeShapeType="1"/>
          </p:cNvSpPr>
          <p:nvPr/>
        </p:nvSpPr>
        <p:spPr bwMode="auto">
          <a:xfrm>
            <a:off x="6411389" y="2833897"/>
            <a:ext cx="0" cy="2327119"/>
          </a:xfrm>
          <a:prstGeom prst="line">
            <a:avLst/>
          </a:prstGeom>
          <a:noFill/>
          <a:ln w="19050">
            <a:solidFill>
              <a:schemeClr val="tx1"/>
            </a:solidFill>
            <a:round/>
          </a:ln>
        </p:spPr>
        <p:txBody>
          <a:bodyPr/>
          <a:lstStyle/>
          <a:p>
            <a:endParaRPr lang="zh-CN" altLang="en-US">
              <a:latin typeface="+mn-ea"/>
            </a:endParaRPr>
          </a:p>
        </p:txBody>
      </p:sp>
      <p:sp>
        <p:nvSpPr>
          <p:cNvPr id="21" name="Line 20"/>
          <p:cNvSpPr>
            <a:spLocks noChangeShapeType="1"/>
          </p:cNvSpPr>
          <p:nvPr/>
        </p:nvSpPr>
        <p:spPr bwMode="auto">
          <a:xfrm flipH="1">
            <a:off x="6245166" y="2833899"/>
            <a:ext cx="166223" cy="0"/>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22" name="Group 21"/>
          <p:cNvGrpSpPr/>
          <p:nvPr/>
        </p:nvGrpSpPr>
        <p:grpSpPr bwMode="auto">
          <a:xfrm>
            <a:off x="4915384" y="4080569"/>
            <a:ext cx="83111" cy="249334"/>
            <a:chOff x="3744" y="2880"/>
            <a:chExt cx="96" cy="288"/>
          </a:xfrm>
        </p:grpSpPr>
        <p:sp>
          <p:nvSpPr>
            <p:cNvPr id="23" name="Line 22"/>
            <p:cNvSpPr>
              <a:spLocks noChangeShapeType="1"/>
            </p:cNvSpPr>
            <p:nvPr/>
          </p:nvSpPr>
          <p:spPr bwMode="auto">
            <a:xfrm>
              <a:off x="3792" y="2880"/>
              <a:ext cx="0" cy="192"/>
            </a:xfrm>
            <a:prstGeom prst="line">
              <a:avLst/>
            </a:prstGeom>
            <a:noFill/>
            <a:ln w="19050">
              <a:solidFill>
                <a:srgbClr val="008000"/>
              </a:solidFill>
              <a:round/>
            </a:ln>
          </p:spPr>
          <p:txBody>
            <a:bodyPr/>
            <a:lstStyle/>
            <a:p>
              <a:endParaRPr lang="zh-CN" altLang="en-US">
                <a:latin typeface="+mn-ea"/>
              </a:endParaRPr>
            </a:p>
          </p:txBody>
        </p:sp>
        <p:sp>
          <p:nvSpPr>
            <p:cNvPr id="24" name="Oval 23"/>
            <p:cNvSpPr>
              <a:spLocks noChangeArrowheads="1"/>
            </p:cNvSpPr>
            <p:nvPr/>
          </p:nvSpPr>
          <p:spPr bwMode="auto">
            <a:xfrm>
              <a:off x="3744" y="3072"/>
              <a:ext cx="96" cy="96"/>
            </a:xfrm>
            <a:prstGeom prst="ellipse">
              <a:avLst/>
            </a:prstGeom>
            <a:noFill/>
            <a:ln w="19050" algn="ctr">
              <a:solidFill>
                <a:srgbClr val="008000"/>
              </a:solidFill>
              <a:round/>
            </a:ln>
          </p:spPr>
          <p:txBody>
            <a:bodyPr wrap="none" anchor="ctr"/>
            <a:lstStyle/>
            <a:p>
              <a:pPr algn="r"/>
              <a:endParaRPr lang="zh-CN" altLang="zh-CN">
                <a:latin typeface="+mn-ea"/>
              </a:endParaRPr>
            </a:p>
          </p:txBody>
        </p:sp>
      </p:grpSp>
      <p:sp>
        <p:nvSpPr>
          <p:cNvPr id="25" name="Line 24"/>
          <p:cNvSpPr>
            <a:spLocks noChangeShapeType="1"/>
          </p:cNvSpPr>
          <p:nvPr/>
        </p:nvSpPr>
        <p:spPr bwMode="auto">
          <a:xfrm>
            <a:off x="6162054" y="2335231"/>
            <a:ext cx="0" cy="83111"/>
          </a:xfrm>
          <a:prstGeom prst="line">
            <a:avLst/>
          </a:prstGeom>
          <a:noFill/>
          <a:ln w="19050">
            <a:solidFill>
              <a:schemeClr val="tx1"/>
            </a:solidFill>
            <a:round/>
            <a:headEnd type="oval" w="med" len="med"/>
          </a:ln>
        </p:spPr>
        <p:txBody>
          <a:bodyPr/>
          <a:lstStyle/>
          <a:p>
            <a:endParaRPr lang="zh-CN" altLang="en-US">
              <a:latin typeface="+mn-ea"/>
            </a:endParaRPr>
          </a:p>
        </p:txBody>
      </p:sp>
      <p:grpSp>
        <p:nvGrpSpPr>
          <p:cNvPr id="26" name="Group 25"/>
          <p:cNvGrpSpPr>
            <a:grpSpLocks noChangeAspect="1"/>
          </p:cNvGrpSpPr>
          <p:nvPr/>
        </p:nvGrpSpPr>
        <p:grpSpPr bwMode="auto">
          <a:xfrm>
            <a:off x="5995832" y="5077905"/>
            <a:ext cx="415557" cy="332445"/>
            <a:chOff x="4032" y="2544"/>
            <a:chExt cx="240" cy="192"/>
          </a:xfrm>
        </p:grpSpPr>
        <p:sp>
          <p:nvSpPr>
            <p:cNvPr id="27" name="Line 26"/>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28" name="Line 27"/>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29" name="Line 28"/>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30" name="Line 29"/>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31" name="Line 30"/>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sp>
        <p:nvSpPr>
          <p:cNvPr id="32" name="Line 31"/>
          <p:cNvSpPr>
            <a:spLocks noChangeShapeType="1"/>
          </p:cNvSpPr>
          <p:nvPr/>
        </p:nvSpPr>
        <p:spPr bwMode="auto">
          <a:xfrm>
            <a:off x="4915384" y="5244128"/>
            <a:ext cx="1080448" cy="0"/>
          </a:xfrm>
          <a:prstGeom prst="line">
            <a:avLst/>
          </a:prstGeom>
          <a:noFill/>
          <a:ln w="19050">
            <a:solidFill>
              <a:schemeClr val="tx1"/>
            </a:solidFill>
            <a:round/>
          </a:ln>
        </p:spPr>
        <p:txBody>
          <a:bodyPr/>
          <a:lstStyle/>
          <a:p>
            <a:endParaRPr lang="zh-CN" altLang="en-US">
              <a:latin typeface="+mn-ea"/>
            </a:endParaRPr>
          </a:p>
        </p:txBody>
      </p:sp>
      <p:sp>
        <p:nvSpPr>
          <p:cNvPr id="33" name="Line 32"/>
          <p:cNvSpPr>
            <a:spLocks noChangeShapeType="1"/>
          </p:cNvSpPr>
          <p:nvPr/>
        </p:nvSpPr>
        <p:spPr bwMode="auto">
          <a:xfrm>
            <a:off x="6411389" y="5327239"/>
            <a:ext cx="0" cy="581779"/>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34" name="Line 33"/>
          <p:cNvSpPr>
            <a:spLocks noChangeShapeType="1"/>
          </p:cNvSpPr>
          <p:nvPr/>
        </p:nvSpPr>
        <p:spPr bwMode="auto">
          <a:xfrm>
            <a:off x="4915384" y="5244128"/>
            <a:ext cx="0" cy="664891"/>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36" name="Rectangle 35"/>
          <p:cNvSpPr>
            <a:spLocks noChangeArrowheads="1"/>
          </p:cNvSpPr>
          <p:nvPr/>
        </p:nvSpPr>
        <p:spPr bwMode="auto">
          <a:xfrm>
            <a:off x="6494500" y="5077905"/>
            <a:ext cx="249334" cy="33244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8</a:t>
            </a:r>
            <a:endParaRPr lang="en-US" altLang="zh-CN" sz="1600">
              <a:solidFill>
                <a:schemeClr val="folHlink"/>
              </a:solidFill>
              <a:latin typeface="+mn-ea"/>
            </a:endParaRPr>
          </a:p>
        </p:txBody>
      </p:sp>
      <p:sp>
        <p:nvSpPr>
          <p:cNvPr id="37" name="Rectangle 36"/>
          <p:cNvSpPr>
            <a:spLocks noChangeArrowheads="1"/>
          </p:cNvSpPr>
          <p:nvPr/>
        </p:nvSpPr>
        <p:spPr bwMode="auto">
          <a:xfrm>
            <a:off x="6162054" y="2833899"/>
            <a:ext cx="249334" cy="33244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6</a:t>
            </a:r>
            <a:endParaRPr lang="en-US" altLang="zh-CN" sz="1600">
              <a:solidFill>
                <a:schemeClr val="folHlink"/>
              </a:solidFill>
              <a:latin typeface="+mn-ea"/>
            </a:endParaRPr>
          </a:p>
        </p:txBody>
      </p:sp>
      <p:sp>
        <p:nvSpPr>
          <p:cNvPr id="38" name="Rectangle 37"/>
          <p:cNvSpPr>
            <a:spLocks noChangeArrowheads="1"/>
          </p:cNvSpPr>
          <p:nvPr/>
        </p:nvSpPr>
        <p:spPr bwMode="auto">
          <a:xfrm flipV="1">
            <a:off x="5995832" y="5742796"/>
            <a:ext cx="374001" cy="249334"/>
          </a:xfrm>
          <a:prstGeom prst="rect">
            <a:avLst/>
          </a:prstGeom>
          <a:noFill/>
          <a:ln w="12700">
            <a:noFill/>
            <a:miter lim="800000"/>
          </a:ln>
        </p:spPr>
        <p:txBody>
          <a:bodyPr lIns="12700" tIns="12700" rIns="12700" bIns="12700"/>
          <a:lstStyle/>
          <a:p>
            <a:pPr algn="just"/>
            <a:r>
              <a:rPr lang="en-US" altLang="zh-CN" sz="1600" u="sng">
                <a:solidFill>
                  <a:schemeClr val="folHlink"/>
                </a:solidFill>
                <a:latin typeface="+mn-ea"/>
              </a:rPr>
              <a:t>O/I</a:t>
            </a:r>
            <a:endParaRPr lang="en-US" altLang="zh-CN" sz="1600" u="sng">
              <a:solidFill>
                <a:schemeClr val="folHlink"/>
              </a:solidFill>
              <a:latin typeface="+mn-ea"/>
            </a:endParaRPr>
          </a:p>
        </p:txBody>
      </p:sp>
      <p:grpSp>
        <p:nvGrpSpPr>
          <p:cNvPr id="39" name="Group 38"/>
          <p:cNvGrpSpPr/>
          <p:nvPr/>
        </p:nvGrpSpPr>
        <p:grpSpPr bwMode="auto">
          <a:xfrm>
            <a:off x="4499828" y="3748124"/>
            <a:ext cx="166223" cy="83111"/>
            <a:chOff x="3888" y="2832"/>
            <a:chExt cx="96" cy="48"/>
          </a:xfrm>
        </p:grpSpPr>
        <p:sp>
          <p:nvSpPr>
            <p:cNvPr id="40" name="Line 39"/>
            <p:cNvSpPr>
              <a:spLocks noChangeShapeType="1"/>
            </p:cNvSpPr>
            <p:nvPr/>
          </p:nvSpPr>
          <p:spPr bwMode="auto">
            <a:xfrm>
              <a:off x="3888" y="2832"/>
              <a:ext cx="96" cy="0"/>
            </a:xfrm>
            <a:prstGeom prst="line">
              <a:avLst/>
            </a:prstGeom>
            <a:noFill/>
            <a:ln w="28575">
              <a:solidFill>
                <a:srgbClr val="008000"/>
              </a:solidFill>
              <a:round/>
            </a:ln>
          </p:spPr>
          <p:txBody>
            <a:bodyPr/>
            <a:lstStyle/>
            <a:p>
              <a:endParaRPr lang="zh-CN" altLang="en-US">
                <a:latin typeface="+mn-ea"/>
              </a:endParaRPr>
            </a:p>
          </p:txBody>
        </p:sp>
        <p:sp>
          <p:nvSpPr>
            <p:cNvPr id="41" name="Line 40"/>
            <p:cNvSpPr>
              <a:spLocks noChangeShapeType="1"/>
            </p:cNvSpPr>
            <p:nvPr/>
          </p:nvSpPr>
          <p:spPr bwMode="auto">
            <a:xfrm>
              <a:off x="3888" y="2880"/>
              <a:ext cx="96" cy="0"/>
            </a:xfrm>
            <a:prstGeom prst="line">
              <a:avLst/>
            </a:prstGeom>
            <a:noFill/>
            <a:ln w="28575">
              <a:solidFill>
                <a:srgbClr val="008000"/>
              </a:solidFill>
              <a:round/>
            </a:ln>
          </p:spPr>
          <p:txBody>
            <a:bodyPr/>
            <a:lstStyle/>
            <a:p>
              <a:endParaRPr lang="zh-CN" altLang="en-US">
                <a:latin typeface="+mn-ea"/>
              </a:endParaRPr>
            </a:p>
          </p:txBody>
        </p:sp>
      </p:grpSp>
      <p:sp>
        <p:nvSpPr>
          <p:cNvPr id="42" name="Line 41"/>
          <p:cNvSpPr>
            <a:spLocks noChangeAspect="1" noChangeShapeType="1"/>
          </p:cNvSpPr>
          <p:nvPr/>
        </p:nvSpPr>
        <p:spPr bwMode="auto">
          <a:xfrm>
            <a:off x="4582939" y="3498789"/>
            <a:ext cx="0" cy="249334"/>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43" name="Line 42"/>
          <p:cNvSpPr>
            <a:spLocks noChangeAspect="1" noChangeShapeType="1"/>
          </p:cNvSpPr>
          <p:nvPr/>
        </p:nvSpPr>
        <p:spPr bwMode="auto">
          <a:xfrm>
            <a:off x="4582939" y="3498789"/>
            <a:ext cx="166223" cy="0"/>
          </a:xfrm>
          <a:prstGeom prst="line">
            <a:avLst/>
          </a:prstGeom>
          <a:noFill/>
          <a:ln w="19050">
            <a:solidFill>
              <a:srgbClr val="008000"/>
            </a:solidFill>
            <a:round/>
          </a:ln>
        </p:spPr>
        <p:txBody>
          <a:bodyPr/>
          <a:lstStyle/>
          <a:p>
            <a:endParaRPr lang="zh-CN" altLang="en-US">
              <a:latin typeface="+mn-ea"/>
            </a:endParaRPr>
          </a:p>
        </p:txBody>
      </p:sp>
      <p:sp>
        <p:nvSpPr>
          <p:cNvPr id="44" name="Line 43"/>
          <p:cNvSpPr>
            <a:spLocks noChangeAspect="1" noChangeShapeType="1"/>
          </p:cNvSpPr>
          <p:nvPr/>
        </p:nvSpPr>
        <p:spPr bwMode="auto">
          <a:xfrm>
            <a:off x="4582939" y="3831235"/>
            <a:ext cx="0" cy="249334"/>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45" name="Line 44"/>
          <p:cNvSpPr>
            <a:spLocks noChangeAspect="1" noChangeShapeType="1"/>
          </p:cNvSpPr>
          <p:nvPr/>
        </p:nvSpPr>
        <p:spPr bwMode="auto">
          <a:xfrm>
            <a:off x="5746498" y="2833899"/>
            <a:ext cx="332445" cy="0"/>
          </a:xfrm>
          <a:prstGeom prst="line">
            <a:avLst/>
          </a:prstGeom>
          <a:noFill/>
          <a:ln w="19050">
            <a:solidFill>
              <a:srgbClr val="008000"/>
            </a:solidFill>
            <a:round/>
            <a:headEnd type="oval" w="med" len="med"/>
          </a:ln>
        </p:spPr>
        <p:txBody>
          <a:bodyPr/>
          <a:lstStyle/>
          <a:p>
            <a:endParaRPr lang="zh-CN" altLang="en-US">
              <a:latin typeface="+mn-ea"/>
            </a:endParaRPr>
          </a:p>
        </p:txBody>
      </p:sp>
      <p:sp>
        <p:nvSpPr>
          <p:cNvPr id="46" name="Line 45"/>
          <p:cNvSpPr>
            <a:spLocks noChangeShapeType="1"/>
          </p:cNvSpPr>
          <p:nvPr/>
        </p:nvSpPr>
        <p:spPr bwMode="auto">
          <a:xfrm>
            <a:off x="2879156" y="2335231"/>
            <a:ext cx="4155567" cy="0"/>
          </a:xfrm>
          <a:prstGeom prst="line">
            <a:avLst/>
          </a:prstGeom>
          <a:noFill/>
          <a:ln w="19050">
            <a:solidFill>
              <a:schemeClr val="tx1"/>
            </a:solidFill>
            <a:round/>
          </a:ln>
        </p:spPr>
        <p:txBody>
          <a:bodyPr/>
          <a:lstStyle/>
          <a:p>
            <a:endParaRPr lang="zh-CN" altLang="en-US">
              <a:latin typeface="+mn-ea"/>
            </a:endParaRPr>
          </a:p>
        </p:txBody>
      </p:sp>
      <p:sp>
        <p:nvSpPr>
          <p:cNvPr id="47" name="Rectangle 46"/>
          <p:cNvSpPr>
            <a:spLocks noChangeArrowheads="1"/>
          </p:cNvSpPr>
          <p:nvPr/>
        </p:nvSpPr>
        <p:spPr bwMode="auto">
          <a:xfrm>
            <a:off x="5081607" y="4163681"/>
            <a:ext cx="789558" cy="502131"/>
          </a:xfrm>
          <a:prstGeom prst="rect">
            <a:avLst/>
          </a:prstGeom>
          <a:noFill/>
          <a:ln w="12700">
            <a:noFill/>
            <a:miter lim="800000"/>
          </a:ln>
        </p:spPr>
        <p:txBody>
          <a:bodyPr lIns="12700" tIns="12700" rIns="12700" bIns="12700"/>
          <a:lstStyle/>
          <a:p>
            <a:pPr algn="just"/>
            <a:r>
              <a:rPr lang="en-US" altLang="zh-CN" sz="1600">
                <a:solidFill>
                  <a:srgbClr val="008000"/>
                </a:solidFill>
                <a:latin typeface="+mn-ea"/>
              </a:rPr>
              <a:t>V</a:t>
            </a:r>
            <a:r>
              <a:rPr lang="en-US" altLang="zh-CN" sz="1600" baseline="-25000">
                <a:solidFill>
                  <a:srgbClr val="008000"/>
                </a:solidFill>
                <a:latin typeface="+mn-ea"/>
              </a:rPr>
              <a:t>ss</a:t>
            </a:r>
            <a:r>
              <a:rPr lang="en-US" altLang="zh-CN" sz="1600">
                <a:solidFill>
                  <a:srgbClr val="008000"/>
                </a:solidFill>
                <a:latin typeface="+mn-ea"/>
              </a:rPr>
              <a:t>(0V)</a:t>
            </a:r>
            <a:endParaRPr lang="en-US" altLang="zh-CN" sz="1600">
              <a:solidFill>
                <a:srgbClr val="008000"/>
              </a:solidFill>
              <a:latin typeface="+mn-ea"/>
            </a:endParaRPr>
          </a:p>
        </p:txBody>
      </p:sp>
      <p:sp>
        <p:nvSpPr>
          <p:cNvPr id="71" name="Rectangle 70"/>
          <p:cNvSpPr>
            <a:spLocks noChangeArrowheads="1"/>
          </p:cNvSpPr>
          <p:nvPr/>
        </p:nvSpPr>
        <p:spPr bwMode="auto">
          <a:xfrm>
            <a:off x="1591899" y="2210562"/>
            <a:ext cx="1329781" cy="249334"/>
          </a:xfrm>
          <a:prstGeom prst="rect">
            <a:avLst/>
          </a:prstGeom>
          <a:noFill/>
          <a:ln w="12700">
            <a:noFill/>
            <a:miter lim="800000"/>
          </a:ln>
        </p:spPr>
        <p:txBody>
          <a:bodyPr lIns="12700" tIns="12700" rIns="12700" bIns="12700"/>
          <a:lstStyle/>
          <a:p>
            <a:pPr algn="just"/>
            <a:r>
              <a:rPr lang="en-US" altLang="zh-CN" sz="1600" b="1" dirty="0">
                <a:latin typeface="+mn-ea"/>
              </a:rPr>
              <a:t>X</a:t>
            </a:r>
            <a:r>
              <a:rPr lang="zh-CN" altLang="en-US" sz="1600" b="1" dirty="0">
                <a:latin typeface="+mn-ea"/>
              </a:rPr>
              <a:t>地址译码线</a:t>
            </a:r>
            <a:endParaRPr lang="zh-CN" altLang="en-US" sz="1600" b="1" dirty="0">
              <a:latin typeface="+mn-ea"/>
            </a:endParaRPr>
          </a:p>
        </p:txBody>
      </p:sp>
      <p:sp>
        <p:nvSpPr>
          <p:cNvPr id="72" name="Rectangle 71"/>
          <p:cNvSpPr>
            <a:spLocks noChangeArrowheads="1"/>
          </p:cNvSpPr>
          <p:nvPr/>
        </p:nvSpPr>
        <p:spPr bwMode="auto">
          <a:xfrm>
            <a:off x="4333605" y="5884925"/>
            <a:ext cx="1329781" cy="249334"/>
          </a:xfrm>
          <a:prstGeom prst="rect">
            <a:avLst/>
          </a:prstGeom>
          <a:noFill/>
          <a:ln w="12700">
            <a:noFill/>
            <a:miter lim="800000"/>
          </a:ln>
        </p:spPr>
        <p:txBody>
          <a:bodyPr lIns="12700" tIns="12700" rIns="12700" bIns="12700"/>
          <a:lstStyle/>
          <a:p>
            <a:pPr algn="just"/>
            <a:r>
              <a:rPr lang="en-US" altLang="zh-CN" sz="1600" b="1" dirty="0">
                <a:latin typeface="+mn-ea"/>
              </a:rPr>
              <a:t>Y</a:t>
            </a:r>
            <a:r>
              <a:rPr lang="zh-CN" altLang="en-US" sz="1600" b="1" dirty="0">
                <a:latin typeface="+mn-ea"/>
              </a:rPr>
              <a:t>地址译码线</a:t>
            </a:r>
            <a:endParaRPr lang="zh-CN" altLang="en-US" sz="1600" b="1" dirty="0">
              <a:latin typeface="+mn-ea"/>
            </a:endParaRPr>
          </a:p>
        </p:txBody>
      </p:sp>
      <p:grpSp>
        <p:nvGrpSpPr>
          <p:cNvPr id="73" name="Group 72"/>
          <p:cNvGrpSpPr/>
          <p:nvPr/>
        </p:nvGrpSpPr>
        <p:grpSpPr bwMode="auto">
          <a:xfrm>
            <a:off x="3502492" y="2335231"/>
            <a:ext cx="1662227" cy="1163559"/>
            <a:chOff x="1992" y="1680"/>
            <a:chExt cx="960" cy="672"/>
          </a:xfrm>
        </p:grpSpPr>
        <p:sp>
          <p:nvSpPr>
            <p:cNvPr id="74" name="Rectangle 73"/>
            <p:cNvSpPr>
              <a:spLocks noChangeArrowheads="1"/>
            </p:cNvSpPr>
            <p:nvPr/>
          </p:nvSpPr>
          <p:spPr bwMode="auto">
            <a:xfrm>
              <a:off x="2040" y="1968"/>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5</a:t>
              </a:r>
              <a:endParaRPr lang="en-US" altLang="zh-CN" sz="1600">
                <a:solidFill>
                  <a:schemeClr val="folHlink"/>
                </a:solidFill>
                <a:latin typeface="+mn-ea"/>
              </a:endParaRPr>
            </a:p>
          </p:txBody>
        </p:sp>
        <p:grpSp>
          <p:nvGrpSpPr>
            <p:cNvPr id="75" name="Group 74"/>
            <p:cNvGrpSpPr/>
            <p:nvPr/>
          </p:nvGrpSpPr>
          <p:grpSpPr bwMode="auto">
            <a:xfrm>
              <a:off x="1992" y="1680"/>
              <a:ext cx="960" cy="672"/>
              <a:chOff x="1992" y="1680"/>
              <a:chExt cx="960" cy="672"/>
            </a:xfrm>
          </p:grpSpPr>
          <p:grpSp>
            <p:nvGrpSpPr>
              <p:cNvPr id="76" name="Group 75"/>
              <p:cNvGrpSpPr>
                <a:grpSpLocks noChangeAspect="1"/>
              </p:cNvGrpSpPr>
              <p:nvPr/>
            </p:nvGrpSpPr>
            <p:grpSpPr bwMode="auto">
              <a:xfrm rot="16200000" flipV="1">
                <a:off x="2016" y="1752"/>
                <a:ext cx="240" cy="192"/>
                <a:chOff x="3360" y="2544"/>
                <a:chExt cx="240" cy="192"/>
              </a:xfrm>
            </p:grpSpPr>
            <p:sp>
              <p:nvSpPr>
                <p:cNvPr id="86" name="Line 76"/>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87" name="Line 77"/>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88" name="Line 78"/>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89" name="Line 79"/>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90" name="Line 80"/>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77" name="Group 81"/>
              <p:cNvGrpSpPr/>
              <p:nvPr/>
            </p:nvGrpSpPr>
            <p:grpSpPr bwMode="auto">
              <a:xfrm>
                <a:off x="1992" y="1680"/>
                <a:ext cx="960" cy="672"/>
                <a:chOff x="1992" y="1680"/>
                <a:chExt cx="960" cy="672"/>
              </a:xfrm>
            </p:grpSpPr>
            <p:sp>
              <p:nvSpPr>
                <p:cNvPr id="78" name="Line 82"/>
                <p:cNvSpPr>
                  <a:spLocks noChangeAspect="1" noChangeShapeType="1"/>
                </p:cNvSpPr>
                <p:nvPr/>
              </p:nvSpPr>
              <p:spPr bwMode="auto">
                <a:xfrm>
                  <a:off x="2376" y="1968"/>
                  <a:ext cx="288" cy="0"/>
                </a:xfrm>
                <a:prstGeom prst="line">
                  <a:avLst/>
                </a:prstGeom>
                <a:noFill/>
                <a:ln w="19050">
                  <a:solidFill>
                    <a:srgbClr val="FF0000"/>
                  </a:solidFill>
                  <a:round/>
                </a:ln>
              </p:spPr>
              <p:txBody>
                <a:bodyPr/>
                <a:lstStyle/>
                <a:p>
                  <a:endParaRPr lang="zh-CN" altLang="en-US">
                    <a:latin typeface="+mn-ea"/>
                  </a:endParaRPr>
                </a:p>
              </p:txBody>
            </p:sp>
            <p:grpSp>
              <p:nvGrpSpPr>
                <p:cNvPr id="79" name="Group 83"/>
                <p:cNvGrpSpPr/>
                <p:nvPr/>
              </p:nvGrpSpPr>
              <p:grpSpPr bwMode="auto">
                <a:xfrm>
                  <a:off x="1992" y="1680"/>
                  <a:ext cx="960" cy="672"/>
                  <a:chOff x="1992" y="1680"/>
                  <a:chExt cx="960" cy="672"/>
                </a:xfrm>
              </p:grpSpPr>
              <p:sp>
                <p:nvSpPr>
                  <p:cNvPr id="80" name="Line 84"/>
                  <p:cNvSpPr>
                    <a:spLocks noChangeAspect="1" noChangeShapeType="1"/>
                  </p:cNvSpPr>
                  <p:nvPr/>
                </p:nvSpPr>
                <p:spPr bwMode="auto">
                  <a:xfrm>
                    <a:off x="2376" y="1968"/>
                    <a:ext cx="0" cy="336"/>
                  </a:xfrm>
                  <a:prstGeom prst="line">
                    <a:avLst/>
                  </a:prstGeom>
                  <a:noFill/>
                  <a:ln w="19050">
                    <a:solidFill>
                      <a:srgbClr val="FF0000"/>
                    </a:solidFill>
                    <a:round/>
                  </a:ln>
                </p:spPr>
                <p:txBody>
                  <a:bodyPr/>
                  <a:lstStyle/>
                  <a:p>
                    <a:endParaRPr lang="zh-CN" altLang="en-US">
                      <a:latin typeface="+mn-ea"/>
                    </a:endParaRPr>
                  </a:p>
                </p:txBody>
              </p:sp>
              <p:sp>
                <p:nvSpPr>
                  <p:cNvPr id="81" name="Line 85"/>
                  <p:cNvSpPr>
                    <a:spLocks noChangeAspect="1" noChangeShapeType="1"/>
                  </p:cNvSpPr>
                  <p:nvPr/>
                </p:nvSpPr>
                <p:spPr bwMode="auto">
                  <a:xfrm>
                    <a:off x="2184" y="1968"/>
                    <a:ext cx="192" cy="0"/>
                  </a:xfrm>
                  <a:prstGeom prst="line">
                    <a:avLst/>
                  </a:prstGeom>
                  <a:noFill/>
                  <a:ln w="19050">
                    <a:solidFill>
                      <a:srgbClr val="FF0000"/>
                    </a:solidFill>
                    <a:round/>
                    <a:tailEnd type="oval" w="med" len="med"/>
                  </a:ln>
                </p:spPr>
                <p:txBody>
                  <a:bodyPr/>
                  <a:lstStyle/>
                  <a:p>
                    <a:endParaRPr lang="zh-CN" altLang="en-US">
                      <a:latin typeface="+mn-ea"/>
                    </a:endParaRPr>
                  </a:p>
                </p:txBody>
              </p:sp>
              <p:sp>
                <p:nvSpPr>
                  <p:cNvPr id="82" name="Line 86"/>
                  <p:cNvSpPr>
                    <a:spLocks noChangeShapeType="1"/>
                  </p:cNvSpPr>
                  <p:nvPr/>
                </p:nvSpPr>
                <p:spPr bwMode="auto">
                  <a:xfrm flipH="1">
                    <a:off x="1992" y="1968"/>
                    <a:ext cx="96"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83" name="Line 87"/>
                  <p:cNvSpPr>
                    <a:spLocks noChangeShapeType="1"/>
                  </p:cNvSpPr>
                  <p:nvPr/>
                </p:nvSpPr>
                <p:spPr bwMode="auto">
                  <a:xfrm>
                    <a:off x="2136" y="1680"/>
                    <a:ext cx="0" cy="48"/>
                  </a:xfrm>
                  <a:prstGeom prst="line">
                    <a:avLst/>
                  </a:prstGeom>
                  <a:noFill/>
                  <a:ln w="19050">
                    <a:solidFill>
                      <a:schemeClr val="tx1"/>
                    </a:solidFill>
                    <a:round/>
                    <a:headEnd type="oval" w="med" len="med"/>
                  </a:ln>
                </p:spPr>
                <p:txBody>
                  <a:bodyPr/>
                  <a:lstStyle/>
                  <a:p>
                    <a:endParaRPr lang="zh-CN" altLang="en-US">
                      <a:latin typeface="+mn-ea"/>
                    </a:endParaRPr>
                  </a:p>
                </p:txBody>
              </p:sp>
              <p:sp>
                <p:nvSpPr>
                  <p:cNvPr id="84" name="Line 88"/>
                  <p:cNvSpPr>
                    <a:spLocks noChangeShapeType="1"/>
                  </p:cNvSpPr>
                  <p:nvPr/>
                </p:nvSpPr>
                <p:spPr bwMode="auto">
                  <a:xfrm>
                    <a:off x="2664" y="1968"/>
                    <a:ext cx="288" cy="384"/>
                  </a:xfrm>
                  <a:prstGeom prst="line">
                    <a:avLst/>
                  </a:prstGeom>
                  <a:noFill/>
                  <a:ln w="19050">
                    <a:solidFill>
                      <a:srgbClr val="FF0000"/>
                    </a:solidFill>
                    <a:round/>
                  </a:ln>
                </p:spPr>
                <p:txBody>
                  <a:bodyPr/>
                  <a:lstStyle/>
                  <a:p>
                    <a:endParaRPr lang="zh-CN" altLang="en-US">
                      <a:latin typeface="+mn-ea"/>
                    </a:endParaRPr>
                  </a:p>
                </p:txBody>
              </p:sp>
              <p:sp>
                <p:nvSpPr>
                  <p:cNvPr id="85" name="Rectangle 89"/>
                  <p:cNvSpPr>
                    <a:spLocks noChangeArrowheads="1"/>
                  </p:cNvSpPr>
                  <p:nvPr/>
                </p:nvSpPr>
                <p:spPr bwMode="auto">
                  <a:xfrm>
                    <a:off x="2352" y="1776"/>
                    <a:ext cx="144" cy="192"/>
                  </a:xfrm>
                  <a:prstGeom prst="rect">
                    <a:avLst/>
                  </a:prstGeom>
                  <a:noFill/>
                  <a:ln w="12700">
                    <a:noFill/>
                    <a:miter lim="800000"/>
                  </a:ln>
                </p:spPr>
                <p:txBody>
                  <a:bodyPr lIns="12700" tIns="12700" rIns="12700" bIns="12700"/>
                  <a:lstStyle/>
                  <a:p>
                    <a:pPr algn="just"/>
                    <a:r>
                      <a:rPr lang="en-US" altLang="zh-CN" sz="1600">
                        <a:solidFill>
                          <a:srgbClr val="FF0000"/>
                        </a:solidFill>
                        <a:latin typeface="+mn-ea"/>
                      </a:rPr>
                      <a:t>A</a:t>
                    </a:r>
                    <a:endParaRPr lang="en-US" altLang="zh-CN" sz="1600">
                      <a:solidFill>
                        <a:srgbClr val="FF0000"/>
                      </a:solidFill>
                      <a:latin typeface="+mn-ea"/>
                    </a:endParaRPr>
                  </a:p>
                </p:txBody>
              </p:sp>
            </p:grpSp>
          </p:grpSp>
        </p:grpSp>
      </p:grpSp>
      <p:sp>
        <p:nvSpPr>
          <p:cNvPr id="91" name="Rectangle 90"/>
          <p:cNvSpPr>
            <a:spLocks noChangeArrowheads="1"/>
          </p:cNvSpPr>
          <p:nvPr/>
        </p:nvSpPr>
        <p:spPr bwMode="auto">
          <a:xfrm>
            <a:off x="4292049" y="3748124"/>
            <a:ext cx="332445" cy="33244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1</a:t>
            </a:r>
            <a:endParaRPr lang="en-US" altLang="zh-CN" sz="1600" dirty="0">
              <a:solidFill>
                <a:schemeClr val="folHlink"/>
              </a:solidFill>
              <a:latin typeface="+mn-ea"/>
            </a:endParaRPr>
          </a:p>
        </p:txBody>
      </p:sp>
      <p:sp>
        <p:nvSpPr>
          <p:cNvPr id="101" name="Line 100"/>
          <p:cNvSpPr>
            <a:spLocks noChangeAspect="1" noChangeShapeType="1"/>
          </p:cNvSpPr>
          <p:nvPr/>
        </p:nvSpPr>
        <p:spPr bwMode="auto">
          <a:xfrm>
            <a:off x="5330941" y="2833899"/>
            <a:ext cx="415557" cy="0"/>
          </a:xfrm>
          <a:prstGeom prst="line">
            <a:avLst/>
          </a:prstGeom>
          <a:noFill/>
          <a:ln w="19050">
            <a:solidFill>
              <a:srgbClr val="008000"/>
            </a:solidFill>
            <a:round/>
          </a:ln>
        </p:spPr>
        <p:txBody>
          <a:bodyPr/>
          <a:lstStyle/>
          <a:p>
            <a:endParaRPr lang="zh-CN" altLang="en-US">
              <a:latin typeface="+mn-ea"/>
            </a:endParaRPr>
          </a:p>
        </p:txBody>
      </p:sp>
      <p:sp>
        <p:nvSpPr>
          <p:cNvPr id="102" name="Rectangle 101"/>
          <p:cNvSpPr>
            <a:spLocks noChangeArrowheads="1"/>
          </p:cNvSpPr>
          <p:nvPr/>
        </p:nvSpPr>
        <p:spPr bwMode="auto">
          <a:xfrm>
            <a:off x="5621831" y="2501453"/>
            <a:ext cx="249334" cy="332445"/>
          </a:xfrm>
          <a:prstGeom prst="rect">
            <a:avLst/>
          </a:prstGeom>
          <a:noFill/>
          <a:ln w="12700">
            <a:noFill/>
            <a:miter lim="800000"/>
          </a:ln>
        </p:spPr>
        <p:txBody>
          <a:bodyPr lIns="12700" tIns="12700" rIns="12700" bIns="12700"/>
          <a:lstStyle/>
          <a:p>
            <a:pPr algn="just"/>
            <a:r>
              <a:rPr lang="en-US" altLang="zh-CN" sz="1600">
                <a:solidFill>
                  <a:srgbClr val="0D7157"/>
                </a:solidFill>
                <a:latin typeface="+mn-ea"/>
              </a:rPr>
              <a:t>B</a:t>
            </a:r>
            <a:endParaRPr lang="en-US" altLang="zh-CN" sz="1600">
              <a:solidFill>
                <a:srgbClr val="0D7157"/>
              </a:solidFill>
              <a:latin typeface="+mn-ea"/>
            </a:endParaRPr>
          </a:p>
        </p:txBody>
      </p:sp>
      <p:grpSp>
        <p:nvGrpSpPr>
          <p:cNvPr id="103" name="Group 102"/>
          <p:cNvGrpSpPr/>
          <p:nvPr/>
        </p:nvGrpSpPr>
        <p:grpSpPr bwMode="auto">
          <a:xfrm>
            <a:off x="5040051" y="2833899"/>
            <a:ext cx="1122003" cy="1246670"/>
            <a:chOff x="2880" y="1968"/>
            <a:chExt cx="648" cy="720"/>
          </a:xfrm>
        </p:grpSpPr>
        <p:sp>
          <p:nvSpPr>
            <p:cNvPr id="104" name="Line 103"/>
            <p:cNvSpPr>
              <a:spLocks noChangeAspect="1" noChangeShapeType="1"/>
            </p:cNvSpPr>
            <p:nvPr/>
          </p:nvSpPr>
          <p:spPr bwMode="auto">
            <a:xfrm>
              <a:off x="3288" y="1968"/>
              <a:ext cx="0" cy="336"/>
            </a:xfrm>
            <a:prstGeom prst="line">
              <a:avLst/>
            </a:prstGeom>
            <a:noFill/>
            <a:ln w="19050">
              <a:solidFill>
                <a:srgbClr val="008000"/>
              </a:solidFill>
              <a:round/>
            </a:ln>
          </p:spPr>
          <p:txBody>
            <a:bodyPr/>
            <a:lstStyle/>
            <a:p>
              <a:endParaRPr lang="zh-CN" altLang="en-US">
                <a:latin typeface="+mn-ea"/>
              </a:endParaRPr>
            </a:p>
          </p:txBody>
        </p:sp>
        <p:grpSp>
          <p:nvGrpSpPr>
            <p:cNvPr id="105" name="Group 104"/>
            <p:cNvGrpSpPr>
              <a:grpSpLocks noChangeAspect="1"/>
            </p:cNvGrpSpPr>
            <p:nvPr/>
          </p:nvGrpSpPr>
          <p:grpSpPr bwMode="auto">
            <a:xfrm>
              <a:off x="3048" y="2256"/>
              <a:ext cx="240" cy="192"/>
              <a:chOff x="4032" y="2544"/>
              <a:chExt cx="240" cy="192"/>
            </a:xfrm>
          </p:grpSpPr>
          <p:sp>
            <p:nvSpPr>
              <p:cNvPr id="115" name="Line 105"/>
              <p:cNvSpPr>
                <a:spLocks noChangeAspect="1" noChangeShapeType="1"/>
              </p:cNvSpPr>
              <p:nvPr/>
            </p:nvSpPr>
            <p:spPr bwMode="auto">
              <a:xfrm>
                <a:off x="4176" y="2544"/>
                <a:ext cx="0" cy="192"/>
              </a:xfrm>
              <a:prstGeom prst="line">
                <a:avLst/>
              </a:prstGeom>
              <a:noFill/>
              <a:ln w="28575">
                <a:solidFill>
                  <a:srgbClr val="FF0000"/>
                </a:solidFill>
                <a:round/>
              </a:ln>
            </p:spPr>
            <p:txBody>
              <a:bodyPr/>
              <a:lstStyle/>
              <a:p>
                <a:endParaRPr lang="zh-CN" altLang="en-US">
                  <a:latin typeface="+mn-ea"/>
                </a:endParaRPr>
              </a:p>
            </p:txBody>
          </p:sp>
          <p:sp>
            <p:nvSpPr>
              <p:cNvPr id="116" name="Line 106"/>
              <p:cNvSpPr>
                <a:spLocks noChangeAspect="1" noChangeShapeType="1"/>
              </p:cNvSpPr>
              <p:nvPr/>
            </p:nvSpPr>
            <p:spPr bwMode="auto">
              <a:xfrm>
                <a:off x="4128" y="2592"/>
                <a:ext cx="0" cy="96"/>
              </a:xfrm>
              <a:prstGeom prst="line">
                <a:avLst/>
              </a:prstGeom>
              <a:noFill/>
              <a:ln w="28575">
                <a:solidFill>
                  <a:srgbClr val="FF0000"/>
                </a:solidFill>
                <a:round/>
              </a:ln>
            </p:spPr>
            <p:txBody>
              <a:bodyPr/>
              <a:lstStyle/>
              <a:p>
                <a:endParaRPr lang="zh-CN" altLang="en-US">
                  <a:latin typeface="+mn-ea"/>
                </a:endParaRPr>
              </a:p>
            </p:txBody>
          </p:sp>
          <p:sp>
            <p:nvSpPr>
              <p:cNvPr id="117" name="Line 107"/>
              <p:cNvSpPr>
                <a:spLocks noChangeAspect="1" noChangeShapeType="1"/>
              </p:cNvSpPr>
              <p:nvPr/>
            </p:nvSpPr>
            <p:spPr bwMode="auto">
              <a:xfrm>
                <a:off x="4176" y="2592"/>
                <a:ext cx="96" cy="0"/>
              </a:xfrm>
              <a:prstGeom prst="line">
                <a:avLst/>
              </a:prstGeom>
              <a:noFill/>
              <a:ln w="19050">
                <a:solidFill>
                  <a:srgbClr val="FF0000"/>
                </a:solidFill>
                <a:round/>
              </a:ln>
            </p:spPr>
            <p:txBody>
              <a:bodyPr/>
              <a:lstStyle/>
              <a:p>
                <a:endParaRPr lang="zh-CN" altLang="en-US">
                  <a:latin typeface="+mn-ea"/>
                </a:endParaRPr>
              </a:p>
            </p:txBody>
          </p:sp>
          <p:sp>
            <p:nvSpPr>
              <p:cNvPr id="118" name="Line 108"/>
              <p:cNvSpPr>
                <a:spLocks noChangeAspect="1" noChangeShapeType="1"/>
              </p:cNvSpPr>
              <p:nvPr/>
            </p:nvSpPr>
            <p:spPr bwMode="auto">
              <a:xfrm>
                <a:off x="4176" y="2688"/>
                <a:ext cx="96" cy="0"/>
              </a:xfrm>
              <a:prstGeom prst="line">
                <a:avLst/>
              </a:prstGeom>
              <a:noFill/>
              <a:ln w="19050">
                <a:solidFill>
                  <a:srgbClr val="FF0000"/>
                </a:solidFill>
                <a:round/>
              </a:ln>
            </p:spPr>
            <p:txBody>
              <a:bodyPr/>
              <a:lstStyle/>
              <a:p>
                <a:endParaRPr lang="zh-CN" altLang="en-US">
                  <a:latin typeface="+mn-ea"/>
                </a:endParaRPr>
              </a:p>
            </p:txBody>
          </p:sp>
          <p:sp>
            <p:nvSpPr>
              <p:cNvPr id="119" name="Line 109"/>
              <p:cNvSpPr>
                <a:spLocks noChangeAspect="1" noChangeShapeType="1"/>
              </p:cNvSpPr>
              <p:nvPr/>
            </p:nvSpPr>
            <p:spPr bwMode="auto">
              <a:xfrm>
                <a:off x="4032" y="2640"/>
                <a:ext cx="96" cy="0"/>
              </a:xfrm>
              <a:prstGeom prst="line">
                <a:avLst/>
              </a:prstGeom>
              <a:noFill/>
              <a:ln w="19050">
                <a:solidFill>
                  <a:srgbClr val="FF0000"/>
                </a:solidFill>
                <a:round/>
              </a:ln>
            </p:spPr>
            <p:txBody>
              <a:bodyPr/>
              <a:lstStyle/>
              <a:p>
                <a:endParaRPr lang="zh-CN" altLang="en-US">
                  <a:latin typeface="+mn-ea"/>
                </a:endParaRPr>
              </a:p>
            </p:txBody>
          </p:sp>
        </p:grpSp>
        <p:sp>
          <p:nvSpPr>
            <p:cNvPr id="106" name="Line 110"/>
            <p:cNvSpPr>
              <a:spLocks noChangeAspect="1" noChangeShapeType="1"/>
            </p:cNvSpPr>
            <p:nvPr/>
          </p:nvSpPr>
          <p:spPr bwMode="auto">
            <a:xfrm>
              <a:off x="3288" y="2400"/>
              <a:ext cx="0" cy="288"/>
            </a:xfrm>
            <a:prstGeom prst="line">
              <a:avLst/>
            </a:prstGeom>
            <a:noFill/>
            <a:ln w="19050">
              <a:solidFill>
                <a:srgbClr val="008000"/>
              </a:solidFill>
              <a:round/>
            </a:ln>
          </p:spPr>
          <p:txBody>
            <a:bodyPr/>
            <a:lstStyle/>
            <a:p>
              <a:endParaRPr lang="zh-CN" altLang="en-US">
                <a:latin typeface="+mn-ea"/>
              </a:endParaRPr>
            </a:p>
          </p:txBody>
        </p:sp>
        <p:sp>
          <p:nvSpPr>
            <p:cNvPr id="107" name="Rectangle 111"/>
            <p:cNvSpPr>
              <a:spLocks noChangeArrowheads="1"/>
            </p:cNvSpPr>
            <p:nvPr/>
          </p:nvSpPr>
          <p:spPr bwMode="auto">
            <a:xfrm>
              <a:off x="3384" y="2304"/>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108" name="Group 112"/>
            <p:cNvGrpSpPr/>
            <p:nvPr/>
          </p:nvGrpSpPr>
          <p:grpSpPr bwMode="auto">
            <a:xfrm>
              <a:off x="3000" y="2496"/>
              <a:ext cx="96" cy="48"/>
              <a:chOff x="3888" y="2832"/>
              <a:chExt cx="96" cy="48"/>
            </a:xfrm>
          </p:grpSpPr>
          <p:sp>
            <p:nvSpPr>
              <p:cNvPr id="113" name="Line 113"/>
              <p:cNvSpPr>
                <a:spLocks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14" name="Line 114"/>
              <p:cNvSpPr>
                <a:spLocks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09" name="Line 115"/>
            <p:cNvSpPr>
              <a:spLocks noChangeAspect="1" noChangeShapeType="1"/>
            </p:cNvSpPr>
            <p:nvPr/>
          </p:nvSpPr>
          <p:spPr bwMode="auto">
            <a:xfrm>
              <a:off x="3048" y="235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110" name="Line 116"/>
            <p:cNvSpPr>
              <a:spLocks noChangeAspect="1" noChangeShapeType="1"/>
            </p:cNvSpPr>
            <p:nvPr/>
          </p:nvSpPr>
          <p:spPr bwMode="auto">
            <a:xfrm>
              <a:off x="3048" y="2544"/>
              <a:ext cx="0" cy="144"/>
            </a:xfrm>
            <a:prstGeom prst="line">
              <a:avLst/>
            </a:prstGeom>
            <a:noFill/>
            <a:ln w="19050">
              <a:solidFill>
                <a:srgbClr val="008000"/>
              </a:solidFill>
              <a:round/>
              <a:tailEnd type="oval" w="med" len="med"/>
            </a:ln>
          </p:spPr>
          <p:txBody>
            <a:bodyPr/>
            <a:lstStyle/>
            <a:p>
              <a:endParaRPr lang="zh-CN" altLang="en-US">
                <a:latin typeface="+mn-ea"/>
              </a:endParaRPr>
            </a:p>
          </p:txBody>
        </p:sp>
        <p:sp>
          <p:nvSpPr>
            <p:cNvPr id="111" name="Line 117"/>
            <p:cNvSpPr>
              <a:spLocks noChangeAspect="1" noChangeShapeType="1"/>
            </p:cNvSpPr>
            <p:nvPr/>
          </p:nvSpPr>
          <p:spPr bwMode="auto">
            <a:xfrm>
              <a:off x="2952" y="2352"/>
              <a:ext cx="96" cy="0"/>
            </a:xfrm>
            <a:prstGeom prst="line">
              <a:avLst/>
            </a:prstGeom>
            <a:noFill/>
            <a:ln w="19050">
              <a:solidFill>
                <a:srgbClr val="FF0000"/>
              </a:solidFill>
              <a:round/>
            </a:ln>
          </p:spPr>
          <p:txBody>
            <a:bodyPr/>
            <a:lstStyle/>
            <a:p>
              <a:endParaRPr lang="zh-CN" altLang="en-US">
                <a:latin typeface="+mn-ea"/>
              </a:endParaRPr>
            </a:p>
          </p:txBody>
        </p:sp>
        <p:sp>
          <p:nvSpPr>
            <p:cNvPr id="112" name="Rectangle 118"/>
            <p:cNvSpPr>
              <a:spLocks noChangeArrowheads="1"/>
            </p:cNvSpPr>
            <p:nvPr/>
          </p:nvSpPr>
          <p:spPr bwMode="auto">
            <a:xfrm>
              <a:off x="2880" y="2496"/>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2</a:t>
              </a:r>
              <a:endParaRPr lang="en-US" altLang="zh-CN" sz="1600" dirty="0">
                <a:solidFill>
                  <a:schemeClr val="folHlink"/>
                </a:solidFill>
                <a:latin typeface="+mn-ea"/>
              </a:endParaRPr>
            </a:p>
          </p:txBody>
        </p:sp>
      </p:grpSp>
      <p:grpSp>
        <p:nvGrpSpPr>
          <p:cNvPr id="150" name="组合 149"/>
          <p:cNvGrpSpPr/>
          <p:nvPr/>
        </p:nvGrpSpPr>
        <p:grpSpPr>
          <a:xfrm>
            <a:off x="2338933" y="4077111"/>
            <a:ext cx="5320858" cy="947124"/>
            <a:chOff x="3291433" y="3975511"/>
            <a:chExt cx="5320858" cy="947124"/>
          </a:xfrm>
        </p:grpSpPr>
        <p:grpSp>
          <p:nvGrpSpPr>
            <p:cNvPr id="92" name="Group 91"/>
            <p:cNvGrpSpPr/>
            <p:nvPr/>
          </p:nvGrpSpPr>
          <p:grpSpPr bwMode="auto">
            <a:xfrm>
              <a:off x="3291433" y="3975511"/>
              <a:ext cx="5320858" cy="947124"/>
              <a:chOff x="1320" y="2686"/>
              <a:chExt cx="3073" cy="547"/>
            </a:xfrm>
          </p:grpSpPr>
          <p:sp>
            <p:nvSpPr>
              <p:cNvPr id="97" name="Line 98"/>
              <p:cNvSpPr>
                <a:spLocks noChangeAspect="1" noChangeShapeType="1"/>
              </p:cNvSpPr>
              <p:nvPr/>
            </p:nvSpPr>
            <p:spPr bwMode="auto">
              <a:xfrm>
                <a:off x="1800" y="2878"/>
                <a:ext cx="0" cy="144"/>
              </a:xfrm>
              <a:prstGeom prst="line">
                <a:avLst/>
              </a:prstGeom>
              <a:noFill/>
              <a:ln w="19050">
                <a:solidFill>
                  <a:srgbClr val="00B050"/>
                </a:solidFill>
                <a:round/>
                <a:tailEnd type="oval" w="med" len="med"/>
              </a:ln>
            </p:spPr>
            <p:txBody>
              <a:bodyPr/>
              <a:lstStyle/>
              <a:p>
                <a:endParaRPr lang="zh-CN" altLang="en-US">
                  <a:latin typeface="+mn-ea"/>
                </a:endParaRPr>
              </a:p>
            </p:txBody>
          </p:sp>
          <p:sp>
            <p:nvSpPr>
              <p:cNvPr id="93" name="Rectangle 92"/>
              <p:cNvSpPr>
                <a:spLocks noChangeArrowheads="1"/>
              </p:cNvSpPr>
              <p:nvPr/>
            </p:nvSpPr>
            <p:spPr bwMode="auto">
              <a:xfrm>
                <a:off x="1320" y="2926"/>
                <a:ext cx="456" cy="290"/>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grpSp>
            <p:nvGrpSpPr>
              <p:cNvPr id="94" name="Group 93"/>
              <p:cNvGrpSpPr/>
              <p:nvPr/>
            </p:nvGrpSpPr>
            <p:grpSpPr bwMode="auto">
              <a:xfrm>
                <a:off x="1752" y="2830"/>
                <a:ext cx="96" cy="48"/>
                <a:chOff x="3888" y="2832"/>
                <a:chExt cx="96" cy="48"/>
              </a:xfrm>
            </p:grpSpPr>
            <p:sp>
              <p:nvSpPr>
                <p:cNvPr id="99" name="Line 94"/>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00" name="Line 95"/>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95" name="Line 96"/>
              <p:cNvSpPr>
                <a:spLocks noChangeAspect="1" noChangeShapeType="1"/>
              </p:cNvSpPr>
              <p:nvPr/>
            </p:nvSpPr>
            <p:spPr bwMode="auto">
              <a:xfrm>
                <a:off x="1800" y="2686"/>
                <a:ext cx="0" cy="144"/>
              </a:xfrm>
              <a:prstGeom prst="line">
                <a:avLst/>
              </a:prstGeom>
              <a:noFill/>
              <a:ln w="19050">
                <a:solidFill>
                  <a:schemeClr val="tx1"/>
                </a:solidFill>
                <a:round/>
              </a:ln>
            </p:spPr>
            <p:txBody>
              <a:bodyPr/>
              <a:lstStyle/>
              <a:p>
                <a:endParaRPr lang="zh-CN" altLang="en-US">
                  <a:latin typeface="+mn-ea"/>
                </a:endParaRPr>
              </a:p>
            </p:txBody>
          </p:sp>
          <p:sp>
            <p:nvSpPr>
              <p:cNvPr id="96" name="Line 97"/>
              <p:cNvSpPr>
                <a:spLocks noChangeAspect="1" noChangeShapeType="1"/>
              </p:cNvSpPr>
              <p:nvPr/>
            </p:nvSpPr>
            <p:spPr bwMode="auto">
              <a:xfrm>
                <a:off x="1800" y="2686"/>
                <a:ext cx="192" cy="0"/>
              </a:xfrm>
              <a:prstGeom prst="line">
                <a:avLst/>
              </a:prstGeom>
              <a:noFill/>
              <a:ln w="19050">
                <a:solidFill>
                  <a:schemeClr val="tx1"/>
                </a:solidFill>
                <a:round/>
              </a:ln>
            </p:spPr>
            <p:txBody>
              <a:bodyPr/>
              <a:lstStyle/>
              <a:p>
                <a:endParaRPr lang="zh-CN" altLang="en-US">
                  <a:latin typeface="+mn-ea"/>
                </a:endParaRPr>
              </a:p>
            </p:txBody>
          </p:sp>
          <p:sp>
            <p:nvSpPr>
              <p:cNvPr id="98" name="Rectangle 99"/>
              <p:cNvSpPr>
                <a:spLocks noChangeArrowheads="1"/>
              </p:cNvSpPr>
              <p:nvPr/>
            </p:nvSpPr>
            <p:spPr bwMode="auto">
              <a:xfrm>
                <a:off x="1536" y="2688"/>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sp>
            <p:nvSpPr>
              <p:cNvPr id="157" name="Rectangle 92"/>
              <p:cNvSpPr>
                <a:spLocks noChangeArrowheads="1"/>
              </p:cNvSpPr>
              <p:nvPr/>
            </p:nvSpPr>
            <p:spPr bwMode="auto">
              <a:xfrm>
                <a:off x="3937" y="2943"/>
                <a:ext cx="456" cy="290"/>
              </a:xfrm>
              <a:prstGeom prst="rect">
                <a:avLst/>
              </a:prstGeom>
              <a:noFill/>
              <a:ln w="12700">
                <a:noFill/>
                <a:miter lim="800000"/>
              </a:ln>
            </p:spPr>
            <p:txBody>
              <a:bodyPr lIns="12700" tIns="12700" rIns="12700" bIns="12700"/>
              <a:lstStyle/>
              <a:p>
                <a:pPr algn="just"/>
                <a:r>
                  <a:rPr lang="en-US" altLang="zh-CN" sz="1600" dirty="0" err="1">
                    <a:solidFill>
                      <a:srgbClr val="008000"/>
                    </a:solidFill>
                    <a:latin typeface="+mn-ea"/>
                  </a:rPr>
                  <a:t>V</a:t>
                </a:r>
                <a:r>
                  <a:rPr lang="en-US" altLang="zh-CN" sz="1600" baseline="-25000" dirty="0" err="1">
                    <a:solidFill>
                      <a:srgbClr val="008000"/>
                    </a:solidFill>
                    <a:latin typeface="+mn-ea"/>
                  </a:rPr>
                  <a:t>ss</a:t>
                </a:r>
                <a:r>
                  <a:rPr lang="en-US" altLang="zh-CN" sz="1600" dirty="0">
                    <a:solidFill>
                      <a:srgbClr val="008000"/>
                    </a:solidFill>
                    <a:latin typeface="+mn-ea"/>
                  </a:rPr>
                  <a:t>(0V)</a:t>
                </a:r>
                <a:endParaRPr lang="en-US" altLang="zh-CN" sz="1600" dirty="0">
                  <a:solidFill>
                    <a:srgbClr val="008000"/>
                  </a:solidFill>
                  <a:latin typeface="+mn-ea"/>
                </a:endParaRPr>
              </a:p>
            </p:txBody>
          </p:sp>
        </p:grpSp>
        <p:grpSp>
          <p:nvGrpSpPr>
            <p:cNvPr id="121" name="Group 120"/>
            <p:cNvGrpSpPr/>
            <p:nvPr/>
          </p:nvGrpSpPr>
          <p:grpSpPr bwMode="auto">
            <a:xfrm>
              <a:off x="7363889" y="3978969"/>
              <a:ext cx="789558" cy="581779"/>
              <a:chOff x="3672" y="2688"/>
              <a:chExt cx="456" cy="336"/>
            </a:xfrm>
          </p:grpSpPr>
          <p:sp>
            <p:nvSpPr>
              <p:cNvPr id="124" name="Line 125"/>
              <p:cNvSpPr>
                <a:spLocks noChangeAspect="1" noChangeShapeType="1"/>
              </p:cNvSpPr>
              <p:nvPr/>
            </p:nvSpPr>
            <p:spPr bwMode="auto">
              <a:xfrm>
                <a:off x="3864" y="2880"/>
                <a:ext cx="0" cy="144"/>
              </a:xfrm>
              <a:prstGeom prst="line">
                <a:avLst/>
              </a:prstGeom>
              <a:noFill/>
              <a:ln w="19050">
                <a:solidFill>
                  <a:srgbClr val="00B050"/>
                </a:solidFill>
                <a:round/>
                <a:tailEnd type="oval" w="med" len="med"/>
              </a:ln>
            </p:spPr>
            <p:txBody>
              <a:bodyPr/>
              <a:lstStyle/>
              <a:p>
                <a:endParaRPr lang="zh-CN" altLang="en-US">
                  <a:latin typeface="+mn-ea"/>
                </a:endParaRPr>
              </a:p>
            </p:txBody>
          </p:sp>
          <p:grpSp>
            <p:nvGrpSpPr>
              <p:cNvPr id="122" name="Group 121"/>
              <p:cNvGrpSpPr/>
              <p:nvPr/>
            </p:nvGrpSpPr>
            <p:grpSpPr bwMode="auto">
              <a:xfrm>
                <a:off x="3816" y="2832"/>
                <a:ext cx="96" cy="48"/>
                <a:chOff x="3888" y="2832"/>
                <a:chExt cx="96" cy="48"/>
              </a:xfrm>
            </p:grpSpPr>
            <p:sp>
              <p:nvSpPr>
                <p:cNvPr id="127" name="Line 122"/>
                <p:cNvSpPr>
                  <a:spLocks noChangeShapeType="1"/>
                </p:cNvSpPr>
                <p:nvPr/>
              </p:nvSpPr>
              <p:spPr bwMode="auto">
                <a:xfrm>
                  <a:off x="3888" y="2832"/>
                  <a:ext cx="96" cy="0"/>
                </a:xfrm>
                <a:prstGeom prst="line">
                  <a:avLst/>
                </a:prstGeom>
                <a:noFill/>
                <a:ln w="28575">
                  <a:solidFill>
                    <a:schemeClr val="tx1"/>
                  </a:solidFill>
                  <a:round/>
                </a:ln>
              </p:spPr>
              <p:txBody>
                <a:bodyPr/>
                <a:lstStyle/>
                <a:p>
                  <a:endParaRPr lang="zh-CN" altLang="en-US">
                    <a:latin typeface="+mn-ea"/>
                  </a:endParaRPr>
                </a:p>
              </p:txBody>
            </p:sp>
            <p:sp>
              <p:nvSpPr>
                <p:cNvPr id="128" name="Line 123"/>
                <p:cNvSpPr>
                  <a:spLocks noChangeShapeType="1"/>
                </p:cNvSpPr>
                <p:nvPr/>
              </p:nvSpPr>
              <p:spPr bwMode="auto">
                <a:xfrm>
                  <a:off x="3888" y="2880"/>
                  <a:ext cx="96" cy="0"/>
                </a:xfrm>
                <a:prstGeom prst="line">
                  <a:avLst/>
                </a:prstGeom>
                <a:noFill/>
                <a:ln w="28575">
                  <a:solidFill>
                    <a:schemeClr val="tx1"/>
                  </a:solidFill>
                  <a:round/>
                </a:ln>
              </p:spPr>
              <p:txBody>
                <a:bodyPr/>
                <a:lstStyle/>
                <a:p>
                  <a:endParaRPr lang="zh-CN" altLang="en-US">
                    <a:latin typeface="+mn-ea"/>
                  </a:endParaRPr>
                </a:p>
              </p:txBody>
            </p:sp>
          </p:grpSp>
          <p:sp>
            <p:nvSpPr>
              <p:cNvPr id="123" name="Line 124"/>
              <p:cNvSpPr>
                <a:spLocks noChangeAspect="1" noChangeShapeType="1"/>
              </p:cNvSpPr>
              <p:nvPr/>
            </p:nvSpPr>
            <p:spPr bwMode="auto">
              <a:xfrm>
                <a:off x="3864" y="2688"/>
                <a:ext cx="0" cy="144"/>
              </a:xfrm>
              <a:prstGeom prst="line">
                <a:avLst/>
              </a:prstGeom>
              <a:noFill/>
              <a:ln w="19050">
                <a:solidFill>
                  <a:schemeClr val="tx1"/>
                </a:solidFill>
                <a:round/>
              </a:ln>
            </p:spPr>
            <p:txBody>
              <a:bodyPr/>
              <a:lstStyle/>
              <a:p>
                <a:endParaRPr lang="zh-CN" altLang="en-US">
                  <a:latin typeface="+mn-ea"/>
                </a:endParaRPr>
              </a:p>
            </p:txBody>
          </p:sp>
          <p:sp>
            <p:nvSpPr>
              <p:cNvPr id="125" name="Line 126"/>
              <p:cNvSpPr>
                <a:spLocks noChangeAspect="1" noChangeShapeType="1"/>
              </p:cNvSpPr>
              <p:nvPr/>
            </p:nvSpPr>
            <p:spPr bwMode="auto">
              <a:xfrm>
                <a:off x="3672" y="2688"/>
                <a:ext cx="192" cy="0"/>
              </a:xfrm>
              <a:prstGeom prst="line">
                <a:avLst/>
              </a:prstGeom>
              <a:noFill/>
              <a:ln w="19050">
                <a:solidFill>
                  <a:schemeClr val="tx1"/>
                </a:solidFill>
                <a:round/>
              </a:ln>
            </p:spPr>
            <p:txBody>
              <a:bodyPr/>
              <a:lstStyle/>
              <a:p>
                <a:endParaRPr lang="zh-CN" altLang="en-US">
                  <a:latin typeface="+mn-ea"/>
                </a:endParaRPr>
              </a:p>
            </p:txBody>
          </p:sp>
          <p:sp>
            <p:nvSpPr>
              <p:cNvPr id="126" name="Rectangle 127"/>
              <p:cNvSpPr>
                <a:spLocks noChangeArrowheads="1"/>
              </p:cNvSpPr>
              <p:nvPr/>
            </p:nvSpPr>
            <p:spPr bwMode="auto">
              <a:xfrm>
                <a:off x="3936" y="2688"/>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r>
                  <a:rPr lang="en-US" altLang="zh-CN" sz="1600" baseline="-25000">
                    <a:solidFill>
                      <a:schemeClr val="folHlink"/>
                    </a:solidFill>
                    <a:latin typeface="+mn-ea"/>
                  </a:rPr>
                  <a:t>D</a:t>
                </a:r>
                <a:endParaRPr lang="en-US" altLang="zh-CN" sz="1600" dirty="0">
                  <a:solidFill>
                    <a:schemeClr val="folHlink"/>
                  </a:solidFill>
                  <a:latin typeface="+mn-ea"/>
                </a:endParaRPr>
              </a:p>
            </p:txBody>
          </p:sp>
        </p:grpSp>
      </p:grpSp>
      <p:grpSp>
        <p:nvGrpSpPr>
          <p:cNvPr id="143" name="Group 143"/>
          <p:cNvGrpSpPr/>
          <p:nvPr/>
        </p:nvGrpSpPr>
        <p:grpSpPr bwMode="auto">
          <a:xfrm>
            <a:off x="6203610" y="4606941"/>
            <a:ext cx="249334" cy="332445"/>
            <a:chOff x="5040" y="2688"/>
            <a:chExt cx="144" cy="192"/>
          </a:xfrm>
        </p:grpSpPr>
        <p:sp>
          <p:nvSpPr>
            <p:cNvPr id="144" name="Rectangle 144"/>
            <p:cNvSpPr>
              <a:spLocks noChangeArrowheads="1"/>
            </p:cNvSpPr>
            <p:nvPr/>
          </p:nvSpPr>
          <p:spPr bwMode="auto">
            <a:xfrm>
              <a:off x="5040" y="2688"/>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sp>
          <p:nvSpPr>
            <p:cNvPr id="145" name="Line 145"/>
            <p:cNvSpPr>
              <a:spLocks noChangeShapeType="1"/>
            </p:cNvSpPr>
            <p:nvPr/>
          </p:nvSpPr>
          <p:spPr bwMode="auto">
            <a:xfrm>
              <a:off x="5040" y="2688"/>
              <a:ext cx="96" cy="0"/>
            </a:xfrm>
            <a:prstGeom prst="line">
              <a:avLst/>
            </a:prstGeom>
            <a:noFill/>
            <a:ln w="19050">
              <a:solidFill>
                <a:schemeClr val="folHlink"/>
              </a:solidFill>
              <a:round/>
            </a:ln>
          </p:spPr>
          <p:txBody>
            <a:bodyPr/>
            <a:lstStyle/>
            <a:p>
              <a:endParaRPr lang="zh-CN" altLang="en-US">
                <a:latin typeface="+mn-ea"/>
              </a:endParaRPr>
            </a:p>
          </p:txBody>
        </p:sp>
      </p:grpSp>
      <p:grpSp>
        <p:nvGrpSpPr>
          <p:cNvPr id="3" name="组合 2"/>
          <p:cNvGrpSpPr/>
          <p:nvPr/>
        </p:nvGrpSpPr>
        <p:grpSpPr>
          <a:xfrm>
            <a:off x="2920712" y="1098950"/>
            <a:ext cx="5028237" cy="1734947"/>
            <a:chOff x="3873212" y="997350"/>
            <a:chExt cx="5028237" cy="1734947"/>
          </a:xfrm>
        </p:grpSpPr>
        <p:grpSp>
          <p:nvGrpSpPr>
            <p:cNvPr id="49" name="Group 48"/>
            <p:cNvGrpSpPr/>
            <p:nvPr/>
          </p:nvGrpSpPr>
          <p:grpSpPr bwMode="auto">
            <a:xfrm>
              <a:off x="3873212" y="997350"/>
              <a:ext cx="5028237" cy="999067"/>
              <a:chOff x="1656" y="966"/>
              <a:chExt cx="2904" cy="577"/>
            </a:xfrm>
          </p:grpSpPr>
          <p:grpSp>
            <p:nvGrpSpPr>
              <p:cNvPr id="50" name="Group 49"/>
              <p:cNvGrpSpPr/>
              <p:nvPr/>
            </p:nvGrpSpPr>
            <p:grpSpPr bwMode="auto">
              <a:xfrm>
                <a:off x="1752" y="1248"/>
                <a:ext cx="2160" cy="192"/>
                <a:chOff x="1752" y="1248"/>
                <a:chExt cx="2160" cy="192"/>
              </a:xfrm>
            </p:grpSpPr>
            <p:grpSp>
              <p:nvGrpSpPr>
                <p:cNvPr id="59" name="Group 50"/>
                <p:cNvGrpSpPr>
                  <a:grpSpLocks noChangeAspect="1"/>
                </p:cNvGrpSpPr>
                <p:nvPr/>
              </p:nvGrpSpPr>
              <p:grpSpPr bwMode="auto">
                <a:xfrm>
                  <a:off x="1752" y="1248"/>
                  <a:ext cx="240" cy="192"/>
                  <a:chOff x="4032" y="2544"/>
                  <a:chExt cx="240" cy="192"/>
                </a:xfrm>
              </p:grpSpPr>
              <p:sp>
                <p:nvSpPr>
                  <p:cNvPr id="66" name="Line 51"/>
                  <p:cNvSpPr>
                    <a:spLocks noChangeAspect="1" noChangeShapeType="1"/>
                  </p:cNvSpPr>
                  <p:nvPr/>
                </p:nvSpPr>
                <p:spPr bwMode="auto">
                  <a:xfrm>
                    <a:off x="4176" y="2544"/>
                    <a:ext cx="0" cy="192"/>
                  </a:xfrm>
                  <a:prstGeom prst="line">
                    <a:avLst/>
                  </a:prstGeom>
                  <a:noFill/>
                  <a:ln w="28575">
                    <a:solidFill>
                      <a:schemeClr val="tx1"/>
                    </a:solidFill>
                    <a:round/>
                  </a:ln>
                </p:spPr>
                <p:txBody>
                  <a:bodyPr/>
                  <a:lstStyle/>
                  <a:p>
                    <a:endParaRPr lang="zh-CN" altLang="en-US">
                      <a:latin typeface="+mn-ea"/>
                    </a:endParaRPr>
                  </a:p>
                </p:txBody>
              </p:sp>
              <p:sp>
                <p:nvSpPr>
                  <p:cNvPr id="67" name="Line 52"/>
                  <p:cNvSpPr>
                    <a:spLocks noChangeAspect="1" noChangeShapeType="1"/>
                  </p:cNvSpPr>
                  <p:nvPr/>
                </p:nvSpPr>
                <p:spPr bwMode="auto">
                  <a:xfrm>
                    <a:off x="4128" y="2592"/>
                    <a:ext cx="0" cy="96"/>
                  </a:xfrm>
                  <a:prstGeom prst="line">
                    <a:avLst/>
                  </a:prstGeom>
                  <a:noFill/>
                  <a:ln w="28575">
                    <a:solidFill>
                      <a:schemeClr val="tx1"/>
                    </a:solidFill>
                    <a:round/>
                  </a:ln>
                </p:spPr>
                <p:txBody>
                  <a:bodyPr/>
                  <a:lstStyle/>
                  <a:p>
                    <a:endParaRPr lang="zh-CN" altLang="en-US">
                      <a:latin typeface="+mn-ea"/>
                    </a:endParaRPr>
                  </a:p>
                </p:txBody>
              </p:sp>
              <p:sp>
                <p:nvSpPr>
                  <p:cNvPr id="68" name="Line 53"/>
                  <p:cNvSpPr>
                    <a:spLocks noChangeAspect="1" noChangeShapeType="1"/>
                  </p:cNvSpPr>
                  <p:nvPr/>
                </p:nvSpPr>
                <p:spPr bwMode="auto">
                  <a:xfrm>
                    <a:off x="4176" y="2592"/>
                    <a:ext cx="96" cy="0"/>
                  </a:xfrm>
                  <a:prstGeom prst="line">
                    <a:avLst/>
                  </a:prstGeom>
                  <a:noFill/>
                  <a:ln w="19050">
                    <a:solidFill>
                      <a:schemeClr val="tx1"/>
                    </a:solidFill>
                    <a:round/>
                  </a:ln>
                </p:spPr>
                <p:txBody>
                  <a:bodyPr/>
                  <a:lstStyle/>
                  <a:p>
                    <a:endParaRPr lang="zh-CN" altLang="en-US">
                      <a:latin typeface="+mn-ea"/>
                    </a:endParaRPr>
                  </a:p>
                </p:txBody>
              </p:sp>
              <p:sp>
                <p:nvSpPr>
                  <p:cNvPr id="69" name="Line 54"/>
                  <p:cNvSpPr>
                    <a:spLocks noChangeAspect="1" noChangeShapeType="1"/>
                  </p:cNvSpPr>
                  <p:nvPr/>
                </p:nvSpPr>
                <p:spPr bwMode="auto">
                  <a:xfrm>
                    <a:off x="4176" y="2688"/>
                    <a:ext cx="96" cy="0"/>
                  </a:xfrm>
                  <a:prstGeom prst="line">
                    <a:avLst/>
                  </a:prstGeom>
                  <a:noFill/>
                  <a:ln w="19050">
                    <a:solidFill>
                      <a:schemeClr val="tx1"/>
                    </a:solidFill>
                    <a:round/>
                  </a:ln>
                </p:spPr>
                <p:txBody>
                  <a:bodyPr/>
                  <a:lstStyle/>
                  <a:p>
                    <a:endParaRPr lang="zh-CN" altLang="en-US">
                      <a:latin typeface="+mn-ea"/>
                    </a:endParaRPr>
                  </a:p>
                </p:txBody>
              </p:sp>
              <p:sp>
                <p:nvSpPr>
                  <p:cNvPr id="70" name="Line 55"/>
                  <p:cNvSpPr>
                    <a:spLocks noChangeAspect="1" noChangeShapeType="1"/>
                  </p:cNvSpPr>
                  <p:nvPr/>
                </p:nvSpPr>
                <p:spPr bwMode="auto">
                  <a:xfrm>
                    <a:off x="4032" y="2640"/>
                    <a:ext cx="96" cy="0"/>
                  </a:xfrm>
                  <a:prstGeom prst="line">
                    <a:avLst/>
                  </a:prstGeom>
                  <a:noFill/>
                  <a:ln w="19050">
                    <a:solidFill>
                      <a:schemeClr val="tx1"/>
                    </a:solidFill>
                    <a:round/>
                  </a:ln>
                </p:spPr>
                <p:txBody>
                  <a:bodyPr/>
                  <a:lstStyle/>
                  <a:p>
                    <a:endParaRPr lang="zh-CN" altLang="en-US">
                      <a:latin typeface="+mn-ea"/>
                    </a:endParaRPr>
                  </a:p>
                </p:txBody>
              </p:sp>
            </p:grpSp>
            <p:grpSp>
              <p:nvGrpSpPr>
                <p:cNvPr id="60" name="Group 56"/>
                <p:cNvGrpSpPr>
                  <a:grpSpLocks noChangeAspect="1"/>
                </p:cNvGrpSpPr>
                <p:nvPr/>
              </p:nvGrpSpPr>
              <p:grpSpPr bwMode="auto">
                <a:xfrm>
                  <a:off x="3672" y="1248"/>
                  <a:ext cx="240" cy="192"/>
                  <a:chOff x="3360" y="2544"/>
                  <a:chExt cx="240" cy="192"/>
                </a:xfrm>
              </p:grpSpPr>
              <p:sp>
                <p:nvSpPr>
                  <p:cNvPr id="61" name="Line 5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62" name="Line 5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63" name="Line 5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64" name="Line 6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65" name="Line 6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grpSp>
          <p:sp>
            <p:nvSpPr>
              <p:cNvPr id="51" name="Line 62"/>
              <p:cNvSpPr>
                <a:spLocks noChangeShapeType="1"/>
              </p:cNvSpPr>
              <p:nvPr/>
            </p:nvSpPr>
            <p:spPr bwMode="auto">
              <a:xfrm>
                <a:off x="1992" y="115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52" name="Line 63"/>
              <p:cNvSpPr>
                <a:spLocks noChangeShapeType="1"/>
              </p:cNvSpPr>
              <p:nvPr/>
            </p:nvSpPr>
            <p:spPr bwMode="auto">
              <a:xfrm>
                <a:off x="3672" y="1152"/>
                <a:ext cx="0" cy="144"/>
              </a:xfrm>
              <a:prstGeom prst="line">
                <a:avLst/>
              </a:prstGeom>
              <a:noFill/>
              <a:ln w="19050">
                <a:solidFill>
                  <a:srgbClr val="FF0000"/>
                </a:solidFill>
                <a:round/>
                <a:headEnd type="oval" w="med" len="med"/>
              </a:ln>
            </p:spPr>
            <p:txBody>
              <a:bodyPr/>
              <a:lstStyle/>
              <a:p>
                <a:endParaRPr lang="zh-CN" altLang="en-US">
                  <a:latin typeface="+mn-ea"/>
                </a:endParaRPr>
              </a:p>
            </p:txBody>
          </p:sp>
          <p:sp>
            <p:nvSpPr>
              <p:cNvPr id="53" name="Line 64"/>
              <p:cNvSpPr>
                <a:spLocks noChangeShapeType="1"/>
              </p:cNvSpPr>
              <p:nvPr/>
            </p:nvSpPr>
            <p:spPr bwMode="auto">
              <a:xfrm flipH="1">
                <a:off x="1656" y="1344"/>
                <a:ext cx="96"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54" name="Line 65"/>
              <p:cNvSpPr>
                <a:spLocks noChangeShapeType="1"/>
              </p:cNvSpPr>
              <p:nvPr/>
            </p:nvSpPr>
            <p:spPr bwMode="auto">
              <a:xfrm flipH="1">
                <a:off x="3912" y="1344"/>
                <a:ext cx="96" cy="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55" name="Rectangle 66"/>
              <p:cNvSpPr>
                <a:spLocks noChangeArrowheads="1"/>
              </p:cNvSpPr>
              <p:nvPr/>
            </p:nvSpPr>
            <p:spPr bwMode="auto">
              <a:xfrm>
                <a:off x="4104" y="1253"/>
                <a:ext cx="456" cy="290"/>
              </a:xfrm>
              <a:prstGeom prst="rect">
                <a:avLst/>
              </a:prstGeom>
              <a:noFill/>
              <a:ln w="12700">
                <a:noFill/>
                <a:miter lim="800000"/>
              </a:ln>
            </p:spPr>
            <p:txBody>
              <a:bodyPr lIns="12700" tIns="12700" rIns="12700" bIns="12700"/>
              <a:lstStyle/>
              <a:p>
                <a:pPr algn="just"/>
                <a:r>
                  <a:rPr lang="zh-CN" altLang="en-US" sz="1600" dirty="0">
                    <a:solidFill>
                      <a:schemeClr val="folHlink"/>
                    </a:solidFill>
                    <a:latin typeface="+mn-ea"/>
                  </a:rPr>
                  <a:t>预充</a:t>
                </a:r>
                <a:endParaRPr lang="zh-CN" altLang="en-US" sz="1600" dirty="0">
                  <a:solidFill>
                    <a:schemeClr val="folHlink"/>
                  </a:solidFill>
                  <a:latin typeface="+mn-ea"/>
                </a:endParaRPr>
              </a:p>
            </p:txBody>
          </p:sp>
          <p:sp>
            <p:nvSpPr>
              <p:cNvPr id="56" name="Rectangle 67"/>
              <p:cNvSpPr>
                <a:spLocks noChangeArrowheads="1"/>
              </p:cNvSpPr>
              <p:nvPr/>
            </p:nvSpPr>
            <p:spPr bwMode="auto">
              <a:xfrm>
                <a:off x="3432" y="1248"/>
                <a:ext cx="192"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10</a:t>
                </a:r>
                <a:endParaRPr lang="en-US" altLang="zh-CN" sz="1600">
                  <a:solidFill>
                    <a:schemeClr val="folHlink"/>
                  </a:solidFill>
                  <a:latin typeface="+mn-ea"/>
                </a:endParaRPr>
              </a:p>
            </p:txBody>
          </p:sp>
          <p:sp>
            <p:nvSpPr>
              <p:cNvPr id="57" name="Rectangle 68"/>
              <p:cNvSpPr>
                <a:spLocks noChangeArrowheads="1"/>
              </p:cNvSpPr>
              <p:nvPr/>
            </p:nvSpPr>
            <p:spPr bwMode="auto">
              <a:xfrm>
                <a:off x="2040" y="1296"/>
                <a:ext cx="192" cy="192"/>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9</a:t>
                </a:r>
                <a:endParaRPr lang="en-US" altLang="zh-CN" sz="1600" dirty="0">
                  <a:solidFill>
                    <a:schemeClr val="folHlink"/>
                  </a:solidFill>
                  <a:latin typeface="+mn-ea"/>
                </a:endParaRPr>
              </a:p>
            </p:txBody>
          </p:sp>
          <p:sp>
            <p:nvSpPr>
              <p:cNvPr id="58" name="Rectangle 69"/>
              <p:cNvSpPr>
                <a:spLocks noChangeArrowheads="1"/>
              </p:cNvSpPr>
              <p:nvPr/>
            </p:nvSpPr>
            <p:spPr bwMode="auto">
              <a:xfrm>
                <a:off x="3462" y="990"/>
                <a:ext cx="192" cy="192"/>
              </a:xfrm>
              <a:prstGeom prst="rect">
                <a:avLst/>
              </a:prstGeom>
              <a:noFill/>
              <a:ln w="12700">
                <a:noFill/>
                <a:miter lim="800000"/>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sp>
            <p:nvSpPr>
              <p:cNvPr id="149" name="Rectangle 69"/>
              <p:cNvSpPr>
                <a:spLocks noChangeArrowheads="1"/>
              </p:cNvSpPr>
              <p:nvPr/>
            </p:nvSpPr>
            <p:spPr bwMode="auto">
              <a:xfrm>
                <a:off x="1920" y="966"/>
                <a:ext cx="192" cy="192"/>
              </a:xfrm>
              <a:prstGeom prst="rect">
                <a:avLst/>
              </a:prstGeom>
              <a:noFill/>
              <a:ln w="12700">
                <a:noFill/>
                <a:miter lim="800000"/>
              </a:ln>
            </p:spPr>
            <p:txBody>
              <a:bodyPr lIns="12700" tIns="12700" rIns="12700" bIns="12700"/>
              <a:lstStyle/>
              <a:p>
                <a:pPr algn="just"/>
                <a:r>
                  <a:rPr lang="en-US" altLang="zh-CN" sz="1600" dirty="0">
                    <a:solidFill>
                      <a:schemeClr val="accent2"/>
                    </a:solidFill>
                    <a:latin typeface="+mn-ea"/>
                  </a:rPr>
                  <a:t>E</a:t>
                </a:r>
                <a:r>
                  <a:rPr lang="en-US" altLang="zh-CN" sz="1600" baseline="-25000" dirty="0">
                    <a:solidFill>
                      <a:schemeClr val="accent2"/>
                    </a:solidFill>
                    <a:latin typeface="+mn-ea"/>
                  </a:rPr>
                  <a:t>D</a:t>
                </a:r>
                <a:endParaRPr lang="en-US" altLang="zh-CN" sz="1600" dirty="0">
                  <a:solidFill>
                    <a:schemeClr val="accent2"/>
                  </a:solidFill>
                  <a:latin typeface="+mn-ea"/>
                </a:endParaRPr>
              </a:p>
            </p:txBody>
          </p:sp>
        </p:grpSp>
        <p:sp>
          <p:nvSpPr>
            <p:cNvPr id="147" name="Line 19"/>
            <p:cNvSpPr>
              <a:spLocks noChangeShapeType="1"/>
            </p:cNvSpPr>
            <p:nvPr/>
          </p:nvSpPr>
          <p:spPr bwMode="auto">
            <a:xfrm>
              <a:off x="7363888" y="1734962"/>
              <a:ext cx="0" cy="997335"/>
            </a:xfrm>
            <a:prstGeom prst="line">
              <a:avLst/>
            </a:prstGeom>
            <a:noFill/>
            <a:ln w="19050" cap="sq">
              <a:solidFill>
                <a:schemeClr val="tx1"/>
              </a:solidFill>
              <a:miter lim="800000"/>
            </a:ln>
          </p:spPr>
          <p:txBody>
            <a:bodyPr/>
            <a:lstStyle/>
            <a:p>
              <a:endParaRPr lang="zh-CN" altLang="en-US">
                <a:latin typeface="+mn-ea"/>
              </a:endParaRPr>
            </a:p>
          </p:txBody>
        </p:sp>
        <p:sp>
          <p:nvSpPr>
            <p:cNvPr id="148" name="Line 18"/>
            <p:cNvSpPr>
              <a:spLocks noChangeShapeType="1"/>
            </p:cNvSpPr>
            <p:nvPr/>
          </p:nvSpPr>
          <p:spPr bwMode="auto">
            <a:xfrm>
              <a:off x="4454991" y="1734961"/>
              <a:ext cx="0" cy="997336"/>
            </a:xfrm>
            <a:prstGeom prst="line">
              <a:avLst/>
            </a:prstGeom>
            <a:noFill/>
            <a:ln w="19050" cap="sq">
              <a:solidFill>
                <a:schemeClr val="tx1"/>
              </a:solidFill>
              <a:miter lim="800000"/>
            </a:ln>
          </p:spPr>
          <p:txBody>
            <a:bodyPr/>
            <a:lstStyle/>
            <a:p>
              <a:endParaRPr lang="zh-CN" altLang="en-US">
                <a:latin typeface="+mn-ea"/>
              </a:endParaRPr>
            </a:p>
          </p:txBody>
        </p:sp>
      </p:grpSp>
      <p:grpSp>
        <p:nvGrpSpPr>
          <p:cNvPr id="153" name="组合 152"/>
          <p:cNvGrpSpPr/>
          <p:nvPr/>
        </p:nvGrpSpPr>
        <p:grpSpPr>
          <a:xfrm>
            <a:off x="3834937" y="3332567"/>
            <a:ext cx="872669" cy="744540"/>
            <a:chOff x="4787437" y="3230967"/>
            <a:chExt cx="872669" cy="744540"/>
          </a:xfrm>
        </p:grpSpPr>
        <p:sp>
          <p:nvSpPr>
            <p:cNvPr id="35" name="Rectangle 34"/>
            <p:cNvSpPr>
              <a:spLocks noChangeArrowheads="1"/>
            </p:cNvSpPr>
            <p:nvPr/>
          </p:nvSpPr>
          <p:spPr bwMode="auto">
            <a:xfrm>
              <a:off x="4787437" y="3314078"/>
              <a:ext cx="249334" cy="332445"/>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52" name="组合 151"/>
            <p:cNvGrpSpPr/>
            <p:nvPr/>
          </p:nvGrpSpPr>
          <p:grpSpPr>
            <a:xfrm>
              <a:off x="5119882" y="3230967"/>
              <a:ext cx="540224" cy="744540"/>
              <a:chOff x="5119882" y="3230967"/>
              <a:chExt cx="540224" cy="744540"/>
            </a:xfrm>
          </p:grpSpPr>
          <p:grpSp>
            <p:nvGrpSpPr>
              <p:cNvPr id="4" name="Group 3"/>
              <p:cNvGrpSpPr>
                <a:grpSpLocks noChangeAspect="1"/>
              </p:cNvGrpSpPr>
              <p:nvPr/>
            </p:nvGrpSpPr>
            <p:grpSpPr bwMode="auto">
              <a:xfrm>
                <a:off x="5119882" y="3230967"/>
                <a:ext cx="415557" cy="332445"/>
                <a:chOff x="3360" y="2544"/>
                <a:chExt cx="240" cy="192"/>
              </a:xfrm>
            </p:grpSpPr>
            <p:sp>
              <p:nvSpPr>
                <p:cNvPr id="5" name="Line 4"/>
                <p:cNvSpPr>
                  <a:spLocks noChangeAspect="1" noChangeShapeType="1"/>
                </p:cNvSpPr>
                <p:nvPr/>
              </p:nvSpPr>
              <p:spPr bwMode="auto">
                <a:xfrm>
                  <a:off x="3456" y="2544"/>
                  <a:ext cx="0" cy="192"/>
                </a:xfrm>
                <a:prstGeom prst="line">
                  <a:avLst/>
                </a:prstGeom>
                <a:noFill/>
                <a:ln w="28575">
                  <a:solidFill>
                    <a:srgbClr val="008000"/>
                  </a:solidFill>
                  <a:round/>
                </a:ln>
              </p:spPr>
              <p:txBody>
                <a:bodyPr/>
                <a:lstStyle/>
                <a:p>
                  <a:endParaRPr lang="zh-CN" altLang="en-US">
                    <a:latin typeface="+mn-ea"/>
                  </a:endParaRPr>
                </a:p>
              </p:txBody>
            </p:sp>
            <p:sp>
              <p:nvSpPr>
                <p:cNvPr id="6" name="Line 5"/>
                <p:cNvSpPr>
                  <a:spLocks noChangeAspect="1" noChangeShapeType="1"/>
                </p:cNvSpPr>
                <p:nvPr/>
              </p:nvSpPr>
              <p:spPr bwMode="auto">
                <a:xfrm>
                  <a:off x="3504" y="2592"/>
                  <a:ext cx="0" cy="96"/>
                </a:xfrm>
                <a:prstGeom prst="line">
                  <a:avLst/>
                </a:prstGeom>
                <a:noFill/>
                <a:ln w="28575">
                  <a:solidFill>
                    <a:srgbClr val="008000"/>
                  </a:solidFill>
                  <a:round/>
                </a:ln>
              </p:spPr>
              <p:txBody>
                <a:bodyPr/>
                <a:lstStyle/>
                <a:p>
                  <a:endParaRPr lang="zh-CN" altLang="en-US">
                    <a:latin typeface="+mn-ea"/>
                  </a:endParaRPr>
                </a:p>
              </p:txBody>
            </p:sp>
            <p:sp>
              <p:nvSpPr>
                <p:cNvPr id="7" name="Line 6"/>
                <p:cNvSpPr>
                  <a:spLocks noChangeAspect="1" noChangeShapeType="1"/>
                </p:cNvSpPr>
                <p:nvPr/>
              </p:nvSpPr>
              <p:spPr bwMode="auto">
                <a:xfrm>
                  <a:off x="3360" y="2592"/>
                  <a:ext cx="96" cy="0"/>
                </a:xfrm>
                <a:prstGeom prst="line">
                  <a:avLst/>
                </a:prstGeom>
                <a:noFill/>
                <a:ln w="19050">
                  <a:solidFill>
                    <a:srgbClr val="008000"/>
                  </a:solidFill>
                  <a:round/>
                </a:ln>
              </p:spPr>
              <p:txBody>
                <a:bodyPr/>
                <a:lstStyle/>
                <a:p>
                  <a:endParaRPr lang="zh-CN" altLang="en-US">
                    <a:latin typeface="+mn-ea"/>
                  </a:endParaRPr>
                </a:p>
              </p:txBody>
            </p:sp>
            <p:sp>
              <p:nvSpPr>
                <p:cNvPr id="8" name="Line 7"/>
                <p:cNvSpPr>
                  <a:spLocks noChangeAspect="1" noChangeShapeType="1"/>
                </p:cNvSpPr>
                <p:nvPr/>
              </p:nvSpPr>
              <p:spPr bwMode="auto">
                <a:xfrm>
                  <a:off x="3360" y="2688"/>
                  <a:ext cx="96" cy="0"/>
                </a:xfrm>
                <a:prstGeom prst="line">
                  <a:avLst/>
                </a:prstGeom>
                <a:noFill/>
                <a:ln w="19050">
                  <a:solidFill>
                    <a:srgbClr val="008000"/>
                  </a:solidFill>
                  <a:round/>
                </a:ln>
              </p:spPr>
              <p:txBody>
                <a:bodyPr/>
                <a:lstStyle/>
                <a:p>
                  <a:endParaRPr lang="zh-CN" altLang="en-US">
                    <a:latin typeface="+mn-ea"/>
                  </a:endParaRPr>
                </a:p>
              </p:txBody>
            </p:sp>
            <p:sp>
              <p:nvSpPr>
                <p:cNvPr id="9" name="Line 8"/>
                <p:cNvSpPr>
                  <a:spLocks noChangeAspect="1" noChangeShapeType="1"/>
                </p:cNvSpPr>
                <p:nvPr/>
              </p:nvSpPr>
              <p:spPr bwMode="auto">
                <a:xfrm>
                  <a:off x="3504" y="2640"/>
                  <a:ext cx="96" cy="0"/>
                </a:xfrm>
                <a:prstGeom prst="line">
                  <a:avLst/>
                </a:prstGeom>
                <a:noFill/>
                <a:ln w="19050">
                  <a:solidFill>
                    <a:srgbClr val="008000"/>
                  </a:solidFill>
                  <a:round/>
                </a:ln>
              </p:spPr>
              <p:txBody>
                <a:bodyPr/>
                <a:lstStyle/>
                <a:p>
                  <a:endParaRPr lang="zh-CN" altLang="en-US">
                    <a:latin typeface="+mn-ea"/>
                  </a:endParaRPr>
                </a:p>
              </p:txBody>
            </p:sp>
          </p:grpSp>
          <p:sp>
            <p:nvSpPr>
              <p:cNvPr id="12" name="Line 11"/>
              <p:cNvSpPr>
                <a:spLocks noChangeAspect="1" noChangeShapeType="1"/>
              </p:cNvSpPr>
              <p:nvPr/>
            </p:nvSpPr>
            <p:spPr bwMode="auto">
              <a:xfrm>
                <a:off x="5119882" y="3480301"/>
                <a:ext cx="0" cy="495206"/>
              </a:xfrm>
              <a:prstGeom prst="line">
                <a:avLst/>
              </a:prstGeom>
              <a:noFill/>
              <a:ln w="19050">
                <a:solidFill>
                  <a:srgbClr val="008000"/>
                </a:solidFill>
                <a:round/>
              </a:ln>
            </p:spPr>
            <p:txBody>
              <a:bodyPr/>
              <a:lstStyle/>
              <a:p>
                <a:endParaRPr lang="zh-CN" altLang="en-US">
                  <a:latin typeface="+mn-ea"/>
                </a:endParaRPr>
              </a:p>
            </p:txBody>
          </p:sp>
          <p:sp>
            <p:nvSpPr>
              <p:cNvPr id="151" name="Line 10"/>
              <p:cNvSpPr>
                <a:spLocks noChangeAspect="1" noChangeShapeType="1"/>
              </p:cNvSpPr>
              <p:nvPr/>
            </p:nvSpPr>
            <p:spPr bwMode="auto">
              <a:xfrm>
                <a:off x="5119882" y="3975507"/>
                <a:ext cx="540224" cy="0"/>
              </a:xfrm>
              <a:prstGeom prst="line">
                <a:avLst/>
              </a:prstGeom>
              <a:noFill/>
              <a:ln w="19050">
                <a:solidFill>
                  <a:srgbClr val="008000"/>
                </a:solidFill>
                <a:round/>
              </a:ln>
            </p:spPr>
            <p:txBody>
              <a:bodyPr/>
              <a:lstStyle/>
              <a:p>
                <a:endParaRPr lang="zh-CN" altLang="en-US">
                  <a:latin typeface="+mn-ea"/>
                </a:endParaRPr>
              </a:p>
            </p:txBody>
          </p:sp>
        </p:grpSp>
      </p:grpSp>
      <p:grpSp>
        <p:nvGrpSpPr>
          <p:cNvPr id="156" name="组合 155"/>
          <p:cNvGrpSpPr/>
          <p:nvPr/>
        </p:nvGrpSpPr>
        <p:grpSpPr>
          <a:xfrm>
            <a:off x="3170046" y="2833897"/>
            <a:ext cx="1745338" cy="3075121"/>
            <a:chOff x="4122546" y="2732297"/>
            <a:chExt cx="1745338" cy="3075121"/>
          </a:xfrm>
        </p:grpSpPr>
        <p:sp>
          <p:nvSpPr>
            <p:cNvPr id="19" name="Line 18"/>
            <p:cNvSpPr>
              <a:spLocks noChangeShapeType="1"/>
            </p:cNvSpPr>
            <p:nvPr/>
          </p:nvSpPr>
          <p:spPr bwMode="auto">
            <a:xfrm>
              <a:off x="4454992" y="2732297"/>
              <a:ext cx="0" cy="2327120"/>
            </a:xfrm>
            <a:prstGeom prst="line">
              <a:avLst/>
            </a:prstGeom>
            <a:noFill/>
            <a:ln w="19050">
              <a:solidFill>
                <a:schemeClr val="tx1"/>
              </a:solidFill>
              <a:round/>
            </a:ln>
          </p:spPr>
          <p:txBody>
            <a:bodyPr/>
            <a:lstStyle/>
            <a:p>
              <a:endParaRPr lang="zh-CN" altLang="en-US">
                <a:latin typeface="+mn-ea"/>
              </a:endParaRPr>
            </a:p>
          </p:txBody>
        </p:sp>
        <p:grpSp>
          <p:nvGrpSpPr>
            <p:cNvPr id="155" name="组合 154"/>
            <p:cNvGrpSpPr/>
            <p:nvPr/>
          </p:nvGrpSpPr>
          <p:grpSpPr>
            <a:xfrm>
              <a:off x="4122546" y="4477637"/>
              <a:ext cx="1745338" cy="1329781"/>
              <a:chOff x="4122546" y="4477637"/>
              <a:chExt cx="1745338" cy="1329781"/>
            </a:xfrm>
          </p:grpSpPr>
          <p:grpSp>
            <p:nvGrpSpPr>
              <p:cNvPr id="129" name="Group 128"/>
              <p:cNvGrpSpPr/>
              <p:nvPr/>
            </p:nvGrpSpPr>
            <p:grpSpPr bwMode="auto">
              <a:xfrm>
                <a:off x="4122546" y="4477637"/>
                <a:ext cx="748002" cy="1329781"/>
                <a:chOff x="1800" y="2976"/>
                <a:chExt cx="432" cy="768"/>
              </a:xfrm>
            </p:grpSpPr>
            <p:grpSp>
              <p:nvGrpSpPr>
                <p:cNvPr id="130" name="Group 129"/>
                <p:cNvGrpSpPr/>
                <p:nvPr/>
              </p:nvGrpSpPr>
              <p:grpSpPr bwMode="auto">
                <a:xfrm>
                  <a:off x="1800" y="3264"/>
                  <a:ext cx="432" cy="480"/>
                  <a:chOff x="1800" y="3264"/>
                  <a:chExt cx="432" cy="480"/>
                </a:xfrm>
              </p:grpSpPr>
              <p:grpSp>
                <p:nvGrpSpPr>
                  <p:cNvPr id="132" name="Group 130"/>
                  <p:cNvGrpSpPr/>
                  <p:nvPr/>
                </p:nvGrpSpPr>
                <p:grpSpPr bwMode="auto">
                  <a:xfrm>
                    <a:off x="1800" y="3264"/>
                    <a:ext cx="432" cy="480"/>
                    <a:chOff x="1800" y="3264"/>
                    <a:chExt cx="432" cy="480"/>
                  </a:xfrm>
                </p:grpSpPr>
                <p:grpSp>
                  <p:nvGrpSpPr>
                    <p:cNvPr id="134" name="Group 131"/>
                    <p:cNvGrpSpPr/>
                    <p:nvPr/>
                  </p:nvGrpSpPr>
                  <p:grpSpPr bwMode="auto">
                    <a:xfrm>
                      <a:off x="1992" y="3264"/>
                      <a:ext cx="240" cy="480"/>
                      <a:chOff x="1992" y="3264"/>
                      <a:chExt cx="240" cy="480"/>
                    </a:xfrm>
                  </p:grpSpPr>
                  <p:grpSp>
                    <p:nvGrpSpPr>
                      <p:cNvPr id="136" name="Group 132"/>
                      <p:cNvGrpSpPr>
                        <a:grpSpLocks noChangeAspect="1"/>
                      </p:cNvGrpSpPr>
                      <p:nvPr/>
                    </p:nvGrpSpPr>
                    <p:grpSpPr bwMode="auto">
                      <a:xfrm>
                        <a:off x="1992" y="3264"/>
                        <a:ext cx="240" cy="192"/>
                        <a:chOff x="3360" y="2544"/>
                        <a:chExt cx="240" cy="192"/>
                      </a:xfrm>
                    </p:grpSpPr>
                    <p:sp>
                      <p:nvSpPr>
                        <p:cNvPr id="138" name="Line 133"/>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39" name="Line 134"/>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40" name="Line 135"/>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41" name="Line 136"/>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42" name="Line 137"/>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37" name="Line 138"/>
                      <p:cNvSpPr>
                        <a:spLocks noChangeShapeType="1"/>
                      </p:cNvSpPr>
                      <p:nvPr/>
                    </p:nvSpPr>
                    <p:spPr bwMode="auto">
                      <a:xfrm>
                        <a:off x="1992" y="3408"/>
                        <a:ext cx="0" cy="336"/>
                      </a:xfrm>
                      <a:prstGeom prst="line">
                        <a:avLst/>
                      </a:prstGeom>
                      <a:noFill/>
                      <a:ln w="19050">
                        <a:solidFill>
                          <a:schemeClr val="tx1"/>
                        </a:solidFill>
                        <a:round/>
                        <a:tailEnd type="triangle" w="med" len="med"/>
                      </a:ln>
                    </p:spPr>
                    <p:txBody>
                      <a:bodyPr/>
                      <a:lstStyle/>
                      <a:p>
                        <a:endParaRPr lang="zh-CN" altLang="en-US">
                          <a:latin typeface="+mn-ea"/>
                        </a:endParaRPr>
                      </a:p>
                    </p:txBody>
                  </p:sp>
                </p:grpSp>
                <p:sp>
                  <p:nvSpPr>
                    <p:cNvPr id="135" name="Rectangle 139"/>
                    <p:cNvSpPr>
                      <a:spLocks noChangeArrowheads="1"/>
                    </p:cNvSpPr>
                    <p:nvPr/>
                  </p:nvSpPr>
                  <p:spPr bwMode="auto">
                    <a:xfrm>
                      <a:off x="1800" y="3264"/>
                      <a:ext cx="144" cy="192"/>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7</a:t>
                      </a:r>
                      <a:endParaRPr lang="en-US" altLang="zh-CN" sz="1600">
                        <a:solidFill>
                          <a:schemeClr val="folHlink"/>
                        </a:solidFill>
                        <a:latin typeface="+mn-ea"/>
                      </a:endParaRPr>
                    </a:p>
                  </p:txBody>
                </p:sp>
              </p:grpSp>
              <p:sp>
                <p:nvSpPr>
                  <p:cNvPr id="133" name="Rectangle 140"/>
                  <p:cNvSpPr>
                    <a:spLocks noChangeArrowheads="1"/>
                  </p:cNvSpPr>
                  <p:nvPr/>
                </p:nvSpPr>
                <p:spPr bwMode="auto">
                  <a:xfrm>
                    <a:off x="2016" y="3600"/>
                    <a:ext cx="216" cy="144"/>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grpSp>
            <p:sp>
              <p:nvSpPr>
                <p:cNvPr id="131" name="Rectangle 141"/>
                <p:cNvSpPr>
                  <a:spLocks noChangeArrowheads="1"/>
                </p:cNvSpPr>
                <p:nvPr/>
              </p:nvSpPr>
              <p:spPr bwMode="auto">
                <a:xfrm>
                  <a:off x="2016" y="2976"/>
                  <a:ext cx="144" cy="192"/>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D</a:t>
                  </a:r>
                  <a:endParaRPr lang="en-US" altLang="zh-CN" sz="1600" dirty="0">
                    <a:solidFill>
                      <a:schemeClr val="folHlink"/>
                    </a:solidFill>
                    <a:latin typeface="+mn-ea"/>
                  </a:endParaRPr>
                </a:p>
              </p:txBody>
            </p:sp>
          </p:grpSp>
          <p:sp>
            <p:nvSpPr>
              <p:cNvPr id="154" name="Line 31"/>
              <p:cNvSpPr>
                <a:spLocks noChangeShapeType="1"/>
              </p:cNvSpPr>
              <p:nvPr/>
            </p:nvSpPr>
            <p:spPr bwMode="auto">
              <a:xfrm>
                <a:off x="4704325" y="5144694"/>
                <a:ext cx="1163559" cy="0"/>
              </a:xfrm>
              <a:prstGeom prst="line">
                <a:avLst/>
              </a:prstGeom>
              <a:noFill/>
              <a:ln w="19050">
                <a:solidFill>
                  <a:schemeClr val="tx1"/>
                </a:solidFill>
                <a:round/>
              </a:ln>
            </p:spPr>
            <p:txBody>
              <a:bodyPr/>
              <a:lstStyle/>
              <a:p>
                <a:endParaRPr lang="zh-CN" altLang="en-US">
                  <a:latin typeface="+mn-ea"/>
                </a:endParaRPr>
              </a:p>
            </p:txBody>
          </p:sp>
        </p:grpSp>
      </p:grpSp>
      <p:sp>
        <p:nvSpPr>
          <p:cNvPr id="159" name="内容占位符 2"/>
          <p:cNvSpPr>
            <a:spLocks noGrp="1"/>
          </p:cNvSpPr>
          <p:nvPr>
            <p:ph idx="1"/>
          </p:nvPr>
        </p:nvSpPr>
        <p:spPr>
          <a:xfrm>
            <a:off x="7990504" y="4389369"/>
            <a:ext cx="4041147" cy="1875740"/>
          </a:xfrm>
        </p:spPr>
        <p:txBody>
          <a:bodyPr/>
          <a:lstStyle/>
          <a:p>
            <a:r>
              <a:rPr lang="zh-CN" altLang="en-US" b="1" dirty="0"/>
              <a:t>进一步提高存储密度</a:t>
            </a:r>
            <a:endParaRPr lang="zh-CN" altLang="en-US" b="1" dirty="0"/>
          </a:p>
          <a:p>
            <a:pPr lvl="1"/>
            <a:r>
              <a:rPr lang="zh-CN" altLang="en-US" dirty="0"/>
              <a:t>核心是电容</a:t>
            </a:r>
            <a:endParaRPr lang="zh-CN" altLang="en-US" dirty="0"/>
          </a:p>
          <a:p>
            <a:pPr lvl="1"/>
            <a:r>
              <a:rPr lang="zh-CN" altLang="en-US" dirty="0"/>
              <a:t>裁剪冗余电路</a:t>
            </a:r>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50"/>
                                        </p:tgtEl>
                                        <p:attrNameLst>
                                          <p:attrName>ppt_x</p:attrName>
                                        </p:attrNameLst>
                                      </p:cBhvr>
                                      <p:tavLst>
                                        <p:tav tm="0">
                                          <p:val>
                                            <p:strVal val="ppt_x"/>
                                          </p:val>
                                        </p:tav>
                                        <p:tav tm="100000">
                                          <p:val>
                                            <p:strVal val="ppt_x"/>
                                          </p:val>
                                        </p:tav>
                                      </p:tavLst>
                                    </p:anim>
                                    <p:anim calcmode="lin" valueType="num">
                                      <p:cBhvr additive="base">
                                        <p:cTn id="13" dur="500"/>
                                        <p:tgtEl>
                                          <p:spTgt spid="150"/>
                                        </p:tgtEl>
                                        <p:attrNameLst>
                                          <p:attrName>ppt_y</p:attrName>
                                        </p:attrNameLst>
                                      </p:cBhvr>
                                      <p:tavLst>
                                        <p:tav tm="0">
                                          <p:val>
                                            <p:strVal val="ppt_y"/>
                                          </p:val>
                                        </p:tav>
                                        <p:tav tm="100000">
                                          <p:val>
                                            <p:strVal val="1+ppt_h/2"/>
                                          </p:val>
                                        </p:tav>
                                      </p:tavLst>
                                    </p:anim>
                                    <p:set>
                                      <p:cBhvr>
                                        <p:cTn id="14" dur="1" fill="hold">
                                          <p:stCondLst>
                                            <p:cond delay="499"/>
                                          </p:stCondLst>
                                        </p:cTn>
                                        <p:tgtEl>
                                          <p:spTgt spid="15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73"/>
                                        </p:tgtEl>
                                        <p:attrNameLst>
                                          <p:attrName>ppt_x</p:attrName>
                                        </p:attrNameLst>
                                      </p:cBhvr>
                                      <p:tavLst>
                                        <p:tav tm="0">
                                          <p:val>
                                            <p:strVal val="ppt_x"/>
                                          </p:val>
                                        </p:tav>
                                        <p:tav tm="100000">
                                          <p:val>
                                            <p:strVal val="ppt_x"/>
                                          </p:val>
                                        </p:tav>
                                      </p:tavLst>
                                    </p:anim>
                                    <p:anim calcmode="lin" valueType="num">
                                      <p:cBhvr additive="base">
                                        <p:cTn id="19" dur="500"/>
                                        <p:tgtEl>
                                          <p:spTgt spid="73"/>
                                        </p:tgtEl>
                                        <p:attrNameLst>
                                          <p:attrName>ppt_y</p:attrName>
                                        </p:attrNameLst>
                                      </p:cBhvr>
                                      <p:tavLst>
                                        <p:tav tm="0">
                                          <p:val>
                                            <p:strVal val="ppt_y"/>
                                          </p:val>
                                        </p:tav>
                                        <p:tav tm="100000">
                                          <p:val>
                                            <p:strVal val="1+ppt_h/2"/>
                                          </p:val>
                                        </p:tav>
                                      </p:tavLst>
                                    </p:anim>
                                    <p:set>
                                      <p:cBhvr>
                                        <p:cTn id="20" dur="1" fill="hold">
                                          <p:stCondLst>
                                            <p:cond delay="499"/>
                                          </p:stCondLst>
                                        </p:cTn>
                                        <p:tgtEl>
                                          <p:spTgt spid="7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3"/>
                                        </p:tgtEl>
                                        <p:attrNameLst>
                                          <p:attrName>ppt_x</p:attrName>
                                        </p:attrNameLst>
                                      </p:cBhvr>
                                      <p:tavLst>
                                        <p:tav tm="0">
                                          <p:val>
                                            <p:strVal val="ppt_x"/>
                                          </p:val>
                                        </p:tav>
                                        <p:tav tm="100000">
                                          <p:val>
                                            <p:strVal val="ppt_x"/>
                                          </p:val>
                                        </p:tav>
                                      </p:tavLst>
                                    </p:anim>
                                    <p:anim calcmode="lin" valueType="num">
                                      <p:cBhvr additive="base">
                                        <p:cTn id="25" dur="500"/>
                                        <p:tgtEl>
                                          <p:spTgt spid="103"/>
                                        </p:tgtEl>
                                        <p:attrNameLst>
                                          <p:attrName>ppt_y</p:attrName>
                                        </p:attrNameLst>
                                      </p:cBhvr>
                                      <p:tavLst>
                                        <p:tav tm="0">
                                          <p:val>
                                            <p:strVal val="ppt_y"/>
                                          </p:val>
                                        </p:tav>
                                        <p:tav tm="100000">
                                          <p:val>
                                            <p:strVal val="1+ppt_h/2"/>
                                          </p:val>
                                        </p:tav>
                                      </p:tavLst>
                                    </p:anim>
                                    <p:set>
                                      <p:cBhvr>
                                        <p:cTn id="26" dur="1" fill="hold">
                                          <p:stCondLst>
                                            <p:cond delay="499"/>
                                          </p:stCondLst>
                                        </p:cTn>
                                        <p:tgtEl>
                                          <p:spTgt spid="10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53"/>
                                        </p:tgtEl>
                                        <p:attrNameLst>
                                          <p:attrName>ppt_x</p:attrName>
                                        </p:attrNameLst>
                                      </p:cBhvr>
                                      <p:tavLst>
                                        <p:tav tm="0">
                                          <p:val>
                                            <p:strVal val="ppt_x"/>
                                          </p:val>
                                        </p:tav>
                                        <p:tav tm="100000">
                                          <p:val>
                                            <p:strVal val="ppt_x"/>
                                          </p:val>
                                        </p:tav>
                                      </p:tavLst>
                                    </p:anim>
                                    <p:anim calcmode="lin" valueType="num">
                                      <p:cBhvr additive="base">
                                        <p:cTn id="31" dur="500"/>
                                        <p:tgtEl>
                                          <p:spTgt spid="153"/>
                                        </p:tgtEl>
                                        <p:attrNameLst>
                                          <p:attrName>ppt_y</p:attrName>
                                        </p:attrNameLst>
                                      </p:cBhvr>
                                      <p:tavLst>
                                        <p:tav tm="0">
                                          <p:val>
                                            <p:strVal val="ppt_y"/>
                                          </p:val>
                                        </p:tav>
                                        <p:tav tm="100000">
                                          <p:val>
                                            <p:strVal val="1+ppt_h/2"/>
                                          </p:val>
                                        </p:tav>
                                      </p:tavLst>
                                    </p:anim>
                                    <p:set>
                                      <p:cBhvr>
                                        <p:cTn id="32" dur="1" fill="hold">
                                          <p:stCondLst>
                                            <p:cond delay="499"/>
                                          </p:stCondLst>
                                        </p:cTn>
                                        <p:tgtEl>
                                          <p:spTgt spid="15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56"/>
                                        </p:tgtEl>
                                        <p:attrNameLst>
                                          <p:attrName>ppt_x</p:attrName>
                                        </p:attrNameLst>
                                      </p:cBhvr>
                                      <p:tavLst>
                                        <p:tav tm="0">
                                          <p:val>
                                            <p:strVal val="ppt_x"/>
                                          </p:val>
                                        </p:tav>
                                        <p:tav tm="100000">
                                          <p:val>
                                            <p:strVal val="ppt_x"/>
                                          </p:val>
                                        </p:tav>
                                      </p:tavLst>
                                    </p:anim>
                                    <p:anim calcmode="lin" valueType="num">
                                      <p:cBhvr additive="base">
                                        <p:cTn id="37" dur="500"/>
                                        <p:tgtEl>
                                          <p:spTgt spid="156"/>
                                        </p:tgtEl>
                                        <p:attrNameLst>
                                          <p:attrName>ppt_y</p:attrName>
                                        </p:attrNameLst>
                                      </p:cBhvr>
                                      <p:tavLst>
                                        <p:tav tm="0">
                                          <p:val>
                                            <p:strVal val="ppt_y"/>
                                          </p:val>
                                        </p:tav>
                                        <p:tav tm="100000">
                                          <p:val>
                                            <p:strVal val="1+ppt_h/2"/>
                                          </p:val>
                                        </p:tav>
                                      </p:tavLst>
                                    </p:anim>
                                    <p:set>
                                      <p:cBhvr>
                                        <p:cTn id="38" dur="1" fill="hold">
                                          <p:stCondLst>
                                            <p:cond delay="499"/>
                                          </p:stCondLst>
                                        </p:cTn>
                                        <p:tgtEl>
                                          <p:spTgt spid="1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3" name="组合 12"/>
          <p:cNvGrpSpPr/>
          <p:nvPr/>
        </p:nvGrpSpPr>
        <p:grpSpPr>
          <a:xfrm>
            <a:off x="1419044" y="3284598"/>
            <a:ext cx="3622119" cy="1769027"/>
            <a:chOff x="1419044" y="3284598"/>
            <a:chExt cx="3622119" cy="1769027"/>
          </a:xfrm>
        </p:grpSpPr>
        <p:grpSp>
          <p:nvGrpSpPr>
            <p:cNvPr id="101" name="组合 100"/>
            <p:cNvGrpSpPr/>
            <p:nvPr/>
          </p:nvGrpSpPr>
          <p:grpSpPr>
            <a:xfrm>
              <a:off x="1419044" y="3284598"/>
              <a:ext cx="3622119" cy="1769027"/>
              <a:chOff x="1419044" y="3284598"/>
              <a:chExt cx="3622119" cy="1769027"/>
            </a:xfrm>
          </p:grpSpPr>
          <p:sp>
            <p:nvSpPr>
              <p:cNvPr id="81" name="矩形 80"/>
              <p:cNvSpPr/>
              <p:nvPr/>
            </p:nvSpPr>
            <p:spPr>
              <a:xfrm>
                <a:off x="1419044" y="3284598"/>
                <a:ext cx="3622119" cy="1769027"/>
              </a:xfrm>
              <a:prstGeom prst="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Line 41"/>
              <p:cNvSpPr>
                <a:spLocks noChangeShapeType="1"/>
              </p:cNvSpPr>
              <p:nvPr/>
            </p:nvSpPr>
            <p:spPr bwMode="auto">
              <a:xfrm flipH="1" flipV="1">
                <a:off x="1912087" y="3560457"/>
                <a:ext cx="548793" cy="0"/>
              </a:xfrm>
              <a:prstGeom prst="line">
                <a:avLst/>
              </a:prstGeom>
              <a:noFill/>
              <a:ln w="19050" cap="sq">
                <a:solidFill>
                  <a:schemeClr val="tx1"/>
                </a:solidFill>
                <a:miter lim="800000"/>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Line 89"/>
              <p:cNvSpPr>
                <a:spLocks noChangeAspect="1" noChangeShapeType="1"/>
              </p:cNvSpPr>
              <p:nvPr/>
            </p:nvSpPr>
            <p:spPr bwMode="auto">
              <a:xfrm rot="5400000">
                <a:off x="2537081" y="3562045"/>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90"/>
              <p:cNvSpPr>
                <a:spLocks noChangeAspect="1" noChangeShapeType="1"/>
              </p:cNvSpPr>
              <p:nvPr/>
            </p:nvSpPr>
            <p:spPr bwMode="auto">
              <a:xfrm rot="5400000">
                <a:off x="2537081" y="3714445"/>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Line 91"/>
              <p:cNvSpPr>
                <a:spLocks noChangeAspect="1" noChangeShapeType="1"/>
              </p:cNvSpPr>
              <p:nvPr/>
            </p:nvSpPr>
            <p:spPr bwMode="auto">
              <a:xfrm rot="5400000">
                <a:off x="2537081" y="3638245"/>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Line 92"/>
              <p:cNvSpPr>
                <a:spLocks noChangeAspect="1" noChangeShapeType="1"/>
              </p:cNvSpPr>
              <p:nvPr/>
            </p:nvSpPr>
            <p:spPr bwMode="auto">
              <a:xfrm rot="5400000">
                <a:off x="2384681" y="3638245"/>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Line 47"/>
              <p:cNvSpPr>
                <a:spLocks noChangeAspect="1" noChangeShapeType="1"/>
              </p:cNvSpPr>
              <p:nvPr/>
            </p:nvSpPr>
            <p:spPr bwMode="auto">
              <a:xfrm flipV="1">
                <a:off x="2613281" y="3559508"/>
                <a:ext cx="1248592" cy="0"/>
              </a:xfrm>
              <a:prstGeom prst="line">
                <a:avLst/>
              </a:prstGeom>
              <a:noFill/>
              <a:ln w="19050" cap="sq">
                <a:solidFill>
                  <a:srgbClr val="000000"/>
                </a:solidFill>
                <a:miter lim="800000"/>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40" name="Line 50"/>
              <p:cNvSpPr>
                <a:spLocks noChangeShapeType="1"/>
              </p:cNvSpPr>
              <p:nvPr/>
            </p:nvSpPr>
            <p:spPr bwMode="auto">
              <a:xfrm flipV="1">
                <a:off x="2533605" y="3796117"/>
                <a:ext cx="0" cy="399066"/>
              </a:xfrm>
              <a:prstGeom prst="line">
                <a:avLst/>
              </a:prstGeom>
              <a:noFill/>
              <a:ln w="19050">
                <a:solidFill>
                  <a:schemeClr val="tx1"/>
                </a:solidFill>
                <a:round/>
                <a:headEnd type="oval"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1" name="组合 40"/>
              <p:cNvGrpSpPr/>
              <p:nvPr/>
            </p:nvGrpSpPr>
            <p:grpSpPr>
              <a:xfrm flipV="1">
                <a:off x="3785673" y="3558714"/>
                <a:ext cx="786548" cy="428298"/>
                <a:chOff x="2915912" y="3301352"/>
                <a:chExt cx="786548" cy="428298"/>
              </a:xfrm>
            </p:grpSpPr>
            <p:grpSp>
              <p:nvGrpSpPr>
                <p:cNvPr id="42" name="组合 41"/>
                <p:cNvGrpSpPr/>
                <p:nvPr/>
              </p:nvGrpSpPr>
              <p:grpSpPr>
                <a:xfrm>
                  <a:off x="2915912" y="3501050"/>
                  <a:ext cx="786548" cy="228600"/>
                  <a:chOff x="3073351" y="3567067"/>
                  <a:chExt cx="786548" cy="228600"/>
                </a:xfrm>
              </p:grpSpPr>
              <p:sp>
                <p:nvSpPr>
                  <p:cNvPr id="44" name="Line 89"/>
                  <p:cNvSpPr>
                    <a:spLocks noChangeAspect="1" noChangeShapeType="1"/>
                  </p:cNvSpPr>
                  <p:nvPr/>
                </p:nvSpPr>
                <p:spPr bwMode="auto">
                  <a:xfrm rot="16200000" flipV="1">
                    <a:off x="3225751" y="3490867"/>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90"/>
                  <p:cNvSpPr>
                    <a:spLocks noChangeAspect="1" noChangeShapeType="1"/>
                  </p:cNvSpPr>
                  <p:nvPr/>
                </p:nvSpPr>
                <p:spPr bwMode="auto">
                  <a:xfrm rot="16200000" flipV="1">
                    <a:off x="3225751" y="3490867"/>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Line 91"/>
                  <p:cNvSpPr>
                    <a:spLocks noChangeAspect="1" noChangeShapeType="1"/>
                  </p:cNvSpPr>
                  <p:nvPr/>
                </p:nvSpPr>
                <p:spPr bwMode="auto">
                  <a:xfrm rot="16200000" flipV="1">
                    <a:off x="3225751" y="3719467"/>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Line 92"/>
                  <p:cNvSpPr>
                    <a:spLocks noChangeAspect="1" noChangeShapeType="1"/>
                  </p:cNvSpPr>
                  <p:nvPr/>
                </p:nvSpPr>
                <p:spPr bwMode="auto">
                  <a:xfrm rot="16200000" flipV="1">
                    <a:off x="3073351" y="3719467"/>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Line 47"/>
                  <p:cNvSpPr>
                    <a:spLocks noChangeAspect="1" noChangeShapeType="1"/>
                  </p:cNvSpPr>
                  <p:nvPr/>
                </p:nvSpPr>
                <p:spPr bwMode="auto">
                  <a:xfrm>
                    <a:off x="3308423" y="3790584"/>
                    <a:ext cx="551476" cy="0"/>
                  </a:xfrm>
                  <a:prstGeom prst="line">
                    <a:avLst/>
                  </a:prstGeom>
                  <a:noFill/>
                  <a:ln w="19050" cap="sq">
                    <a:solidFill>
                      <a:srgbClr val="000000"/>
                    </a:solidFill>
                    <a:miter lim="800000"/>
                    <a:headEnd type="none"/>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43" name="Line 50"/>
                <p:cNvSpPr>
                  <a:spLocks noChangeShapeType="1"/>
                </p:cNvSpPr>
                <p:nvPr/>
              </p:nvSpPr>
              <p:spPr bwMode="auto">
                <a:xfrm>
                  <a:off x="3064836" y="3301352"/>
                  <a:ext cx="0" cy="194225"/>
                </a:xfrm>
                <a:prstGeom prst="line">
                  <a:avLst/>
                </a:prstGeom>
                <a:noFill/>
                <a:ln w="19050">
                  <a:solidFill>
                    <a:schemeClr val="tx1"/>
                  </a:solidFill>
                  <a:round/>
                  <a:headEnd type="oval"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9" name="Line 47"/>
              <p:cNvSpPr>
                <a:spLocks noChangeAspect="1" noChangeShapeType="1"/>
              </p:cNvSpPr>
              <p:nvPr/>
            </p:nvSpPr>
            <p:spPr bwMode="auto">
              <a:xfrm flipV="1">
                <a:off x="1912088" y="3994974"/>
                <a:ext cx="2033579" cy="0"/>
              </a:xfrm>
              <a:prstGeom prst="line">
                <a:avLst/>
              </a:prstGeom>
              <a:noFill/>
              <a:ln w="19050" cap="sq">
                <a:solidFill>
                  <a:srgbClr val="000000"/>
                </a:solidFill>
                <a:miter lim="800000"/>
                <a:headEnd type="oval"/>
                <a:tailEnd type="none" w="med" len="med"/>
              </a:ln>
            </p:spPr>
            <p:txBody>
              <a:bodyPr/>
              <a:lstStyle/>
              <a:p>
                <a:pPr fontAlgn="base">
                  <a:spcBef>
                    <a:spcPct val="0"/>
                  </a:spcBef>
                  <a:spcAft>
                    <a:spcPct val="0"/>
                  </a:spcAft>
                </a:pPr>
                <a:endParaRPr lang="zh-CN" altLang="en-US" sz="2000" kern="0">
                  <a:latin typeface="Times New Roman" panose="02020603050405020304" pitchFamily="18" charset="0"/>
                  <a:cs typeface="Times New Roman" panose="02020603050405020304" pitchFamily="18" charset="0"/>
                </a:endParaRPr>
              </a:p>
            </p:txBody>
          </p:sp>
          <p:sp>
            <p:nvSpPr>
              <p:cNvPr id="50" name="Line 47"/>
              <p:cNvSpPr>
                <a:spLocks noChangeAspect="1" noChangeShapeType="1"/>
              </p:cNvSpPr>
              <p:nvPr/>
            </p:nvSpPr>
            <p:spPr bwMode="auto">
              <a:xfrm flipV="1">
                <a:off x="2533605" y="4195183"/>
                <a:ext cx="2045483" cy="0"/>
              </a:xfrm>
              <a:prstGeom prst="line">
                <a:avLst/>
              </a:prstGeom>
              <a:noFill/>
              <a:ln w="19050" cap="sq">
                <a:solidFill>
                  <a:srgbClr val="000000"/>
                </a:solidFill>
                <a:miter lim="800000"/>
                <a:headEnd type="oval"/>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51" name="Line 41"/>
              <p:cNvSpPr>
                <a:spLocks noChangeShapeType="1"/>
              </p:cNvSpPr>
              <p:nvPr/>
            </p:nvSpPr>
            <p:spPr bwMode="auto">
              <a:xfrm flipH="1">
                <a:off x="1912087" y="4736751"/>
                <a:ext cx="548792" cy="0"/>
              </a:xfrm>
              <a:prstGeom prst="line">
                <a:avLst/>
              </a:prstGeom>
              <a:noFill/>
              <a:ln w="19050" cap="sq">
                <a:solidFill>
                  <a:schemeClr val="tx1"/>
                </a:solidFill>
                <a:miter lim="800000"/>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Line 89"/>
              <p:cNvSpPr>
                <a:spLocks noChangeAspect="1" noChangeShapeType="1"/>
              </p:cNvSpPr>
              <p:nvPr/>
            </p:nvSpPr>
            <p:spPr bwMode="auto">
              <a:xfrm rot="16200000" flipV="1">
                <a:off x="2537081" y="4430363"/>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Line 90"/>
              <p:cNvSpPr>
                <a:spLocks noChangeAspect="1" noChangeShapeType="1"/>
              </p:cNvSpPr>
              <p:nvPr/>
            </p:nvSpPr>
            <p:spPr bwMode="auto">
              <a:xfrm rot="16200000" flipV="1">
                <a:off x="2537081" y="4430363"/>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91"/>
              <p:cNvSpPr>
                <a:spLocks noChangeAspect="1" noChangeShapeType="1"/>
              </p:cNvSpPr>
              <p:nvPr/>
            </p:nvSpPr>
            <p:spPr bwMode="auto">
              <a:xfrm rot="16200000" flipV="1">
                <a:off x="2537081" y="4658963"/>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Line 92"/>
              <p:cNvSpPr>
                <a:spLocks noChangeAspect="1" noChangeShapeType="1"/>
              </p:cNvSpPr>
              <p:nvPr/>
            </p:nvSpPr>
            <p:spPr bwMode="auto">
              <a:xfrm rot="16200000" flipV="1">
                <a:off x="2384681" y="4658963"/>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Line 47"/>
              <p:cNvSpPr>
                <a:spLocks noChangeAspect="1" noChangeShapeType="1"/>
              </p:cNvSpPr>
              <p:nvPr/>
            </p:nvSpPr>
            <p:spPr bwMode="auto">
              <a:xfrm>
                <a:off x="2613281" y="4737700"/>
                <a:ext cx="1248592" cy="0"/>
              </a:xfrm>
              <a:prstGeom prst="line">
                <a:avLst/>
              </a:prstGeom>
              <a:noFill/>
              <a:ln w="19050" cap="sq">
                <a:solidFill>
                  <a:srgbClr val="000000"/>
                </a:solidFill>
                <a:miter lim="800000"/>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57" name="Line 50"/>
              <p:cNvSpPr>
                <a:spLocks noChangeShapeType="1"/>
              </p:cNvSpPr>
              <p:nvPr/>
            </p:nvSpPr>
            <p:spPr bwMode="auto">
              <a:xfrm>
                <a:off x="2533605" y="4195183"/>
                <a:ext cx="0" cy="305908"/>
              </a:xfrm>
              <a:prstGeom prst="line">
                <a:avLst/>
              </a:prstGeom>
              <a:noFill/>
              <a:ln w="19050">
                <a:solidFill>
                  <a:schemeClr val="tx1"/>
                </a:solidFill>
                <a:round/>
                <a:headEnd type="oval"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8" name="组合 57"/>
              <p:cNvGrpSpPr/>
              <p:nvPr/>
            </p:nvGrpSpPr>
            <p:grpSpPr>
              <a:xfrm>
                <a:off x="3785673" y="3987012"/>
                <a:ext cx="788453" cy="751482"/>
                <a:chOff x="2915912" y="2978168"/>
                <a:chExt cx="788453" cy="751482"/>
              </a:xfrm>
            </p:grpSpPr>
            <p:grpSp>
              <p:nvGrpSpPr>
                <p:cNvPr id="59" name="组合 58"/>
                <p:cNvGrpSpPr/>
                <p:nvPr/>
              </p:nvGrpSpPr>
              <p:grpSpPr>
                <a:xfrm>
                  <a:off x="2915912" y="3501050"/>
                  <a:ext cx="788453" cy="228600"/>
                  <a:chOff x="3073351" y="3567067"/>
                  <a:chExt cx="788453" cy="228600"/>
                </a:xfrm>
              </p:grpSpPr>
              <p:sp>
                <p:nvSpPr>
                  <p:cNvPr id="61" name="Line 89"/>
                  <p:cNvSpPr>
                    <a:spLocks noChangeAspect="1" noChangeShapeType="1"/>
                  </p:cNvSpPr>
                  <p:nvPr/>
                </p:nvSpPr>
                <p:spPr bwMode="auto">
                  <a:xfrm rot="16200000" flipV="1">
                    <a:off x="3225751" y="3490867"/>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Line 90"/>
                  <p:cNvSpPr>
                    <a:spLocks noChangeAspect="1" noChangeShapeType="1"/>
                  </p:cNvSpPr>
                  <p:nvPr/>
                </p:nvSpPr>
                <p:spPr bwMode="auto">
                  <a:xfrm rot="16200000" flipV="1">
                    <a:off x="3225751" y="3490867"/>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91"/>
                  <p:cNvSpPr>
                    <a:spLocks noChangeAspect="1" noChangeShapeType="1"/>
                  </p:cNvSpPr>
                  <p:nvPr/>
                </p:nvSpPr>
                <p:spPr bwMode="auto">
                  <a:xfrm rot="16200000" flipV="1">
                    <a:off x="3225751" y="3719467"/>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Line 92"/>
                  <p:cNvSpPr>
                    <a:spLocks noChangeAspect="1" noChangeShapeType="1"/>
                  </p:cNvSpPr>
                  <p:nvPr/>
                </p:nvSpPr>
                <p:spPr bwMode="auto">
                  <a:xfrm rot="16200000" flipV="1">
                    <a:off x="3073351" y="3719467"/>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Line 47"/>
                  <p:cNvSpPr>
                    <a:spLocks noChangeAspect="1" noChangeShapeType="1"/>
                  </p:cNvSpPr>
                  <p:nvPr/>
                </p:nvSpPr>
                <p:spPr bwMode="auto">
                  <a:xfrm>
                    <a:off x="3310328" y="3790584"/>
                    <a:ext cx="551476" cy="0"/>
                  </a:xfrm>
                  <a:prstGeom prst="line">
                    <a:avLst/>
                  </a:prstGeom>
                  <a:noFill/>
                  <a:ln w="19050" cap="sq">
                    <a:solidFill>
                      <a:srgbClr val="000000"/>
                    </a:solidFill>
                    <a:miter lim="800000"/>
                    <a:headEnd type="none"/>
                    <a:tailEnd type="oval"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60" name="Line 50"/>
                <p:cNvSpPr>
                  <a:spLocks noChangeShapeType="1"/>
                </p:cNvSpPr>
                <p:nvPr/>
              </p:nvSpPr>
              <p:spPr bwMode="auto">
                <a:xfrm>
                  <a:off x="3064836" y="2978168"/>
                  <a:ext cx="0" cy="517409"/>
                </a:xfrm>
                <a:prstGeom prst="line">
                  <a:avLst/>
                </a:prstGeom>
                <a:noFill/>
                <a:ln w="19050">
                  <a:solidFill>
                    <a:schemeClr val="tx1"/>
                  </a:solidFill>
                  <a:round/>
                  <a:head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6" name="椭圆 65"/>
              <p:cNvSpPr/>
              <p:nvPr/>
            </p:nvSpPr>
            <p:spPr>
              <a:xfrm>
                <a:off x="2494590" y="4417078"/>
                <a:ext cx="75957" cy="75957"/>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7" name="椭圆 66"/>
              <p:cNvSpPr/>
              <p:nvPr/>
            </p:nvSpPr>
            <p:spPr>
              <a:xfrm>
                <a:off x="3896618" y="4421960"/>
                <a:ext cx="75957" cy="75957"/>
              </a:xfrm>
              <a:prstGeom prst="ellipse">
                <a:avLst/>
              </a:prstGeom>
              <a:solidFill>
                <a:schemeClr val="bg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Times New Roman" panose="02020603050405020304" pitchFamily="18" charset="0"/>
                  <a:cs typeface="Times New Roman" panose="02020603050405020304" pitchFamily="18" charset="0"/>
                </a:endParaRPr>
              </a:p>
            </p:txBody>
          </p:sp>
          <p:sp>
            <p:nvSpPr>
              <p:cNvPr id="68" name="Line 55"/>
              <p:cNvSpPr>
                <a:spLocks noChangeShapeType="1"/>
              </p:cNvSpPr>
              <p:nvPr/>
            </p:nvSpPr>
            <p:spPr bwMode="auto">
              <a:xfrm>
                <a:off x="3243352" y="4735896"/>
                <a:ext cx="0" cy="149121"/>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Line 45"/>
              <p:cNvSpPr>
                <a:spLocks noChangeShapeType="1"/>
              </p:cNvSpPr>
              <p:nvPr/>
            </p:nvSpPr>
            <p:spPr bwMode="auto">
              <a:xfrm flipV="1">
                <a:off x="3240798" y="3442719"/>
                <a:ext cx="0" cy="122370"/>
              </a:xfrm>
              <a:prstGeom prst="line">
                <a:avLst/>
              </a:prstGeom>
              <a:noFill/>
              <a:ln w="19050">
                <a:solidFill>
                  <a:schemeClr val="tx1"/>
                </a:solidFill>
                <a:round/>
                <a:head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Oval 49"/>
              <p:cNvSpPr>
                <a:spLocks noChangeArrowheads="1"/>
              </p:cNvSpPr>
              <p:nvPr/>
            </p:nvSpPr>
            <p:spPr bwMode="auto">
              <a:xfrm flipV="1">
                <a:off x="3206425" y="4885017"/>
                <a:ext cx="76200" cy="76200"/>
              </a:xfrm>
              <a:prstGeom prst="ellipse">
                <a:avLst/>
              </a:prstGeom>
              <a:noFill/>
              <a:ln w="19050" algn="ctr">
                <a:solidFill>
                  <a:schemeClr val="tx1"/>
                </a:solidFill>
                <a:round/>
              </a:ln>
            </p:spPr>
            <p:txBody>
              <a:bodyPr rot="10800000" wrap="none" anchor="ctr"/>
              <a:lstStyle/>
              <a:p>
                <a:pPr algn="r"/>
                <a:endParaRPr lang="zh-CN"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Rectangle 102"/>
              <p:cNvSpPr>
                <a:spLocks noChangeArrowheads="1"/>
              </p:cNvSpPr>
              <p:nvPr/>
            </p:nvSpPr>
            <p:spPr bwMode="auto">
              <a:xfrm>
                <a:off x="3075471" y="4448898"/>
                <a:ext cx="413754" cy="252241"/>
              </a:xfrm>
              <a:prstGeom prst="rect">
                <a:avLst/>
              </a:prstGeom>
              <a:noFill/>
              <a:ln w="12700">
                <a:noFill/>
                <a:miter lim="800000"/>
              </a:ln>
            </p:spPr>
            <p:txBody>
              <a:bodyPr lIns="12700" tIns="12700" rIns="12700" bIns="12700"/>
              <a:lstStyle/>
              <a:p>
                <a:pPr algn="just"/>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SAP</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Rectangle 87"/>
              <p:cNvSpPr>
                <a:spLocks noChangeArrowheads="1"/>
              </p:cNvSpPr>
              <p:nvPr/>
            </p:nvSpPr>
            <p:spPr bwMode="auto">
              <a:xfrm>
                <a:off x="2730851" y="3565089"/>
                <a:ext cx="394790"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n1</a:t>
                </a:r>
                <a:endParaRPr lang="en-US" altLang="zh-CN" sz="1600">
                  <a:latin typeface="Times New Roman" panose="02020603050405020304" pitchFamily="18" charset="0"/>
                  <a:cs typeface="Times New Roman" panose="02020603050405020304" pitchFamily="18" charset="0"/>
                </a:endParaRPr>
              </a:p>
            </p:txBody>
          </p:sp>
          <p:sp>
            <p:nvSpPr>
              <p:cNvPr id="83" name="Rectangle 87"/>
              <p:cNvSpPr>
                <a:spLocks noChangeArrowheads="1"/>
              </p:cNvSpPr>
              <p:nvPr/>
            </p:nvSpPr>
            <p:spPr bwMode="auto">
              <a:xfrm>
                <a:off x="3501828" y="3565089"/>
                <a:ext cx="394790"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n2</a:t>
                </a:r>
                <a:endParaRPr lang="en-US" altLang="zh-CN" sz="1600">
                  <a:latin typeface="Times New Roman" panose="02020603050405020304" pitchFamily="18" charset="0"/>
                  <a:cs typeface="Times New Roman" panose="02020603050405020304" pitchFamily="18" charset="0"/>
                </a:endParaRPr>
              </a:p>
            </p:txBody>
          </p:sp>
          <p:sp>
            <p:nvSpPr>
              <p:cNvPr id="84" name="Rectangle 87"/>
              <p:cNvSpPr>
                <a:spLocks noChangeArrowheads="1"/>
              </p:cNvSpPr>
              <p:nvPr/>
            </p:nvSpPr>
            <p:spPr bwMode="auto">
              <a:xfrm>
                <a:off x="2710582" y="4347281"/>
                <a:ext cx="394790"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p1</a:t>
                </a:r>
                <a:endParaRPr lang="en-US" altLang="zh-CN" sz="1600">
                  <a:latin typeface="Times New Roman" panose="02020603050405020304" pitchFamily="18" charset="0"/>
                  <a:cs typeface="Times New Roman" panose="02020603050405020304" pitchFamily="18" charset="0"/>
                </a:endParaRPr>
              </a:p>
            </p:txBody>
          </p:sp>
          <p:sp>
            <p:nvSpPr>
              <p:cNvPr id="85" name="Rectangle 87"/>
              <p:cNvSpPr>
                <a:spLocks noChangeArrowheads="1"/>
              </p:cNvSpPr>
              <p:nvPr/>
            </p:nvSpPr>
            <p:spPr bwMode="auto">
              <a:xfrm>
                <a:off x="3506337" y="4347281"/>
                <a:ext cx="394790"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p2</a:t>
                </a:r>
                <a:endParaRPr lang="en-US" altLang="zh-CN" sz="1600">
                  <a:latin typeface="Times New Roman" panose="02020603050405020304" pitchFamily="18" charset="0"/>
                  <a:cs typeface="Times New Roman" panose="02020603050405020304" pitchFamily="18" charset="0"/>
                </a:endParaRPr>
              </a:p>
            </p:txBody>
          </p:sp>
          <p:sp>
            <p:nvSpPr>
              <p:cNvPr id="88" name="Rectangle 106"/>
              <p:cNvSpPr>
                <a:spLocks noChangeArrowheads="1"/>
              </p:cNvSpPr>
              <p:nvPr/>
            </p:nvSpPr>
            <p:spPr bwMode="auto">
              <a:xfrm>
                <a:off x="4640760" y="3546964"/>
                <a:ext cx="363139" cy="257537"/>
              </a:xfrm>
              <a:prstGeom prst="rect">
                <a:avLst/>
              </a:prstGeom>
              <a:noFill/>
              <a:ln w="12700">
                <a:noFill/>
                <a:miter lim="800000"/>
              </a:ln>
            </p:spPr>
            <p:txBody>
              <a:bodyPr lIns="12700" tIns="12700" rIns="12700" bIns="12700"/>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跷跷板电路</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Rectangle 106"/>
              <p:cNvSpPr>
                <a:spLocks noChangeArrowheads="1"/>
              </p:cNvSpPr>
              <p:nvPr/>
            </p:nvSpPr>
            <p:spPr bwMode="auto">
              <a:xfrm>
                <a:off x="1476887" y="3420830"/>
                <a:ext cx="363139" cy="257537"/>
              </a:xfrm>
              <a:prstGeom prst="rect">
                <a:avLst/>
              </a:prstGeom>
              <a:noFill/>
              <a:ln w="12700">
                <a:noFill/>
                <a:miter lim="800000"/>
              </a:ln>
            </p:spPr>
            <p:txBody>
              <a:bodyPr lIns="12700" tIns="12700" rIns="12700" bIns="12700"/>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读出放大检测</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任意多边形 89"/>
              <p:cNvSpPr/>
              <p:nvPr/>
            </p:nvSpPr>
            <p:spPr>
              <a:xfrm>
                <a:off x="3426129" y="3358506"/>
                <a:ext cx="975534" cy="106363"/>
              </a:xfrm>
              <a:custGeom>
                <a:avLst/>
                <a:gdLst>
                  <a:gd name="connsiteX0" fmla="*/ 1249680 w 1249680"/>
                  <a:gd name="connsiteY0" fmla="*/ 190512 h 198132"/>
                  <a:gd name="connsiteX1" fmla="*/ 609600 w 1249680"/>
                  <a:gd name="connsiteY1" fmla="*/ 12 h 198132"/>
                  <a:gd name="connsiteX2" fmla="*/ 0 w 1249680"/>
                  <a:gd name="connsiteY2" fmla="*/ 198132 h 198132"/>
                </a:gdLst>
                <a:ahLst/>
                <a:cxnLst>
                  <a:cxn ang="0">
                    <a:pos x="connsiteX0" y="connsiteY0"/>
                  </a:cxn>
                  <a:cxn ang="0">
                    <a:pos x="connsiteX1" y="connsiteY1"/>
                  </a:cxn>
                  <a:cxn ang="0">
                    <a:pos x="connsiteX2" y="connsiteY2"/>
                  </a:cxn>
                </a:cxnLst>
                <a:rect l="l" t="t" r="r" b="b"/>
                <a:pathLst>
                  <a:path w="1249680" h="198132">
                    <a:moveTo>
                      <a:pt x="1249680" y="190512"/>
                    </a:moveTo>
                    <a:cubicBezTo>
                      <a:pt x="1033780" y="94627"/>
                      <a:pt x="817880" y="-1258"/>
                      <a:pt x="609600" y="12"/>
                    </a:cubicBezTo>
                    <a:cubicBezTo>
                      <a:pt x="401320" y="1282"/>
                      <a:pt x="200660" y="99707"/>
                      <a:pt x="0" y="198132"/>
                    </a:cubicBezTo>
                  </a:path>
                </a:pathLst>
              </a:custGeom>
              <a:noFill/>
              <a:ln w="19050" cap="sq">
                <a:solidFill>
                  <a:schemeClr val="tx1">
                    <a:lumMod val="95000"/>
                    <a:lumOff val="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flipV="1">
                <a:off x="2069384" y="4811363"/>
                <a:ext cx="989264" cy="170279"/>
              </a:xfrm>
              <a:custGeom>
                <a:avLst/>
                <a:gdLst>
                  <a:gd name="connsiteX0" fmla="*/ 1249680 w 1249680"/>
                  <a:gd name="connsiteY0" fmla="*/ 190512 h 198132"/>
                  <a:gd name="connsiteX1" fmla="*/ 609600 w 1249680"/>
                  <a:gd name="connsiteY1" fmla="*/ 12 h 198132"/>
                  <a:gd name="connsiteX2" fmla="*/ 0 w 1249680"/>
                  <a:gd name="connsiteY2" fmla="*/ 198132 h 198132"/>
                </a:gdLst>
                <a:ahLst/>
                <a:cxnLst>
                  <a:cxn ang="0">
                    <a:pos x="connsiteX0" y="connsiteY0"/>
                  </a:cxn>
                  <a:cxn ang="0">
                    <a:pos x="connsiteX1" y="connsiteY1"/>
                  </a:cxn>
                  <a:cxn ang="0">
                    <a:pos x="connsiteX2" y="connsiteY2"/>
                  </a:cxn>
                </a:cxnLst>
                <a:rect l="l" t="t" r="r" b="b"/>
                <a:pathLst>
                  <a:path w="1249680" h="198132">
                    <a:moveTo>
                      <a:pt x="1249680" y="190512"/>
                    </a:moveTo>
                    <a:cubicBezTo>
                      <a:pt x="1033780" y="94627"/>
                      <a:pt x="817880" y="-1258"/>
                      <a:pt x="609600" y="12"/>
                    </a:cubicBezTo>
                    <a:cubicBezTo>
                      <a:pt x="401320" y="1282"/>
                      <a:pt x="200660" y="99707"/>
                      <a:pt x="0" y="198132"/>
                    </a:cubicBezTo>
                  </a:path>
                </a:pathLst>
              </a:custGeom>
              <a:noFill/>
              <a:ln w="19050" cap="sq">
                <a:solidFill>
                  <a:schemeClr val="tx1">
                    <a:lumMod val="95000"/>
                    <a:lumOff val="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Rectangle 102"/>
              <p:cNvSpPr>
                <a:spLocks noChangeArrowheads="1"/>
              </p:cNvSpPr>
              <p:nvPr/>
            </p:nvSpPr>
            <p:spPr bwMode="auto">
              <a:xfrm>
                <a:off x="3060787" y="3585999"/>
                <a:ext cx="455175" cy="252241"/>
              </a:xfrm>
              <a:prstGeom prst="rect">
                <a:avLst/>
              </a:prstGeom>
              <a:noFill/>
              <a:ln w="12700">
                <a:noFill/>
                <a:miter lim="800000"/>
              </a:ln>
            </p:spPr>
            <p:txBody>
              <a:bodyPr lIns="12700" tIns="12700" rIns="12700" bIns="12700"/>
              <a:lstStyle/>
              <a:p>
                <a:pPr algn="just"/>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SAN</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104" name="组合 103"/>
            <p:cNvGrpSpPr/>
            <p:nvPr/>
          </p:nvGrpSpPr>
          <p:grpSpPr>
            <a:xfrm flipV="1">
              <a:off x="3136283" y="3357216"/>
              <a:ext cx="218439" cy="76685"/>
              <a:chOff x="3830839" y="4038342"/>
              <a:chExt cx="218439" cy="76685"/>
            </a:xfrm>
          </p:grpSpPr>
          <p:sp>
            <p:nvSpPr>
              <p:cNvPr id="105" name="Line 102"/>
              <p:cNvSpPr>
                <a:spLocks noChangeShapeType="1"/>
              </p:cNvSpPr>
              <p:nvPr/>
            </p:nvSpPr>
            <p:spPr bwMode="auto">
              <a:xfrm>
                <a:off x="3830839" y="4038342"/>
                <a:ext cx="218439"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106" name="Line 102"/>
              <p:cNvSpPr>
                <a:spLocks noChangeShapeType="1"/>
              </p:cNvSpPr>
              <p:nvPr/>
            </p:nvSpPr>
            <p:spPr bwMode="auto">
              <a:xfrm>
                <a:off x="3871195" y="4076684"/>
                <a:ext cx="137726"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107" name="Line 102"/>
              <p:cNvSpPr>
                <a:spLocks noChangeShapeType="1"/>
              </p:cNvSpPr>
              <p:nvPr/>
            </p:nvSpPr>
            <p:spPr bwMode="auto">
              <a:xfrm>
                <a:off x="3897836" y="4115027"/>
                <a:ext cx="84445"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grpSp>
      <p:sp>
        <p:nvSpPr>
          <p:cNvPr id="86" name="椭圆 85"/>
          <p:cNvSpPr/>
          <p:nvPr/>
        </p:nvSpPr>
        <p:spPr>
          <a:xfrm>
            <a:off x="1734984" y="2356637"/>
            <a:ext cx="860455" cy="885351"/>
          </a:xfrm>
          <a:prstGeom prst="ellipse">
            <a:avLst/>
          </a:prstGeom>
          <a:solidFill>
            <a:schemeClr val="accent6">
              <a:lumMod val="20000"/>
              <a:lumOff val="80000"/>
            </a:schemeClr>
          </a:solid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单管</a:t>
            </a:r>
            <a:r>
              <a:rPr lang="en-US" altLang="zh-CN"/>
              <a:t>DRAM</a:t>
            </a:r>
            <a:r>
              <a:rPr lang="zh-CN" altLang="en-US"/>
              <a:t>存储</a:t>
            </a:r>
            <a:endParaRPr lang="zh-CN" altLang="en-US"/>
          </a:p>
        </p:txBody>
      </p:sp>
      <p:sp>
        <p:nvSpPr>
          <p:cNvPr id="3" name="内容占位符 2"/>
          <p:cNvSpPr>
            <a:spLocks noGrp="1"/>
          </p:cNvSpPr>
          <p:nvPr>
            <p:ph idx="1"/>
          </p:nvPr>
        </p:nvSpPr>
        <p:spPr>
          <a:xfrm>
            <a:off x="5572194" y="695707"/>
            <a:ext cx="6294952" cy="6169460"/>
          </a:xfrm>
        </p:spPr>
        <p:txBody>
          <a:bodyPr>
            <a:normAutofit fontScale="85000" lnSpcReduction="20000"/>
          </a:bodyPr>
          <a:lstStyle/>
          <a:p>
            <a:pPr lvl="0"/>
            <a:r>
              <a:rPr lang="zh-CN" altLang="zh-CN" b="1" dirty="0"/>
              <a:t>预充操作</a:t>
            </a:r>
            <a:r>
              <a:rPr lang="en-US" altLang="zh-CN" b="1" dirty="0"/>
              <a:t> </a:t>
            </a:r>
            <a:r>
              <a:rPr lang="en-US" altLang="zh-CN" dirty="0"/>
              <a:t>(</a:t>
            </a:r>
            <a:r>
              <a:rPr lang="en-US" altLang="zh-CN" dirty="0" err="1"/>
              <a:t>Precharge</a:t>
            </a:r>
            <a:r>
              <a:rPr lang="en-US" altLang="zh-CN" dirty="0"/>
              <a:t>)</a:t>
            </a:r>
            <a:endParaRPr lang="en-US" altLang="zh-CN" dirty="0"/>
          </a:p>
          <a:p>
            <a:pPr lvl="0"/>
            <a:r>
              <a:rPr lang="zh-CN" altLang="zh-CN" b="1" dirty="0"/>
              <a:t>访问操作</a:t>
            </a:r>
            <a:r>
              <a:rPr lang="en-US" altLang="zh-CN" b="1" dirty="0"/>
              <a:t> </a:t>
            </a:r>
            <a:r>
              <a:rPr lang="en-US" altLang="zh-CN" dirty="0"/>
              <a:t>(Access)</a:t>
            </a:r>
            <a:endParaRPr lang="en-US" altLang="zh-CN" dirty="0"/>
          </a:p>
          <a:p>
            <a:pPr lvl="1"/>
            <a:r>
              <a:rPr lang="zh-CN" altLang="zh-CN" dirty="0"/>
              <a:t>行选通，</a:t>
            </a:r>
            <a:r>
              <a:rPr lang="en-US" altLang="zh-CN" dirty="0"/>
              <a:t>T</a:t>
            </a:r>
            <a:r>
              <a:rPr lang="en-US" altLang="zh-CN" baseline="-25000" dirty="0"/>
              <a:t>1</a:t>
            </a:r>
            <a:r>
              <a:rPr lang="zh-CN" altLang="zh-CN" dirty="0"/>
              <a:t>管导通</a:t>
            </a:r>
            <a:endParaRPr lang="en-US" altLang="zh-CN" dirty="0"/>
          </a:p>
          <a:p>
            <a:pPr lvl="1"/>
            <a:r>
              <a:rPr lang="zh-CN" altLang="zh-CN" dirty="0"/>
              <a:t>存储电容</a:t>
            </a:r>
            <a:r>
              <a:rPr lang="en-US" altLang="zh-CN" dirty="0"/>
              <a:t>C</a:t>
            </a:r>
            <a:r>
              <a:rPr lang="zh-CN" altLang="zh-CN" dirty="0"/>
              <a:t>和位线寄生电容电荷重分配</a:t>
            </a:r>
            <a:endParaRPr lang="en-US" altLang="zh-CN" dirty="0"/>
          </a:p>
          <a:p>
            <a:pPr lvl="1"/>
            <a:r>
              <a:rPr lang="zh-CN" altLang="en-US" dirty="0"/>
              <a:t>引起两侧位线电压微弱差异，破坏跷跷板平衡</a:t>
            </a:r>
            <a:endParaRPr lang="en-US" altLang="zh-CN" dirty="0"/>
          </a:p>
          <a:p>
            <a:pPr lvl="0"/>
            <a:r>
              <a:rPr lang="zh-CN" altLang="zh-CN" b="1" dirty="0"/>
              <a:t>信号检测</a:t>
            </a:r>
            <a:r>
              <a:rPr lang="en-US" altLang="zh-CN" dirty="0"/>
              <a:t> (Sense)</a:t>
            </a:r>
            <a:endParaRPr lang="en-US" altLang="zh-CN" dirty="0"/>
          </a:p>
          <a:p>
            <a:pPr lvl="1"/>
            <a:r>
              <a:rPr lang="zh-CN" altLang="en-US" dirty="0"/>
              <a:t>电压略高的一侧拉升到逻辑</a:t>
            </a:r>
            <a:r>
              <a:rPr lang="en-US" altLang="zh-CN" dirty="0"/>
              <a:t>1</a:t>
            </a:r>
            <a:r>
              <a:rPr lang="zh-CN" altLang="en-US" dirty="0"/>
              <a:t>，另一侧为</a:t>
            </a:r>
            <a:r>
              <a:rPr lang="en-US" altLang="zh-CN" dirty="0"/>
              <a:t>0</a:t>
            </a:r>
            <a:endParaRPr lang="en-US" altLang="zh-CN" dirty="0"/>
          </a:p>
          <a:p>
            <a:r>
              <a:rPr lang="zh-CN" altLang="en-US" b="1" dirty="0"/>
              <a:t>数据恢复 </a:t>
            </a:r>
            <a:r>
              <a:rPr lang="en-US" altLang="zh-CN" dirty="0"/>
              <a:t>(Restore)</a:t>
            </a:r>
            <a:endParaRPr lang="en-US" altLang="zh-CN" dirty="0"/>
          </a:p>
          <a:p>
            <a:pPr lvl="1"/>
            <a:r>
              <a:rPr lang="zh-CN" altLang="en-US" dirty="0"/>
              <a:t>如数据为</a:t>
            </a:r>
            <a:r>
              <a:rPr lang="en-US" altLang="zh-CN" dirty="0"/>
              <a:t>1</a:t>
            </a:r>
            <a:r>
              <a:rPr lang="zh-CN" altLang="en-US" dirty="0"/>
              <a:t>，位线上的逻辑</a:t>
            </a:r>
            <a:r>
              <a:rPr lang="en-US" altLang="zh-CN" dirty="0"/>
              <a:t>1</a:t>
            </a:r>
            <a:r>
              <a:rPr lang="zh-CN" altLang="zh-CN" dirty="0"/>
              <a:t>给存储电容进行充电</a:t>
            </a:r>
            <a:endParaRPr lang="zh-CN" altLang="zh-CN" dirty="0"/>
          </a:p>
          <a:p>
            <a:pPr lvl="0"/>
            <a:r>
              <a:rPr lang="zh-CN" altLang="zh-CN" b="1" dirty="0"/>
              <a:t>数据输出</a:t>
            </a:r>
            <a:r>
              <a:rPr lang="en-US" altLang="zh-CN" dirty="0"/>
              <a:t>(Output)</a:t>
            </a:r>
            <a:endParaRPr lang="en-US" altLang="zh-CN" dirty="0"/>
          </a:p>
          <a:p>
            <a:pPr lvl="1"/>
            <a:r>
              <a:rPr lang="zh-CN" altLang="zh-CN" dirty="0"/>
              <a:t>给出列选通信号，数据输出到外部</a:t>
            </a:r>
            <a:endParaRPr lang="en-US" altLang="zh-CN" dirty="0"/>
          </a:p>
          <a:p>
            <a:pPr lvl="1"/>
            <a:r>
              <a:rPr lang="zh-CN" altLang="zh-CN" dirty="0"/>
              <a:t>行列选通信号</a:t>
            </a:r>
            <a:r>
              <a:rPr lang="zh-CN" altLang="en-US" dirty="0"/>
              <a:t>分时</a:t>
            </a:r>
            <a:r>
              <a:rPr lang="zh-CN" altLang="zh-CN" dirty="0"/>
              <a:t>给出，行列地址复用减少引脚</a:t>
            </a:r>
            <a:endParaRPr lang="en-US" altLang="zh-CN" dirty="0"/>
          </a:p>
          <a:p>
            <a:pPr lvl="1"/>
            <a:r>
              <a:rPr lang="zh-CN" altLang="zh-CN" dirty="0"/>
              <a:t>撤除行选通信号，关闭读出放大检测电路</a:t>
            </a:r>
            <a:endParaRPr lang="zh-CN" altLang="zh-CN" dirty="0"/>
          </a:p>
        </p:txBody>
      </p:sp>
      <p:sp>
        <p:nvSpPr>
          <p:cNvPr id="4" name="Line 40"/>
          <p:cNvSpPr>
            <a:spLocks noChangeShapeType="1"/>
          </p:cNvSpPr>
          <p:nvPr/>
        </p:nvSpPr>
        <p:spPr bwMode="auto">
          <a:xfrm>
            <a:off x="1912088" y="1601103"/>
            <a:ext cx="0" cy="362280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Line 41"/>
          <p:cNvSpPr>
            <a:spLocks noChangeShapeType="1"/>
          </p:cNvSpPr>
          <p:nvPr/>
        </p:nvSpPr>
        <p:spPr bwMode="auto">
          <a:xfrm flipH="1">
            <a:off x="1912088" y="2963142"/>
            <a:ext cx="152400" cy="0"/>
          </a:xfrm>
          <a:prstGeom prst="line">
            <a:avLst/>
          </a:prstGeom>
          <a:noFill/>
          <a:ln w="19050" cap="sq">
            <a:solidFill>
              <a:schemeClr val="tx1"/>
            </a:solidFill>
            <a:miter lim="800000"/>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Line 42"/>
          <p:cNvSpPr>
            <a:spLocks noChangeShapeType="1"/>
          </p:cNvSpPr>
          <p:nvPr/>
        </p:nvSpPr>
        <p:spPr bwMode="auto">
          <a:xfrm>
            <a:off x="4579088" y="1601103"/>
            <a:ext cx="0" cy="362280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Line 50"/>
          <p:cNvSpPr>
            <a:spLocks noChangeShapeType="1"/>
          </p:cNvSpPr>
          <p:nvPr/>
        </p:nvSpPr>
        <p:spPr bwMode="auto">
          <a:xfrm>
            <a:off x="2150213" y="2538728"/>
            <a:ext cx="0" cy="194225"/>
          </a:xfrm>
          <a:prstGeom prst="line">
            <a:avLst/>
          </a:prstGeom>
          <a:noFill/>
          <a:ln w="19050">
            <a:solidFill>
              <a:schemeClr val="tx1"/>
            </a:solidFill>
            <a:round/>
            <a:headEnd type="oval"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Line 53"/>
          <p:cNvSpPr>
            <a:spLocks noChangeShapeType="1"/>
          </p:cNvSpPr>
          <p:nvPr/>
        </p:nvSpPr>
        <p:spPr bwMode="auto">
          <a:xfrm>
            <a:off x="1912088" y="5376304"/>
            <a:ext cx="0" cy="533400"/>
          </a:xfrm>
          <a:prstGeom prst="line">
            <a:avLst/>
          </a:prstGeom>
          <a:noFill/>
          <a:ln w="19050">
            <a:solidFill>
              <a:schemeClr val="tx1"/>
            </a:solidFill>
            <a:roun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Line 54"/>
          <p:cNvSpPr>
            <a:spLocks noChangeShapeType="1"/>
          </p:cNvSpPr>
          <p:nvPr/>
        </p:nvSpPr>
        <p:spPr bwMode="auto">
          <a:xfrm>
            <a:off x="4579088" y="5376304"/>
            <a:ext cx="0" cy="533400"/>
          </a:xfrm>
          <a:prstGeom prst="line">
            <a:avLst/>
          </a:prstGeom>
          <a:noFill/>
          <a:ln w="19050">
            <a:solidFill>
              <a:schemeClr val="tx1"/>
            </a:solidFill>
            <a:roun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Line 55"/>
          <p:cNvSpPr>
            <a:spLocks noChangeShapeType="1"/>
          </p:cNvSpPr>
          <p:nvPr/>
        </p:nvSpPr>
        <p:spPr bwMode="auto">
          <a:xfrm>
            <a:off x="3238015" y="5300104"/>
            <a:ext cx="0" cy="381000"/>
          </a:xfrm>
          <a:prstGeom prst="line">
            <a:avLst/>
          </a:prstGeom>
          <a:noFill/>
          <a:ln w="19050">
            <a:solidFill>
              <a:schemeClr val="tx1"/>
            </a:solidFill>
            <a:round/>
            <a:headEnd type="oval" w="med" len="med"/>
            <a:tailEnd type="triangl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Line 74"/>
          <p:cNvSpPr>
            <a:spLocks noChangeAspect="1" noChangeShapeType="1"/>
          </p:cNvSpPr>
          <p:nvPr/>
        </p:nvSpPr>
        <p:spPr bwMode="auto">
          <a:xfrm>
            <a:off x="2064488" y="5147704"/>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Line 75"/>
          <p:cNvSpPr>
            <a:spLocks noChangeAspect="1" noChangeShapeType="1"/>
          </p:cNvSpPr>
          <p:nvPr/>
        </p:nvSpPr>
        <p:spPr bwMode="auto">
          <a:xfrm>
            <a:off x="2140688" y="5223904"/>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Line 77"/>
          <p:cNvSpPr>
            <a:spLocks noChangeAspect="1" noChangeShapeType="1"/>
          </p:cNvSpPr>
          <p:nvPr/>
        </p:nvSpPr>
        <p:spPr bwMode="auto">
          <a:xfrm>
            <a:off x="1912088" y="5376304"/>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Line 78"/>
          <p:cNvSpPr>
            <a:spLocks noChangeAspect="1" noChangeShapeType="1"/>
          </p:cNvSpPr>
          <p:nvPr/>
        </p:nvSpPr>
        <p:spPr bwMode="auto">
          <a:xfrm>
            <a:off x="2140688" y="5300104"/>
            <a:ext cx="22098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6" name="组合 15"/>
          <p:cNvGrpSpPr/>
          <p:nvPr/>
        </p:nvGrpSpPr>
        <p:grpSpPr>
          <a:xfrm>
            <a:off x="4350488" y="5147704"/>
            <a:ext cx="228600" cy="304800"/>
            <a:chOff x="5041599" y="4624090"/>
            <a:chExt cx="228600" cy="304800"/>
          </a:xfrm>
        </p:grpSpPr>
        <p:sp>
          <p:nvSpPr>
            <p:cNvPr id="17" name="Line 80"/>
            <p:cNvSpPr>
              <a:spLocks noChangeAspect="1" noChangeShapeType="1"/>
            </p:cNvSpPr>
            <p:nvPr/>
          </p:nvSpPr>
          <p:spPr bwMode="auto">
            <a:xfrm>
              <a:off x="5117799" y="4624090"/>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Line 81"/>
            <p:cNvSpPr>
              <a:spLocks noChangeAspect="1" noChangeShapeType="1"/>
            </p:cNvSpPr>
            <p:nvPr/>
          </p:nvSpPr>
          <p:spPr bwMode="auto">
            <a:xfrm>
              <a:off x="5041599" y="4700290"/>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Line 82"/>
            <p:cNvSpPr>
              <a:spLocks noChangeAspect="1" noChangeShapeType="1"/>
            </p:cNvSpPr>
            <p:nvPr/>
          </p:nvSpPr>
          <p:spPr bwMode="auto">
            <a:xfrm>
              <a:off x="5117799" y="4700290"/>
              <a:ext cx="152400" cy="0"/>
            </a:xfrm>
            <a:prstGeom prst="line">
              <a:avLst/>
            </a:prstGeom>
            <a:noFill/>
            <a:ln w="19050">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Line 83"/>
            <p:cNvSpPr>
              <a:spLocks noChangeAspect="1" noChangeShapeType="1"/>
            </p:cNvSpPr>
            <p:nvPr/>
          </p:nvSpPr>
          <p:spPr bwMode="auto">
            <a:xfrm>
              <a:off x="5117799" y="4852690"/>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1" name="Line 89"/>
          <p:cNvSpPr>
            <a:spLocks noChangeAspect="1" noChangeShapeType="1"/>
          </p:cNvSpPr>
          <p:nvPr/>
        </p:nvSpPr>
        <p:spPr bwMode="auto">
          <a:xfrm rot="16200000" flipV="1">
            <a:off x="2140688" y="2656754"/>
            <a:ext cx="0" cy="3048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Line 90"/>
          <p:cNvSpPr>
            <a:spLocks noChangeAspect="1" noChangeShapeType="1"/>
          </p:cNvSpPr>
          <p:nvPr/>
        </p:nvSpPr>
        <p:spPr bwMode="auto">
          <a:xfrm rot="16200000" flipV="1">
            <a:off x="2140688" y="2656754"/>
            <a:ext cx="0" cy="152400"/>
          </a:xfrm>
          <a:prstGeom prst="line">
            <a:avLst/>
          </a:prstGeom>
          <a:noFill/>
          <a:ln w="28575">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Line 91"/>
          <p:cNvSpPr>
            <a:spLocks noChangeAspect="1" noChangeShapeType="1"/>
          </p:cNvSpPr>
          <p:nvPr/>
        </p:nvSpPr>
        <p:spPr bwMode="auto">
          <a:xfrm rot="16200000" flipV="1">
            <a:off x="2140688" y="2885354"/>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Line 92"/>
          <p:cNvSpPr>
            <a:spLocks noChangeAspect="1" noChangeShapeType="1"/>
          </p:cNvSpPr>
          <p:nvPr/>
        </p:nvSpPr>
        <p:spPr bwMode="auto">
          <a:xfrm rot="16200000" flipV="1">
            <a:off x="1988288" y="2885354"/>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Rectangle 103"/>
          <p:cNvSpPr>
            <a:spLocks noChangeArrowheads="1"/>
          </p:cNvSpPr>
          <p:nvPr/>
        </p:nvSpPr>
        <p:spPr bwMode="auto">
          <a:xfrm>
            <a:off x="1686362" y="5652529"/>
            <a:ext cx="304800" cy="228600"/>
          </a:xfrm>
          <a:prstGeom prst="rect">
            <a:avLst/>
          </a:prstGeom>
          <a:noFill/>
          <a:ln w="12700">
            <a:noFill/>
            <a:miter lim="800000"/>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D</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Rectangle 105"/>
          <p:cNvSpPr>
            <a:spLocks noChangeArrowheads="1"/>
          </p:cNvSpPr>
          <p:nvPr/>
        </p:nvSpPr>
        <p:spPr bwMode="auto">
          <a:xfrm>
            <a:off x="2908305" y="5669694"/>
            <a:ext cx="685800" cy="228600"/>
          </a:xfrm>
          <a:prstGeom prst="rect">
            <a:avLst/>
          </a:prstGeom>
          <a:noFill/>
          <a:ln w="12700">
            <a:noFill/>
            <a:miter lim="800000"/>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列选通</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Rectangle 106"/>
          <p:cNvSpPr>
            <a:spLocks noChangeArrowheads="1"/>
          </p:cNvSpPr>
          <p:nvPr/>
        </p:nvSpPr>
        <p:spPr bwMode="auto">
          <a:xfrm>
            <a:off x="1030879" y="2222423"/>
            <a:ext cx="726277" cy="257537"/>
          </a:xfrm>
          <a:prstGeom prst="rect">
            <a:avLst/>
          </a:prstGeom>
          <a:noFill/>
          <a:ln w="12700">
            <a:noFill/>
            <a:miter lim="800000"/>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行选通</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Rectangle 103"/>
          <p:cNvSpPr>
            <a:spLocks noChangeArrowheads="1"/>
          </p:cNvSpPr>
          <p:nvPr/>
        </p:nvSpPr>
        <p:spPr bwMode="auto">
          <a:xfrm>
            <a:off x="4642588" y="5667015"/>
            <a:ext cx="304800" cy="228600"/>
          </a:xfrm>
          <a:prstGeom prst="rect">
            <a:avLst/>
          </a:prstGeom>
          <a:noFill/>
          <a:ln w="12700">
            <a:noFill/>
            <a:miter lim="800000"/>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D</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Line 67"/>
          <p:cNvSpPr>
            <a:spLocks noChangeAspect="1" noChangeShapeType="1"/>
          </p:cNvSpPr>
          <p:nvPr/>
        </p:nvSpPr>
        <p:spPr bwMode="auto">
          <a:xfrm>
            <a:off x="4658764" y="5696979"/>
            <a:ext cx="123524" cy="0"/>
          </a:xfrm>
          <a:prstGeom prst="line">
            <a:avLst/>
          </a:prstGeom>
          <a:noFill/>
          <a:ln w="19050">
            <a:solidFill>
              <a:schemeClr val="tx1"/>
            </a:solidFill>
            <a:roun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Line 78"/>
          <p:cNvSpPr>
            <a:spLocks noChangeAspect="1" noChangeShapeType="1"/>
          </p:cNvSpPr>
          <p:nvPr/>
        </p:nvSpPr>
        <p:spPr bwMode="auto">
          <a:xfrm>
            <a:off x="1311211" y="2542072"/>
            <a:ext cx="3626408"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Line 47"/>
          <p:cNvSpPr>
            <a:spLocks noChangeAspect="1" noChangeShapeType="1"/>
          </p:cNvSpPr>
          <p:nvPr/>
        </p:nvSpPr>
        <p:spPr bwMode="auto">
          <a:xfrm>
            <a:off x="2210977" y="2964091"/>
            <a:ext cx="178109" cy="0"/>
          </a:xfrm>
          <a:prstGeom prst="line">
            <a:avLst/>
          </a:prstGeom>
          <a:noFill/>
          <a:ln w="19050">
            <a:solidFill>
              <a:srgbClr val="000000"/>
            </a:solidFill>
            <a:round/>
            <a:headEnd type="none"/>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32" name="Rectangle 87"/>
          <p:cNvSpPr>
            <a:spLocks noChangeArrowheads="1"/>
          </p:cNvSpPr>
          <p:nvPr/>
        </p:nvSpPr>
        <p:spPr bwMode="auto">
          <a:xfrm>
            <a:off x="2218394" y="2499331"/>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1</a:t>
            </a:r>
            <a:endParaRPr lang="en-US" altLang="zh-CN" sz="160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1910985" y="1584337"/>
            <a:ext cx="2663141" cy="660521"/>
            <a:chOff x="1910985" y="1584337"/>
            <a:chExt cx="2663141" cy="660521"/>
          </a:xfrm>
        </p:grpSpPr>
        <p:sp>
          <p:nvSpPr>
            <p:cNvPr id="33" name="Rectangle 102"/>
            <p:cNvSpPr>
              <a:spLocks noChangeArrowheads="1"/>
            </p:cNvSpPr>
            <p:nvPr/>
          </p:nvSpPr>
          <p:spPr bwMode="auto">
            <a:xfrm>
              <a:off x="2391558" y="1584337"/>
              <a:ext cx="762083" cy="460375"/>
            </a:xfrm>
            <a:prstGeom prst="rect">
              <a:avLst/>
            </a:prstGeom>
            <a:noFill/>
            <a:ln w="12700">
              <a:noFill/>
              <a:miter lim="800000"/>
            </a:ln>
          </p:spPr>
          <p:txBody>
            <a:bodyPr lIns="12700" tIns="12700" rIns="12700" bIns="12700"/>
            <a:lstStyle/>
            <a:p>
              <a:pPr algn="just"/>
              <a:r>
                <a:rPr lang="en-US" altLang="zh-CN" sz="1600">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cc/</a:t>
              </a:r>
              <a:r>
                <a:rPr lang="en-US" altLang="zh-CN" sz="160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Line 78"/>
            <p:cNvSpPr>
              <a:spLocks noChangeAspect="1" noChangeShapeType="1"/>
            </p:cNvSpPr>
            <p:nvPr/>
          </p:nvSpPr>
          <p:spPr bwMode="auto">
            <a:xfrm>
              <a:off x="1910985" y="2070318"/>
              <a:ext cx="2663141" cy="0"/>
            </a:xfrm>
            <a:prstGeom prst="line">
              <a:avLst/>
            </a:prstGeom>
            <a:noFill/>
            <a:ln w="19050" cap="sq">
              <a:solidFill>
                <a:schemeClr val="tx1"/>
              </a:solidFill>
              <a:miter lim="800000"/>
              <a:headEnd type="oval"/>
              <a:tailEnd type="oval"/>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Line 55"/>
            <p:cNvSpPr>
              <a:spLocks noChangeShapeType="1"/>
            </p:cNvSpPr>
            <p:nvPr/>
          </p:nvSpPr>
          <p:spPr bwMode="auto">
            <a:xfrm>
              <a:off x="2921003" y="1746836"/>
              <a:ext cx="0" cy="245988"/>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 name="Rectangle 105"/>
            <p:cNvSpPr>
              <a:spLocks noChangeArrowheads="1"/>
            </p:cNvSpPr>
            <p:nvPr/>
          </p:nvSpPr>
          <p:spPr bwMode="auto">
            <a:xfrm>
              <a:off x="3663370" y="1601103"/>
              <a:ext cx="482721" cy="198533"/>
            </a:xfrm>
            <a:prstGeom prst="rect">
              <a:avLst/>
            </a:prstGeom>
            <a:noFill/>
            <a:ln w="12700">
              <a:noFill/>
              <a:miter lim="800000"/>
            </a:ln>
          </p:spPr>
          <p:txBody>
            <a:bodyPr lIns="12700" tIns="12700" rIns="12700" bIns="12700"/>
            <a:lstStyle/>
            <a:p>
              <a:pPr algn="just"/>
              <a:r>
                <a:rPr lang="zh-CN" altLang="en-US" sz="1600">
                  <a:latin typeface="Times New Roman" panose="02020603050405020304" pitchFamily="18" charset="0"/>
                  <a:ea typeface="宋体" panose="02010600030101010101" pitchFamily="2" charset="-122"/>
                  <a:cs typeface="Times New Roman" panose="02020603050405020304" pitchFamily="18" charset="0"/>
                </a:rPr>
                <a:t>预充</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Line 55"/>
            <p:cNvSpPr>
              <a:spLocks noChangeShapeType="1"/>
            </p:cNvSpPr>
            <p:nvPr/>
          </p:nvSpPr>
          <p:spPr bwMode="auto">
            <a:xfrm>
              <a:off x="3580527" y="1748608"/>
              <a:ext cx="0" cy="245988"/>
            </a:xfrm>
            <a:prstGeom prst="line">
              <a:avLst/>
            </a:prstGeom>
            <a:noFill/>
            <a:ln w="19050">
              <a:solidFill>
                <a:schemeClr val="tx1"/>
              </a:solidFill>
              <a:round/>
              <a:headEnd type="oval" w="med" len="med"/>
              <a:tailEnd type="none" w="med" len="med"/>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25"/>
            <p:cNvSpPr>
              <a:spLocks noChangeArrowheads="1"/>
            </p:cNvSpPr>
            <p:nvPr/>
          </p:nvSpPr>
          <p:spPr bwMode="auto">
            <a:xfrm>
              <a:off x="2750205" y="1906014"/>
              <a:ext cx="990600" cy="338844"/>
            </a:xfrm>
            <a:prstGeom prst="rect">
              <a:avLst/>
            </a:prstGeom>
            <a:solidFill>
              <a:schemeClr val="bg1"/>
            </a:solidFill>
            <a:ln w="28575" algn="ctr">
              <a:solidFill>
                <a:schemeClr val="tx1"/>
              </a:solidFill>
              <a:miter lim="800000"/>
            </a:ln>
            <a:effectLst/>
          </p:spPr>
          <p:txBody>
            <a:bodyPr wrap="none" anchor="ctr"/>
            <a:lstStyle/>
            <a:p>
              <a:pPr algn="ctr">
                <a:defRPr/>
              </a:pPr>
              <a:r>
                <a:rPr lang="zh-CN" altLang="en-US" sz="1400">
                  <a:latin typeface="Times New Roman" panose="02020603050405020304" pitchFamily="18" charset="0"/>
                  <a:ea typeface="宋体" panose="02010600030101010101" pitchFamily="2" charset="-122"/>
                  <a:cs typeface="Times New Roman" panose="02020603050405020304" pitchFamily="18" charset="0"/>
                </a:rPr>
                <a:t>预充电路</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77" name="组合 76"/>
          <p:cNvGrpSpPr/>
          <p:nvPr/>
        </p:nvGrpSpPr>
        <p:grpSpPr>
          <a:xfrm rot="16200000">
            <a:off x="2490103" y="2786070"/>
            <a:ext cx="166072" cy="364974"/>
            <a:chOff x="3064324" y="2884188"/>
            <a:chExt cx="166072" cy="364974"/>
          </a:xfrm>
        </p:grpSpPr>
        <p:sp>
          <p:nvSpPr>
            <p:cNvPr id="78" name="Line 102"/>
            <p:cNvSpPr>
              <a:spLocks noChangeShapeType="1"/>
            </p:cNvSpPr>
            <p:nvPr/>
          </p:nvSpPr>
          <p:spPr bwMode="auto">
            <a:xfrm>
              <a:off x="3064324" y="2884188"/>
              <a:ext cx="166072"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79" name="Line 103"/>
            <p:cNvSpPr>
              <a:spLocks noChangeShapeType="1"/>
            </p:cNvSpPr>
            <p:nvPr/>
          </p:nvSpPr>
          <p:spPr bwMode="auto">
            <a:xfrm>
              <a:off x="3064324" y="2940848"/>
              <a:ext cx="166072" cy="0"/>
            </a:xfrm>
            <a:prstGeom prst="line">
              <a:avLst/>
            </a:prstGeom>
            <a:noFill/>
            <a:ln w="28575">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80" name="Line 105"/>
            <p:cNvSpPr>
              <a:spLocks noChangeAspect="1" noChangeShapeType="1"/>
            </p:cNvSpPr>
            <p:nvPr/>
          </p:nvSpPr>
          <p:spPr bwMode="auto">
            <a:xfrm>
              <a:off x="3153075" y="2959169"/>
              <a:ext cx="0" cy="289993"/>
            </a:xfrm>
            <a:prstGeom prst="line">
              <a:avLst/>
            </a:prstGeom>
            <a:noFill/>
            <a:ln w="19050">
              <a:solidFill>
                <a:schemeClr val="tx1"/>
              </a:solidFill>
              <a:round/>
              <a:tailEnd type="none" w="med" len="med"/>
            </a:ln>
          </p:spPr>
          <p:txBody>
            <a:bodyPr/>
            <a:lstStyle/>
            <a:p>
              <a:pPr fontAlgn="base">
                <a:spcBef>
                  <a:spcPct val="0"/>
                </a:spcBef>
                <a:spcAft>
                  <a:spcPct val="0"/>
                </a:spcAft>
              </a:pPr>
              <a:endParaRPr lang="zh-CN" altLang="en-US" sz="2000">
                <a:latin typeface="Times New Roman" panose="02020603050405020304" pitchFamily="18" charset="0"/>
                <a:cs typeface="Times New Roman" panose="02020603050405020304" pitchFamily="18" charset="0"/>
              </a:endParaRPr>
            </a:p>
          </p:txBody>
        </p:sp>
      </p:grpSp>
      <p:sp>
        <p:nvSpPr>
          <p:cNvPr id="87" name="Rectangle 87"/>
          <p:cNvSpPr>
            <a:spLocks noChangeArrowheads="1"/>
          </p:cNvSpPr>
          <p:nvPr/>
        </p:nvSpPr>
        <p:spPr bwMode="auto">
          <a:xfrm>
            <a:off x="2149717" y="5374075"/>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T</a:t>
            </a:r>
            <a:r>
              <a:rPr lang="en-US" altLang="zh-CN" sz="1600" baseline="-25000">
                <a:latin typeface="Times New Roman" panose="02020603050405020304" pitchFamily="18" charset="0"/>
                <a:cs typeface="Times New Roman" panose="02020603050405020304" pitchFamily="18" charset="0"/>
              </a:rPr>
              <a:t>2</a:t>
            </a:r>
            <a:endParaRPr lang="en-US" altLang="zh-CN" sz="1600">
              <a:latin typeface="Times New Roman" panose="02020603050405020304" pitchFamily="18" charset="0"/>
              <a:cs typeface="Times New Roman" panose="02020603050405020304" pitchFamily="18" charset="0"/>
            </a:endParaRPr>
          </a:p>
        </p:txBody>
      </p:sp>
      <p:grpSp>
        <p:nvGrpSpPr>
          <p:cNvPr id="93" name="组合 92"/>
          <p:cNvGrpSpPr/>
          <p:nvPr/>
        </p:nvGrpSpPr>
        <p:grpSpPr>
          <a:xfrm rot="5400000" flipV="1">
            <a:off x="2692837" y="2928678"/>
            <a:ext cx="218439" cy="76685"/>
            <a:chOff x="3830839" y="4038342"/>
            <a:chExt cx="218439" cy="76685"/>
          </a:xfrm>
        </p:grpSpPr>
        <p:sp>
          <p:nvSpPr>
            <p:cNvPr id="94" name="Line 102"/>
            <p:cNvSpPr>
              <a:spLocks noChangeShapeType="1"/>
            </p:cNvSpPr>
            <p:nvPr/>
          </p:nvSpPr>
          <p:spPr bwMode="auto">
            <a:xfrm>
              <a:off x="3830839" y="4038342"/>
              <a:ext cx="218439"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95" name="Line 102"/>
            <p:cNvSpPr>
              <a:spLocks noChangeShapeType="1"/>
            </p:cNvSpPr>
            <p:nvPr/>
          </p:nvSpPr>
          <p:spPr bwMode="auto">
            <a:xfrm>
              <a:off x="3871195" y="4076684"/>
              <a:ext cx="137726"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sp>
          <p:nvSpPr>
            <p:cNvPr id="96" name="Line 102"/>
            <p:cNvSpPr>
              <a:spLocks noChangeShapeType="1"/>
            </p:cNvSpPr>
            <p:nvPr/>
          </p:nvSpPr>
          <p:spPr bwMode="auto">
            <a:xfrm>
              <a:off x="3897836" y="4115027"/>
              <a:ext cx="84445" cy="0"/>
            </a:xfrm>
            <a:prstGeom prst="line">
              <a:avLst/>
            </a:prstGeom>
            <a:noFill/>
            <a:ln w="12700">
              <a:solidFill>
                <a:srgbClr val="000000"/>
              </a:solidFill>
              <a:round/>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endParaRPr>
            </a:p>
          </p:txBody>
        </p:sp>
      </p:grpSp>
      <p:sp>
        <p:nvSpPr>
          <p:cNvPr id="99" name="Rectangle 87"/>
          <p:cNvSpPr>
            <a:spLocks noChangeArrowheads="1"/>
          </p:cNvSpPr>
          <p:nvPr/>
        </p:nvSpPr>
        <p:spPr bwMode="auto">
          <a:xfrm>
            <a:off x="2405098" y="2663626"/>
            <a:ext cx="249107" cy="332143"/>
          </a:xfrm>
          <a:prstGeom prst="rect">
            <a:avLst/>
          </a:prstGeom>
          <a:noFill/>
          <a:ln w="12700">
            <a:noFill/>
            <a:miter lim="800000"/>
          </a:ln>
        </p:spPr>
        <p:txBody>
          <a:bodyPr lIns="12700" tIns="12700" rIns="12700" bIns="12700"/>
          <a:lstStyle/>
          <a:p>
            <a:pPr algn="just" fontAlgn="base">
              <a:spcBef>
                <a:spcPct val="0"/>
              </a:spcBef>
              <a:spcAft>
                <a:spcPct val="0"/>
              </a:spcAft>
            </a:pPr>
            <a:r>
              <a:rPr lang="en-US" altLang="zh-CN" sz="1600">
                <a:latin typeface="Times New Roman" panose="02020603050405020304" pitchFamily="18" charset="0"/>
                <a:cs typeface="Times New Roman" panose="02020603050405020304" pitchFamily="18" charset="0"/>
              </a:rPr>
              <a:t>C</a:t>
            </a:r>
            <a:endParaRPr lang="en-US" altLang="zh-CN" sz="1600">
              <a:latin typeface="Times New Roman" panose="02020603050405020304" pitchFamily="18" charset="0"/>
              <a:cs typeface="Times New Roman" panose="02020603050405020304" pitchFamily="18" charset="0"/>
            </a:endParaRPr>
          </a:p>
        </p:txBody>
      </p:sp>
      <p:sp>
        <p:nvSpPr>
          <p:cNvPr id="103" name="Line 76"/>
          <p:cNvSpPr>
            <a:spLocks noChangeAspect="1" noChangeShapeType="1"/>
          </p:cNvSpPr>
          <p:nvPr/>
        </p:nvSpPr>
        <p:spPr bwMode="auto">
          <a:xfrm>
            <a:off x="1912088" y="5228658"/>
            <a:ext cx="152400" cy="0"/>
          </a:xfrm>
          <a:prstGeom prst="line">
            <a:avLst/>
          </a:prstGeom>
          <a:noFill/>
          <a:ln w="19050" cap="sq">
            <a:solidFill>
              <a:schemeClr val="tx1"/>
            </a:solidFill>
            <a:miter lim="800000"/>
          </a:ln>
        </p:spPr>
        <p:txBody>
          <a:bodyPr/>
          <a:lstStyle/>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5471"/>
    </mc:Choice>
    <mc:Fallback>
      <p:transition spd="slow" advTm="3354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left)">
                                      <p:cBhvr>
                                        <p:cTn id="36" dur="500"/>
                                        <p:tgtEl>
                                          <p:spTgt spid="3">
                                            <p:txEl>
                                              <p:pRg st="5" end="5"/>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left)">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left)">
                                      <p:cBhvr>
                                        <p:cTn id="44" dur="500"/>
                                        <p:tgtEl>
                                          <p:spTgt spid="3">
                                            <p:txEl>
                                              <p:pRg st="7" end="7"/>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wipe(left)">
                                      <p:cBhvr>
                                        <p:cTn id="55" dur="500"/>
                                        <p:tgtEl>
                                          <p:spTgt spid="3">
                                            <p:txEl>
                                              <p:pRg st="10" end="10"/>
                                            </p:txEl>
                                          </p:spTgt>
                                        </p:tgtEl>
                                      </p:cBhvr>
                                    </p:animEffect>
                                  </p:childTnLst>
                                </p:cTn>
                              </p:par>
                              <p:par>
                                <p:cTn id="56" presetID="22" presetClass="entr" presetSubtype="8"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wipe(left)">
                                      <p:cBhvr>
                                        <p:cTn id="58" dur="500"/>
                                        <p:tgtEl>
                                          <p:spTgt spid="3">
                                            <p:txEl>
                                              <p:pRg st="11" end="11"/>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wipe(left)">
                                      <p:cBhvr>
                                        <p:cTn id="6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120" name="Group 37"/>
          <p:cNvGrpSpPr/>
          <p:nvPr/>
        </p:nvGrpSpPr>
        <p:grpSpPr bwMode="auto">
          <a:xfrm>
            <a:off x="5381625" y="3119438"/>
            <a:ext cx="457200" cy="304800"/>
            <a:chOff x="2304" y="2064"/>
            <a:chExt cx="288" cy="192"/>
          </a:xfrm>
        </p:grpSpPr>
        <p:sp>
          <p:nvSpPr>
            <p:cNvPr id="132129" name="Line 38"/>
            <p:cNvSpPr>
              <a:spLocks noChangeShapeType="1"/>
            </p:cNvSpPr>
            <p:nvPr/>
          </p:nvSpPr>
          <p:spPr bwMode="auto">
            <a:xfrm flipH="1">
              <a:off x="2304" y="2064"/>
              <a:ext cx="288" cy="0"/>
            </a:xfrm>
            <a:prstGeom prst="line">
              <a:avLst/>
            </a:prstGeom>
            <a:noFill/>
            <a:ln w="19050" cap="sq">
              <a:solidFill>
                <a:schemeClr val="tx1"/>
              </a:solidFill>
              <a:miter lim="800000"/>
            </a:ln>
          </p:spPr>
          <p:txBody>
            <a:bodyPr/>
            <a:lstStyle/>
            <a:p>
              <a:endParaRPr lang="zh-CN" altLang="en-US">
                <a:latin typeface="+mn-ea"/>
              </a:endParaRPr>
            </a:p>
          </p:txBody>
        </p:sp>
        <p:sp>
          <p:nvSpPr>
            <p:cNvPr id="132130" name="Line 39"/>
            <p:cNvSpPr>
              <a:spLocks noChangeShapeType="1"/>
            </p:cNvSpPr>
            <p:nvPr/>
          </p:nvSpPr>
          <p:spPr bwMode="auto">
            <a:xfrm>
              <a:off x="2304" y="2064"/>
              <a:ext cx="0" cy="192"/>
            </a:xfrm>
            <a:prstGeom prst="line">
              <a:avLst/>
            </a:prstGeom>
            <a:noFill/>
            <a:ln w="19050" cap="sq">
              <a:solidFill>
                <a:schemeClr val="tx1"/>
              </a:solidFill>
              <a:miter lim="800000"/>
            </a:ln>
          </p:spPr>
          <p:txBody>
            <a:bodyPr/>
            <a:lstStyle/>
            <a:p>
              <a:endParaRPr lang="zh-CN" altLang="en-US">
                <a:latin typeface="+mn-ea"/>
              </a:endParaRPr>
            </a:p>
          </p:txBody>
        </p:sp>
      </p:grpSp>
      <p:sp>
        <p:nvSpPr>
          <p:cNvPr id="132097" name="Line 2"/>
          <p:cNvSpPr>
            <a:spLocks noChangeShapeType="1"/>
          </p:cNvSpPr>
          <p:nvPr/>
        </p:nvSpPr>
        <p:spPr bwMode="auto">
          <a:xfrm>
            <a:off x="5381625" y="3500438"/>
            <a:ext cx="0" cy="22860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32098" name="Line 3"/>
          <p:cNvSpPr>
            <a:spLocks noChangeAspect="1" noChangeShapeType="1"/>
          </p:cNvSpPr>
          <p:nvPr/>
        </p:nvSpPr>
        <p:spPr bwMode="auto">
          <a:xfrm>
            <a:off x="4856163" y="2314575"/>
            <a:ext cx="1897062" cy="0"/>
          </a:xfrm>
          <a:prstGeom prst="line">
            <a:avLst/>
          </a:prstGeom>
          <a:noFill/>
          <a:ln w="28575">
            <a:solidFill>
              <a:schemeClr val="tx1"/>
            </a:solidFill>
            <a:round/>
          </a:ln>
        </p:spPr>
        <p:txBody>
          <a:bodyPr/>
          <a:lstStyle/>
          <a:p>
            <a:endParaRPr lang="zh-CN" altLang="en-US">
              <a:latin typeface="+mn-ea"/>
            </a:endParaRPr>
          </a:p>
        </p:txBody>
      </p:sp>
      <p:sp>
        <p:nvSpPr>
          <p:cNvPr id="132099" name="Rectangle 4"/>
          <p:cNvSpPr>
            <a:spLocks noGrp="1" noChangeArrowheads="1"/>
          </p:cNvSpPr>
          <p:nvPr>
            <p:ph type="title"/>
          </p:nvPr>
        </p:nvSpPr>
        <p:spPr/>
        <p:txBody>
          <a:bodyPr/>
          <a:lstStyle/>
          <a:p>
            <a:pPr eaLnBrk="1" hangingPunct="1"/>
            <a:r>
              <a:rPr lang="zh-CN" altLang="en-US"/>
              <a:t>单管</a:t>
            </a:r>
            <a:r>
              <a:rPr lang="en-US" altLang="zh-CN"/>
              <a:t>DRAM</a:t>
            </a:r>
            <a:r>
              <a:rPr lang="zh-CN" altLang="en-US"/>
              <a:t>存储器</a:t>
            </a:r>
            <a:endParaRPr lang="zh-CN" altLang="en-US"/>
          </a:p>
        </p:txBody>
      </p:sp>
      <p:sp>
        <p:nvSpPr>
          <p:cNvPr id="132100" name="Rectangle 5"/>
          <p:cNvSpPr>
            <a:spLocks noChangeAspect="1" noChangeArrowheads="1"/>
          </p:cNvSpPr>
          <p:nvPr/>
        </p:nvSpPr>
        <p:spPr bwMode="auto">
          <a:xfrm>
            <a:off x="5076826" y="3838576"/>
            <a:ext cx="803275" cy="511175"/>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V</a:t>
            </a:r>
            <a:r>
              <a:rPr lang="en-US" altLang="zh-CN" sz="1600" baseline="-25000">
                <a:solidFill>
                  <a:schemeClr val="folHlink"/>
                </a:solidFill>
                <a:latin typeface="+mn-ea"/>
              </a:rPr>
              <a:t>ss</a:t>
            </a:r>
            <a:r>
              <a:rPr lang="en-US" altLang="zh-CN" sz="1600">
                <a:solidFill>
                  <a:schemeClr val="folHlink"/>
                </a:solidFill>
                <a:latin typeface="+mn-ea"/>
              </a:rPr>
              <a:t>(0V)</a:t>
            </a:r>
            <a:endParaRPr lang="en-US" altLang="zh-CN" sz="1600">
              <a:solidFill>
                <a:schemeClr val="folHlink"/>
              </a:solidFill>
              <a:latin typeface="+mn-ea"/>
            </a:endParaRPr>
          </a:p>
        </p:txBody>
      </p:sp>
      <p:sp>
        <p:nvSpPr>
          <p:cNvPr id="132101" name="Rectangle 6"/>
          <p:cNvSpPr>
            <a:spLocks noChangeAspect="1" noChangeArrowheads="1"/>
          </p:cNvSpPr>
          <p:nvPr/>
        </p:nvSpPr>
        <p:spPr bwMode="auto">
          <a:xfrm>
            <a:off x="5991225" y="3254376"/>
            <a:ext cx="254000" cy="339725"/>
          </a:xfrm>
          <a:prstGeom prst="rect">
            <a:avLst/>
          </a:prstGeom>
          <a:noFill/>
          <a:ln w="12700">
            <a:noFill/>
            <a:miter lim="800000"/>
          </a:ln>
        </p:spPr>
        <p:txBody>
          <a:bodyPr lIns="12700" tIns="12700" rIns="12700" bIns="12700"/>
          <a:lstStyle/>
          <a:p>
            <a:pPr algn="just"/>
            <a:r>
              <a:rPr lang="en-US" altLang="zh-CN" sz="1600" dirty="0">
                <a:solidFill>
                  <a:schemeClr val="folHlink"/>
                </a:solidFill>
                <a:latin typeface="+mn-ea"/>
              </a:rPr>
              <a:t>T</a:t>
            </a:r>
            <a:r>
              <a:rPr lang="en-US" altLang="zh-CN" sz="1600" baseline="-25000" dirty="0">
                <a:solidFill>
                  <a:schemeClr val="folHlink"/>
                </a:solidFill>
                <a:latin typeface="+mn-ea"/>
              </a:rPr>
              <a:t>1</a:t>
            </a:r>
            <a:endParaRPr lang="en-US" altLang="zh-CN" sz="1600" dirty="0">
              <a:solidFill>
                <a:schemeClr val="folHlink"/>
              </a:solidFill>
              <a:latin typeface="+mn-ea"/>
            </a:endParaRPr>
          </a:p>
        </p:txBody>
      </p:sp>
      <p:grpSp>
        <p:nvGrpSpPr>
          <p:cNvPr id="132102" name="Group 7"/>
          <p:cNvGrpSpPr>
            <a:grpSpLocks noChangeAspect="1"/>
          </p:cNvGrpSpPr>
          <p:nvPr/>
        </p:nvGrpSpPr>
        <p:grpSpPr bwMode="auto">
          <a:xfrm>
            <a:off x="5287963" y="3424239"/>
            <a:ext cx="169862" cy="84137"/>
            <a:chOff x="3888" y="2832"/>
            <a:chExt cx="96" cy="48"/>
          </a:xfrm>
        </p:grpSpPr>
        <p:sp>
          <p:nvSpPr>
            <p:cNvPr id="132141" name="Line 8"/>
            <p:cNvSpPr>
              <a:spLocks noChangeAspect="1" noChangeShapeType="1"/>
            </p:cNvSpPr>
            <p:nvPr/>
          </p:nvSpPr>
          <p:spPr bwMode="auto">
            <a:xfrm>
              <a:off x="3888" y="2832"/>
              <a:ext cx="96" cy="0"/>
            </a:xfrm>
            <a:prstGeom prst="line">
              <a:avLst/>
            </a:prstGeom>
            <a:noFill/>
            <a:ln w="28575">
              <a:solidFill>
                <a:srgbClr val="FF0000"/>
              </a:solidFill>
              <a:round/>
            </a:ln>
          </p:spPr>
          <p:txBody>
            <a:bodyPr/>
            <a:lstStyle/>
            <a:p>
              <a:endParaRPr lang="zh-CN" altLang="en-US">
                <a:latin typeface="+mn-ea"/>
              </a:endParaRPr>
            </a:p>
          </p:txBody>
        </p:sp>
        <p:sp>
          <p:nvSpPr>
            <p:cNvPr id="132142" name="Line 9"/>
            <p:cNvSpPr>
              <a:spLocks noChangeAspect="1" noChangeShapeType="1"/>
            </p:cNvSpPr>
            <p:nvPr/>
          </p:nvSpPr>
          <p:spPr bwMode="auto">
            <a:xfrm>
              <a:off x="3888" y="2880"/>
              <a:ext cx="96" cy="0"/>
            </a:xfrm>
            <a:prstGeom prst="line">
              <a:avLst/>
            </a:prstGeom>
            <a:noFill/>
            <a:ln w="28575">
              <a:solidFill>
                <a:srgbClr val="FF0000"/>
              </a:solidFill>
              <a:round/>
            </a:ln>
          </p:spPr>
          <p:txBody>
            <a:bodyPr/>
            <a:lstStyle/>
            <a:p>
              <a:endParaRPr lang="zh-CN" altLang="en-US">
                <a:latin typeface="+mn-ea"/>
              </a:endParaRPr>
            </a:p>
          </p:txBody>
        </p:sp>
      </p:grpSp>
      <p:sp>
        <p:nvSpPr>
          <p:cNvPr id="132103" name="Rectangle 10"/>
          <p:cNvSpPr>
            <a:spLocks noChangeArrowheads="1"/>
          </p:cNvSpPr>
          <p:nvPr/>
        </p:nvSpPr>
        <p:spPr bwMode="auto">
          <a:xfrm>
            <a:off x="6600825" y="3838575"/>
            <a:ext cx="228600" cy="3048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D</a:t>
            </a:r>
            <a:endParaRPr lang="en-US" altLang="zh-CN" sz="1600">
              <a:solidFill>
                <a:schemeClr val="folHlink"/>
              </a:solidFill>
              <a:latin typeface="+mn-ea"/>
            </a:endParaRPr>
          </a:p>
        </p:txBody>
      </p:sp>
      <p:sp>
        <p:nvSpPr>
          <p:cNvPr id="899083" name="Rectangle 11"/>
          <p:cNvSpPr>
            <a:spLocks noChangeArrowheads="1"/>
          </p:cNvSpPr>
          <p:nvPr/>
        </p:nvSpPr>
        <p:spPr bwMode="auto">
          <a:xfrm>
            <a:off x="3586163" y="2162175"/>
            <a:ext cx="1219200" cy="2286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X</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132105" name="Line 12"/>
          <p:cNvSpPr>
            <a:spLocks noChangeShapeType="1"/>
          </p:cNvSpPr>
          <p:nvPr/>
        </p:nvSpPr>
        <p:spPr bwMode="auto">
          <a:xfrm>
            <a:off x="6862763" y="2314575"/>
            <a:ext cx="914400" cy="0"/>
          </a:xfrm>
          <a:prstGeom prst="line">
            <a:avLst/>
          </a:prstGeom>
          <a:noFill/>
          <a:ln w="28575">
            <a:solidFill>
              <a:schemeClr val="tx1"/>
            </a:solidFill>
            <a:prstDash val="dash"/>
            <a:round/>
          </a:ln>
        </p:spPr>
        <p:txBody>
          <a:bodyPr wrap="none" anchor="ctr"/>
          <a:lstStyle/>
          <a:p>
            <a:endParaRPr lang="zh-CN" altLang="en-US">
              <a:latin typeface="+mn-ea"/>
            </a:endParaRPr>
          </a:p>
        </p:txBody>
      </p:sp>
      <p:sp>
        <p:nvSpPr>
          <p:cNvPr id="132106" name="Rectangle 13"/>
          <p:cNvSpPr>
            <a:spLocks noChangeArrowheads="1"/>
          </p:cNvSpPr>
          <p:nvPr/>
        </p:nvSpPr>
        <p:spPr bwMode="auto">
          <a:xfrm>
            <a:off x="5033963" y="3348038"/>
            <a:ext cx="304800" cy="3048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C</a:t>
            </a:r>
            <a:endParaRPr lang="en-US" altLang="zh-CN" sz="1600" dirty="0">
              <a:solidFill>
                <a:schemeClr val="folHlink"/>
              </a:solidFill>
              <a:latin typeface="+mn-ea"/>
            </a:endParaRPr>
          </a:p>
        </p:txBody>
      </p:sp>
      <p:sp>
        <p:nvSpPr>
          <p:cNvPr id="899086" name="AutoShape 14"/>
          <p:cNvSpPr>
            <a:spLocks noChangeArrowheads="1"/>
          </p:cNvSpPr>
          <p:nvPr/>
        </p:nvSpPr>
        <p:spPr bwMode="auto">
          <a:xfrm flipH="1" flipV="1">
            <a:off x="1307363" y="4121327"/>
            <a:ext cx="3238108" cy="1720495"/>
          </a:xfrm>
          <a:prstGeom prst="wedgeEllipseCallout">
            <a:avLst>
              <a:gd name="adj1" fmla="val -69907"/>
              <a:gd name="adj2" fmla="val 79005"/>
            </a:avLst>
          </a:prstGeom>
          <a:solidFill>
            <a:srgbClr val="99FFCC"/>
          </a:solidFill>
          <a:ln w="12700" algn="ctr">
            <a:solidFill>
              <a:schemeClr val="tx1"/>
            </a:solidFill>
            <a:prstDash val="solid"/>
            <a:miter lim="800000"/>
          </a:ln>
        </p:spPr>
        <p:txBody>
          <a:bodyPr rot="10800000" anchor="ctr"/>
          <a:lstStyle/>
          <a:p>
            <a:pPr algn="ctr"/>
            <a:r>
              <a:rPr lang="zh-CN" altLang="en-US" sz="2000" b="1" dirty="0">
                <a:latin typeface="+mn-ea"/>
              </a:rPr>
              <a:t>电容用于存储电荷，有电荷</a:t>
            </a:r>
            <a:r>
              <a:rPr lang="zh-CN" altLang="en-US" sz="2000" b="1">
                <a:latin typeface="+mn-ea"/>
              </a:rPr>
              <a:t>代表</a:t>
            </a:r>
            <a:r>
              <a:rPr lang="en-US" altLang="zh-CN" sz="2000" b="1">
                <a:latin typeface="+mn-ea"/>
              </a:rPr>
              <a:t>1</a:t>
            </a:r>
            <a:endParaRPr lang="en-US" altLang="zh-CN" sz="2000" b="1">
              <a:latin typeface="+mn-ea"/>
            </a:endParaRPr>
          </a:p>
          <a:p>
            <a:pPr algn="ctr"/>
            <a:r>
              <a:rPr lang="zh-CN" altLang="en-US" sz="2000" b="1">
                <a:latin typeface="+mn-ea"/>
              </a:rPr>
              <a:t>否则</a:t>
            </a:r>
            <a:r>
              <a:rPr lang="zh-CN" altLang="en-US" sz="2000" b="1" dirty="0">
                <a:latin typeface="+mn-ea"/>
              </a:rPr>
              <a:t>代表</a:t>
            </a:r>
            <a:r>
              <a:rPr lang="en-US" altLang="zh-CN" sz="2000" b="1" dirty="0">
                <a:latin typeface="+mn-ea"/>
              </a:rPr>
              <a:t>0</a:t>
            </a:r>
            <a:endParaRPr lang="en-US" altLang="zh-CN" sz="2000" b="1" dirty="0">
              <a:latin typeface="+mn-ea"/>
            </a:endParaRPr>
          </a:p>
        </p:txBody>
      </p:sp>
      <p:sp>
        <p:nvSpPr>
          <p:cNvPr id="132108" name="Rectangle 15"/>
          <p:cNvSpPr>
            <a:spLocks noChangeArrowheads="1"/>
          </p:cNvSpPr>
          <p:nvPr/>
        </p:nvSpPr>
        <p:spPr bwMode="auto">
          <a:xfrm>
            <a:off x="6672263" y="4981575"/>
            <a:ext cx="342900" cy="2286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I/O</a:t>
            </a:r>
            <a:endParaRPr lang="en-US" altLang="zh-CN" sz="1600">
              <a:solidFill>
                <a:schemeClr val="folHlink"/>
              </a:solidFill>
              <a:latin typeface="+mn-ea"/>
            </a:endParaRPr>
          </a:p>
        </p:txBody>
      </p:sp>
      <p:grpSp>
        <p:nvGrpSpPr>
          <p:cNvPr id="3" name="Group 16"/>
          <p:cNvGrpSpPr>
            <a:grpSpLocks noChangeAspect="1"/>
          </p:cNvGrpSpPr>
          <p:nvPr/>
        </p:nvGrpSpPr>
        <p:grpSpPr bwMode="auto">
          <a:xfrm>
            <a:off x="6829425" y="4219575"/>
            <a:ext cx="381000" cy="304800"/>
            <a:chOff x="3360" y="2544"/>
            <a:chExt cx="240" cy="192"/>
          </a:xfrm>
        </p:grpSpPr>
        <p:sp>
          <p:nvSpPr>
            <p:cNvPr id="132136" name="Line 17"/>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32137" name="Line 18"/>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32138" name="Line 19"/>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32139" name="Line 20"/>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32140" name="Line 21"/>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32110" name="Line 22"/>
          <p:cNvSpPr>
            <a:spLocks noChangeShapeType="1"/>
          </p:cNvSpPr>
          <p:nvPr/>
        </p:nvSpPr>
        <p:spPr bwMode="auto">
          <a:xfrm>
            <a:off x="6829425" y="4448175"/>
            <a:ext cx="0" cy="533400"/>
          </a:xfrm>
          <a:prstGeom prst="line">
            <a:avLst/>
          </a:prstGeom>
          <a:noFill/>
          <a:ln w="19050">
            <a:solidFill>
              <a:schemeClr val="tx1"/>
            </a:solidFill>
            <a:round/>
          </a:ln>
        </p:spPr>
        <p:txBody>
          <a:bodyPr/>
          <a:lstStyle/>
          <a:p>
            <a:endParaRPr lang="zh-CN" altLang="en-US">
              <a:latin typeface="+mn-ea"/>
            </a:endParaRPr>
          </a:p>
        </p:txBody>
      </p:sp>
      <p:sp>
        <p:nvSpPr>
          <p:cNvPr id="132111" name="Line 23"/>
          <p:cNvSpPr>
            <a:spLocks noChangeShapeType="1"/>
          </p:cNvSpPr>
          <p:nvPr/>
        </p:nvSpPr>
        <p:spPr bwMode="auto">
          <a:xfrm>
            <a:off x="7210425" y="4371975"/>
            <a:ext cx="1143000" cy="0"/>
          </a:xfrm>
          <a:prstGeom prst="line">
            <a:avLst/>
          </a:prstGeom>
          <a:noFill/>
          <a:ln w="19050">
            <a:solidFill>
              <a:schemeClr val="tx1"/>
            </a:solidFill>
            <a:round/>
          </a:ln>
        </p:spPr>
        <p:txBody>
          <a:bodyPr/>
          <a:lstStyle/>
          <a:p>
            <a:endParaRPr lang="zh-CN" altLang="en-US">
              <a:latin typeface="+mn-ea"/>
            </a:endParaRPr>
          </a:p>
        </p:txBody>
      </p:sp>
      <p:sp>
        <p:nvSpPr>
          <p:cNvPr id="132112" name="Rectangle 24"/>
          <p:cNvSpPr>
            <a:spLocks noChangeArrowheads="1"/>
          </p:cNvSpPr>
          <p:nvPr/>
        </p:nvSpPr>
        <p:spPr bwMode="auto">
          <a:xfrm>
            <a:off x="7591425" y="4600575"/>
            <a:ext cx="1219200" cy="2286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Y</a:t>
            </a:r>
            <a:r>
              <a:rPr lang="zh-CN" altLang="en-US" sz="1600">
                <a:solidFill>
                  <a:schemeClr val="folHlink"/>
                </a:solidFill>
                <a:latin typeface="+mn-ea"/>
              </a:rPr>
              <a:t>地址译码线</a:t>
            </a:r>
            <a:endParaRPr lang="zh-CN" altLang="en-US" sz="1600">
              <a:solidFill>
                <a:schemeClr val="folHlink"/>
              </a:solidFill>
              <a:latin typeface="+mn-ea"/>
            </a:endParaRPr>
          </a:p>
        </p:txBody>
      </p:sp>
      <p:sp>
        <p:nvSpPr>
          <p:cNvPr id="899097" name="Line 25"/>
          <p:cNvSpPr>
            <a:spLocks noChangeShapeType="1"/>
          </p:cNvSpPr>
          <p:nvPr/>
        </p:nvSpPr>
        <p:spPr bwMode="auto">
          <a:xfrm>
            <a:off x="7210425" y="4371975"/>
            <a:ext cx="1143000" cy="0"/>
          </a:xfrm>
          <a:prstGeom prst="line">
            <a:avLst/>
          </a:prstGeom>
          <a:noFill/>
          <a:ln w="38100">
            <a:solidFill>
              <a:srgbClr val="FF0000"/>
            </a:solidFill>
            <a:round/>
          </a:ln>
        </p:spPr>
        <p:txBody>
          <a:bodyPr/>
          <a:lstStyle/>
          <a:p>
            <a:endParaRPr lang="zh-CN" altLang="en-US">
              <a:latin typeface="+mn-ea"/>
            </a:endParaRPr>
          </a:p>
        </p:txBody>
      </p:sp>
      <p:sp>
        <p:nvSpPr>
          <p:cNvPr id="899099" name="Line 27"/>
          <p:cNvSpPr>
            <a:spLocks noChangeAspect="1" noChangeShapeType="1"/>
          </p:cNvSpPr>
          <p:nvPr/>
        </p:nvSpPr>
        <p:spPr bwMode="auto">
          <a:xfrm>
            <a:off x="4848226" y="2314575"/>
            <a:ext cx="1897063" cy="0"/>
          </a:xfrm>
          <a:prstGeom prst="line">
            <a:avLst/>
          </a:prstGeom>
          <a:noFill/>
          <a:ln w="50800" cap="sq">
            <a:solidFill>
              <a:srgbClr val="FF0000"/>
            </a:solidFill>
            <a:miter lim="800000"/>
          </a:ln>
        </p:spPr>
        <p:txBody>
          <a:bodyPr/>
          <a:lstStyle/>
          <a:p>
            <a:endParaRPr lang="zh-CN" altLang="en-US">
              <a:latin typeface="+mn-ea"/>
            </a:endParaRPr>
          </a:p>
        </p:txBody>
      </p:sp>
      <p:sp>
        <p:nvSpPr>
          <p:cNvPr id="132116" name="Line 28"/>
          <p:cNvSpPr>
            <a:spLocks noChangeShapeType="1"/>
          </p:cNvSpPr>
          <p:nvPr/>
        </p:nvSpPr>
        <p:spPr bwMode="auto">
          <a:xfrm>
            <a:off x="5915025" y="2314575"/>
            <a:ext cx="0" cy="457200"/>
          </a:xfrm>
          <a:prstGeom prst="line">
            <a:avLst/>
          </a:prstGeom>
          <a:noFill/>
          <a:ln w="19050">
            <a:solidFill>
              <a:schemeClr val="tx1"/>
            </a:solidFill>
            <a:round/>
            <a:headEnd type="oval" w="med" len="med"/>
          </a:ln>
        </p:spPr>
        <p:txBody>
          <a:bodyPr/>
          <a:lstStyle/>
          <a:p>
            <a:endParaRPr lang="zh-CN" altLang="en-US">
              <a:latin typeface="+mn-ea"/>
            </a:endParaRPr>
          </a:p>
        </p:txBody>
      </p:sp>
      <p:sp>
        <p:nvSpPr>
          <p:cNvPr id="899101" name="Line 29"/>
          <p:cNvSpPr>
            <a:spLocks noChangeShapeType="1"/>
          </p:cNvSpPr>
          <p:nvPr/>
        </p:nvSpPr>
        <p:spPr bwMode="auto">
          <a:xfrm>
            <a:off x="5915025" y="2314575"/>
            <a:ext cx="0" cy="457200"/>
          </a:xfrm>
          <a:prstGeom prst="line">
            <a:avLst/>
          </a:prstGeom>
          <a:noFill/>
          <a:ln w="38100">
            <a:solidFill>
              <a:srgbClr val="FF0000"/>
            </a:solidFill>
            <a:round/>
            <a:headEnd type="oval" w="med" len="med"/>
          </a:ln>
        </p:spPr>
        <p:txBody>
          <a:bodyPr/>
          <a:lstStyle/>
          <a:p>
            <a:endParaRPr lang="zh-CN" altLang="en-US">
              <a:latin typeface="+mn-ea"/>
            </a:endParaRPr>
          </a:p>
        </p:txBody>
      </p:sp>
      <p:grpSp>
        <p:nvGrpSpPr>
          <p:cNvPr id="4" name="Group 30"/>
          <p:cNvGrpSpPr>
            <a:grpSpLocks noChangeAspect="1"/>
          </p:cNvGrpSpPr>
          <p:nvPr/>
        </p:nvGrpSpPr>
        <p:grpSpPr bwMode="auto">
          <a:xfrm rot="-5400000">
            <a:off x="5724525" y="2771775"/>
            <a:ext cx="381000" cy="304800"/>
            <a:chOff x="3360" y="2544"/>
            <a:chExt cx="240" cy="192"/>
          </a:xfrm>
        </p:grpSpPr>
        <p:sp>
          <p:nvSpPr>
            <p:cNvPr id="132131" name="Line 31"/>
            <p:cNvSpPr>
              <a:spLocks noChangeAspect="1" noChangeShapeType="1"/>
            </p:cNvSpPr>
            <p:nvPr/>
          </p:nvSpPr>
          <p:spPr bwMode="auto">
            <a:xfrm>
              <a:off x="3456" y="2544"/>
              <a:ext cx="0" cy="192"/>
            </a:xfrm>
            <a:prstGeom prst="line">
              <a:avLst/>
            </a:prstGeom>
            <a:noFill/>
            <a:ln w="28575">
              <a:solidFill>
                <a:schemeClr val="tx1"/>
              </a:solidFill>
              <a:round/>
            </a:ln>
          </p:spPr>
          <p:txBody>
            <a:bodyPr/>
            <a:lstStyle/>
            <a:p>
              <a:endParaRPr lang="zh-CN" altLang="en-US">
                <a:latin typeface="+mn-ea"/>
              </a:endParaRPr>
            </a:p>
          </p:txBody>
        </p:sp>
        <p:sp>
          <p:nvSpPr>
            <p:cNvPr id="132132" name="Line 32"/>
            <p:cNvSpPr>
              <a:spLocks noChangeAspect="1" noChangeShapeType="1"/>
            </p:cNvSpPr>
            <p:nvPr/>
          </p:nvSpPr>
          <p:spPr bwMode="auto">
            <a:xfrm>
              <a:off x="3504" y="2592"/>
              <a:ext cx="0" cy="96"/>
            </a:xfrm>
            <a:prstGeom prst="line">
              <a:avLst/>
            </a:prstGeom>
            <a:noFill/>
            <a:ln w="28575">
              <a:solidFill>
                <a:schemeClr val="tx1"/>
              </a:solidFill>
              <a:round/>
            </a:ln>
          </p:spPr>
          <p:txBody>
            <a:bodyPr/>
            <a:lstStyle/>
            <a:p>
              <a:endParaRPr lang="zh-CN" altLang="en-US">
                <a:latin typeface="+mn-ea"/>
              </a:endParaRPr>
            </a:p>
          </p:txBody>
        </p:sp>
        <p:sp>
          <p:nvSpPr>
            <p:cNvPr id="132133" name="Line 33"/>
            <p:cNvSpPr>
              <a:spLocks noChangeAspect="1" noChangeShapeType="1"/>
            </p:cNvSpPr>
            <p:nvPr/>
          </p:nvSpPr>
          <p:spPr bwMode="auto">
            <a:xfrm>
              <a:off x="3360" y="2592"/>
              <a:ext cx="96" cy="0"/>
            </a:xfrm>
            <a:prstGeom prst="line">
              <a:avLst/>
            </a:prstGeom>
            <a:noFill/>
            <a:ln w="19050">
              <a:solidFill>
                <a:schemeClr val="tx1"/>
              </a:solidFill>
              <a:round/>
            </a:ln>
          </p:spPr>
          <p:txBody>
            <a:bodyPr/>
            <a:lstStyle/>
            <a:p>
              <a:endParaRPr lang="zh-CN" altLang="en-US">
                <a:latin typeface="+mn-ea"/>
              </a:endParaRPr>
            </a:p>
          </p:txBody>
        </p:sp>
        <p:sp>
          <p:nvSpPr>
            <p:cNvPr id="132134" name="Line 34"/>
            <p:cNvSpPr>
              <a:spLocks noChangeAspect="1" noChangeShapeType="1"/>
            </p:cNvSpPr>
            <p:nvPr/>
          </p:nvSpPr>
          <p:spPr bwMode="auto">
            <a:xfrm>
              <a:off x="3360" y="2688"/>
              <a:ext cx="96" cy="0"/>
            </a:xfrm>
            <a:prstGeom prst="line">
              <a:avLst/>
            </a:prstGeom>
            <a:noFill/>
            <a:ln w="19050">
              <a:solidFill>
                <a:schemeClr val="tx1"/>
              </a:solidFill>
              <a:round/>
            </a:ln>
          </p:spPr>
          <p:txBody>
            <a:bodyPr/>
            <a:lstStyle/>
            <a:p>
              <a:endParaRPr lang="zh-CN" altLang="en-US">
                <a:latin typeface="+mn-ea"/>
              </a:endParaRPr>
            </a:p>
          </p:txBody>
        </p:sp>
        <p:sp>
          <p:nvSpPr>
            <p:cNvPr id="132135" name="Line 35"/>
            <p:cNvSpPr>
              <a:spLocks noChangeAspect="1" noChangeShapeType="1"/>
            </p:cNvSpPr>
            <p:nvPr/>
          </p:nvSpPr>
          <p:spPr bwMode="auto">
            <a:xfrm>
              <a:off x="3504" y="2640"/>
              <a:ext cx="96" cy="0"/>
            </a:xfrm>
            <a:prstGeom prst="line">
              <a:avLst/>
            </a:prstGeom>
            <a:noFill/>
            <a:ln w="19050">
              <a:solidFill>
                <a:schemeClr val="tx1"/>
              </a:solidFill>
              <a:round/>
            </a:ln>
          </p:spPr>
          <p:txBody>
            <a:bodyPr/>
            <a:lstStyle/>
            <a:p>
              <a:endParaRPr lang="zh-CN" altLang="en-US">
                <a:latin typeface="+mn-ea"/>
              </a:endParaRPr>
            </a:p>
          </p:txBody>
        </p:sp>
      </p:grpSp>
      <p:sp>
        <p:nvSpPr>
          <p:cNvPr id="132119" name="Line 36"/>
          <p:cNvSpPr>
            <a:spLocks noChangeShapeType="1"/>
          </p:cNvSpPr>
          <p:nvPr/>
        </p:nvSpPr>
        <p:spPr bwMode="auto">
          <a:xfrm>
            <a:off x="5991225" y="3119438"/>
            <a:ext cx="838200"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32121" name="Line 40"/>
          <p:cNvSpPr>
            <a:spLocks noChangeShapeType="1"/>
          </p:cNvSpPr>
          <p:nvPr/>
        </p:nvSpPr>
        <p:spPr bwMode="auto">
          <a:xfrm flipV="1">
            <a:off x="6829425" y="1857375"/>
            <a:ext cx="0" cy="2438400"/>
          </a:xfrm>
          <a:prstGeom prst="line">
            <a:avLst/>
          </a:prstGeom>
          <a:noFill/>
          <a:ln w="19050">
            <a:solidFill>
              <a:schemeClr val="tx1"/>
            </a:solidFill>
            <a:round/>
          </a:ln>
        </p:spPr>
        <p:txBody>
          <a:bodyPr/>
          <a:lstStyle/>
          <a:p>
            <a:endParaRPr lang="zh-CN" altLang="en-US">
              <a:latin typeface="+mn-ea"/>
            </a:endParaRPr>
          </a:p>
        </p:txBody>
      </p:sp>
      <p:sp>
        <p:nvSpPr>
          <p:cNvPr id="132125" name="Rectangle 46"/>
          <p:cNvSpPr>
            <a:spLocks noChangeArrowheads="1"/>
          </p:cNvSpPr>
          <p:nvPr/>
        </p:nvSpPr>
        <p:spPr bwMode="auto">
          <a:xfrm>
            <a:off x="7058025" y="3838575"/>
            <a:ext cx="228600" cy="304800"/>
          </a:xfrm>
          <a:prstGeom prst="rect">
            <a:avLst/>
          </a:prstGeom>
          <a:noFill/>
          <a:ln w="12700">
            <a:noFill/>
            <a:miter lim="800000"/>
          </a:ln>
        </p:spPr>
        <p:txBody>
          <a:bodyPr lIns="12700" tIns="12700" rIns="12700" bIns="12700"/>
          <a:lstStyle/>
          <a:p>
            <a:pPr algn="just"/>
            <a:r>
              <a:rPr lang="en-US" altLang="zh-CN" sz="1600">
                <a:solidFill>
                  <a:schemeClr val="folHlink"/>
                </a:solidFill>
                <a:latin typeface="+mn-ea"/>
              </a:rPr>
              <a:t>T</a:t>
            </a:r>
            <a:r>
              <a:rPr lang="en-US" altLang="zh-CN" sz="1600" baseline="-25000">
                <a:solidFill>
                  <a:schemeClr val="folHlink"/>
                </a:solidFill>
                <a:latin typeface="+mn-ea"/>
              </a:rPr>
              <a:t>2</a:t>
            </a:r>
            <a:endParaRPr lang="en-US" altLang="zh-CN" sz="1600">
              <a:solidFill>
                <a:schemeClr val="folHlink"/>
              </a:solidFill>
              <a:latin typeface="+mn-ea"/>
            </a:endParaRPr>
          </a:p>
        </p:txBody>
      </p:sp>
      <p:grpSp>
        <p:nvGrpSpPr>
          <p:cNvPr id="48" name="Group 30"/>
          <p:cNvGrpSpPr>
            <a:grpSpLocks noChangeAspect="1"/>
          </p:cNvGrpSpPr>
          <p:nvPr/>
        </p:nvGrpSpPr>
        <p:grpSpPr bwMode="auto">
          <a:xfrm rot="-5400000">
            <a:off x="5716972" y="2778899"/>
            <a:ext cx="395289" cy="304800"/>
            <a:chOff x="3351" y="2545"/>
            <a:chExt cx="249" cy="192"/>
          </a:xfrm>
        </p:grpSpPr>
        <p:sp>
          <p:nvSpPr>
            <p:cNvPr id="49" name="Line 31"/>
            <p:cNvSpPr>
              <a:spLocks noChangeAspect="1" noChangeShapeType="1"/>
            </p:cNvSpPr>
            <p:nvPr/>
          </p:nvSpPr>
          <p:spPr bwMode="auto">
            <a:xfrm>
              <a:off x="3456" y="2545"/>
              <a:ext cx="0" cy="192"/>
            </a:xfrm>
            <a:prstGeom prst="line">
              <a:avLst/>
            </a:prstGeom>
            <a:noFill/>
            <a:ln w="38100">
              <a:solidFill>
                <a:srgbClr val="FF0000"/>
              </a:solidFill>
              <a:round/>
            </a:ln>
          </p:spPr>
          <p:txBody>
            <a:bodyPr/>
            <a:lstStyle/>
            <a:p>
              <a:endParaRPr lang="zh-CN" altLang="en-US">
                <a:latin typeface="+mn-ea"/>
              </a:endParaRPr>
            </a:p>
          </p:txBody>
        </p:sp>
        <p:sp>
          <p:nvSpPr>
            <p:cNvPr id="50" name="Line 32"/>
            <p:cNvSpPr>
              <a:spLocks noChangeAspect="1" noChangeShapeType="1"/>
            </p:cNvSpPr>
            <p:nvPr/>
          </p:nvSpPr>
          <p:spPr bwMode="auto">
            <a:xfrm>
              <a:off x="3504" y="2593"/>
              <a:ext cx="0" cy="96"/>
            </a:xfrm>
            <a:prstGeom prst="line">
              <a:avLst/>
            </a:prstGeom>
            <a:noFill/>
            <a:ln w="38100">
              <a:solidFill>
                <a:srgbClr val="FF0000"/>
              </a:solidFill>
              <a:round/>
            </a:ln>
          </p:spPr>
          <p:txBody>
            <a:bodyPr/>
            <a:lstStyle/>
            <a:p>
              <a:endParaRPr lang="zh-CN" altLang="en-US">
                <a:latin typeface="+mn-ea"/>
              </a:endParaRPr>
            </a:p>
          </p:txBody>
        </p:sp>
        <p:sp>
          <p:nvSpPr>
            <p:cNvPr id="51" name="Line 33"/>
            <p:cNvSpPr>
              <a:spLocks noChangeAspect="1" noChangeShapeType="1"/>
            </p:cNvSpPr>
            <p:nvPr/>
          </p:nvSpPr>
          <p:spPr bwMode="auto">
            <a:xfrm>
              <a:off x="3353" y="2592"/>
              <a:ext cx="100" cy="0"/>
            </a:xfrm>
            <a:prstGeom prst="line">
              <a:avLst/>
            </a:prstGeom>
            <a:noFill/>
            <a:ln w="38100">
              <a:solidFill>
                <a:srgbClr val="FF0000"/>
              </a:solidFill>
              <a:round/>
            </a:ln>
          </p:spPr>
          <p:txBody>
            <a:bodyPr/>
            <a:lstStyle/>
            <a:p>
              <a:endParaRPr lang="zh-CN" altLang="en-US">
                <a:latin typeface="+mn-ea"/>
              </a:endParaRPr>
            </a:p>
          </p:txBody>
        </p:sp>
        <p:sp>
          <p:nvSpPr>
            <p:cNvPr id="52" name="Line 34"/>
            <p:cNvSpPr>
              <a:spLocks noChangeAspect="1" noChangeShapeType="1"/>
            </p:cNvSpPr>
            <p:nvPr/>
          </p:nvSpPr>
          <p:spPr bwMode="auto">
            <a:xfrm>
              <a:off x="3351" y="2688"/>
              <a:ext cx="100" cy="0"/>
            </a:xfrm>
            <a:prstGeom prst="line">
              <a:avLst/>
            </a:prstGeom>
            <a:noFill/>
            <a:ln w="38100">
              <a:solidFill>
                <a:srgbClr val="FF0000"/>
              </a:solidFill>
              <a:round/>
            </a:ln>
          </p:spPr>
          <p:txBody>
            <a:bodyPr/>
            <a:lstStyle/>
            <a:p>
              <a:endParaRPr lang="zh-CN" altLang="en-US">
                <a:latin typeface="+mn-ea"/>
              </a:endParaRPr>
            </a:p>
          </p:txBody>
        </p:sp>
        <p:sp>
          <p:nvSpPr>
            <p:cNvPr id="53" name="Line 35"/>
            <p:cNvSpPr>
              <a:spLocks noChangeAspect="1" noChangeShapeType="1"/>
            </p:cNvSpPr>
            <p:nvPr/>
          </p:nvSpPr>
          <p:spPr bwMode="auto">
            <a:xfrm>
              <a:off x="3504" y="2642"/>
              <a:ext cx="96" cy="0"/>
            </a:xfrm>
            <a:prstGeom prst="line">
              <a:avLst/>
            </a:prstGeom>
            <a:noFill/>
            <a:ln w="38100">
              <a:solidFill>
                <a:srgbClr val="FF0000"/>
              </a:solidFill>
              <a:round/>
            </a:ln>
          </p:spPr>
          <p:txBody>
            <a:bodyPr/>
            <a:lstStyle/>
            <a:p>
              <a:endParaRPr lang="zh-CN" altLang="en-US">
                <a:latin typeface="+mn-ea"/>
              </a:endParaRPr>
            </a:p>
          </p:txBody>
        </p:sp>
      </p:grpSp>
      <p:grpSp>
        <p:nvGrpSpPr>
          <p:cNvPr id="54" name="Group 16"/>
          <p:cNvGrpSpPr>
            <a:grpSpLocks noChangeAspect="1"/>
          </p:cNvGrpSpPr>
          <p:nvPr/>
        </p:nvGrpSpPr>
        <p:grpSpPr bwMode="auto">
          <a:xfrm>
            <a:off x="6829425" y="4219575"/>
            <a:ext cx="381000" cy="304800"/>
            <a:chOff x="3360" y="2544"/>
            <a:chExt cx="240" cy="192"/>
          </a:xfrm>
        </p:grpSpPr>
        <p:sp>
          <p:nvSpPr>
            <p:cNvPr id="55" name="Line 17"/>
            <p:cNvSpPr>
              <a:spLocks noChangeAspect="1" noChangeShapeType="1"/>
            </p:cNvSpPr>
            <p:nvPr/>
          </p:nvSpPr>
          <p:spPr bwMode="auto">
            <a:xfrm>
              <a:off x="3456" y="2544"/>
              <a:ext cx="0" cy="192"/>
            </a:xfrm>
            <a:prstGeom prst="line">
              <a:avLst/>
            </a:prstGeom>
            <a:noFill/>
            <a:ln w="38100">
              <a:solidFill>
                <a:srgbClr val="FF0000"/>
              </a:solidFill>
              <a:round/>
            </a:ln>
          </p:spPr>
          <p:txBody>
            <a:bodyPr/>
            <a:lstStyle/>
            <a:p>
              <a:endParaRPr lang="zh-CN" altLang="en-US">
                <a:latin typeface="+mn-ea"/>
              </a:endParaRPr>
            </a:p>
          </p:txBody>
        </p:sp>
        <p:sp>
          <p:nvSpPr>
            <p:cNvPr id="56" name="Line 18"/>
            <p:cNvSpPr>
              <a:spLocks noChangeAspect="1" noChangeShapeType="1"/>
            </p:cNvSpPr>
            <p:nvPr/>
          </p:nvSpPr>
          <p:spPr bwMode="auto">
            <a:xfrm>
              <a:off x="3504" y="2592"/>
              <a:ext cx="0" cy="96"/>
            </a:xfrm>
            <a:prstGeom prst="line">
              <a:avLst/>
            </a:prstGeom>
            <a:noFill/>
            <a:ln w="38100">
              <a:solidFill>
                <a:srgbClr val="FF0000"/>
              </a:solidFill>
              <a:round/>
            </a:ln>
          </p:spPr>
          <p:txBody>
            <a:bodyPr/>
            <a:lstStyle/>
            <a:p>
              <a:endParaRPr lang="zh-CN" altLang="en-US">
                <a:latin typeface="+mn-ea"/>
              </a:endParaRPr>
            </a:p>
          </p:txBody>
        </p:sp>
        <p:sp>
          <p:nvSpPr>
            <p:cNvPr id="57" name="Line 19"/>
            <p:cNvSpPr>
              <a:spLocks noChangeAspect="1" noChangeShapeType="1"/>
            </p:cNvSpPr>
            <p:nvPr/>
          </p:nvSpPr>
          <p:spPr bwMode="auto">
            <a:xfrm>
              <a:off x="3360" y="2592"/>
              <a:ext cx="96" cy="0"/>
            </a:xfrm>
            <a:prstGeom prst="line">
              <a:avLst/>
            </a:prstGeom>
            <a:noFill/>
            <a:ln w="38100">
              <a:solidFill>
                <a:srgbClr val="FF0000"/>
              </a:solidFill>
              <a:round/>
            </a:ln>
          </p:spPr>
          <p:txBody>
            <a:bodyPr/>
            <a:lstStyle/>
            <a:p>
              <a:endParaRPr lang="zh-CN" altLang="en-US">
                <a:latin typeface="+mn-ea"/>
              </a:endParaRPr>
            </a:p>
          </p:txBody>
        </p:sp>
        <p:sp>
          <p:nvSpPr>
            <p:cNvPr id="58" name="Line 20"/>
            <p:cNvSpPr>
              <a:spLocks noChangeAspect="1" noChangeShapeType="1"/>
            </p:cNvSpPr>
            <p:nvPr/>
          </p:nvSpPr>
          <p:spPr bwMode="auto">
            <a:xfrm>
              <a:off x="3360" y="2688"/>
              <a:ext cx="96" cy="0"/>
            </a:xfrm>
            <a:prstGeom prst="line">
              <a:avLst/>
            </a:prstGeom>
            <a:noFill/>
            <a:ln w="38100">
              <a:solidFill>
                <a:srgbClr val="FF0000"/>
              </a:solidFill>
              <a:round/>
            </a:ln>
          </p:spPr>
          <p:txBody>
            <a:bodyPr/>
            <a:lstStyle/>
            <a:p>
              <a:endParaRPr lang="zh-CN" altLang="en-US">
                <a:latin typeface="+mn-ea"/>
              </a:endParaRPr>
            </a:p>
          </p:txBody>
        </p:sp>
        <p:sp>
          <p:nvSpPr>
            <p:cNvPr id="59" name="Line 21"/>
            <p:cNvSpPr>
              <a:spLocks noChangeAspect="1" noChangeShapeType="1"/>
            </p:cNvSpPr>
            <p:nvPr/>
          </p:nvSpPr>
          <p:spPr bwMode="auto">
            <a:xfrm>
              <a:off x="3504" y="2640"/>
              <a:ext cx="96" cy="0"/>
            </a:xfrm>
            <a:prstGeom prst="line">
              <a:avLst/>
            </a:prstGeom>
            <a:noFill/>
            <a:ln w="38100">
              <a:solidFill>
                <a:srgbClr val="FF0000"/>
              </a:solidFill>
              <a:round/>
            </a:ln>
          </p:spPr>
          <p:txBody>
            <a:bodyPr/>
            <a:lstStyle/>
            <a:p>
              <a:endParaRPr lang="zh-CN" altLang="en-US">
                <a:latin typeface="+mn-ea"/>
              </a:endParaRPr>
            </a:p>
          </p:txBody>
        </p:sp>
      </p:grpSp>
      <p:sp>
        <p:nvSpPr>
          <p:cNvPr id="899117" name="Line 45"/>
          <p:cNvSpPr>
            <a:spLocks noChangeShapeType="1"/>
          </p:cNvSpPr>
          <p:nvPr/>
        </p:nvSpPr>
        <p:spPr bwMode="auto">
          <a:xfrm flipV="1">
            <a:off x="6829425" y="1870867"/>
            <a:ext cx="0" cy="2417763"/>
          </a:xfrm>
          <a:prstGeom prst="line">
            <a:avLst/>
          </a:prstGeom>
          <a:noFill/>
          <a:ln w="50800" cap="sq">
            <a:solidFill>
              <a:srgbClr val="FF00FF"/>
            </a:solidFill>
            <a:miter lim="800000"/>
          </a:ln>
        </p:spPr>
        <p:txBody>
          <a:bodyPr/>
          <a:lstStyle/>
          <a:p>
            <a:endParaRPr lang="zh-CN" altLang="en-US">
              <a:latin typeface="+mn-ea"/>
            </a:endParaRPr>
          </a:p>
        </p:txBody>
      </p:sp>
      <p:sp>
        <p:nvSpPr>
          <p:cNvPr id="899116" name="Line 44"/>
          <p:cNvSpPr>
            <a:spLocks noChangeShapeType="1"/>
          </p:cNvSpPr>
          <p:nvPr/>
        </p:nvSpPr>
        <p:spPr bwMode="auto">
          <a:xfrm>
            <a:off x="6003517" y="3121025"/>
            <a:ext cx="825908" cy="0"/>
          </a:xfrm>
          <a:prstGeom prst="line">
            <a:avLst/>
          </a:prstGeom>
          <a:noFill/>
          <a:ln w="50800" cap="sq">
            <a:solidFill>
              <a:srgbClr val="FF00FF"/>
            </a:solidFill>
            <a:miter lim="800000"/>
            <a:tailEnd type="oval" w="med" len="med"/>
          </a:ln>
        </p:spPr>
        <p:txBody>
          <a:bodyPr/>
          <a:lstStyle/>
          <a:p>
            <a:endParaRPr lang="zh-CN" altLang="en-US">
              <a:latin typeface="+mn-ea"/>
            </a:endParaRPr>
          </a:p>
        </p:txBody>
      </p:sp>
      <p:grpSp>
        <p:nvGrpSpPr>
          <p:cNvPr id="6" name="Group 41"/>
          <p:cNvGrpSpPr/>
          <p:nvPr/>
        </p:nvGrpSpPr>
        <p:grpSpPr bwMode="auto">
          <a:xfrm>
            <a:off x="5379629" y="3121820"/>
            <a:ext cx="442913" cy="268288"/>
            <a:chOff x="2304" y="2064"/>
            <a:chExt cx="272" cy="169"/>
          </a:xfrm>
        </p:grpSpPr>
        <p:sp>
          <p:nvSpPr>
            <p:cNvPr id="132127" name="Line 42"/>
            <p:cNvSpPr>
              <a:spLocks noChangeShapeType="1"/>
            </p:cNvSpPr>
            <p:nvPr/>
          </p:nvSpPr>
          <p:spPr bwMode="auto">
            <a:xfrm flipH="1">
              <a:off x="2304" y="2064"/>
              <a:ext cx="272" cy="0"/>
            </a:xfrm>
            <a:prstGeom prst="line">
              <a:avLst/>
            </a:prstGeom>
            <a:noFill/>
            <a:ln w="50800" cap="sq">
              <a:solidFill>
                <a:srgbClr val="FF00FF"/>
              </a:solidFill>
              <a:miter lim="800000"/>
            </a:ln>
          </p:spPr>
          <p:txBody>
            <a:bodyPr/>
            <a:lstStyle/>
            <a:p>
              <a:endParaRPr lang="zh-CN" altLang="en-US">
                <a:latin typeface="+mn-ea"/>
              </a:endParaRPr>
            </a:p>
          </p:txBody>
        </p:sp>
        <p:sp>
          <p:nvSpPr>
            <p:cNvPr id="132128" name="Line 43"/>
            <p:cNvSpPr>
              <a:spLocks noChangeShapeType="1"/>
            </p:cNvSpPr>
            <p:nvPr/>
          </p:nvSpPr>
          <p:spPr bwMode="auto">
            <a:xfrm>
              <a:off x="2304" y="2064"/>
              <a:ext cx="0" cy="169"/>
            </a:xfrm>
            <a:prstGeom prst="line">
              <a:avLst/>
            </a:prstGeom>
            <a:noFill/>
            <a:ln w="50800" cap="sq">
              <a:solidFill>
                <a:srgbClr val="FF00FF"/>
              </a:solidFill>
              <a:miter lim="800000"/>
            </a:ln>
          </p:spPr>
          <p:txBody>
            <a:bodyPr/>
            <a:lstStyle/>
            <a:p>
              <a:endParaRPr lang="zh-CN" altLang="en-US">
                <a:latin typeface="+mn-ea"/>
              </a:endParaRPr>
            </a:p>
          </p:txBody>
        </p:sp>
      </p:grpSp>
      <p:sp>
        <p:nvSpPr>
          <p:cNvPr id="899098" name="Line 26"/>
          <p:cNvSpPr>
            <a:spLocks noChangeShapeType="1"/>
          </p:cNvSpPr>
          <p:nvPr/>
        </p:nvSpPr>
        <p:spPr bwMode="auto">
          <a:xfrm>
            <a:off x="6829425" y="4452145"/>
            <a:ext cx="0" cy="533400"/>
          </a:xfrm>
          <a:prstGeom prst="line">
            <a:avLst/>
          </a:prstGeom>
          <a:noFill/>
          <a:ln w="50800" cap="sq">
            <a:solidFill>
              <a:srgbClr val="FF00FF"/>
            </a:solidFill>
            <a:miter lim="800000"/>
          </a:ln>
        </p:spPr>
        <p:txBody>
          <a:bodyPr/>
          <a:lstStyle/>
          <a:p>
            <a:endParaRPr lang="zh-CN" altLang="en-US">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9086"/>
                                        </p:tgtEl>
                                        <p:attrNameLst>
                                          <p:attrName>style.visibility</p:attrName>
                                        </p:attrNameLst>
                                      </p:cBhvr>
                                      <p:to>
                                        <p:strVal val="visible"/>
                                      </p:to>
                                    </p:set>
                                    <p:animEffect transition="in" filter="randombar(horizontal)">
                                      <p:cBhvr>
                                        <p:cTn id="7" dur="1000"/>
                                        <p:tgtEl>
                                          <p:spTgt spid="8990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nodeType="clickEffect">
                                  <p:stCondLst>
                                    <p:cond delay="0"/>
                                  </p:stCondLst>
                                  <p:childTnLst>
                                    <p:anim calcmode="discrete" valueType="str">
                                      <p:cBhvr>
                                        <p:cTn id="11" dur="1000" fill="hold"/>
                                        <p:tgtEl>
                                          <p:spTgt spid="89908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899099"/>
                                        </p:tgtEl>
                                        <p:attrNameLst>
                                          <p:attrName>style.visibility</p:attrName>
                                        </p:attrNameLst>
                                      </p:cBhvr>
                                      <p:to>
                                        <p:strVal val="visible"/>
                                      </p:to>
                                    </p:set>
                                    <p:animEffect transition="in" filter="wipe(left)">
                                      <p:cBhvr>
                                        <p:cTn id="16" dur="1000"/>
                                        <p:tgtEl>
                                          <p:spTgt spid="8990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repeatCount="3000" fill="hold" grpId="0" nodeType="clickEffect">
                                  <p:stCondLst>
                                    <p:cond delay="0"/>
                                  </p:stCondLst>
                                  <p:childTnLst>
                                    <p:set>
                                      <p:cBhvr>
                                        <p:cTn id="20" dur="1" fill="hold">
                                          <p:stCondLst>
                                            <p:cond delay="0"/>
                                          </p:stCondLst>
                                        </p:cTn>
                                        <p:tgtEl>
                                          <p:spTgt spid="899101"/>
                                        </p:tgtEl>
                                        <p:attrNameLst>
                                          <p:attrName>style.visibility</p:attrName>
                                        </p:attrNameLst>
                                      </p:cBhvr>
                                      <p:to>
                                        <p:strVal val="visible"/>
                                      </p:to>
                                    </p:set>
                                    <p:animEffect transition="in" filter="wipe(up)">
                                      <p:cBhvr>
                                        <p:cTn id="21" dur="1000"/>
                                        <p:tgtEl>
                                          <p:spTgt spid="89910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repeatCount="300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up)">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3000" fill="hold" grpId="0" nodeType="clickEffect">
                                  <p:stCondLst>
                                    <p:cond delay="0"/>
                                  </p:stCondLst>
                                  <p:childTnLst>
                                    <p:set>
                                      <p:cBhvr>
                                        <p:cTn id="30" dur="1" fill="hold">
                                          <p:stCondLst>
                                            <p:cond delay="0"/>
                                          </p:stCondLst>
                                        </p:cTn>
                                        <p:tgtEl>
                                          <p:spTgt spid="899097"/>
                                        </p:tgtEl>
                                        <p:attrNameLst>
                                          <p:attrName>style.visibility</p:attrName>
                                        </p:attrNameLst>
                                      </p:cBhvr>
                                      <p:to>
                                        <p:strVal val="visible"/>
                                      </p:to>
                                    </p:set>
                                    <p:animEffect transition="in" filter="wipe(right)">
                                      <p:cBhvr>
                                        <p:cTn id="31" dur="1000"/>
                                        <p:tgtEl>
                                          <p:spTgt spid="8990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899116"/>
                                        </p:tgtEl>
                                        <p:attrNameLst>
                                          <p:attrName>style.visibility</p:attrName>
                                        </p:attrNameLst>
                                      </p:cBhvr>
                                      <p:to>
                                        <p:strVal val="visible"/>
                                      </p:to>
                                    </p:set>
                                    <p:animEffect transition="in" filter="wipe(left)">
                                      <p:cBhvr>
                                        <p:cTn id="46" dur="1000"/>
                                        <p:tgtEl>
                                          <p:spTgt spid="8991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3000" fill="hold" grpId="0" nodeType="clickEffect">
                                  <p:stCondLst>
                                    <p:cond delay="0"/>
                                  </p:stCondLst>
                                  <p:childTnLst>
                                    <p:set>
                                      <p:cBhvr>
                                        <p:cTn id="50" dur="1" fill="hold">
                                          <p:stCondLst>
                                            <p:cond delay="0"/>
                                          </p:stCondLst>
                                        </p:cTn>
                                        <p:tgtEl>
                                          <p:spTgt spid="899117"/>
                                        </p:tgtEl>
                                        <p:attrNameLst>
                                          <p:attrName>style.visibility</p:attrName>
                                        </p:attrNameLst>
                                      </p:cBhvr>
                                      <p:to>
                                        <p:strVal val="visible"/>
                                      </p:to>
                                    </p:set>
                                    <p:animEffect transition="in" filter="wipe(up)">
                                      <p:cBhvr>
                                        <p:cTn id="51" dur="1000"/>
                                        <p:tgtEl>
                                          <p:spTgt spid="8991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grpId="0" nodeType="clickEffect">
                                  <p:stCondLst>
                                    <p:cond delay="0"/>
                                  </p:stCondLst>
                                  <p:childTnLst>
                                    <p:set>
                                      <p:cBhvr>
                                        <p:cTn id="55" dur="1" fill="hold">
                                          <p:stCondLst>
                                            <p:cond delay="0"/>
                                          </p:stCondLst>
                                        </p:cTn>
                                        <p:tgtEl>
                                          <p:spTgt spid="899098"/>
                                        </p:tgtEl>
                                        <p:attrNameLst>
                                          <p:attrName>style.visibility</p:attrName>
                                        </p:attrNameLst>
                                      </p:cBhvr>
                                      <p:to>
                                        <p:strVal val="visible"/>
                                      </p:to>
                                    </p:set>
                                    <p:animEffect transition="in" filter="wipe(up)">
                                      <p:cBhvr>
                                        <p:cTn id="56" dur="1000"/>
                                        <p:tgtEl>
                                          <p:spTgt spid="89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86" grpId="0" animBg="1"/>
      <p:bldP spid="899097" grpId="0" animBg="1"/>
      <p:bldP spid="899099" grpId="0" animBg="1"/>
      <p:bldP spid="899101" grpId="0" animBg="1"/>
      <p:bldP spid="899117" grpId="0" animBg="1"/>
      <p:bldP spid="899116" grpId="0" animBg="1"/>
      <p:bldP spid="89909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 </a:t>
            </a:r>
            <a:r>
              <a:rPr lang="zh-CN" altLang="en-US" dirty="0"/>
              <a:t>刷新</a:t>
            </a:r>
            <a:endParaRPr lang="zh-CN" altLang="en-US" dirty="0"/>
          </a:p>
        </p:txBody>
      </p:sp>
      <p:sp>
        <p:nvSpPr>
          <p:cNvPr id="3" name="内容占位符 2"/>
          <p:cNvSpPr>
            <a:spLocks noGrp="1"/>
          </p:cNvSpPr>
          <p:nvPr>
            <p:ph idx="1"/>
          </p:nvPr>
        </p:nvSpPr>
        <p:spPr/>
        <p:txBody>
          <a:bodyPr>
            <a:normAutofit lnSpcReduction="10000"/>
          </a:bodyPr>
          <a:lstStyle/>
          <a:p>
            <a:r>
              <a:rPr kumimoji="1" lang="zh-CN" altLang="en-US" b="1" dirty="0"/>
              <a:t>刷新：</a:t>
            </a:r>
            <a:r>
              <a:rPr kumimoji="1" lang="zh-CN" altLang="en-US" dirty="0"/>
              <a:t>定期补充电荷以避免电荷泄露引起的信息丢失</a:t>
            </a:r>
            <a:endParaRPr kumimoji="1" lang="en-US" altLang="zh-CN" dirty="0"/>
          </a:p>
          <a:p>
            <a:pPr lvl="1"/>
            <a:r>
              <a:rPr kumimoji="1" lang="zh-CN" altLang="en-US" sz="2400" dirty="0"/>
              <a:t>电容存在泄露电流</a:t>
            </a:r>
            <a:endParaRPr kumimoji="1" lang="zh-CN" altLang="en-US" sz="2400" dirty="0"/>
          </a:p>
          <a:p>
            <a:r>
              <a:rPr kumimoji="1" lang="zh-CN" altLang="en-US" b="1" dirty="0"/>
              <a:t>刷新周期</a:t>
            </a:r>
            <a:r>
              <a:rPr kumimoji="1" lang="en-US" altLang="zh-CN" b="1" dirty="0"/>
              <a:t>:  </a:t>
            </a:r>
            <a:r>
              <a:rPr kumimoji="1" lang="zh-CN" altLang="en-US" dirty="0"/>
              <a:t>存储器两次完整刷新之间的时间间隔</a:t>
            </a:r>
            <a:endParaRPr kumimoji="1" lang="en-US" altLang="zh-CN" dirty="0"/>
          </a:p>
          <a:p>
            <a:pPr lvl="1"/>
            <a:r>
              <a:rPr kumimoji="1" lang="zh-CN" altLang="en-US" sz="2400" dirty="0"/>
              <a:t>信息存储到泄漏之间必须完成刷新，称为</a:t>
            </a:r>
            <a:r>
              <a:rPr kumimoji="1" lang="zh-CN" altLang="en-US" sz="2400" b="1" dirty="0">
                <a:solidFill>
                  <a:srgbClr val="1387B7"/>
                </a:solidFill>
              </a:rPr>
              <a:t>最大刷新周期</a:t>
            </a:r>
            <a:endParaRPr kumimoji="1" lang="zh-CN" altLang="en-US" sz="2400" dirty="0">
              <a:solidFill>
                <a:srgbClr val="1387B7"/>
              </a:solidFill>
            </a:endParaRPr>
          </a:p>
          <a:p>
            <a:r>
              <a:rPr kumimoji="1" lang="zh-CN" altLang="en-US" b="1" dirty="0"/>
              <a:t>按行刷新</a:t>
            </a:r>
            <a:endParaRPr kumimoji="1" lang="en-US" altLang="zh-CN" b="1" dirty="0"/>
          </a:p>
          <a:p>
            <a:pPr lvl="1"/>
            <a:r>
              <a:rPr kumimoji="1" lang="zh-CN" altLang="en-US" sz="2400" dirty="0"/>
              <a:t>存储体采用双译码结构，刷新地址计数器给出刷新行地址</a:t>
            </a:r>
            <a:endParaRPr kumimoji="1" lang="en-US" altLang="zh-CN" sz="2400" dirty="0"/>
          </a:p>
          <a:p>
            <a:r>
              <a:rPr kumimoji="1" lang="zh-CN" altLang="en-US" b="1" dirty="0"/>
              <a:t>刷新方式</a:t>
            </a:r>
            <a:endParaRPr kumimoji="1" lang="en-US" altLang="zh-CN" b="1" dirty="0"/>
          </a:p>
          <a:p>
            <a:pPr lvl="1"/>
            <a:r>
              <a:rPr kumimoji="1" lang="en-US" altLang="zh-CN" sz="2400" dirty="0"/>
              <a:t>CPU</a:t>
            </a:r>
            <a:r>
              <a:rPr kumimoji="1" lang="zh-CN" altLang="en-US" sz="2400" dirty="0"/>
              <a:t>与刷新控制器对</a:t>
            </a:r>
            <a:r>
              <a:rPr kumimoji="1" lang="en-US" altLang="zh-CN" sz="2400" dirty="0"/>
              <a:t>DRAM</a:t>
            </a:r>
            <a:r>
              <a:rPr kumimoji="1" lang="zh-CN" altLang="en-US" sz="2400" dirty="0"/>
              <a:t>的争用问题</a:t>
            </a:r>
            <a:endParaRPr kumimoji="1" lang="en-US" altLang="zh-CN" sz="2400" dirty="0"/>
          </a:p>
          <a:p>
            <a:pPr lvl="1"/>
            <a:r>
              <a:rPr kumimoji="1" lang="zh-CN" altLang="en-US" sz="2400" dirty="0"/>
              <a:t>集中式、分散式、异步式</a:t>
            </a:r>
            <a:endParaRPr kumimoji="1" lang="zh-CN" altLang="en-US" sz="2400" dirty="0"/>
          </a:p>
          <a:p>
            <a:endParaRPr kumimoji="1" lang="en-US" altLang="zh-CN" sz="3000" b="1" dirty="0"/>
          </a:p>
          <a:p>
            <a:pPr lvl="1"/>
            <a:endParaRPr kumimoji="1" lang="zh-CN" altLang="en-US" sz="2400" dirty="0"/>
          </a:p>
          <a:p>
            <a:pPr>
              <a:lnSpc>
                <a:spcPct val="110000"/>
              </a:lnSpc>
            </a:pPr>
            <a:endParaRPr kumimoji="1"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花样繁多的存储器</a:t>
            </a:r>
            <a:endParaRPr lang="zh-CN" altLang="en-US" dirty="0"/>
          </a:p>
        </p:txBody>
      </p:sp>
      <p:pic>
        <p:nvPicPr>
          <p:cNvPr id="4" name="Picture 6" descr="02aXeRam"/>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01947" y="4835752"/>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5"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6"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7"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1419" y="2587048"/>
            <a:ext cx="2248704" cy="22487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a:t>集中刷新方式</a:t>
            </a:r>
            <a:endParaRPr lang="zh-CN" altLang="en-US"/>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tailEnd type="triangle" w="med" len="med"/>
          </a:ln>
        </p:spPr>
        <p:txBody>
          <a:bodyPr/>
          <a:lstStyle/>
          <a:p>
            <a:endParaRPr lang="zh-CN" altLang="en-US">
              <a:latin typeface="+mn-ea"/>
            </a:endParaRPr>
          </a:p>
        </p:txBody>
      </p:sp>
      <p:grpSp>
        <p:nvGrpSpPr>
          <p:cNvPr id="16" name="Group 59"/>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ln>
          </p:spPr>
          <p:txBody>
            <a:bodyPr/>
            <a:lstStyle/>
            <a:p>
              <a:endParaRPr lang="zh-CN" altLang="en-US">
                <a:latin typeface="+mn-ea"/>
              </a:endParaRPr>
            </a:p>
          </p:txBody>
        </p:sp>
      </p:grpSp>
      <p:grpSp>
        <p:nvGrpSpPr>
          <p:cNvPr id="19" name="Group 62"/>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ln>
          </p:spPr>
          <p:txBody>
            <a:bodyPr wrap="square">
              <a:spAutoFit/>
            </a:bodyPr>
            <a:lstStyle/>
            <a:p>
              <a:pPr algn="r"/>
              <a:r>
                <a:rPr lang="zh-CN" altLang="en-US" sz="1400" dirty="0">
                  <a:latin typeface="+mn-ea"/>
                </a:rPr>
                <a:t>刷新间隔</a:t>
              </a:r>
              <a:r>
                <a:rPr lang="en-US" altLang="zh-CN" sz="1400" dirty="0">
                  <a:latin typeface="+mn-ea"/>
                </a:rPr>
                <a:t>2ms</a:t>
              </a:r>
              <a:endParaRPr lang="en-US" altLang="zh-CN" sz="1400" dirty="0">
                <a:latin typeface="+mn-ea"/>
              </a:endParaRPr>
            </a:p>
          </p:txBody>
        </p:sp>
      </p:grpSp>
      <p:grpSp>
        <p:nvGrpSpPr>
          <p:cNvPr id="26" name="Group 69"/>
          <p:cNvGrpSpPr/>
          <p:nvPr/>
        </p:nvGrpSpPr>
        <p:grpSpPr bwMode="auto">
          <a:xfrm>
            <a:off x="2370011" y="3886936"/>
            <a:ext cx="3888217" cy="304800"/>
            <a:chOff x="816" y="1488"/>
            <a:chExt cx="1728" cy="192"/>
          </a:xfrm>
        </p:grpSpPr>
        <p:sp>
          <p:nvSpPr>
            <p:cNvPr id="135240" name="Line 70"/>
            <p:cNvSpPr>
              <a:spLocks noChangeShapeType="1"/>
            </p:cNvSpPr>
            <p:nvPr/>
          </p:nvSpPr>
          <p:spPr bwMode="auto">
            <a:xfrm>
              <a:off x="1900" y="1584"/>
              <a:ext cx="644"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64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464" y="1488"/>
              <a:ext cx="436" cy="192"/>
            </a:xfrm>
            <a:prstGeom prst="rect">
              <a:avLst/>
            </a:prstGeom>
            <a:noFill/>
            <a:ln w="19050" algn="ctr">
              <a:noFill/>
              <a:miter lim="800000"/>
            </a:ln>
          </p:spPr>
          <p:txBody>
            <a:bodyPr wrap="square">
              <a:spAutoFit/>
            </a:bodyPr>
            <a:lstStyle/>
            <a:p>
              <a:pPr algn="r"/>
              <a:r>
                <a:rPr lang="zh-CN" altLang="en-US" sz="1400" b="1" dirty="0">
                  <a:latin typeface="+mn-ea"/>
                </a:rPr>
                <a:t>读写</a:t>
              </a:r>
              <a:r>
                <a:rPr lang="en-US" altLang="zh-CN" sz="1400" b="1" dirty="0">
                  <a:latin typeface="+mn-ea"/>
                </a:rPr>
                <a:t>/</a:t>
              </a:r>
              <a:r>
                <a:rPr lang="zh-CN" altLang="en-US" sz="1400" b="1" dirty="0">
                  <a:latin typeface="+mn-ea"/>
                </a:rPr>
                <a:t>维持</a:t>
              </a:r>
              <a:endParaRPr lang="zh-CN" altLang="en-US" sz="1400" b="1" dirty="0">
                <a:latin typeface="+mn-ea"/>
              </a:endParaRPr>
            </a:p>
          </p:txBody>
        </p:sp>
      </p:grpSp>
      <p:grpSp>
        <p:nvGrpSpPr>
          <p:cNvPr id="30" name="Group 73"/>
          <p:cNvGrpSpPr/>
          <p:nvPr/>
        </p:nvGrpSpPr>
        <p:grpSpPr bwMode="auto">
          <a:xfrm>
            <a:off x="6281611" y="3886934"/>
            <a:ext cx="3889949" cy="304800"/>
            <a:chOff x="2544" y="1488"/>
            <a:chExt cx="1728" cy="192"/>
          </a:xfrm>
        </p:grpSpPr>
        <p:sp>
          <p:nvSpPr>
            <p:cNvPr id="135237" name="Line 74"/>
            <p:cNvSpPr>
              <a:spLocks noChangeShapeType="1"/>
            </p:cNvSpPr>
            <p:nvPr/>
          </p:nvSpPr>
          <p:spPr bwMode="auto">
            <a:xfrm>
              <a:off x="3731" y="1584"/>
              <a:ext cx="541"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38" name="Line 75"/>
            <p:cNvSpPr>
              <a:spLocks noChangeShapeType="1"/>
            </p:cNvSpPr>
            <p:nvPr/>
          </p:nvSpPr>
          <p:spPr bwMode="auto">
            <a:xfrm flipH="1">
              <a:off x="2544" y="1584"/>
              <a:ext cx="569"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39" name="Text Box 76"/>
            <p:cNvSpPr txBox="1">
              <a:spLocks noChangeArrowheads="1"/>
            </p:cNvSpPr>
            <p:nvPr/>
          </p:nvSpPr>
          <p:spPr bwMode="auto">
            <a:xfrm>
              <a:off x="3113" y="1488"/>
              <a:ext cx="618" cy="192"/>
            </a:xfrm>
            <a:prstGeom prst="rect">
              <a:avLst/>
            </a:prstGeom>
            <a:noFill/>
            <a:ln w="19050" algn="ctr">
              <a:noFill/>
              <a:miter lim="800000"/>
            </a:ln>
          </p:spPr>
          <p:txBody>
            <a:bodyPr wrap="square">
              <a:spAutoFit/>
            </a:bodyPr>
            <a:lstStyle/>
            <a:p>
              <a:pPr algn="ctr"/>
              <a:r>
                <a:rPr lang="zh-CN" altLang="en-US" sz="1400" b="1" dirty="0">
                  <a:solidFill>
                    <a:srgbClr val="00B050"/>
                  </a:solidFill>
                  <a:latin typeface="+mn-ea"/>
                </a:rPr>
                <a:t>刷新过程</a:t>
              </a:r>
              <a:r>
                <a:rPr lang="en-US" altLang="zh-CN" sz="1400" b="1" dirty="0">
                  <a:solidFill>
                    <a:srgbClr val="00B050"/>
                  </a:solidFill>
                  <a:latin typeface="+mn-ea"/>
                </a:rPr>
                <a:t>/ </a:t>
              </a:r>
              <a:r>
                <a:rPr lang="zh-CN" altLang="en-US" sz="1400" b="1" dirty="0">
                  <a:solidFill>
                    <a:srgbClr val="00B050"/>
                  </a:solidFill>
                  <a:latin typeface="+mn-ea"/>
                </a:rPr>
                <a:t>死区</a:t>
              </a:r>
              <a:endParaRPr lang="zh-CN" altLang="en-US" sz="1400" b="1" dirty="0">
                <a:solidFill>
                  <a:srgbClr val="00B050"/>
                </a:solidFill>
                <a:latin typeface="+mn-ea"/>
              </a:endParaRPr>
            </a:p>
          </p:txBody>
        </p:sp>
      </p:grpSp>
      <p:grpSp>
        <p:nvGrpSpPr>
          <p:cNvPr id="34" name="Group 77"/>
          <p:cNvGrpSpPr/>
          <p:nvPr/>
        </p:nvGrpSpPr>
        <p:grpSpPr bwMode="auto">
          <a:xfrm>
            <a:off x="2371626" y="4857721"/>
            <a:ext cx="963615" cy="563563"/>
            <a:chOff x="804" y="2016"/>
            <a:chExt cx="607" cy="355"/>
          </a:xfrm>
        </p:grpSpPr>
        <p:sp>
          <p:nvSpPr>
            <p:cNvPr id="135233" name="Line 78"/>
            <p:cNvSpPr>
              <a:spLocks noChangeShapeType="1"/>
            </p:cNvSpPr>
            <p:nvPr/>
          </p:nvSpPr>
          <p:spPr bwMode="auto">
            <a:xfrm>
              <a:off x="1411" y="2016"/>
              <a:ext cx="0" cy="240"/>
            </a:xfrm>
            <a:prstGeom prst="line">
              <a:avLst/>
            </a:prstGeom>
            <a:noFill/>
            <a:ln w="19050">
              <a:solidFill>
                <a:schemeClr val="tx1"/>
              </a:solidFill>
              <a:round/>
            </a:ln>
          </p:spPr>
          <p:txBody>
            <a:bodyPr/>
            <a:lstStyle/>
            <a:p>
              <a:endParaRPr lang="zh-CN" altLang="en-US">
                <a:latin typeface="+mn-ea"/>
              </a:endParaRPr>
            </a:p>
          </p:txBody>
        </p:sp>
        <p:grpSp>
          <p:nvGrpSpPr>
            <p:cNvPr id="135234" name="Group 79"/>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grpSp>
        <p:nvGrpSpPr>
          <p:cNvPr id="39" name="Group 82"/>
          <p:cNvGrpSpPr/>
          <p:nvPr/>
        </p:nvGrpSpPr>
        <p:grpSpPr bwMode="auto">
          <a:xfrm>
            <a:off x="6265770" y="4857721"/>
            <a:ext cx="985840" cy="557213"/>
            <a:chOff x="2358" y="2013"/>
            <a:chExt cx="621" cy="351"/>
          </a:xfrm>
        </p:grpSpPr>
        <p:sp>
          <p:nvSpPr>
            <p:cNvPr id="135229" name="Line 83"/>
            <p:cNvSpPr>
              <a:spLocks noChangeShapeType="1"/>
            </p:cNvSpPr>
            <p:nvPr/>
          </p:nvSpPr>
          <p:spPr bwMode="auto">
            <a:xfrm>
              <a:off x="2358" y="2013"/>
              <a:ext cx="0" cy="240"/>
            </a:xfrm>
            <a:prstGeom prst="line">
              <a:avLst/>
            </a:prstGeom>
            <a:noFill/>
            <a:ln w="19050">
              <a:solidFill>
                <a:schemeClr val="tx1"/>
              </a:solidFill>
              <a:round/>
            </a:ln>
          </p:spPr>
          <p:txBody>
            <a:bodyPr/>
            <a:lstStyle/>
            <a:p>
              <a:endParaRPr lang="zh-CN" altLang="en-US">
                <a:latin typeface="+mn-ea"/>
              </a:endParaRPr>
            </a:p>
          </p:txBody>
        </p:sp>
        <p:sp>
          <p:nvSpPr>
            <p:cNvPr id="135230" name="Line 84"/>
            <p:cNvSpPr>
              <a:spLocks noChangeShapeType="1"/>
            </p:cNvSpPr>
            <p:nvPr/>
          </p:nvSpPr>
          <p:spPr bwMode="auto">
            <a:xfrm>
              <a:off x="2979" y="2016"/>
              <a:ext cx="0" cy="240"/>
            </a:xfrm>
            <a:prstGeom prst="line">
              <a:avLst/>
            </a:prstGeom>
            <a:noFill/>
            <a:ln w="19050">
              <a:solidFill>
                <a:schemeClr val="tx1"/>
              </a:solidFill>
              <a:round/>
            </a:ln>
          </p:spPr>
          <p:txBody>
            <a:bodyPr/>
            <a:lstStyle/>
            <a:p>
              <a:endParaRPr lang="zh-CN" altLang="en-US">
                <a:latin typeface="+mn-ea"/>
              </a:endParaRPr>
            </a:p>
          </p:txBody>
        </p:sp>
        <p:sp>
          <p:nvSpPr>
            <p:cNvPr id="135231" name="Line 85"/>
            <p:cNvSpPr>
              <a:spLocks noChangeShapeType="1"/>
            </p:cNvSpPr>
            <p:nvPr/>
          </p:nvSpPr>
          <p:spPr bwMode="auto">
            <a:xfrm>
              <a:off x="2364" y="2160"/>
              <a:ext cx="609"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00B050"/>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128</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7" name="组合 16"/>
          <p:cNvGrpSpPr/>
          <p:nvPr/>
        </p:nvGrpSpPr>
        <p:grpSpPr>
          <a:xfrm>
            <a:off x="2363661" y="3857992"/>
            <a:ext cx="7813962" cy="667852"/>
            <a:chOff x="2363661" y="2886442"/>
            <a:chExt cx="7813962" cy="667852"/>
          </a:xfrm>
        </p:grpSpPr>
        <p:sp>
          <p:nvSpPr>
            <p:cNvPr id="134" name="Line 67"/>
            <p:cNvSpPr>
              <a:spLocks noChangeShapeType="1"/>
            </p:cNvSpPr>
            <p:nvPr/>
          </p:nvSpPr>
          <p:spPr bwMode="auto">
            <a:xfrm>
              <a:off x="2363661" y="2905859"/>
              <a:ext cx="0" cy="648435"/>
            </a:xfrm>
            <a:prstGeom prst="line">
              <a:avLst/>
            </a:prstGeom>
            <a:noFill/>
            <a:ln w="19050">
              <a:solidFill>
                <a:schemeClr val="tx1"/>
              </a:solidFill>
              <a:round/>
            </a:ln>
          </p:spPr>
          <p:txBody>
            <a:bodyPr/>
            <a:lstStyle/>
            <a:p>
              <a:endParaRPr lang="zh-CN" altLang="en-US">
                <a:latin typeface="+mn-ea"/>
              </a:endParaRPr>
            </a:p>
          </p:txBody>
        </p:sp>
        <p:sp>
          <p:nvSpPr>
            <p:cNvPr id="135" name="Line 67"/>
            <p:cNvSpPr>
              <a:spLocks noChangeShapeType="1"/>
            </p:cNvSpPr>
            <p:nvPr/>
          </p:nvSpPr>
          <p:spPr bwMode="auto">
            <a:xfrm>
              <a:off x="6266023" y="2886442"/>
              <a:ext cx="0" cy="648435"/>
            </a:xfrm>
            <a:prstGeom prst="line">
              <a:avLst/>
            </a:prstGeom>
            <a:noFill/>
            <a:ln w="19050">
              <a:solidFill>
                <a:schemeClr val="tx1"/>
              </a:solidFill>
              <a:round/>
            </a:ln>
          </p:spPr>
          <p:txBody>
            <a:bodyPr/>
            <a:lstStyle/>
            <a:p>
              <a:endParaRPr lang="zh-CN" altLang="en-US">
                <a:latin typeface="+mn-ea"/>
              </a:endParaRPr>
            </a:p>
          </p:txBody>
        </p:sp>
        <p:sp>
          <p:nvSpPr>
            <p:cNvPr id="136" name="Line 67"/>
            <p:cNvSpPr>
              <a:spLocks noChangeShapeType="1"/>
            </p:cNvSpPr>
            <p:nvPr/>
          </p:nvSpPr>
          <p:spPr bwMode="auto">
            <a:xfrm>
              <a:off x="10177623" y="2886442"/>
              <a:ext cx="0" cy="648435"/>
            </a:xfrm>
            <a:prstGeom prst="line">
              <a:avLst/>
            </a:prstGeom>
            <a:noFill/>
            <a:ln w="19050">
              <a:solidFill>
                <a:schemeClr val="tx1"/>
              </a:solidFill>
              <a:rou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310824"/>
          </a:xfrm>
        </p:spPr>
        <p:txBody>
          <a:bodyPr>
            <a:normAutofit/>
          </a:bodyPr>
          <a:lstStyle/>
          <a:p>
            <a:pPr>
              <a:lnSpc>
                <a:spcPct val="160000"/>
              </a:lnSpc>
            </a:pPr>
            <a:r>
              <a:rPr kumimoji="1" lang="zh-CN" altLang="en-US" dirty="0"/>
              <a:t>最大刷新周期：</a:t>
            </a:r>
            <a:r>
              <a:rPr kumimoji="1" lang="en-US" altLang="zh-CN" dirty="0"/>
              <a:t>2ms</a:t>
            </a:r>
            <a:endParaRPr kumimoji="1" lang="en-US" altLang="zh-CN" dirty="0"/>
          </a:p>
          <a:p>
            <a:pPr>
              <a:lnSpc>
                <a:spcPct val="160000"/>
              </a:lnSpc>
            </a:pPr>
            <a:r>
              <a:rPr kumimoji="1" lang="zh-CN" altLang="en-US" dirty="0"/>
              <a:t>在数据丢失之前集中刷新所有行</a:t>
            </a:r>
            <a:endParaRPr kumimoji="1" lang="zh-CN" altLang="en-US" dirty="0"/>
          </a:p>
          <a:p>
            <a:pPr>
              <a:lnSpc>
                <a:spcPct val="160000"/>
              </a:lnSpc>
            </a:pPr>
            <a:r>
              <a:rPr kumimoji="1" lang="zh-CN" altLang="en-US" dirty="0"/>
              <a:t>存在</a:t>
            </a:r>
            <a:r>
              <a:rPr kumimoji="1" lang="zh-CN" altLang="en-US" b="1" dirty="0">
                <a:solidFill>
                  <a:srgbClr val="1387B7"/>
                </a:solidFill>
              </a:rPr>
              <a:t>死区</a:t>
            </a:r>
            <a:r>
              <a:rPr kumimoji="1" lang="zh-CN" altLang="en-US" dirty="0"/>
              <a:t>，用在</a:t>
            </a:r>
            <a:r>
              <a:rPr kumimoji="1" lang="zh-CN" altLang="en-US" b="1" dirty="0">
                <a:solidFill>
                  <a:srgbClr val="1387B7"/>
                </a:solidFill>
              </a:rPr>
              <a:t>实时要求不高</a:t>
            </a:r>
            <a:r>
              <a:rPr kumimoji="1" lang="zh-CN" altLang="en-US" dirty="0"/>
              <a:t>的场合</a:t>
            </a:r>
            <a:endParaRPr kumimoji="1"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left)">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wipe(left)">
                                      <p:cBhvr>
                                        <p:cTn id="37" dur="500"/>
                                        <p:tgtEl>
                                          <p:spTgt spid="1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left)">
                                      <p:cBhvr>
                                        <p:cTn id="42" dur="500"/>
                                        <p:tgtEl>
                                          <p:spTgt spid="1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wipe(left)">
                                      <p:cBhvr>
                                        <p:cTn id="52" dur="500"/>
                                        <p:tgtEl>
                                          <p:spTgt spid="1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10" repeatCount="300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repeatCount="300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left)">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left)">
                                      <p:cBhvr>
                                        <p:cTn id="73" dur="500"/>
                                        <p:tgtEl>
                                          <p:spTgt spid="3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repeatCount="300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down)">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10" repeatCount="3000" fill="hold" nodeType="click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7" presetClass="entr" presetSubtype="10" repeatCount="3000"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40">
                                            <p:txEl>
                                              <p:pRg st="1" end="1"/>
                                            </p:txEl>
                                          </p:spTgt>
                                        </p:tgtEl>
                                        <p:attrNameLst>
                                          <p:attrName>style.visibility</p:attrName>
                                        </p:attrNameLst>
                                      </p:cBhvr>
                                      <p:to>
                                        <p:strVal val="visible"/>
                                      </p:to>
                                    </p:set>
                                    <p:animEffect transition="in" filter="wipe(left)">
                                      <p:cBhvr>
                                        <p:cTn id="95" dur="500"/>
                                        <p:tgtEl>
                                          <p:spTgt spid="140">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40">
                                            <p:txEl>
                                              <p:pRg st="2" end="2"/>
                                            </p:txEl>
                                          </p:spTgt>
                                        </p:tgtEl>
                                        <p:attrNameLst>
                                          <p:attrName>style.visibility</p:attrName>
                                        </p:attrNameLst>
                                      </p:cBhvr>
                                      <p:to>
                                        <p:strVal val="visible"/>
                                      </p:to>
                                    </p:set>
                                    <p:animEffect transition="in" filter="wipe(left)">
                                      <p:cBhvr>
                                        <p:cTn id="100"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分散刷新方式</a:t>
            </a:r>
            <a:endParaRPr lang="zh-CN" altLang="en-US" dirty="0"/>
          </a:p>
        </p:txBody>
      </p:sp>
      <p:sp>
        <p:nvSpPr>
          <p:cNvPr id="15" name="Line 58"/>
          <p:cNvSpPr>
            <a:spLocks noChangeShapeType="1"/>
          </p:cNvSpPr>
          <p:nvPr/>
        </p:nvSpPr>
        <p:spPr bwMode="auto">
          <a:xfrm>
            <a:off x="1586456" y="4841565"/>
            <a:ext cx="9335733" cy="0"/>
          </a:xfrm>
          <a:prstGeom prst="line">
            <a:avLst/>
          </a:prstGeom>
          <a:noFill/>
          <a:ln w="38100">
            <a:solidFill>
              <a:schemeClr val="tx1"/>
            </a:solidFill>
            <a:round/>
            <a:tailEnd type="triangle" w="med" len="med"/>
          </a:ln>
        </p:spPr>
        <p:txBody>
          <a:bodyPr/>
          <a:lstStyle/>
          <a:p>
            <a:endParaRPr lang="zh-CN" altLang="en-US">
              <a:latin typeface="+mn-ea"/>
            </a:endParaRPr>
          </a:p>
        </p:txBody>
      </p:sp>
      <p:grpSp>
        <p:nvGrpSpPr>
          <p:cNvPr id="16" name="Group 59"/>
          <p:cNvGrpSpPr/>
          <p:nvPr/>
        </p:nvGrpSpPr>
        <p:grpSpPr bwMode="auto">
          <a:xfrm>
            <a:off x="2357605" y="4819445"/>
            <a:ext cx="7820025" cy="1084716"/>
            <a:chOff x="816" y="2016"/>
            <a:chExt cx="4926"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ln>
          </p:spPr>
          <p:txBody>
            <a:bodyPr/>
            <a:lstStyle/>
            <a:p>
              <a:endParaRPr lang="zh-CN" altLang="en-US">
                <a:latin typeface="+mn-ea"/>
              </a:endParaRPr>
            </a:p>
          </p:txBody>
        </p:sp>
      </p:grpSp>
      <p:grpSp>
        <p:nvGrpSpPr>
          <p:cNvPr id="19" name="Group 62"/>
          <p:cNvGrpSpPr/>
          <p:nvPr/>
        </p:nvGrpSpPr>
        <p:grpSpPr bwMode="auto">
          <a:xfrm>
            <a:off x="2362507" y="5532063"/>
            <a:ext cx="7816032" cy="304800"/>
            <a:chOff x="816" y="2400"/>
            <a:chExt cx="3456" cy="192"/>
          </a:xfrm>
        </p:grpSpPr>
        <p:sp>
          <p:nvSpPr>
            <p:cNvPr id="135243" name="Line 63"/>
            <p:cNvSpPr>
              <a:spLocks noChangeShapeType="1"/>
            </p:cNvSpPr>
            <p:nvPr/>
          </p:nvSpPr>
          <p:spPr bwMode="auto">
            <a:xfrm>
              <a:off x="2854" y="2496"/>
              <a:ext cx="141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448"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267" y="2400"/>
              <a:ext cx="556" cy="192"/>
            </a:xfrm>
            <a:prstGeom prst="rect">
              <a:avLst/>
            </a:prstGeom>
            <a:noFill/>
            <a:ln w="19050" algn="ctr">
              <a:noFill/>
              <a:miter lim="800000"/>
            </a:ln>
          </p:spPr>
          <p:txBody>
            <a:bodyPr wrap="square">
              <a:spAutoFit/>
            </a:bodyPr>
            <a:lstStyle/>
            <a:p>
              <a:pPr algn="r"/>
              <a:r>
                <a:rPr lang="zh-CN" altLang="en-US" sz="1400" dirty="0">
                  <a:latin typeface="+mn-ea"/>
                </a:rPr>
                <a:t>刷新间隔</a:t>
              </a:r>
              <a:r>
                <a:rPr lang="en-US" altLang="zh-CN" sz="1400" dirty="0">
                  <a:latin typeface="+mn-ea"/>
                </a:rPr>
                <a:t>2ms</a:t>
              </a:r>
              <a:endParaRPr lang="en-US" altLang="zh-CN" sz="1400" dirty="0">
                <a:latin typeface="+mn-ea"/>
              </a:endParaRPr>
            </a:p>
          </p:txBody>
        </p:sp>
      </p:grpSp>
      <p:grpSp>
        <p:nvGrpSpPr>
          <p:cNvPr id="26" name="Group 69"/>
          <p:cNvGrpSpPr/>
          <p:nvPr/>
        </p:nvGrpSpPr>
        <p:grpSpPr bwMode="auto">
          <a:xfrm>
            <a:off x="2370012" y="3982186"/>
            <a:ext cx="1927716" cy="307975"/>
            <a:chOff x="816" y="1488"/>
            <a:chExt cx="1728" cy="194"/>
          </a:xfrm>
        </p:grpSpPr>
        <p:sp>
          <p:nvSpPr>
            <p:cNvPr id="135240" name="Line 70"/>
            <p:cNvSpPr>
              <a:spLocks noChangeShapeType="1"/>
            </p:cNvSpPr>
            <p:nvPr/>
          </p:nvSpPr>
          <p:spPr bwMode="auto">
            <a:xfrm>
              <a:off x="2018" y="1584"/>
              <a:ext cx="526"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1" name="Line 71"/>
            <p:cNvSpPr>
              <a:spLocks noChangeShapeType="1"/>
            </p:cNvSpPr>
            <p:nvPr/>
          </p:nvSpPr>
          <p:spPr bwMode="auto">
            <a:xfrm flipH="1">
              <a:off x="816" y="1584"/>
              <a:ext cx="5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2" name="Text Box 72"/>
            <p:cNvSpPr txBox="1">
              <a:spLocks noChangeArrowheads="1"/>
            </p:cNvSpPr>
            <p:nvPr/>
          </p:nvSpPr>
          <p:spPr bwMode="auto">
            <a:xfrm>
              <a:off x="1238" y="1488"/>
              <a:ext cx="855" cy="194"/>
            </a:xfrm>
            <a:prstGeom prst="rect">
              <a:avLst/>
            </a:prstGeom>
            <a:noFill/>
            <a:ln w="19050" algn="ctr">
              <a:noFill/>
              <a:miter lim="800000"/>
            </a:ln>
          </p:spPr>
          <p:txBody>
            <a:bodyPr wrap="square">
              <a:spAutoFit/>
            </a:bodyPr>
            <a:lstStyle/>
            <a:p>
              <a:pPr algn="r"/>
              <a:r>
                <a:rPr lang="zh-CN" altLang="en-US" sz="1400" b="1" dirty="0">
                  <a:latin typeface="+mn-ea"/>
                </a:rPr>
                <a:t>存储周期</a:t>
              </a:r>
              <a:endParaRPr lang="zh-CN" altLang="en-US" sz="1400" b="1" dirty="0">
                <a:latin typeface="+mn-ea"/>
              </a:endParaRPr>
            </a:p>
          </p:txBody>
        </p:sp>
      </p:grpSp>
      <p:grpSp>
        <p:nvGrpSpPr>
          <p:cNvPr id="34" name="Group 77"/>
          <p:cNvGrpSpPr/>
          <p:nvPr/>
        </p:nvGrpSpPr>
        <p:grpSpPr bwMode="auto">
          <a:xfrm>
            <a:off x="2371626" y="4857721"/>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ln>
          </p:spPr>
          <p:txBody>
            <a:bodyPr/>
            <a:lstStyle/>
            <a:p>
              <a:endParaRPr lang="zh-CN" altLang="en-US">
                <a:latin typeface="+mn-ea"/>
              </a:endParaRPr>
            </a:p>
          </p:txBody>
        </p:sp>
        <p:grpSp>
          <p:nvGrpSpPr>
            <p:cNvPr id="135234" name="Group 79"/>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grpSp>
        <p:nvGrpSpPr>
          <p:cNvPr id="39" name="Group 82"/>
          <p:cNvGrpSpPr/>
          <p:nvPr/>
        </p:nvGrpSpPr>
        <p:grpSpPr bwMode="auto">
          <a:xfrm>
            <a:off x="3347031" y="4860373"/>
            <a:ext cx="965202" cy="552450"/>
            <a:chOff x="2371" y="2016"/>
            <a:chExt cx="608" cy="348"/>
          </a:xfrm>
        </p:grpSpPr>
        <p:sp>
          <p:nvSpPr>
            <p:cNvPr id="135230" name="Line 84"/>
            <p:cNvSpPr>
              <a:spLocks noChangeShapeType="1"/>
            </p:cNvSpPr>
            <p:nvPr/>
          </p:nvSpPr>
          <p:spPr bwMode="auto">
            <a:xfrm>
              <a:off x="2979" y="2016"/>
              <a:ext cx="0" cy="240"/>
            </a:xfrm>
            <a:prstGeom prst="line">
              <a:avLst/>
            </a:prstGeom>
            <a:noFill/>
            <a:ln w="19050">
              <a:solidFill>
                <a:schemeClr val="tx1"/>
              </a:solidFill>
              <a:round/>
            </a:ln>
          </p:spPr>
          <p:txBody>
            <a:bodyPr/>
            <a:lstStyle/>
            <a:p>
              <a:endParaRPr lang="zh-CN" altLang="en-US">
                <a:latin typeface="+mn-ea"/>
              </a:endParaRPr>
            </a:p>
          </p:txBody>
        </p:sp>
        <p:sp>
          <p:nvSpPr>
            <p:cNvPr id="135231" name="Line 85"/>
            <p:cNvSpPr>
              <a:spLocks noChangeShapeType="1"/>
            </p:cNvSpPr>
            <p:nvPr/>
          </p:nvSpPr>
          <p:spPr bwMode="auto">
            <a:xfrm>
              <a:off x="2371"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nvGrpSpPr>
          <p:cNvPr id="3" name="组合 2"/>
          <p:cNvGrpSpPr/>
          <p:nvPr/>
        </p:nvGrpSpPr>
        <p:grpSpPr>
          <a:xfrm>
            <a:off x="2358923" y="4472777"/>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05" name="组合 104"/>
          <p:cNvGrpSpPr/>
          <p:nvPr/>
        </p:nvGrpSpPr>
        <p:grpSpPr>
          <a:xfrm>
            <a:off x="3335237" y="4472777"/>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0" name="组合 109"/>
          <p:cNvGrpSpPr/>
          <p:nvPr/>
        </p:nvGrpSpPr>
        <p:grpSpPr>
          <a:xfrm>
            <a:off x="4312870" y="4472777"/>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4" name="组合 113"/>
          <p:cNvGrpSpPr/>
          <p:nvPr/>
        </p:nvGrpSpPr>
        <p:grpSpPr>
          <a:xfrm>
            <a:off x="5289709" y="4472777"/>
            <a:ext cx="976314" cy="347873"/>
            <a:chOff x="2532796" y="3261132"/>
            <a:chExt cx="976314" cy="440977"/>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6" name="矩形 115"/>
            <p:cNvSpPr/>
            <p:nvPr/>
          </p:nvSpPr>
          <p:spPr>
            <a:xfrm>
              <a:off x="2543884" y="3261132"/>
              <a:ext cx="957431" cy="439450"/>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8" name="组合 117"/>
          <p:cNvGrpSpPr/>
          <p:nvPr/>
        </p:nvGrpSpPr>
        <p:grpSpPr>
          <a:xfrm>
            <a:off x="6270523" y="4472777"/>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472777"/>
            <a:ext cx="976314" cy="347873"/>
            <a:chOff x="2532796" y="3261132"/>
            <a:chExt cx="976314" cy="440977"/>
          </a:xfrm>
          <a:solidFill>
            <a:srgbClr val="00B050"/>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472777"/>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472777"/>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rPr>
                <a:t>...</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7" name="组合 16"/>
          <p:cNvGrpSpPr/>
          <p:nvPr/>
        </p:nvGrpSpPr>
        <p:grpSpPr>
          <a:xfrm>
            <a:off x="2354136" y="3877409"/>
            <a:ext cx="1956706" cy="648435"/>
            <a:chOff x="2354136" y="2905859"/>
            <a:chExt cx="1956706" cy="648435"/>
          </a:xfrm>
        </p:grpSpPr>
        <p:sp>
          <p:nvSpPr>
            <p:cNvPr id="134" name="Line 67"/>
            <p:cNvSpPr>
              <a:spLocks noChangeShapeType="1"/>
            </p:cNvSpPr>
            <p:nvPr/>
          </p:nvSpPr>
          <p:spPr bwMode="auto">
            <a:xfrm>
              <a:off x="2354136" y="2905859"/>
              <a:ext cx="0" cy="648435"/>
            </a:xfrm>
            <a:prstGeom prst="line">
              <a:avLst/>
            </a:prstGeom>
            <a:noFill/>
            <a:ln w="19050">
              <a:solidFill>
                <a:schemeClr val="tx1"/>
              </a:solidFill>
              <a:round/>
            </a:ln>
          </p:spPr>
          <p:txBody>
            <a:bodyPr/>
            <a:lstStyle/>
            <a:p>
              <a:endParaRPr lang="zh-CN" altLang="en-US">
                <a:latin typeface="+mn-ea"/>
              </a:endParaRPr>
            </a:p>
          </p:txBody>
        </p:sp>
        <p:sp>
          <p:nvSpPr>
            <p:cNvPr id="135" name="Line 67"/>
            <p:cNvSpPr>
              <a:spLocks noChangeShapeType="1"/>
            </p:cNvSpPr>
            <p:nvPr/>
          </p:nvSpPr>
          <p:spPr bwMode="auto">
            <a:xfrm>
              <a:off x="4310842" y="2905859"/>
              <a:ext cx="0" cy="595368"/>
            </a:xfrm>
            <a:prstGeom prst="line">
              <a:avLst/>
            </a:prstGeom>
            <a:noFill/>
            <a:ln w="19050">
              <a:solidFill>
                <a:schemeClr val="tx1"/>
              </a:solidFill>
              <a:round/>
            </a:ln>
          </p:spPr>
          <p:txBody>
            <a:bodyPr/>
            <a:lstStyle/>
            <a:p>
              <a:endParaRPr lang="zh-CN" altLang="en-US">
                <a:latin typeface="+mn-ea"/>
              </a:endParaRPr>
            </a:p>
          </p:txBody>
        </p:sp>
      </p:grpSp>
      <p:sp>
        <p:nvSpPr>
          <p:cNvPr id="140" name="内容占位符 2"/>
          <p:cNvSpPr>
            <a:spLocks noGrp="1"/>
          </p:cNvSpPr>
          <p:nvPr>
            <p:ph idx="1"/>
          </p:nvPr>
        </p:nvSpPr>
        <p:spPr>
          <a:xfrm>
            <a:off x="487822" y="942763"/>
            <a:ext cx="10515599" cy="2287992"/>
          </a:xfrm>
        </p:spPr>
        <p:txBody>
          <a:bodyPr>
            <a:normAutofit/>
          </a:bodyPr>
          <a:lstStyle/>
          <a:p>
            <a:pPr>
              <a:lnSpc>
                <a:spcPct val="160000"/>
              </a:lnSpc>
            </a:pPr>
            <a:r>
              <a:rPr kumimoji="1" lang="zh-CN" altLang="en-US" dirty="0"/>
              <a:t>最大刷新周期：</a:t>
            </a:r>
            <a:r>
              <a:rPr kumimoji="1" lang="en-US" altLang="zh-CN" dirty="0"/>
              <a:t>2ms</a:t>
            </a:r>
            <a:endParaRPr kumimoji="1" lang="en-US" altLang="zh-CN" dirty="0"/>
          </a:p>
          <a:p>
            <a:pPr>
              <a:lnSpc>
                <a:spcPct val="160000"/>
              </a:lnSpc>
            </a:pPr>
            <a:r>
              <a:rPr kumimoji="1" lang="zh-CN" altLang="en-US" b="1" dirty="0">
                <a:solidFill>
                  <a:srgbClr val="1387B7"/>
                </a:solidFill>
              </a:rPr>
              <a:t>存储周期</a:t>
            </a:r>
            <a:r>
              <a:rPr kumimoji="1" lang="zh-CN" altLang="en-US" dirty="0"/>
              <a:t>：读写</a:t>
            </a:r>
            <a:r>
              <a:rPr kumimoji="1" lang="en-US" altLang="zh-CN" dirty="0"/>
              <a:t>+</a:t>
            </a:r>
            <a:r>
              <a:rPr kumimoji="1" lang="zh-CN" altLang="en-US" dirty="0"/>
              <a:t>刷新   各刷新周期</a:t>
            </a:r>
            <a:r>
              <a:rPr kumimoji="1" lang="zh-CN" altLang="en-US" b="1" dirty="0">
                <a:solidFill>
                  <a:srgbClr val="1387B7"/>
                </a:solidFill>
              </a:rPr>
              <a:t>分散</a:t>
            </a:r>
            <a:r>
              <a:rPr kumimoji="1" lang="zh-CN" altLang="en-US" dirty="0"/>
              <a:t>安排在存取周期中</a:t>
            </a:r>
            <a:endParaRPr kumimoji="1" lang="en-US" altLang="zh-CN" dirty="0"/>
          </a:p>
          <a:p>
            <a:pPr>
              <a:lnSpc>
                <a:spcPct val="170000"/>
              </a:lnSpc>
            </a:pPr>
            <a:r>
              <a:rPr kumimoji="1" lang="zh-CN" altLang="en-US" dirty="0"/>
              <a:t>刷新次数  </a:t>
            </a:r>
            <a:r>
              <a:rPr kumimoji="1" lang="en-US" altLang="zh-CN" dirty="0"/>
              <a:t>2ms/100ns=20000</a:t>
            </a:r>
            <a:r>
              <a:rPr kumimoji="1" lang="zh-CN" altLang="en-US" dirty="0"/>
              <a:t>次   较浪费，用在</a:t>
            </a:r>
            <a:r>
              <a:rPr kumimoji="1" lang="zh-CN" altLang="en-US" b="1" dirty="0">
                <a:solidFill>
                  <a:srgbClr val="1387B7"/>
                </a:solidFill>
              </a:rPr>
              <a:t>低速系统</a:t>
            </a:r>
            <a:r>
              <a:rPr kumimoji="1" lang="zh-CN" altLang="en-US" dirty="0"/>
              <a:t>中</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repeatCount="300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repeatCount="300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40">
                                            <p:txEl>
                                              <p:pRg st="2" end="2"/>
                                            </p:txEl>
                                          </p:spTgt>
                                        </p:tgtEl>
                                        <p:attrNameLst>
                                          <p:attrName>style.visibility</p:attrName>
                                        </p:attrNameLst>
                                      </p:cBhvr>
                                      <p:to>
                                        <p:strVal val="visible"/>
                                      </p:to>
                                    </p:set>
                                    <p:animEffect transition="in" filter="wipe(left)">
                                      <p:cBhvr>
                                        <p:cTn id="94" dur="500"/>
                                        <p:tgtEl>
                                          <p:spTgt spid="1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dirty="0"/>
              <a:t>异步刷新方式</a:t>
            </a:r>
            <a:endParaRPr lang="zh-CN" altLang="en-US" dirty="0"/>
          </a:p>
        </p:txBody>
      </p:sp>
      <p:sp>
        <p:nvSpPr>
          <p:cNvPr id="15" name="Line 58"/>
          <p:cNvSpPr>
            <a:spLocks noChangeShapeType="1"/>
          </p:cNvSpPr>
          <p:nvPr/>
        </p:nvSpPr>
        <p:spPr bwMode="auto">
          <a:xfrm>
            <a:off x="1586456" y="4723227"/>
            <a:ext cx="9335733" cy="0"/>
          </a:xfrm>
          <a:prstGeom prst="line">
            <a:avLst/>
          </a:prstGeom>
          <a:noFill/>
          <a:ln w="38100">
            <a:solidFill>
              <a:schemeClr val="tx1"/>
            </a:solidFill>
            <a:round/>
            <a:tailEnd type="triangle" w="med" len="med"/>
          </a:ln>
        </p:spPr>
        <p:txBody>
          <a:bodyPr/>
          <a:lstStyle/>
          <a:p>
            <a:endParaRPr lang="zh-CN" altLang="en-US">
              <a:latin typeface="+mn-ea"/>
            </a:endParaRPr>
          </a:p>
        </p:txBody>
      </p:sp>
      <p:grpSp>
        <p:nvGrpSpPr>
          <p:cNvPr id="16" name="Group 59"/>
          <p:cNvGrpSpPr/>
          <p:nvPr/>
        </p:nvGrpSpPr>
        <p:grpSpPr bwMode="auto">
          <a:xfrm>
            <a:off x="2357606" y="4701107"/>
            <a:ext cx="7820024" cy="1084716"/>
            <a:chOff x="816" y="2016"/>
            <a:chExt cx="9848" cy="542"/>
          </a:xfrm>
        </p:grpSpPr>
        <p:sp>
          <p:nvSpPr>
            <p:cNvPr id="135246" name="Line 60"/>
            <p:cNvSpPr>
              <a:spLocks noChangeShapeType="1"/>
            </p:cNvSpPr>
            <p:nvPr/>
          </p:nvSpPr>
          <p:spPr bwMode="auto">
            <a:xfrm>
              <a:off x="816" y="2016"/>
              <a:ext cx="0" cy="528"/>
            </a:xfrm>
            <a:prstGeom prst="line">
              <a:avLst/>
            </a:prstGeom>
            <a:noFill/>
            <a:ln w="19050">
              <a:solidFill>
                <a:schemeClr val="tx1"/>
              </a:solidFill>
              <a:round/>
            </a:ln>
          </p:spPr>
          <p:txBody>
            <a:bodyPr/>
            <a:lstStyle/>
            <a:p>
              <a:endParaRPr lang="zh-CN" altLang="en-US">
                <a:latin typeface="+mn-ea"/>
              </a:endParaRPr>
            </a:p>
          </p:txBody>
        </p:sp>
        <p:sp>
          <p:nvSpPr>
            <p:cNvPr id="135247" name="Line 61"/>
            <p:cNvSpPr>
              <a:spLocks noChangeShapeType="1"/>
            </p:cNvSpPr>
            <p:nvPr/>
          </p:nvSpPr>
          <p:spPr bwMode="auto">
            <a:xfrm>
              <a:off x="5742" y="2030"/>
              <a:ext cx="0" cy="528"/>
            </a:xfrm>
            <a:prstGeom prst="line">
              <a:avLst/>
            </a:prstGeom>
            <a:noFill/>
            <a:ln w="19050">
              <a:solidFill>
                <a:schemeClr val="tx1"/>
              </a:solidFill>
              <a:round/>
            </a:ln>
          </p:spPr>
          <p:txBody>
            <a:bodyPr/>
            <a:lstStyle/>
            <a:p>
              <a:endParaRPr lang="zh-CN" altLang="en-US">
                <a:latin typeface="+mn-ea"/>
              </a:endParaRPr>
            </a:p>
          </p:txBody>
        </p:sp>
        <p:sp>
          <p:nvSpPr>
            <p:cNvPr id="61" name="Line 61"/>
            <p:cNvSpPr>
              <a:spLocks noChangeShapeType="1"/>
            </p:cNvSpPr>
            <p:nvPr/>
          </p:nvSpPr>
          <p:spPr bwMode="auto">
            <a:xfrm>
              <a:off x="10664" y="2020"/>
              <a:ext cx="0" cy="528"/>
            </a:xfrm>
            <a:prstGeom prst="line">
              <a:avLst/>
            </a:prstGeom>
            <a:noFill/>
            <a:ln w="19050">
              <a:solidFill>
                <a:schemeClr val="tx1"/>
              </a:solidFill>
              <a:round/>
            </a:ln>
          </p:spPr>
          <p:txBody>
            <a:bodyPr/>
            <a:lstStyle/>
            <a:p>
              <a:endParaRPr lang="zh-CN" altLang="en-US">
                <a:latin typeface="+mn-ea"/>
              </a:endParaRPr>
            </a:p>
          </p:txBody>
        </p:sp>
      </p:grpSp>
      <p:grpSp>
        <p:nvGrpSpPr>
          <p:cNvPr id="19" name="Group 62"/>
          <p:cNvGrpSpPr/>
          <p:nvPr/>
        </p:nvGrpSpPr>
        <p:grpSpPr bwMode="auto">
          <a:xfrm>
            <a:off x="2362507" y="5412138"/>
            <a:ext cx="3891879" cy="307975"/>
            <a:chOff x="816" y="2399"/>
            <a:chExt cx="3456" cy="194"/>
          </a:xfrm>
        </p:grpSpPr>
        <p:sp>
          <p:nvSpPr>
            <p:cNvPr id="135243" name="Line 63"/>
            <p:cNvSpPr>
              <a:spLocks noChangeShapeType="1"/>
            </p:cNvSpPr>
            <p:nvPr/>
          </p:nvSpPr>
          <p:spPr bwMode="auto">
            <a:xfrm>
              <a:off x="2908" y="2496"/>
              <a:ext cx="1364"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4" name="Line 64"/>
            <p:cNvSpPr>
              <a:spLocks noChangeShapeType="1"/>
            </p:cNvSpPr>
            <p:nvPr/>
          </p:nvSpPr>
          <p:spPr bwMode="auto">
            <a:xfrm flipH="1">
              <a:off x="816" y="2496"/>
              <a:ext cx="138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35245" name="Text Box 65"/>
            <p:cNvSpPr txBox="1">
              <a:spLocks noChangeArrowheads="1"/>
            </p:cNvSpPr>
            <p:nvPr/>
          </p:nvSpPr>
          <p:spPr bwMode="auto">
            <a:xfrm>
              <a:off x="2019" y="2399"/>
              <a:ext cx="931" cy="194"/>
            </a:xfrm>
            <a:prstGeom prst="rect">
              <a:avLst/>
            </a:prstGeom>
            <a:noFill/>
            <a:ln w="19050" algn="ctr">
              <a:noFill/>
              <a:miter lim="800000"/>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grpSp>
        <p:nvGrpSpPr>
          <p:cNvPr id="34" name="Group 77"/>
          <p:cNvGrpSpPr/>
          <p:nvPr/>
        </p:nvGrpSpPr>
        <p:grpSpPr bwMode="auto">
          <a:xfrm>
            <a:off x="2371626" y="4739383"/>
            <a:ext cx="966790" cy="563563"/>
            <a:chOff x="804" y="2016"/>
            <a:chExt cx="609" cy="355"/>
          </a:xfrm>
        </p:grpSpPr>
        <p:sp>
          <p:nvSpPr>
            <p:cNvPr id="135233" name="Line 78"/>
            <p:cNvSpPr>
              <a:spLocks noChangeShapeType="1"/>
            </p:cNvSpPr>
            <p:nvPr/>
          </p:nvSpPr>
          <p:spPr bwMode="auto">
            <a:xfrm>
              <a:off x="1413" y="2016"/>
              <a:ext cx="0" cy="240"/>
            </a:xfrm>
            <a:prstGeom prst="line">
              <a:avLst/>
            </a:prstGeom>
            <a:noFill/>
            <a:ln w="19050">
              <a:solidFill>
                <a:schemeClr val="tx1"/>
              </a:solidFill>
              <a:round/>
            </a:ln>
          </p:spPr>
          <p:txBody>
            <a:bodyPr/>
            <a:lstStyle/>
            <a:p>
              <a:endParaRPr lang="zh-CN" altLang="en-US">
                <a:latin typeface="+mn-ea"/>
              </a:endParaRPr>
            </a:p>
          </p:txBody>
        </p:sp>
        <p:grpSp>
          <p:nvGrpSpPr>
            <p:cNvPr id="135234" name="Group 79"/>
            <p:cNvGrpSpPr/>
            <p:nvPr/>
          </p:nvGrpSpPr>
          <p:grpSpPr bwMode="auto">
            <a:xfrm>
              <a:off x="804" y="2160"/>
              <a:ext cx="602" cy="211"/>
              <a:chOff x="804" y="2160"/>
              <a:chExt cx="602" cy="211"/>
            </a:xfrm>
          </p:grpSpPr>
          <p:sp>
            <p:nvSpPr>
              <p:cNvPr id="135235" name="Line 80"/>
              <p:cNvSpPr>
                <a:spLocks noChangeShapeType="1"/>
              </p:cNvSpPr>
              <p:nvPr/>
            </p:nvSpPr>
            <p:spPr bwMode="auto">
              <a:xfrm>
                <a:off x="804" y="2160"/>
                <a:ext cx="602" cy="0"/>
              </a:xfrm>
              <a:prstGeom prst="line">
                <a:avLst/>
              </a:prstGeom>
              <a:noFill/>
              <a:ln w="19050">
                <a:solidFill>
                  <a:srgbClr val="C00000"/>
                </a:solidFill>
                <a:round/>
                <a:headEnd type="triangle" w="med" len="med"/>
                <a:tailEnd type="triangle" w="med" len="med"/>
              </a:ln>
            </p:spPr>
            <p:txBody>
              <a:bodyPr/>
              <a:lstStyle/>
              <a:p>
                <a:endParaRPr lang="zh-CN" altLang="en-US">
                  <a:latin typeface="+mn-ea"/>
                </a:endParaRPr>
              </a:p>
            </p:txBody>
          </p:sp>
          <p:sp>
            <p:nvSpPr>
              <p:cNvPr id="135236" name="Text Box 81"/>
              <p:cNvSpPr txBox="1">
                <a:spLocks noChangeArrowheads="1"/>
              </p:cNvSpPr>
              <p:nvPr/>
            </p:nvSpPr>
            <p:spPr bwMode="auto">
              <a:xfrm>
                <a:off x="921" y="2179"/>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grpSp>
      </p:grpSp>
      <p:grpSp>
        <p:nvGrpSpPr>
          <p:cNvPr id="39" name="Group 82"/>
          <p:cNvGrpSpPr/>
          <p:nvPr/>
        </p:nvGrpSpPr>
        <p:grpSpPr bwMode="auto">
          <a:xfrm>
            <a:off x="5295540" y="4729686"/>
            <a:ext cx="973141" cy="552450"/>
            <a:chOff x="2375" y="2016"/>
            <a:chExt cx="613" cy="348"/>
          </a:xfrm>
        </p:grpSpPr>
        <p:sp>
          <p:nvSpPr>
            <p:cNvPr id="135230" name="Line 84"/>
            <p:cNvSpPr>
              <a:spLocks noChangeShapeType="1"/>
            </p:cNvSpPr>
            <p:nvPr/>
          </p:nvSpPr>
          <p:spPr bwMode="auto">
            <a:xfrm>
              <a:off x="2988" y="2016"/>
              <a:ext cx="0" cy="240"/>
            </a:xfrm>
            <a:prstGeom prst="line">
              <a:avLst/>
            </a:prstGeom>
            <a:noFill/>
            <a:ln w="19050">
              <a:solidFill>
                <a:schemeClr val="tx1"/>
              </a:solidFill>
              <a:round/>
            </a:ln>
          </p:spPr>
          <p:txBody>
            <a:bodyPr/>
            <a:lstStyle/>
            <a:p>
              <a:endParaRPr lang="zh-CN" altLang="en-US">
                <a:latin typeface="+mn-ea"/>
              </a:endParaRPr>
            </a:p>
          </p:txBody>
        </p:sp>
        <p:sp>
          <p:nvSpPr>
            <p:cNvPr id="135231" name="Line 85"/>
            <p:cNvSpPr>
              <a:spLocks noChangeShapeType="1"/>
            </p:cNvSpPr>
            <p:nvPr/>
          </p:nvSpPr>
          <p:spPr bwMode="auto">
            <a:xfrm>
              <a:off x="2380" y="2160"/>
              <a:ext cx="602" cy="0"/>
            </a:xfrm>
            <a:prstGeom prst="line">
              <a:avLst/>
            </a:prstGeom>
            <a:noFill/>
            <a:ln w="19050">
              <a:solidFill>
                <a:srgbClr val="00B050"/>
              </a:solidFill>
              <a:round/>
              <a:headEnd type="triangle" w="med" len="med"/>
              <a:tailEnd type="triangle" w="med" len="med"/>
            </a:ln>
          </p:spPr>
          <p:txBody>
            <a:bodyPr/>
            <a:lstStyle/>
            <a:p>
              <a:endParaRPr lang="zh-CN" altLang="en-US">
                <a:latin typeface="+mn-ea"/>
              </a:endParaRPr>
            </a:p>
          </p:txBody>
        </p:sp>
        <p:sp>
          <p:nvSpPr>
            <p:cNvPr id="135232" name="Text Box 86"/>
            <p:cNvSpPr txBox="1">
              <a:spLocks noChangeArrowheads="1"/>
            </p:cNvSpPr>
            <p:nvPr/>
          </p:nvSpPr>
          <p:spPr bwMode="auto">
            <a:xfrm>
              <a:off x="2472" y="2172"/>
              <a:ext cx="384" cy="192"/>
            </a:xfrm>
            <a:prstGeom prst="rect">
              <a:avLst/>
            </a:prstGeom>
            <a:noFill/>
            <a:ln w="19050" algn="ctr">
              <a:noFill/>
              <a:miter lim="800000"/>
            </a:ln>
          </p:spPr>
          <p:txBody>
            <a:bodyPr>
              <a:spAutoFit/>
            </a:bodyPr>
            <a:lstStyle/>
            <a:p>
              <a:pPr algn="r"/>
              <a:r>
                <a:rPr lang="en-US" altLang="zh-CN" sz="1400" dirty="0">
                  <a:latin typeface="+mn-ea"/>
                </a:rPr>
                <a:t>50ns</a:t>
              </a:r>
              <a:endParaRPr lang="en-US" altLang="zh-CN" sz="1400" dirty="0">
                <a:latin typeface="+mn-ea"/>
              </a:endParaRPr>
            </a:p>
          </p:txBody>
        </p:sp>
        <p:sp>
          <p:nvSpPr>
            <p:cNvPr id="60" name="Line 84"/>
            <p:cNvSpPr>
              <a:spLocks noChangeShapeType="1"/>
            </p:cNvSpPr>
            <p:nvPr/>
          </p:nvSpPr>
          <p:spPr bwMode="auto">
            <a:xfrm>
              <a:off x="2375" y="2022"/>
              <a:ext cx="0" cy="240"/>
            </a:xfrm>
            <a:prstGeom prst="line">
              <a:avLst/>
            </a:prstGeom>
            <a:noFill/>
            <a:ln w="19050">
              <a:solidFill>
                <a:schemeClr val="tx1"/>
              </a:solidFill>
              <a:round/>
            </a:ln>
          </p:spPr>
          <p:txBody>
            <a:bodyPr/>
            <a:lstStyle/>
            <a:p>
              <a:endParaRPr lang="zh-CN" altLang="en-US">
                <a:latin typeface="+mn-ea"/>
              </a:endParaRPr>
            </a:p>
          </p:txBody>
        </p:sp>
      </p:grpSp>
      <p:grpSp>
        <p:nvGrpSpPr>
          <p:cNvPr id="3" name="组合 2"/>
          <p:cNvGrpSpPr/>
          <p:nvPr/>
        </p:nvGrpSpPr>
        <p:grpSpPr>
          <a:xfrm>
            <a:off x="2358923" y="4354439"/>
            <a:ext cx="976314" cy="347873"/>
            <a:chOff x="2532796" y="3261132"/>
            <a:chExt cx="976314" cy="440977"/>
          </a:xfrm>
        </p:grpSpPr>
        <p:sp>
          <p:nvSpPr>
            <p:cNvPr id="23"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2" name="矩形 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4"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05" name="组合 104"/>
          <p:cNvGrpSpPr/>
          <p:nvPr/>
        </p:nvGrpSpPr>
        <p:grpSpPr>
          <a:xfrm>
            <a:off x="3335237" y="4354439"/>
            <a:ext cx="976314" cy="347873"/>
            <a:chOff x="2532796" y="3261132"/>
            <a:chExt cx="976314" cy="440977"/>
          </a:xfrm>
        </p:grpSpPr>
        <p:sp>
          <p:nvSpPr>
            <p:cNvPr id="106"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07" name="矩形 106"/>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08"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0" name="组合 109"/>
          <p:cNvGrpSpPr/>
          <p:nvPr/>
        </p:nvGrpSpPr>
        <p:grpSpPr>
          <a:xfrm>
            <a:off x="4312870" y="4354439"/>
            <a:ext cx="976314" cy="347873"/>
            <a:chOff x="2532796" y="3261132"/>
            <a:chExt cx="976314" cy="440977"/>
          </a:xfrm>
        </p:grpSpPr>
        <p:sp>
          <p:nvSpPr>
            <p:cNvPr id="111"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2" name="矩形 111"/>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13"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4" name="组合 113"/>
          <p:cNvGrpSpPr/>
          <p:nvPr/>
        </p:nvGrpSpPr>
        <p:grpSpPr>
          <a:xfrm>
            <a:off x="5289709" y="4354442"/>
            <a:ext cx="976314" cy="347877"/>
            <a:chOff x="2532796" y="3261129"/>
            <a:chExt cx="976314" cy="440980"/>
          </a:xfrm>
        </p:grpSpPr>
        <p:sp>
          <p:nvSpPr>
            <p:cNvPr id="115" name="Line 66"/>
            <p:cNvSpPr>
              <a:spLocks noChangeShapeType="1"/>
            </p:cNvSpPr>
            <p:nvPr/>
          </p:nvSpPr>
          <p:spPr bwMode="auto">
            <a:xfrm>
              <a:off x="2532796" y="3261132"/>
              <a:ext cx="0" cy="440977"/>
            </a:xfrm>
            <a:prstGeom prst="line">
              <a:avLst/>
            </a:prstGeom>
            <a:noFill/>
            <a:ln w="19050">
              <a:solidFill>
                <a:schemeClr val="tx1"/>
              </a:solidFill>
              <a:round/>
            </a:ln>
          </p:spPr>
          <p:txBody>
            <a:bodyPr/>
            <a:lstStyle/>
            <a:p>
              <a:endParaRPr lang="zh-CN" altLang="en-US" sz="1600">
                <a:latin typeface="+mn-ea"/>
              </a:endParaRPr>
            </a:p>
          </p:txBody>
        </p:sp>
        <p:sp>
          <p:nvSpPr>
            <p:cNvPr id="116" name="矩形 115"/>
            <p:cNvSpPr/>
            <p:nvPr/>
          </p:nvSpPr>
          <p:spPr>
            <a:xfrm>
              <a:off x="2543884" y="3261129"/>
              <a:ext cx="957431" cy="439449"/>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1</a:t>
              </a:r>
              <a:endParaRPr lang="zh-CN" altLang="en-US" sz="1600" dirty="0">
                <a:solidFill>
                  <a:schemeClr val="bg1"/>
                </a:solidFill>
              </a:endParaRPr>
            </a:p>
          </p:txBody>
        </p:sp>
        <p:sp>
          <p:nvSpPr>
            <p:cNvPr id="117" name="Line 66"/>
            <p:cNvSpPr>
              <a:spLocks noChangeShapeType="1"/>
            </p:cNvSpPr>
            <p:nvPr/>
          </p:nvSpPr>
          <p:spPr bwMode="auto">
            <a:xfrm>
              <a:off x="3509110" y="3261132"/>
              <a:ext cx="0" cy="440977"/>
            </a:xfrm>
            <a:prstGeom prst="line">
              <a:avLst/>
            </a:prstGeom>
            <a:noFill/>
            <a:ln w="19050">
              <a:solidFill>
                <a:schemeClr val="tx1"/>
              </a:solidFill>
              <a:round/>
            </a:ln>
          </p:spPr>
          <p:txBody>
            <a:bodyPr/>
            <a:lstStyle/>
            <a:p>
              <a:endParaRPr lang="zh-CN" altLang="en-US" sz="1600">
                <a:latin typeface="+mn-ea"/>
              </a:endParaRPr>
            </a:p>
          </p:txBody>
        </p:sp>
      </p:grpSp>
      <p:grpSp>
        <p:nvGrpSpPr>
          <p:cNvPr id="118" name="组合 117"/>
          <p:cNvGrpSpPr/>
          <p:nvPr/>
        </p:nvGrpSpPr>
        <p:grpSpPr>
          <a:xfrm>
            <a:off x="6270523" y="4354439"/>
            <a:ext cx="976314" cy="347873"/>
            <a:chOff x="2532796" y="3261132"/>
            <a:chExt cx="976314" cy="440977"/>
          </a:xfrm>
          <a:solidFill>
            <a:srgbClr val="00B050"/>
          </a:solidFill>
        </p:grpSpPr>
        <p:sp>
          <p:nvSpPr>
            <p:cNvPr id="119"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0" name="矩形 119"/>
            <p:cNvSpPr/>
            <p:nvPr/>
          </p:nvSpPr>
          <p:spPr>
            <a:xfrm>
              <a:off x="2543884" y="3261132"/>
              <a:ext cx="957431" cy="439450"/>
            </a:xfrm>
            <a:prstGeom prst="rect">
              <a:avLst/>
            </a:prstGeom>
            <a:solidFill>
              <a:srgbClr val="CCFF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1"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2" name="组合 121"/>
          <p:cNvGrpSpPr/>
          <p:nvPr/>
        </p:nvGrpSpPr>
        <p:grpSpPr>
          <a:xfrm>
            <a:off x="7246837" y="4354439"/>
            <a:ext cx="976314" cy="347873"/>
            <a:chOff x="2532796" y="3261132"/>
            <a:chExt cx="976314" cy="440977"/>
          </a:xfrm>
          <a:solidFill>
            <a:srgbClr val="CCFF66"/>
          </a:solidFill>
        </p:grpSpPr>
        <p:sp>
          <p:nvSpPr>
            <p:cNvPr id="123"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4" name="矩形 123"/>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RW</a:t>
              </a:r>
              <a:endParaRPr lang="zh-CN" altLang="en-US" sz="1600" dirty="0">
                <a:solidFill>
                  <a:schemeClr val="tx1"/>
                </a:solidFill>
              </a:endParaRPr>
            </a:p>
          </p:txBody>
        </p:sp>
        <p:sp>
          <p:nvSpPr>
            <p:cNvPr id="125"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26" name="组合 125"/>
          <p:cNvGrpSpPr/>
          <p:nvPr/>
        </p:nvGrpSpPr>
        <p:grpSpPr>
          <a:xfrm>
            <a:off x="8224470" y="4354439"/>
            <a:ext cx="976314" cy="347873"/>
            <a:chOff x="2532796" y="3261132"/>
            <a:chExt cx="976314" cy="440977"/>
          </a:xfrm>
          <a:solidFill>
            <a:srgbClr val="CCFF66"/>
          </a:solidFill>
        </p:grpSpPr>
        <p:sp>
          <p:nvSpPr>
            <p:cNvPr id="127"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28" name="矩形 127"/>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a:t>
              </a:r>
              <a:endParaRPr lang="zh-CN" altLang="en-US" sz="1600" b="1" dirty="0">
                <a:solidFill>
                  <a:schemeClr val="tx1"/>
                </a:solidFill>
              </a:endParaRPr>
            </a:p>
          </p:txBody>
        </p:sp>
        <p:sp>
          <p:nvSpPr>
            <p:cNvPr id="129"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grpSp>
        <p:nvGrpSpPr>
          <p:cNvPr id="130" name="组合 129"/>
          <p:cNvGrpSpPr/>
          <p:nvPr/>
        </p:nvGrpSpPr>
        <p:grpSpPr>
          <a:xfrm>
            <a:off x="9201309" y="4354439"/>
            <a:ext cx="976314" cy="347873"/>
            <a:chOff x="2532796" y="3261132"/>
            <a:chExt cx="976314" cy="440977"/>
          </a:xfrm>
          <a:solidFill>
            <a:srgbClr val="00B050"/>
          </a:solidFill>
        </p:grpSpPr>
        <p:sp>
          <p:nvSpPr>
            <p:cNvPr id="131" name="Line 66"/>
            <p:cNvSpPr>
              <a:spLocks noChangeShapeType="1"/>
            </p:cNvSpPr>
            <p:nvPr/>
          </p:nvSpPr>
          <p:spPr bwMode="auto">
            <a:xfrm>
              <a:off x="2532796"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sp>
          <p:nvSpPr>
            <p:cNvPr id="132" name="矩形 131"/>
            <p:cNvSpPr/>
            <p:nvPr/>
          </p:nvSpPr>
          <p:spPr>
            <a:xfrm>
              <a:off x="2543884" y="3261132"/>
              <a:ext cx="957431" cy="43945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rPr>
                <a:t>刷新</a:t>
              </a:r>
              <a:r>
                <a:rPr lang="en-US" altLang="zh-CN" sz="1600" dirty="0">
                  <a:solidFill>
                    <a:schemeClr val="bg1"/>
                  </a:solidFill>
                </a:rPr>
                <a:t>2</a:t>
              </a:r>
              <a:endParaRPr lang="zh-CN" altLang="en-US" sz="1600" dirty="0">
                <a:solidFill>
                  <a:schemeClr val="bg1"/>
                </a:solidFill>
              </a:endParaRPr>
            </a:p>
          </p:txBody>
        </p:sp>
        <p:sp>
          <p:nvSpPr>
            <p:cNvPr id="133" name="Line 66"/>
            <p:cNvSpPr>
              <a:spLocks noChangeShapeType="1"/>
            </p:cNvSpPr>
            <p:nvPr/>
          </p:nvSpPr>
          <p:spPr bwMode="auto">
            <a:xfrm>
              <a:off x="3509110" y="3261132"/>
              <a:ext cx="0" cy="440977"/>
            </a:xfrm>
            <a:prstGeom prst="line">
              <a:avLst/>
            </a:prstGeom>
            <a:grpFill/>
            <a:ln w="19050">
              <a:solidFill>
                <a:schemeClr val="tx1"/>
              </a:solidFill>
              <a:round/>
            </a:ln>
          </p:spPr>
          <p:txBody>
            <a:bodyPr/>
            <a:lstStyle/>
            <a:p>
              <a:endParaRPr lang="zh-CN" altLang="en-US" sz="1600">
                <a:solidFill>
                  <a:schemeClr val="bg1"/>
                </a:solidFill>
                <a:latin typeface="+mn-ea"/>
              </a:endParaRPr>
            </a:p>
          </p:txBody>
        </p:sp>
      </p:grpSp>
      <p:sp>
        <p:nvSpPr>
          <p:cNvPr id="140" name="内容占位符 2"/>
          <p:cNvSpPr>
            <a:spLocks noGrp="1"/>
          </p:cNvSpPr>
          <p:nvPr>
            <p:ph idx="1"/>
          </p:nvPr>
        </p:nvSpPr>
        <p:spPr>
          <a:xfrm>
            <a:off x="487822" y="942763"/>
            <a:ext cx="10515599" cy="2287992"/>
          </a:xfrm>
        </p:spPr>
        <p:txBody>
          <a:bodyPr>
            <a:normAutofit fontScale="92500"/>
          </a:bodyPr>
          <a:lstStyle/>
          <a:p>
            <a:pPr>
              <a:lnSpc>
                <a:spcPct val="170000"/>
              </a:lnSpc>
            </a:pPr>
            <a:r>
              <a:rPr kumimoji="1" lang="zh-CN" altLang="en-US" sz="2800" dirty="0">
                <a:latin typeface="+mj-ea"/>
              </a:rPr>
              <a:t>刷新周期：</a:t>
            </a:r>
            <a:r>
              <a:rPr kumimoji="1" lang="en-US" altLang="zh-CN" sz="2800" dirty="0">
                <a:latin typeface="+mj-ea"/>
              </a:rPr>
              <a:t>2ms</a:t>
            </a:r>
            <a:r>
              <a:rPr kumimoji="1" lang="zh-CN" altLang="en-US" sz="2800" dirty="0">
                <a:latin typeface="+mj-ea"/>
              </a:rPr>
              <a:t>，各刷新周期分散安排在</a:t>
            </a:r>
            <a:r>
              <a:rPr kumimoji="1" lang="en-US" altLang="zh-CN" sz="2800" dirty="0">
                <a:latin typeface="+mj-ea"/>
              </a:rPr>
              <a:t>2ms</a:t>
            </a:r>
            <a:r>
              <a:rPr kumimoji="1" lang="zh-CN" altLang="en-US" sz="2800" dirty="0">
                <a:latin typeface="+mj-ea"/>
              </a:rPr>
              <a:t>内</a:t>
            </a:r>
            <a:endParaRPr kumimoji="1" lang="zh-CN" altLang="en-US" sz="2800" dirty="0">
              <a:latin typeface="+mj-ea"/>
            </a:endParaRPr>
          </a:p>
          <a:p>
            <a:pPr>
              <a:lnSpc>
                <a:spcPct val="170000"/>
              </a:lnSpc>
            </a:pPr>
            <a:r>
              <a:rPr kumimoji="1" lang="zh-CN" altLang="en-US" sz="2800" dirty="0">
                <a:latin typeface="+mj-ea"/>
              </a:rPr>
              <a:t>每隔</a:t>
            </a:r>
            <a:r>
              <a:rPr kumimoji="1" lang="en-US" altLang="zh-CN" sz="2800" dirty="0">
                <a:latin typeface="+mj-ea"/>
              </a:rPr>
              <a:t>2ms/128=15.5</a:t>
            </a:r>
            <a:r>
              <a:rPr kumimoji="1" lang="zh-CN" altLang="en-US" sz="2800" dirty="0">
                <a:latin typeface="+mj-ea"/>
              </a:rPr>
              <a:t>微秒刷新一行</a:t>
            </a:r>
            <a:r>
              <a:rPr kumimoji="1" lang="en-US" altLang="zh-CN" sz="2800" dirty="0">
                <a:latin typeface="+mj-ea"/>
              </a:rPr>
              <a:t>,</a:t>
            </a:r>
            <a:r>
              <a:rPr kumimoji="1" lang="zh-CN" altLang="en-US" sz="2800" dirty="0">
                <a:latin typeface="+mj-ea"/>
              </a:rPr>
              <a:t>将</a:t>
            </a:r>
            <a:r>
              <a:rPr kumimoji="1" lang="en-US" altLang="zh-CN" sz="2800" dirty="0">
                <a:latin typeface="+mj-ea"/>
              </a:rPr>
              <a:t>128</a:t>
            </a:r>
            <a:r>
              <a:rPr kumimoji="1" lang="zh-CN" altLang="en-US" sz="2800" dirty="0">
                <a:latin typeface="+mj-ea"/>
              </a:rPr>
              <a:t>次刷新分散</a:t>
            </a:r>
            <a:endParaRPr kumimoji="1" lang="en-US" altLang="zh-CN" sz="2800" dirty="0">
              <a:latin typeface="+mj-ea"/>
            </a:endParaRPr>
          </a:p>
          <a:p>
            <a:pPr>
              <a:lnSpc>
                <a:spcPct val="170000"/>
              </a:lnSpc>
            </a:pPr>
            <a:r>
              <a:rPr kumimoji="1" lang="zh-CN" altLang="en-US" sz="2800" b="1" dirty="0">
                <a:solidFill>
                  <a:srgbClr val="1387B7"/>
                </a:solidFill>
                <a:latin typeface="+mj-ea"/>
              </a:rPr>
              <a:t>最常用</a:t>
            </a:r>
            <a:endParaRPr kumimoji="1" lang="en-US" altLang="zh-CN" sz="2800" b="1" dirty="0">
              <a:solidFill>
                <a:srgbClr val="1387B7"/>
              </a:solidFill>
              <a:latin typeface="+mj-ea"/>
            </a:endParaRPr>
          </a:p>
        </p:txBody>
      </p:sp>
      <p:grpSp>
        <p:nvGrpSpPr>
          <p:cNvPr id="62" name="Group 62"/>
          <p:cNvGrpSpPr/>
          <p:nvPr/>
        </p:nvGrpSpPr>
        <p:grpSpPr bwMode="auto">
          <a:xfrm>
            <a:off x="6289618" y="5401380"/>
            <a:ext cx="3891879" cy="307975"/>
            <a:chOff x="816" y="2399"/>
            <a:chExt cx="3456" cy="194"/>
          </a:xfrm>
        </p:grpSpPr>
        <p:sp>
          <p:nvSpPr>
            <p:cNvPr id="63" name="Line 63"/>
            <p:cNvSpPr>
              <a:spLocks noChangeShapeType="1"/>
            </p:cNvSpPr>
            <p:nvPr/>
          </p:nvSpPr>
          <p:spPr bwMode="auto">
            <a:xfrm>
              <a:off x="2908" y="2496"/>
              <a:ext cx="1364"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4" name="Line 64"/>
            <p:cNvSpPr>
              <a:spLocks noChangeShapeType="1"/>
            </p:cNvSpPr>
            <p:nvPr/>
          </p:nvSpPr>
          <p:spPr bwMode="auto">
            <a:xfrm flipH="1">
              <a:off x="816" y="2496"/>
              <a:ext cx="138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65" name="Text Box 65"/>
            <p:cNvSpPr txBox="1">
              <a:spLocks noChangeArrowheads="1"/>
            </p:cNvSpPr>
            <p:nvPr/>
          </p:nvSpPr>
          <p:spPr bwMode="auto">
            <a:xfrm>
              <a:off x="2019" y="2399"/>
              <a:ext cx="931" cy="194"/>
            </a:xfrm>
            <a:prstGeom prst="rect">
              <a:avLst/>
            </a:prstGeom>
            <a:noFill/>
            <a:ln w="19050" algn="ctr">
              <a:noFill/>
              <a:miter lim="800000"/>
            </a:ln>
          </p:spPr>
          <p:txBody>
            <a:bodyPr wrap="square">
              <a:spAutoFit/>
            </a:bodyPr>
            <a:lstStyle/>
            <a:p>
              <a:pPr algn="r"/>
              <a:r>
                <a:rPr lang="en-US" altLang="zh-CN" sz="1400" dirty="0">
                  <a:latin typeface="+mn-ea"/>
                </a:rPr>
                <a:t>15.5</a:t>
              </a:r>
              <a:r>
                <a:rPr lang="zh-CN" altLang="en-US" sz="1400" dirty="0">
                  <a:latin typeface="+mn-ea"/>
                </a:rPr>
                <a:t>微秒</a:t>
              </a:r>
              <a:endParaRPr lang="en-US" altLang="zh-CN" sz="1400" dirty="0">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wipe(left)">
                                      <p:cBhvr>
                                        <p:cTn id="7" dur="5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wipe(left)">
                                      <p:cBhvr>
                                        <p:cTn id="12" dur="5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wipe(left)">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left)">
                                      <p:cBhvr>
                                        <p:cTn id="47" dur="500"/>
                                        <p:tgtEl>
                                          <p:spTgt spid="1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500"/>
                                        <p:tgtEl>
                                          <p:spTgt spid="1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up)">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0" repeatCount="300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repeatCount="300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repeatCount="3000" fill="hold" nodeType="click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40">
                                            <p:txEl>
                                              <p:pRg st="2" end="2"/>
                                            </p:txEl>
                                          </p:spTgt>
                                        </p:tgtEl>
                                        <p:attrNameLst>
                                          <p:attrName>style.visibility</p:attrName>
                                        </p:attrNameLst>
                                      </p:cBhvr>
                                      <p:to>
                                        <p:strVal val="visible"/>
                                      </p:to>
                                    </p:set>
                                    <p:animEffect transition="in" filter="wipe(left)">
                                      <p:cBhvr>
                                        <p:cTn id="83" dur="500"/>
                                        <p:tgtEl>
                                          <p:spTgt spid="140">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7" presetClass="entr" presetSubtype="10" repeatCount="3000" fill="hold" nodeType="clickEffect">
                                  <p:stCondLst>
                                    <p:cond delay="0"/>
                                  </p:stCondLst>
                                  <p:childTnLst>
                                    <p:set>
                                      <p:cBhvr>
                                        <p:cTn id="87" dur="1" fill="hold">
                                          <p:stCondLst>
                                            <p:cond delay="0"/>
                                          </p:stCondLst>
                                        </p:cTn>
                                        <p:tgtEl>
                                          <p:spTgt spid="62"/>
                                        </p:tgtEl>
                                        <p:attrNameLst>
                                          <p:attrName>style.visibility</p:attrName>
                                        </p:attrNameLst>
                                      </p:cBhvr>
                                      <p:to>
                                        <p:strVal val="visible"/>
                                      </p:to>
                                    </p:set>
                                    <p:anim calcmode="lin" valueType="num">
                                      <p:cBhvr>
                                        <p:cTn id="88" dur="500" fill="hold"/>
                                        <p:tgtEl>
                                          <p:spTgt spid="62"/>
                                        </p:tgtEl>
                                        <p:attrNameLst>
                                          <p:attrName>ppt_w</p:attrName>
                                        </p:attrNameLst>
                                      </p:cBhvr>
                                      <p:tavLst>
                                        <p:tav tm="0">
                                          <p:val>
                                            <p:fltVal val="0"/>
                                          </p:val>
                                        </p:tav>
                                        <p:tav tm="100000">
                                          <p:val>
                                            <p:strVal val="#ppt_w"/>
                                          </p:val>
                                        </p:tav>
                                      </p:tavLst>
                                    </p:anim>
                                    <p:anim calcmode="lin" valueType="num">
                                      <p:cBhvr>
                                        <p:cTn id="89" dur="5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0"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 name="Rectangle 3"/>
          <p:cNvSpPr>
            <a:spLocks noGrp="1" noChangeArrowheads="1"/>
          </p:cNvSpPr>
          <p:nvPr>
            <p:ph type="title"/>
          </p:nvPr>
        </p:nvSpPr>
        <p:spPr/>
        <p:txBody>
          <a:bodyPr/>
          <a:lstStyle/>
          <a:p>
            <a:pPr eaLnBrk="1" hangingPunct="1"/>
            <a:r>
              <a:rPr lang="en-US" altLang="zh-CN"/>
              <a:t>2116</a:t>
            </a:r>
            <a:r>
              <a:rPr lang="zh-CN" altLang="en-US"/>
              <a:t>引脚图</a:t>
            </a:r>
            <a:endParaRPr lang="zh-CN" altLang="en-US"/>
          </a:p>
        </p:txBody>
      </p:sp>
      <p:sp>
        <p:nvSpPr>
          <p:cNvPr id="2169" name="Rectangle 4"/>
          <p:cNvSpPr>
            <a:spLocks noGrp="1" noChangeArrowheads="1"/>
          </p:cNvSpPr>
          <p:nvPr>
            <p:ph type="body" idx="1"/>
          </p:nvPr>
        </p:nvSpPr>
        <p:spPr>
          <a:xfrm>
            <a:off x="5185321" y="1958701"/>
            <a:ext cx="3408363" cy="3529012"/>
          </a:xfrm>
        </p:spPr>
        <p:txBody>
          <a:bodyPr>
            <a:normAutofit fontScale="85000" lnSpcReduction="10000"/>
          </a:bodyPr>
          <a:lstStyle/>
          <a:p>
            <a:pPr eaLnBrk="1" hangingPunct="1"/>
            <a:r>
              <a:rPr b="1" dirty="0"/>
              <a:t>地址线</a:t>
            </a:r>
            <a:endParaRPr b="1" dirty="0"/>
          </a:p>
          <a:p>
            <a:pPr eaLnBrk="1" hangingPunct="1"/>
            <a:r>
              <a:rPr b="1" dirty="0"/>
              <a:t>数据线</a:t>
            </a:r>
            <a:endParaRPr b="1" dirty="0"/>
          </a:p>
          <a:p>
            <a:pPr eaLnBrk="1" hangingPunct="1"/>
            <a:r>
              <a:rPr b="1" dirty="0"/>
              <a:t>读写控制线</a:t>
            </a:r>
            <a:endParaRPr b="1" dirty="0"/>
          </a:p>
          <a:p>
            <a:pPr eaLnBrk="1" hangingPunct="1"/>
            <a:r>
              <a:rPr lang="en-US" altLang="zh-CN" b="1" dirty="0"/>
              <a:t>RAS   CAS</a:t>
            </a:r>
            <a:endParaRPr lang="en-US" altLang="zh-CN" b="1" dirty="0"/>
          </a:p>
          <a:p>
            <a:pPr eaLnBrk="1" hangingPunct="1"/>
            <a:r>
              <a:rPr dirty="0"/>
              <a:t>电源线</a:t>
            </a:r>
            <a:endParaRPr dirty="0"/>
          </a:p>
          <a:p>
            <a:pPr eaLnBrk="1" hangingPunct="1"/>
            <a:r>
              <a:rPr dirty="0"/>
              <a:t>地线</a:t>
            </a:r>
            <a:endParaRPr dirty="0">
              <a:solidFill>
                <a:srgbClr val="66FF33"/>
              </a:solidFill>
            </a:endParaRPr>
          </a:p>
        </p:txBody>
      </p:sp>
      <p:sp>
        <p:nvSpPr>
          <p:cNvPr id="2170" name="Rectangle 5"/>
          <p:cNvSpPr>
            <a:spLocks noChangeArrowheads="1"/>
          </p:cNvSpPr>
          <p:nvPr/>
        </p:nvSpPr>
        <p:spPr bwMode="auto">
          <a:xfrm>
            <a:off x="10483270" y="2468047"/>
            <a:ext cx="184731" cy="369332"/>
          </a:xfrm>
          <a:prstGeom prst="rect">
            <a:avLst/>
          </a:prstGeom>
          <a:noFill/>
          <a:ln w="9525" algn="ctr">
            <a:noFill/>
            <a:miter lim="800000"/>
          </a:ln>
        </p:spPr>
        <p:txBody>
          <a:bodyPr wrap="none" anchor="ctr">
            <a:spAutoFit/>
          </a:bodyPr>
          <a:lstStyle/>
          <a:p>
            <a:pPr algn="r"/>
            <a:endParaRPr lang="zh-CN" altLang="en-US"/>
          </a:p>
        </p:txBody>
      </p:sp>
      <p:sp>
        <p:nvSpPr>
          <p:cNvPr id="2171" name="Rectangle 6"/>
          <p:cNvSpPr>
            <a:spLocks noChangeArrowheads="1"/>
          </p:cNvSpPr>
          <p:nvPr/>
        </p:nvSpPr>
        <p:spPr bwMode="auto">
          <a:xfrm>
            <a:off x="10483270" y="2468047"/>
            <a:ext cx="184731" cy="369332"/>
          </a:xfrm>
          <a:prstGeom prst="rect">
            <a:avLst/>
          </a:prstGeom>
          <a:noFill/>
          <a:ln w="9525" algn="ctr">
            <a:noFill/>
            <a:miter lim="800000"/>
          </a:ln>
        </p:spPr>
        <p:txBody>
          <a:bodyPr wrap="none" anchor="ctr">
            <a:spAutoFit/>
          </a:bodyPr>
          <a:lstStyle/>
          <a:p>
            <a:pPr algn="r"/>
            <a:endParaRPr lang="zh-CN" altLang="en-US"/>
          </a:p>
        </p:txBody>
      </p:sp>
      <p:grpSp>
        <p:nvGrpSpPr>
          <p:cNvPr id="4" name="组合 3"/>
          <p:cNvGrpSpPr/>
          <p:nvPr/>
        </p:nvGrpSpPr>
        <p:grpSpPr>
          <a:xfrm>
            <a:off x="1629484" y="1724546"/>
            <a:ext cx="2811632" cy="3737090"/>
            <a:chOff x="-2530628" y="1958701"/>
            <a:chExt cx="2530628" cy="3363593"/>
          </a:xfrm>
        </p:grpSpPr>
        <p:grpSp>
          <p:nvGrpSpPr>
            <p:cNvPr id="8" name="组合 7"/>
            <p:cNvGrpSpPr/>
            <p:nvPr/>
          </p:nvGrpSpPr>
          <p:grpSpPr>
            <a:xfrm>
              <a:off x="-2530628" y="2147171"/>
              <a:ext cx="2530628" cy="2926106"/>
              <a:chOff x="5876773" y="1993777"/>
              <a:chExt cx="2530628" cy="2926106"/>
            </a:xfrm>
          </p:grpSpPr>
          <p:sp>
            <p:nvSpPr>
              <p:cNvPr id="9" name="矩形 8"/>
              <p:cNvSpPr/>
              <p:nvPr/>
            </p:nvSpPr>
            <p:spPr>
              <a:xfrm>
                <a:off x="5876773" y="2380128"/>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0" name="矩形 9"/>
              <p:cNvSpPr/>
              <p:nvPr/>
            </p:nvSpPr>
            <p:spPr>
              <a:xfrm>
                <a:off x="5876773" y="1993777"/>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1" name="矩形 10"/>
              <p:cNvSpPr/>
              <p:nvPr/>
            </p:nvSpPr>
            <p:spPr>
              <a:xfrm>
                <a:off x="5876773" y="2766479"/>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2" name="矩形 11"/>
              <p:cNvSpPr/>
              <p:nvPr/>
            </p:nvSpPr>
            <p:spPr>
              <a:xfrm>
                <a:off x="5876773" y="3152830"/>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3" name="矩形 12"/>
              <p:cNvSpPr/>
              <p:nvPr/>
            </p:nvSpPr>
            <p:spPr>
              <a:xfrm>
                <a:off x="5876773" y="3539181"/>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4" name="矩形 13"/>
              <p:cNvSpPr/>
              <p:nvPr/>
            </p:nvSpPr>
            <p:spPr>
              <a:xfrm>
                <a:off x="5876773" y="3925532"/>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5" name="矩形 14"/>
              <p:cNvSpPr/>
              <p:nvPr/>
            </p:nvSpPr>
            <p:spPr>
              <a:xfrm>
                <a:off x="5876773" y="4311883"/>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6" name="矩形 15"/>
              <p:cNvSpPr/>
              <p:nvPr/>
            </p:nvSpPr>
            <p:spPr>
              <a:xfrm>
                <a:off x="5876773" y="4698234"/>
                <a:ext cx="2530628" cy="221649"/>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grpSp>
        <p:sp>
          <p:nvSpPr>
            <p:cNvPr id="17" name="任意多边形 16"/>
            <p:cNvSpPr/>
            <p:nvPr/>
          </p:nvSpPr>
          <p:spPr>
            <a:xfrm>
              <a:off x="-2306777" y="1958701"/>
              <a:ext cx="2076226" cy="3363593"/>
            </a:xfrm>
            <a:custGeom>
              <a:avLst/>
              <a:gdLst>
                <a:gd name="connsiteX0" fmla="*/ 0 w 2076226"/>
                <a:gd name="connsiteY0" fmla="*/ 0 h 3711388"/>
                <a:gd name="connsiteX1" fmla="*/ 824013 w 2076226"/>
                <a:gd name="connsiteY1" fmla="*/ 0 h 3711388"/>
                <a:gd name="connsiteX2" fmla="*/ 834913 w 2076226"/>
                <a:gd name="connsiteY2" fmla="*/ 35113 h 3711388"/>
                <a:gd name="connsiteX3" fmla="*/ 1038114 w 2076226"/>
                <a:gd name="connsiteY3" fmla="*/ 169804 h 3711388"/>
                <a:gd name="connsiteX4" fmla="*/ 1241315 w 2076226"/>
                <a:gd name="connsiteY4" fmla="*/ 35113 h 3711388"/>
                <a:gd name="connsiteX5" fmla="*/ 1252216 w 2076226"/>
                <a:gd name="connsiteY5" fmla="*/ 0 h 3711388"/>
                <a:gd name="connsiteX6" fmla="*/ 2076226 w 2076226"/>
                <a:gd name="connsiteY6" fmla="*/ 0 h 3711388"/>
                <a:gd name="connsiteX7" fmla="*/ 2076226 w 2076226"/>
                <a:gd name="connsiteY7" fmla="*/ 3711388 h 3711388"/>
                <a:gd name="connsiteX8" fmla="*/ 0 w 2076226"/>
                <a:gd name="connsiteY8" fmla="*/ 3711388 h 3711388"/>
                <a:gd name="connsiteX9" fmla="*/ 0 w 2076226"/>
                <a:gd name="connsiteY9" fmla="*/ 0 h 371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6226" h="3711388">
                  <a:moveTo>
                    <a:pt x="0" y="0"/>
                  </a:moveTo>
                  <a:lnTo>
                    <a:pt x="824013" y="0"/>
                  </a:lnTo>
                  <a:lnTo>
                    <a:pt x="834913" y="35113"/>
                  </a:lnTo>
                  <a:cubicBezTo>
                    <a:pt x="868391" y="114265"/>
                    <a:pt x="946767" y="169804"/>
                    <a:pt x="1038114" y="169804"/>
                  </a:cubicBezTo>
                  <a:cubicBezTo>
                    <a:pt x="1129461" y="169804"/>
                    <a:pt x="1207837" y="114265"/>
                    <a:pt x="1241315" y="35113"/>
                  </a:cubicBezTo>
                  <a:lnTo>
                    <a:pt x="1252216" y="0"/>
                  </a:lnTo>
                  <a:lnTo>
                    <a:pt x="2076226" y="0"/>
                  </a:lnTo>
                  <a:lnTo>
                    <a:pt x="2076226" y="3711388"/>
                  </a:lnTo>
                  <a:lnTo>
                    <a:pt x="0" y="3711388"/>
                  </a:lnTo>
                  <a:lnTo>
                    <a:pt x="0" y="0"/>
                  </a:ln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18" name="Text Box 21"/>
            <p:cNvSpPr txBox="1">
              <a:spLocks noChangeArrowheads="1"/>
            </p:cNvSpPr>
            <p:nvPr/>
          </p:nvSpPr>
          <p:spPr bwMode="auto">
            <a:xfrm>
              <a:off x="-2264781" y="2106830"/>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BB</a:t>
              </a:r>
              <a:endParaRPr lang="en-US" altLang="zh-CN" sz="2000" b="1">
                <a:latin typeface="Times New Roman" panose="02020603050405020304" pitchFamily="18" charset="0"/>
                <a:cs typeface="Times New Roman" panose="02020603050405020304" pitchFamily="18" charset="0"/>
              </a:endParaRPr>
            </a:p>
          </p:txBody>
        </p:sp>
        <p:sp>
          <p:nvSpPr>
            <p:cNvPr id="19" name="Text Box 22"/>
            <p:cNvSpPr txBox="1">
              <a:spLocks noChangeArrowheads="1"/>
            </p:cNvSpPr>
            <p:nvPr/>
          </p:nvSpPr>
          <p:spPr bwMode="auto">
            <a:xfrm>
              <a:off x="-2277481" y="2495341"/>
              <a:ext cx="379413" cy="23812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in</a:t>
              </a:r>
              <a:endParaRPr lang="en-US" altLang="zh-CN" sz="2000" b="1">
                <a:solidFill>
                  <a:srgbClr val="C00000"/>
                </a:solidFill>
                <a:latin typeface="Times New Roman" panose="02020603050405020304" pitchFamily="18" charset="0"/>
                <a:cs typeface="Times New Roman" panose="02020603050405020304" pitchFamily="18" charset="0"/>
              </a:endParaRPr>
            </a:p>
          </p:txBody>
        </p:sp>
        <p:sp>
          <p:nvSpPr>
            <p:cNvPr id="20" name="Text Box 24"/>
            <p:cNvSpPr txBox="1">
              <a:spLocks noChangeArrowheads="1"/>
            </p:cNvSpPr>
            <p:nvPr/>
          </p:nvSpPr>
          <p:spPr bwMode="auto">
            <a:xfrm>
              <a:off x="-2251269" y="3323553"/>
              <a:ext cx="476753" cy="191114"/>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RAS</a:t>
              </a:r>
              <a:endParaRPr lang="en-US" altLang="zh-CN" sz="2000" b="1">
                <a:solidFill>
                  <a:srgbClr val="C00000"/>
                </a:solidFill>
                <a:latin typeface="Times New Roman" panose="02020603050405020304" pitchFamily="18" charset="0"/>
                <a:cs typeface="Times New Roman" panose="02020603050405020304" pitchFamily="18" charset="0"/>
              </a:endParaRPr>
            </a:p>
          </p:txBody>
        </p:sp>
        <p:sp>
          <p:nvSpPr>
            <p:cNvPr id="21" name="Text Box 25"/>
            <p:cNvSpPr txBox="1">
              <a:spLocks noChangeArrowheads="1"/>
            </p:cNvSpPr>
            <p:nvPr/>
          </p:nvSpPr>
          <p:spPr bwMode="auto">
            <a:xfrm>
              <a:off x="-2277481" y="3660874"/>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0</a:t>
              </a:r>
              <a:endParaRPr lang="en-US" altLang="zh-CN" sz="2000" b="1">
                <a:latin typeface="Times New Roman" panose="02020603050405020304" pitchFamily="18" charset="0"/>
                <a:cs typeface="Times New Roman" panose="02020603050405020304" pitchFamily="18" charset="0"/>
              </a:endParaRPr>
            </a:p>
          </p:txBody>
        </p:sp>
        <p:sp>
          <p:nvSpPr>
            <p:cNvPr id="22" name="Text Box 25"/>
            <p:cNvSpPr txBox="1">
              <a:spLocks noChangeArrowheads="1"/>
            </p:cNvSpPr>
            <p:nvPr/>
          </p:nvSpPr>
          <p:spPr bwMode="auto">
            <a:xfrm>
              <a:off x="-2277481" y="4052560"/>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1</a:t>
              </a:r>
              <a:endParaRPr lang="en-US" altLang="zh-CN" sz="2000" b="1">
                <a:latin typeface="Times New Roman" panose="02020603050405020304" pitchFamily="18" charset="0"/>
                <a:cs typeface="Times New Roman" panose="02020603050405020304" pitchFamily="18" charset="0"/>
              </a:endParaRPr>
            </a:p>
          </p:txBody>
        </p:sp>
        <p:sp>
          <p:nvSpPr>
            <p:cNvPr id="23" name="Text Box 25"/>
            <p:cNvSpPr txBox="1">
              <a:spLocks noChangeArrowheads="1"/>
            </p:cNvSpPr>
            <p:nvPr/>
          </p:nvSpPr>
          <p:spPr bwMode="auto">
            <a:xfrm>
              <a:off x="-2277481" y="4444246"/>
              <a:ext cx="379413" cy="241300"/>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2</a:t>
              </a:r>
              <a:endParaRPr lang="en-US" altLang="zh-CN" sz="2000" b="1">
                <a:latin typeface="Times New Roman" panose="02020603050405020304" pitchFamily="18" charset="0"/>
                <a:cs typeface="Times New Roman" panose="02020603050405020304" pitchFamily="18" charset="0"/>
              </a:endParaRPr>
            </a:p>
          </p:txBody>
        </p:sp>
        <p:sp>
          <p:nvSpPr>
            <p:cNvPr id="24" name="Text Box 25"/>
            <p:cNvSpPr txBox="1">
              <a:spLocks noChangeArrowheads="1"/>
            </p:cNvSpPr>
            <p:nvPr/>
          </p:nvSpPr>
          <p:spPr bwMode="auto">
            <a:xfrm>
              <a:off x="-2405014" y="4835932"/>
              <a:ext cx="726413" cy="237345"/>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DD</a:t>
              </a:r>
              <a:endParaRPr lang="en-US" altLang="zh-CN" sz="2000" b="1" baseline="-25000">
                <a:latin typeface="Times New Roman" panose="02020603050405020304" pitchFamily="18" charset="0"/>
                <a:cs typeface="Times New Roman" panose="02020603050405020304" pitchFamily="18" charset="0"/>
              </a:endParaRPr>
            </a:p>
          </p:txBody>
        </p:sp>
        <p:sp>
          <p:nvSpPr>
            <p:cNvPr id="25" name="Text Box 22"/>
            <p:cNvSpPr txBox="1">
              <a:spLocks noChangeArrowheads="1"/>
            </p:cNvSpPr>
            <p:nvPr/>
          </p:nvSpPr>
          <p:spPr bwMode="auto">
            <a:xfrm>
              <a:off x="-751033" y="2495341"/>
              <a:ext cx="491186" cy="24484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CAS</a:t>
              </a:r>
              <a:endParaRPr lang="en-US" altLang="zh-CN" sz="2000" b="1">
                <a:solidFill>
                  <a:srgbClr val="C00000"/>
                </a:solidFill>
                <a:latin typeface="Times New Roman" panose="02020603050405020304" pitchFamily="18" charset="0"/>
                <a:cs typeface="Times New Roman" panose="02020603050405020304" pitchFamily="18" charset="0"/>
              </a:endParaRPr>
            </a:p>
          </p:txBody>
        </p:sp>
        <p:sp>
          <p:nvSpPr>
            <p:cNvPr id="26" name="Text Box 23"/>
            <p:cNvSpPr txBox="1">
              <a:spLocks noChangeArrowheads="1"/>
            </p:cNvSpPr>
            <p:nvPr/>
          </p:nvSpPr>
          <p:spPr bwMode="auto">
            <a:xfrm>
              <a:off x="-702760" y="2883852"/>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solidFill>
                    <a:srgbClr val="C00000"/>
                  </a:solidFill>
                  <a:latin typeface="Times New Roman" panose="02020603050405020304" pitchFamily="18" charset="0"/>
                  <a:cs typeface="Times New Roman" panose="02020603050405020304" pitchFamily="18" charset="0"/>
                </a:rPr>
                <a:t>D</a:t>
              </a:r>
              <a:r>
                <a:rPr lang="en-US" altLang="zh-CN" sz="2000" b="1" baseline="-25000">
                  <a:solidFill>
                    <a:srgbClr val="C00000"/>
                  </a:solidFill>
                  <a:latin typeface="Times New Roman" panose="02020603050405020304" pitchFamily="18" charset="0"/>
                  <a:cs typeface="Times New Roman" panose="02020603050405020304" pitchFamily="18" charset="0"/>
                </a:rPr>
                <a:t>out</a:t>
              </a:r>
              <a:endParaRPr lang="en-US" altLang="zh-CN" sz="2000" b="1" baseline="-25000">
                <a:solidFill>
                  <a:srgbClr val="C00000"/>
                </a:solidFill>
                <a:latin typeface="Times New Roman" panose="02020603050405020304" pitchFamily="18" charset="0"/>
                <a:cs typeface="Times New Roman" panose="02020603050405020304" pitchFamily="18" charset="0"/>
              </a:endParaRPr>
            </a:p>
          </p:txBody>
        </p:sp>
        <p:sp>
          <p:nvSpPr>
            <p:cNvPr id="27" name="Text Box 24"/>
            <p:cNvSpPr txBox="1">
              <a:spLocks noChangeArrowheads="1"/>
            </p:cNvSpPr>
            <p:nvPr/>
          </p:nvSpPr>
          <p:spPr bwMode="auto">
            <a:xfrm>
              <a:off x="-639260" y="3272363"/>
              <a:ext cx="379413"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6</a:t>
              </a:r>
              <a:endParaRPr lang="en-US" altLang="zh-CN" sz="2000" b="1">
                <a:latin typeface="Times New Roman" panose="02020603050405020304" pitchFamily="18" charset="0"/>
                <a:cs typeface="Times New Roman" panose="02020603050405020304" pitchFamily="18" charset="0"/>
              </a:endParaRPr>
            </a:p>
          </p:txBody>
        </p:sp>
        <p:sp>
          <p:nvSpPr>
            <p:cNvPr id="28" name="Text Box 25"/>
            <p:cNvSpPr txBox="1">
              <a:spLocks noChangeArrowheads="1"/>
            </p:cNvSpPr>
            <p:nvPr/>
          </p:nvSpPr>
          <p:spPr bwMode="auto">
            <a:xfrm>
              <a:off x="-684447" y="3660874"/>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3</a:t>
              </a:r>
              <a:endParaRPr lang="en-US" altLang="zh-CN" sz="2000" b="1">
                <a:latin typeface="Times New Roman" panose="02020603050405020304" pitchFamily="18" charset="0"/>
                <a:cs typeface="Times New Roman" panose="02020603050405020304" pitchFamily="18" charset="0"/>
              </a:endParaRPr>
            </a:p>
          </p:txBody>
        </p:sp>
        <p:sp>
          <p:nvSpPr>
            <p:cNvPr id="29" name="Text Box 25"/>
            <p:cNvSpPr txBox="1">
              <a:spLocks noChangeArrowheads="1"/>
            </p:cNvSpPr>
            <p:nvPr/>
          </p:nvSpPr>
          <p:spPr bwMode="auto">
            <a:xfrm>
              <a:off x="-684447" y="4052560"/>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4</a:t>
              </a:r>
              <a:endParaRPr lang="en-US" altLang="zh-CN" sz="2000" b="1">
                <a:latin typeface="Times New Roman" panose="02020603050405020304" pitchFamily="18" charset="0"/>
                <a:cs typeface="Times New Roman" panose="02020603050405020304" pitchFamily="18" charset="0"/>
              </a:endParaRPr>
            </a:p>
          </p:txBody>
        </p:sp>
        <p:sp>
          <p:nvSpPr>
            <p:cNvPr id="30" name="Text Box 25"/>
            <p:cNvSpPr txBox="1">
              <a:spLocks noChangeArrowheads="1"/>
            </p:cNvSpPr>
            <p:nvPr/>
          </p:nvSpPr>
          <p:spPr bwMode="auto">
            <a:xfrm>
              <a:off x="-684447" y="4444246"/>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A</a:t>
              </a:r>
              <a:r>
                <a:rPr lang="en-US" altLang="zh-CN" sz="2000" b="1" baseline="-25000">
                  <a:latin typeface="Times New Roman" panose="02020603050405020304" pitchFamily="18" charset="0"/>
                  <a:cs typeface="Times New Roman" panose="02020603050405020304" pitchFamily="18" charset="0"/>
                </a:rPr>
                <a:t>5</a:t>
              </a:r>
              <a:endParaRPr lang="en-US" altLang="zh-CN" sz="2000" b="1">
                <a:latin typeface="Times New Roman" panose="02020603050405020304" pitchFamily="18" charset="0"/>
                <a:cs typeface="Times New Roman" panose="02020603050405020304" pitchFamily="18" charset="0"/>
              </a:endParaRPr>
            </a:p>
          </p:txBody>
        </p:sp>
        <p:sp>
          <p:nvSpPr>
            <p:cNvPr id="31" name="Text Box 25"/>
            <p:cNvSpPr txBox="1">
              <a:spLocks noChangeArrowheads="1"/>
            </p:cNvSpPr>
            <p:nvPr/>
          </p:nvSpPr>
          <p:spPr bwMode="auto">
            <a:xfrm>
              <a:off x="-735247" y="4835932"/>
              <a:ext cx="450000" cy="241300"/>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CC</a:t>
              </a:r>
              <a:endParaRPr lang="en-US" altLang="zh-CN" sz="2000" b="1" baseline="-25000">
                <a:latin typeface="Times New Roman" panose="02020603050405020304" pitchFamily="18" charset="0"/>
                <a:cs typeface="Times New Roman" panose="02020603050405020304" pitchFamily="18" charset="0"/>
              </a:endParaRPr>
            </a:p>
          </p:txBody>
        </p:sp>
        <p:sp>
          <p:nvSpPr>
            <p:cNvPr id="32" name="Text Box 25"/>
            <p:cNvSpPr txBox="1">
              <a:spLocks noChangeArrowheads="1"/>
            </p:cNvSpPr>
            <p:nvPr/>
          </p:nvSpPr>
          <p:spPr bwMode="auto">
            <a:xfrm>
              <a:off x="-2352408" y="2918671"/>
              <a:ext cx="583659" cy="235786"/>
            </a:xfrm>
            <a:prstGeom prst="rect">
              <a:avLst/>
            </a:prstGeom>
            <a:noFill/>
            <a:ln w="9525">
              <a:noFill/>
              <a:miter lim="800000"/>
            </a:ln>
          </p:spPr>
          <p:txBody>
            <a:bodyPr lIns="0" tIns="0" rIns="0" bIns="0" anchor="ctr" anchorCtr="1"/>
            <a:lstStyle>
              <a:defPPr>
                <a:defRPr lang="zh-CN"/>
              </a:defPPr>
              <a:lvl1pPr algn="r">
                <a:lnSpc>
                  <a:spcPct val="120000"/>
                </a:lnSpc>
                <a:spcBef>
                  <a:spcPct val="20000"/>
                </a:spcBef>
                <a:buClr>
                  <a:schemeClr val="accent2"/>
                </a:buClr>
                <a:buFont typeface="Wingdings" panose="05000000000000000000" pitchFamily="2" charset="2"/>
                <a:buNone/>
                <a:defRPr sz="1600" b="1">
                  <a:latin typeface="Times New Roman" panose="02020603050405020304" pitchFamily="18" charset="0"/>
                  <a:cs typeface="Times New Roman" panose="02020603050405020304" pitchFamily="18" charset="0"/>
                </a:defRPr>
              </a:lvl1pPr>
            </a:lstStyle>
            <a:p>
              <a:pPr algn="l"/>
              <a:r>
                <a:rPr lang="en-US" altLang="zh-CN" sz="2000">
                  <a:solidFill>
                    <a:srgbClr val="C00000"/>
                  </a:solidFill>
                </a:rPr>
                <a:t>WE</a:t>
              </a:r>
              <a:endParaRPr lang="en-US" altLang="zh-CN" sz="2000">
                <a:solidFill>
                  <a:srgbClr val="C00000"/>
                </a:solidFill>
              </a:endParaRPr>
            </a:p>
          </p:txBody>
        </p:sp>
        <p:sp>
          <p:nvSpPr>
            <p:cNvPr id="33" name="Text Box 22"/>
            <p:cNvSpPr txBox="1">
              <a:spLocks noChangeArrowheads="1"/>
            </p:cNvSpPr>
            <p:nvPr/>
          </p:nvSpPr>
          <p:spPr bwMode="auto">
            <a:xfrm>
              <a:off x="-697147" y="2106830"/>
              <a:ext cx="450000" cy="238125"/>
            </a:xfrm>
            <a:prstGeom prst="rect">
              <a:avLst/>
            </a:prstGeom>
            <a:noFill/>
            <a:ln w="9525">
              <a:noFill/>
              <a:miter lim="800000"/>
            </a:ln>
          </p:spPr>
          <p:txBody>
            <a:bodyPr lIns="0" tIns="0" rIns="0" bIns="0" anchor="ctr" anchorCtr="1"/>
            <a:lstStyle/>
            <a:p>
              <a:pPr algn="r">
                <a:lnSpc>
                  <a:spcPct val="120000"/>
                </a:lnSpc>
                <a:spcBef>
                  <a:spcPct val="20000"/>
                </a:spcBef>
                <a:buClr>
                  <a:schemeClr val="accent2"/>
                </a:buClr>
                <a:buFont typeface="Wingdings" panose="05000000000000000000" pitchFamily="2" charset="2"/>
                <a:buNone/>
              </a:pPr>
              <a:r>
                <a:rPr lang="en-US" altLang="zh-CN" sz="2000" b="1">
                  <a:latin typeface="Times New Roman" panose="02020603050405020304" pitchFamily="18" charset="0"/>
                  <a:cs typeface="Times New Roman" panose="02020603050405020304" pitchFamily="18" charset="0"/>
                </a:rPr>
                <a:t>V</a:t>
              </a:r>
              <a:r>
                <a:rPr lang="en-US" altLang="zh-CN" sz="2000" b="1" baseline="-25000">
                  <a:latin typeface="Times New Roman" panose="02020603050405020304" pitchFamily="18" charset="0"/>
                  <a:cs typeface="Times New Roman" panose="02020603050405020304" pitchFamily="18" charset="0"/>
                </a:rPr>
                <a:t>SS</a:t>
              </a:r>
              <a:endParaRPr lang="en-US" altLang="zh-CN" sz="2000" b="1" baseline="-25000">
                <a:latin typeface="Times New Roman" panose="02020603050405020304" pitchFamily="18" charset="0"/>
                <a:cs typeface="Times New Roman" panose="02020603050405020304" pitchFamily="18" charset="0"/>
              </a:endParaRPr>
            </a:p>
          </p:txBody>
        </p:sp>
        <p:sp>
          <p:nvSpPr>
            <p:cNvPr id="34" name="Text Box 22"/>
            <p:cNvSpPr txBox="1">
              <a:spLocks noChangeArrowheads="1"/>
            </p:cNvSpPr>
            <p:nvPr/>
          </p:nvSpPr>
          <p:spPr bwMode="auto">
            <a:xfrm>
              <a:off x="-1619116" y="3497186"/>
              <a:ext cx="812495" cy="336637"/>
            </a:xfrm>
            <a:prstGeom prst="rect">
              <a:avLst/>
            </a:prstGeom>
            <a:noFill/>
            <a:ln w="9525">
              <a:noFill/>
              <a:miter lim="800000"/>
            </a:ln>
          </p:spPr>
          <p:txBody>
            <a:bodyPr lIns="0" tIns="0" rIns="0" bIns="0" anchor="ctr" anchorCtr="1"/>
            <a:lstStyle/>
            <a:p>
              <a:pPr>
                <a:lnSpc>
                  <a:spcPct val="120000"/>
                </a:lnSpc>
                <a:spcBef>
                  <a:spcPct val="20000"/>
                </a:spcBef>
                <a:buClr>
                  <a:schemeClr val="accent2"/>
                </a:buClr>
                <a:buFont typeface="Wingdings" panose="05000000000000000000" pitchFamily="2" charset="2"/>
                <a:buNone/>
              </a:pPr>
              <a:r>
                <a:rPr lang="en-US" altLang="zh-CN" sz="3200" b="1">
                  <a:latin typeface="Times New Roman" panose="02020603050405020304" pitchFamily="18" charset="0"/>
                  <a:cs typeface="Times New Roman" panose="02020603050405020304" pitchFamily="18" charset="0"/>
                </a:rPr>
                <a:t>2116</a:t>
              </a:r>
              <a:endParaRPr lang="en-US" altLang="zh-CN" sz="3200" b="1">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flipH="1">
              <a:off x="-2236487" y="2926645"/>
              <a:ext cx="338419"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flipH="1">
              <a:off x="-2229788" y="3306224"/>
              <a:ext cx="455271"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flipH="1">
              <a:off x="-711332" y="2501277"/>
              <a:ext cx="417512" cy="0"/>
            </a:xfrm>
            <a:prstGeom prst="line">
              <a:avLst/>
            </a:prstGeom>
            <a:noFill/>
            <a:ln w="12700" cap="sq">
              <a:solidFill>
                <a:srgbClr val="C00000"/>
              </a:solidFill>
              <a:miter lim="800000"/>
              <a:tailEnd type="none"/>
            </a:ln>
          </p:spPr>
          <p:style>
            <a:lnRef idx="2">
              <a:schemeClr val="accent1">
                <a:shade val="50000"/>
              </a:schemeClr>
            </a:lnRef>
            <a:fillRef idx="1">
              <a:schemeClr val="accent1"/>
            </a:fillRef>
            <a:effectRef idx="0">
              <a:schemeClr val="accent1"/>
            </a:effectRef>
            <a:fontRef idx="minor">
              <a:schemeClr val="lt1"/>
            </a:fontRef>
          </p:style>
        </p:cxnSp>
      </p:grpSp>
      <p:pic>
        <p:nvPicPr>
          <p:cNvPr id="70" name="图片 69"/>
          <p:cNvPicPr>
            <a:picLocks noChangeAspect="1"/>
          </p:cNvPicPr>
          <p:nvPr/>
        </p:nvPicPr>
        <p:blipFill>
          <a:blip r:embed="rId1"/>
          <a:stretch>
            <a:fillRect/>
          </a:stretch>
        </p:blipFill>
        <p:spPr>
          <a:xfrm>
            <a:off x="7627178" y="1722847"/>
            <a:ext cx="2537758" cy="3726197"/>
          </a:xfrm>
          <a:prstGeom prst="rect">
            <a:avLst/>
          </a:prstGeom>
        </p:spPr>
      </p:pic>
      <p:pic>
        <p:nvPicPr>
          <p:cNvPr id="71" name="Picture 250" descr="j03125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半导体存储器</a:t>
            </a:r>
            <a:endParaRPr lang="zh-CN" altLang="en-US" dirty="0"/>
          </a:p>
        </p:txBody>
      </p:sp>
      <p:sp>
        <p:nvSpPr>
          <p:cNvPr id="3" name="内容占位符 2"/>
          <p:cNvSpPr>
            <a:spLocks noGrp="1"/>
          </p:cNvSpPr>
          <p:nvPr>
            <p:ph idx="1"/>
          </p:nvPr>
        </p:nvSpPr>
        <p:spPr/>
        <p:txBody>
          <a:bodyPr/>
          <a:lstStyle/>
          <a:p>
            <a:r>
              <a:rPr lang="en-US" altLang="zh-CN" b="1" dirty="0">
                <a:latin typeface="+mn-lt"/>
              </a:rPr>
              <a:t>4.2.1 </a:t>
            </a:r>
            <a:r>
              <a:rPr lang="zh-CN" altLang="en-US" b="1" dirty="0">
                <a:latin typeface="+mn-lt"/>
              </a:rPr>
              <a:t>静态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latin typeface="+mn-lt"/>
              </a:rPr>
              <a:t>4.2.2 </a:t>
            </a:r>
            <a:r>
              <a:rPr lang="zh-CN" altLang="en-US" b="1" dirty="0">
                <a:latin typeface="+mn-lt"/>
              </a:rPr>
              <a:t>动态</a:t>
            </a:r>
            <a:r>
              <a:rPr lang="en-US" altLang="zh-CN" b="1" dirty="0">
                <a:latin typeface="+mn-lt"/>
              </a:rPr>
              <a:t>MOS</a:t>
            </a:r>
            <a:r>
              <a:rPr lang="zh-CN" altLang="en-US" b="1" dirty="0">
                <a:latin typeface="+mn-lt"/>
              </a:rPr>
              <a:t>存储器</a:t>
            </a:r>
            <a:endParaRPr lang="en-US" altLang="zh-CN" b="1" dirty="0">
              <a:latin typeface="+mn-lt"/>
            </a:endParaRPr>
          </a:p>
          <a:p>
            <a:r>
              <a:rPr lang="en-US" altLang="zh-CN" b="1" dirty="0">
                <a:solidFill>
                  <a:srgbClr val="C00000"/>
                </a:solidFill>
                <a:effectLst>
                  <a:outerShdw blurRad="38100" dist="38100" dir="2700000" algn="tl">
                    <a:srgbClr val="000000">
                      <a:alpha val="43137"/>
                    </a:srgbClr>
                  </a:outerShdw>
                </a:effectLst>
                <a:latin typeface="+mn-lt"/>
              </a:rPr>
              <a:t>4.2.3 </a:t>
            </a:r>
            <a:r>
              <a:rPr lang="zh-CN" altLang="en-US" b="1" dirty="0">
                <a:solidFill>
                  <a:srgbClr val="C00000"/>
                </a:solidFill>
                <a:effectLst>
                  <a:outerShdw blurRad="38100" dist="38100" dir="2700000" algn="tl">
                    <a:srgbClr val="000000">
                      <a:alpha val="43137"/>
                    </a:srgbClr>
                  </a:outerShdw>
                </a:effectLst>
                <a:latin typeface="+mn-lt"/>
              </a:rPr>
              <a:t>只读存储器</a:t>
            </a:r>
            <a:endParaRPr lang="en-US" altLang="zh-CN" b="1" dirty="0">
              <a:solidFill>
                <a:srgbClr val="C00000"/>
              </a:solidFill>
              <a:effectLst>
                <a:outerShdw blurRad="38100" dist="38100" dir="2700000" algn="tl">
                  <a:srgbClr val="000000">
                    <a:alpha val="43137"/>
                  </a:srgbClr>
                </a:outerShdw>
              </a:effectLst>
              <a:latin typeface="+mn-lt"/>
            </a:endParaRPr>
          </a:p>
          <a:p>
            <a:r>
              <a:rPr lang="en-US" altLang="zh-CN" b="1" dirty="0">
                <a:solidFill>
                  <a:schemeClr val="bg1">
                    <a:lumMod val="75000"/>
                  </a:schemeClr>
                </a:solidFill>
              </a:rPr>
              <a:t>4.2.4 DRAM</a:t>
            </a:r>
            <a:r>
              <a:rPr lang="zh-CN" altLang="en-US" b="1" dirty="0">
                <a:solidFill>
                  <a:schemeClr val="bg1">
                    <a:lumMod val="75000"/>
                  </a:schemeClr>
                </a:solidFill>
              </a:rPr>
              <a:t>的发展*</a:t>
            </a:r>
            <a:endParaRPr lang="en-US" altLang="zh-CN" b="1" dirty="0">
              <a:solidFill>
                <a:schemeClr val="bg1">
                  <a:lumMod val="75000"/>
                </a:schemeClr>
              </a:solidFill>
            </a:endParaRPr>
          </a:p>
          <a:p>
            <a:endParaRPr lang="en-US" altLang="zh-CN" b="1" dirty="0">
              <a:latin typeface="+mn-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只读存储器</a:t>
            </a:r>
            <a:r>
              <a:rPr lang="en-US" altLang="zh-CN" dirty="0"/>
              <a:t>(ROM)</a:t>
            </a:r>
            <a:endParaRPr lang="zh-CN" altLang="en-US" dirty="0"/>
          </a:p>
        </p:txBody>
      </p:sp>
      <p:sp>
        <p:nvSpPr>
          <p:cNvPr id="3" name="内容占位符 2"/>
          <p:cNvSpPr>
            <a:spLocks noGrp="1"/>
          </p:cNvSpPr>
          <p:nvPr>
            <p:ph idx="1"/>
          </p:nvPr>
        </p:nvSpPr>
        <p:spPr/>
        <p:txBody>
          <a:bodyPr/>
          <a:lstStyle/>
          <a:p>
            <a:r>
              <a:rPr lang="zh-CN" altLang="en-US" dirty="0"/>
              <a:t>掩模式只读存储器（</a:t>
            </a:r>
            <a:r>
              <a:rPr lang="en-US" altLang="zh-CN" dirty="0"/>
              <a:t>ROM</a:t>
            </a:r>
            <a:r>
              <a:rPr lang="zh-CN" altLang="en-US" dirty="0"/>
              <a:t>）</a:t>
            </a:r>
            <a:endParaRPr lang="zh-CN" altLang="en-US" dirty="0"/>
          </a:p>
          <a:p>
            <a:r>
              <a:rPr lang="zh-CN" altLang="en-US" b="1" dirty="0">
                <a:solidFill>
                  <a:srgbClr val="1387B7"/>
                </a:solidFill>
              </a:rPr>
              <a:t>一次编程</a:t>
            </a:r>
            <a:r>
              <a:rPr lang="zh-CN" altLang="en-US" dirty="0"/>
              <a:t>只读存储器（</a:t>
            </a:r>
            <a:r>
              <a:rPr lang="en-US" altLang="zh-CN" dirty="0"/>
              <a:t>PROM</a:t>
            </a:r>
            <a:r>
              <a:rPr lang="zh-CN" altLang="en-US" dirty="0"/>
              <a:t>）</a:t>
            </a:r>
            <a:endParaRPr lang="zh-CN" altLang="en-US" dirty="0"/>
          </a:p>
          <a:p>
            <a:r>
              <a:rPr lang="zh-CN" altLang="en-US" b="1" dirty="0">
                <a:solidFill>
                  <a:srgbClr val="1387B7"/>
                </a:solidFill>
              </a:rPr>
              <a:t>多次编程</a:t>
            </a:r>
            <a:r>
              <a:rPr lang="zh-CN" altLang="en-US" dirty="0"/>
              <a:t>只读存储器（</a:t>
            </a:r>
            <a:r>
              <a:rPr lang="en-US" altLang="zh-CN" dirty="0"/>
              <a:t>EPROM, EEPROM</a:t>
            </a:r>
            <a:r>
              <a:rPr lang="zh-CN" altLang="en-US" dirty="0"/>
              <a:t>）</a:t>
            </a:r>
            <a:endParaRPr lang="zh-CN" altLang="en-US" dirty="0"/>
          </a:p>
          <a:p>
            <a:endParaRPr lang="zh-CN" altLang="en-US" dirty="0"/>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zh-CN" altLang="en-US"/>
              <a:t>只读存储器</a:t>
            </a:r>
            <a:endParaRPr lang="zh-CN" altLang="en-US"/>
          </a:p>
        </p:txBody>
      </p:sp>
      <p:grpSp>
        <p:nvGrpSpPr>
          <p:cNvPr id="4" name="组合 3"/>
          <p:cNvGrpSpPr/>
          <p:nvPr/>
        </p:nvGrpSpPr>
        <p:grpSpPr>
          <a:xfrm>
            <a:off x="3343275" y="1381125"/>
            <a:ext cx="5505450" cy="4126184"/>
            <a:chOff x="3524250" y="1381125"/>
            <a:chExt cx="5505450" cy="4126184"/>
          </a:xfrm>
        </p:grpSpPr>
        <p:sp>
          <p:nvSpPr>
            <p:cNvPr id="3" name="矩形: 圆角 2"/>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9285" name="Text Box 5"/>
            <p:cNvSpPr txBox="1">
              <a:spLocks noChangeArrowheads="1"/>
            </p:cNvSpPr>
            <p:nvPr/>
          </p:nvSpPr>
          <p:spPr bwMode="auto">
            <a:xfrm>
              <a:off x="7257997" y="1455464"/>
              <a:ext cx="669592" cy="495342"/>
            </a:xfrm>
            <a:prstGeom prst="rect">
              <a:avLst/>
            </a:prstGeom>
            <a:noFill/>
            <a:ln w="19050">
              <a:noFill/>
              <a:miter lim="800000"/>
            </a:ln>
          </p:spPr>
          <p:txBody>
            <a:bodyPr lIns="0" tIns="0" rIns="0" bIns="0"/>
            <a:lstStyle/>
            <a:p>
              <a:pPr algn="r">
                <a:defRPr/>
              </a:pPr>
              <a:r>
                <a:rPr lang="en-US" altLang="zh-CN" sz="2400">
                  <a:latin typeface="+mn-ea"/>
                </a:rPr>
                <a:t>V</a:t>
              </a:r>
              <a:r>
                <a:rPr lang="en-US" altLang="zh-CN" sz="2400" baseline="-25000">
                  <a:latin typeface="+mn-ea"/>
                </a:rPr>
                <a:t>CC</a:t>
              </a:r>
              <a:endParaRPr lang="en-US" altLang="zh-CN" sz="2400" dirty="0">
                <a:effectLst>
                  <a:outerShdw blurRad="38100" dist="38100" dir="2700000" algn="tl">
                    <a:srgbClr val="C0C0C0"/>
                  </a:outerShdw>
                </a:effectLst>
                <a:latin typeface="+mn-ea"/>
              </a:endParaRPr>
            </a:p>
          </p:txBody>
        </p:sp>
        <p:sp>
          <p:nvSpPr>
            <p:cNvPr id="142340" name="Freeform 6"/>
            <p:cNvSpPr/>
            <p:nvPr/>
          </p:nvSpPr>
          <p:spPr bwMode="auto">
            <a:xfrm>
              <a:off x="6839011" y="1627758"/>
              <a:ext cx="328922" cy="883001"/>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ln>
          </p:spPr>
          <p:txBody>
            <a:bodyPr/>
            <a:lstStyle/>
            <a:p>
              <a:endParaRPr lang="zh-CN" altLang="en-US">
                <a:latin typeface="+mn-ea"/>
              </a:endParaRPr>
            </a:p>
          </p:txBody>
        </p:sp>
        <p:sp>
          <p:nvSpPr>
            <p:cNvPr id="142341" name="Freeform 7"/>
            <p:cNvSpPr/>
            <p:nvPr/>
          </p:nvSpPr>
          <p:spPr bwMode="auto">
            <a:xfrm flipV="1">
              <a:off x="6839012" y="2788777"/>
              <a:ext cx="344570" cy="2545218"/>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ln>
          </p:spPr>
          <p:txBody>
            <a:bodyPr/>
            <a:lstStyle/>
            <a:p>
              <a:endParaRPr lang="zh-CN" altLang="en-US">
                <a:latin typeface="+mn-ea"/>
              </a:endParaRPr>
            </a:p>
          </p:txBody>
        </p:sp>
        <p:sp>
          <p:nvSpPr>
            <p:cNvPr id="142342" name="Freeform 8"/>
            <p:cNvSpPr/>
            <p:nvPr/>
          </p:nvSpPr>
          <p:spPr bwMode="auto">
            <a:xfrm>
              <a:off x="6085233" y="2048700"/>
              <a:ext cx="1084661" cy="626519"/>
            </a:xfrm>
            <a:custGeom>
              <a:avLst/>
              <a:gdLst>
                <a:gd name="T0" fmla="*/ 2147483647 w 594"/>
                <a:gd name="T1" fmla="*/ 2147483647 h 360"/>
                <a:gd name="T2" fmla="*/ 0 w 594"/>
                <a:gd name="T3" fmla="*/ 2147483647 h 360"/>
                <a:gd name="T4" fmla="*/ 0 w 594"/>
                <a:gd name="T5" fmla="*/ 0 h 360"/>
                <a:gd name="T6" fmla="*/ 2147483647 w 594"/>
                <a:gd name="T7" fmla="*/ 0 h 360"/>
                <a:gd name="T8" fmla="*/ 0 60000 65536"/>
                <a:gd name="T9" fmla="*/ 0 60000 65536"/>
                <a:gd name="T10" fmla="*/ 0 60000 65536"/>
                <a:gd name="T11" fmla="*/ 0 60000 65536"/>
                <a:gd name="T12" fmla="*/ 0 w 594"/>
                <a:gd name="T13" fmla="*/ 0 h 360"/>
                <a:gd name="T14" fmla="*/ 594 w 594"/>
                <a:gd name="T15" fmla="*/ 360 h 360"/>
              </a:gdLst>
              <a:ahLst/>
              <a:cxnLst>
                <a:cxn ang="T8">
                  <a:pos x="T0" y="T1"/>
                </a:cxn>
                <a:cxn ang="T9">
                  <a:pos x="T2" y="T3"/>
                </a:cxn>
                <a:cxn ang="T10">
                  <a:pos x="T4" y="T5"/>
                </a:cxn>
                <a:cxn ang="T11">
                  <a:pos x="T6" y="T7"/>
                </a:cxn>
              </a:cxnLst>
              <a:rect l="T12" t="T13" r="T14" b="T15"/>
              <a:pathLst>
                <a:path w="594" h="360">
                  <a:moveTo>
                    <a:pt x="318" y="360"/>
                  </a:moveTo>
                  <a:lnTo>
                    <a:pt x="0" y="360"/>
                  </a:lnTo>
                  <a:lnTo>
                    <a:pt x="0" y="0"/>
                  </a:lnTo>
                  <a:lnTo>
                    <a:pt x="594" y="0"/>
                  </a:lnTo>
                </a:path>
              </a:pathLst>
            </a:custGeom>
            <a:noFill/>
            <a:ln w="19050">
              <a:solidFill>
                <a:schemeClr val="tx1"/>
              </a:solidFill>
              <a:round/>
              <a:tailEnd type="oval" w="med" len="med"/>
            </a:ln>
          </p:spPr>
          <p:txBody>
            <a:bodyPr/>
            <a:lstStyle/>
            <a:p>
              <a:endParaRPr lang="zh-CN" altLang="en-US">
                <a:latin typeface="+mn-ea"/>
              </a:endParaRPr>
            </a:p>
          </p:txBody>
        </p:sp>
        <p:sp>
          <p:nvSpPr>
            <p:cNvPr id="142343" name="Line 9"/>
            <p:cNvSpPr>
              <a:spLocks noChangeShapeType="1"/>
            </p:cNvSpPr>
            <p:nvPr/>
          </p:nvSpPr>
          <p:spPr bwMode="auto">
            <a:xfrm>
              <a:off x="4381884" y="3256706"/>
              <a:ext cx="3996016" cy="0"/>
            </a:xfrm>
            <a:prstGeom prst="line">
              <a:avLst/>
            </a:prstGeom>
            <a:noFill/>
            <a:ln w="19050">
              <a:solidFill>
                <a:schemeClr val="tx1"/>
              </a:solidFill>
              <a:round/>
            </a:ln>
          </p:spPr>
          <p:txBody>
            <a:bodyPr/>
            <a:lstStyle/>
            <a:p>
              <a:endParaRPr lang="zh-CN" altLang="en-US">
                <a:latin typeface="+mn-ea"/>
              </a:endParaRPr>
            </a:p>
          </p:txBody>
        </p:sp>
        <p:sp>
          <p:nvSpPr>
            <p:cNvPr id="142344" name="Freeform 10"/>
            <p:cNvSpPr/>
            <p:nvPr/>
          </p:nvSpPr>
          <p:spPr bwMode="auto">
            <a:xfrm>
              <a:off x="5548776" y="3998741"/>
              <a:ext cx="638266" cy="377869"/>
            </a:xfrm>
            <a:custGeom>
              <a:avLst/>
              <a:gdLst>
                <a:gd name="T0" fmla="*/ 0 w 353"/>
                <a:gd name="T1" fmla="*/ 0 h 165"/>
                <a:gd name="T2" fmla="*/ 0 w 353"/>
                <a:gd name="T3" fmla="*/ 2147483647 h 165"/>
                <a:gd name="T4" fmla="*/ 2147483647 w 353"/>
                <a:gd name="T5" fmla="*/ 2147483647 h 165"/>
                <a:gd name="T6" fmla="*/ 0 60000 65536"/>
                <a:gd name="T7" fmla="*/ 0 60000 65536"/>
                <a:gd name="T8" fmla="*/ 0 60000 65536"/>
                <a:gd name="T9" fmla="*/ 0 w 353"/>
                <a:gd name="T10" fmla="*/ 0 h 165"/>
                <a:gd name="T11" fmla="*/ 353 w 353"/>
                <a:gd name="T12" fmla="*/ 165 h 165"/>
              </a:gdLst>
              <a:ahLst/>
              <a:cxnLst>
                <a:cxn ang="T6">
                  <a:pos x="T0" y="T1"/>
                </a:cxn>
                <a:cxn ang="T7">
                  <a:pos x="T2" y="T3"/>
                </a:cxn>
                <a:cxn ang="T8">
                  <a:pos x="T4" y="T5"/>
                </a:cxn>
              </a:cxnLst>
              <a:rect l="T9" t="T10" r="T11" b="T12"/>
              <a:pathLst>
                <a:path w="353" h="165">
                  <a:moveTo>
                    <a:pt x="0" y="0"/>
                  </a:moveTo>
                  <a:lnTo>
                    <a:pt x="0" y="165"/>
                  </a:lnTo>
                  <a:lnTo>
                    <a:pt x="353" y="165"/>
                  </a:lnTo>
                </a:path>
              </a:pathLst>
            </a:custGeom>
            <a:noFill/>
            <a:ln w="19050">
              <a:solidFill>
                <a:schemeClr val="tx1"/>
              </a:solidFill>
              <a:round/>
            </a:ln>
          </p:spPr>
          <p:txBody>
            <a:bodyPr/>
            <a:lstStyle/>
            <a:p>
              <a:endParaRPr lang="zh-CN" altLang="en-US">
                <a:latin typeface="+mn-ea"/>
              </a:endParaRPr>
            </a:p>
          </p:txBody>
        </p:sp>
        <p:sp>
          <p:nvSpPr>
            <p:cNvPr id="142345" name="Freeform 11"/>
            <p:cNvSpPr/>
            <p:nvPr/>
          </p:nvSpPr>
          <p:spPr bwMode="auto">
            <a:xfrm>
              <a:off x="4779331" y="3998741"/>
              <a:ext cx="522752" cy="1108155"/>
            </a:xfrm>
            <a:custGeom>
              <a:avLst/>
              <a:gdLst>
                <a:gd name="T0" fmla="*/ 2147483647 w 390"/>
                <a:gd name="T1" fmla="*/ 0 h 510"/>
                <a:gd name="T2" fmla="*/ 2147483647 w 390"/>
                <a:gd name="T3" fmla="*/ 2147483647 h 510"/>
                <a:gd name="T4" fmla="*/ 0 w 390"/>
                <a:gd name="T5" fmla="*/ 2147483647 h 510"/>
                <a:gd name="T6" fmla="*/ 0 w 390"/>
                <a:gd name="T7" fmla="*/ 2147483647 h 510"/>
                <a:gd name="T8" fmla="*/ 0 60000 65536"/>
                <a:gd name="T9" fmla="*/ 0 60000 65536"/>
                <a:gd name="T10" fmla="*/ 0 60000 65536"/>
                <a:gd name="T11" fmla="*/ 0 60000 65536"/>
                <a:gd name="T12" fmla="*/ 0 w 390"/>
                <a:gd name="T13" fmla="*/ 0 h 510"/>
                <a:gd name="T14" fmla="*/ 390 w 390"/>
                <a:gd name="T15" fmla="*/ 510 h 510"/>
              </a:gdLst>
              <a:ahLst/>
              <a:cxnLst>
                <a:cxn ang="T8">
                  <a:pos x="T0" y="T1"/>
                </a:cxn>
                <a:cxn ang="T9">
                  <a:pos x="T2" y="T3"/>
                </a:cxn>
                <a:cxn ang="T10">
                  <a:pos x="T4" y="T5"/>
                </a:cxn>
                <a:cxn ang="T11">
                  <a:pos x="T6" y="T7"/>
                </a:cxn>
              </a:cxnLst>
              <a:rect l="T12" t="T13" r="T14" b="T15"/>
              <a:pathLst>
                <a:path w="390" h="510">
                  <a:moveTo>
                    <a:pt x="390" y="0"/>
                  </a:moveTo>
                  <a:lnTo>
                    <a:pt x="390" y="173"/>
                  </a:lnTo>
                  <a:lnTo>
                    <a:pt x="0" y="173"/>
                  </a:lnTo>
                  <a:lnTo>
                    <a:pt x="0" y="510"/>
                  </a:lnTo>
                </a:path>
              </a:pathLst>
            </a:custGeom>
            <a:noFill/>
            <a:ln w="19050">
              <a:solidFill>
                <a:schemeClr val="tx1"/>
              </a:solidFill>
              <a:round/>
            </a:ln>
          </p:spPr>
          <p:txBody>
            <a:bodyPr/>
            <a:lstStyle/>
            <a:p>
              <a:endParaRPr lang="zh-CN" altLang="en-US">
                <a:latin typeface="+mn-ea"/>
              </a:endParaRPr>
            </a:p>
          </p:txBody>
        </p:sp>
        <p:sp>
          <p:nvSpPr>
            <p:cNvPr id="142346" name="Line 12"/>
            <p:cNvSpPr>
              <a:spLocks noChangeShapeType="1"/>
            </p:cNvSpPr>
            <p:nvPr/>
          </p:nvSpPr>
          <p:spPr bwMode="auto">
            <a:xfrm>
              <a:off x="6658888" y="4376609"/>
              <a:ext cx="512962" cy="0"/>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42347" name="Line 13"/>
            <p:cNvSpPr>
              <a:spLocks noChangeShapeType="1"/>
            </p:cNvSpPr>
            <p:nvPr/>
          </p:nvSpPr>
          <p:spPr bwMode="auto">
            <a:xfrm flipH="1" flipV="1">
              <a:off x="6200746" y="4182780"/>
              <a:ext cx="458142" cy="193829"/>
            </a:xfrm>
            <a:prstGeom prst="line">
              <a:avLst/>
            </a:prstGeom>
            <a:noFill/>
            <a:ln w="19050">
              <a:solidFill>
                <a:schemeClr val="tx1"/>
              </a:solidFill>
              <a:round/>
            </a:ln>
          </p:spPr>
          <p:txBody>
            <a:bodyPr/>
            <a:lstStyle/>
            <a:p>
              <a:endParaRPr lang="zh-CN" altLang="en-US">
                <a:latin typeface="+mn-ea"/>
              </a:endParaRPr>
            </a:p>
          </p:txBody>
        </p:sp>
        <p:sp>
          <p:nvSpPr>
            <p:cNvPr id="142348" name="Line 14"/>
            <p:cNvSpPr>
              <a:spLocks noChangeShapeType="1"/>
            </p:cNvSpPr>
            <p:nvPr/>
          </p:nvSpPr>
          <p:spPr bwMode="auto">
            <a:xfrm>
              <a:off x="4591376" y="5112769"/>
              <a:ext cx="356333" cy="0"/>
            </a:xfrm>
            <a:prstGeom prst="line">
              <a:avLst/>
            </a:prstGeom>
            <a:noFill/>
            <a:ln w="19050">
              <a:solidFill>
                <a:srgbClr val="00B050"/>
              </a:solidFill>
              <a:round/>
            </a:ln>
          </p:spPr>
          <p:txBody>
            <a:bodyPr/>
            <a:lstStyle/>
            <a:p>
              <a:endParaRPr lang="zh-CN" altLang="en-US">
                <a:latin typeface="+mn-ea"/>
              </a:endParaRPr>
            </a:p>
          </p:txBody>
        </p:sp>
        <p:sp>
          <p:nvSpPr>
            <p:cNvPr id="142349" name="Line 15"/>
            <p:cNvSpPr>
              <a:spLocks noChangeShapeType="1"/>
            </p:cNvSpPr>
            <p:nvPr/>
          </p:nvSpPr>
          <p:spPr bwMode="auto">
            <a:xfrm flipV="1">
              <a:off x="5433259" y="3247552"/>
              <a:ext cx="0" cy="576937"/>
            </a:xfrm>
            <a:prstGeom prst="line">
              <a:avLst/>
            </a:prstGeom>
            <a:noFill/>
            <a:ln w="19050">
              <a:solidFill>
                <a:schemeClr val="tx1"/>
              </a:solidFill>
              <a:round/>
              <a:tailEnd type="oval" w="med" len="med"/>
            </a:ln>
          </p:spPr>
          <p:txBody>
            <a:bodyPr/>
            <a:lstStyle/>
            <a:p>
              <a:endParaRPr lang="zh-CN" altLang="en-US">
                <a:latin typeface="+mn-ea"/>
              </a:endParaRPr>
            </a:p>
          </p:txBody>
        </p:sp>
        <p:sp>
          <p:nvSpPr>
            <p:cNvPr id="1249296" name="Text Box 16"/>
            <p:cNvSpPr txBox="1">
              <a:spLocks noChangeArrowheads="1"/>
            </p:cNvSpPr>
            <p:nvPr/>
          </p:nvSpPr>
          <p:spPr bwMode="auto">
            <a:xfrm>
              <a:off x="3814100" y="2737872"/>
              <a:ext cx="428773" cy="503172"/>
            </a:xfrm>
            <a:prstGeom prst="rect">
              <a:avLst/>
            </a:prstGeom>
            <a:noFill/>
            <a:ln w="19050">
              <a:noFill/>
              <a:miter lim="800000"/>
            </a:ln>
          </p:spPr>
          <p:txBody>
            <a:bodyPr lIns="0" tIns="0" rIns="0" bIns="0"/>
            <a:lstStyle/>
            <a:p>
              <a:pPr algn="r">
                <a:defRPr/>
              </a:pPr>
              <a:r>
                <a:rPr lang="en-US" altLang="zh-CN" sz="2400">
                  <a:latin typeface="+mn-ea"/>
                </a:rPr>
                <a:t>X</a:t>
              </a:r>
              <a:endParaRPr lang="en-US" altLang="zh-CN" sz="2400">
                <a:effectLst>
                  <a:outerShdw blurRad="38100" dist="38100" dir="2700000" algn="tl">
                    <a:srgbClr val="C0C0C0"/>
                  </a:outerShdw>
                </a:effectLst>
                <a:latin typeface="+mn-ea"/>
              </a:endParaRPr>
            </a:p>
          </p:txBody>
        </p:sp>
        <p:sp>
          <p:nvSpPr>
            <p:cNvPr id="1249297" name="Text Box 17"/>
            <p:cNvSpPr txBox="1">
              <a:spLocks noChangeArrowheads="1"/>
            </p:cNvSpPr>
            <p:nvPr/>
          </p:nvSpPr>
          <p:spPr bwMode="auto">
            <a:xfrm>
              <a:off x="6404365" y="3710934"/>
              <a:ext cx="428775" cy="497299"/>
            </a:xfrm>
            <a:prstGeom prst="rect">
              <a:avLst/>
            </a:prstGeom>
            <a:noFill/>
            <a:ln w="19050">
              <a:noFill/>
              <a:miter lim="800000"/>
            </a:ln>
          </p:spPr>
          <p:txBody>
            <a:bodyPr lIns="0" tIns="0" rIns="0" bIns="0"/>
            <a:lstStyle/>
            <a:p>
              <a:pPr algn="r">
                <a:defRPr/>
              </a:pPr>
              <a:r>
                <a:rPr lang="en-US" altLang="zh-CN" sz="2400">
                  <a:latin typeface="+mn-ea"/>
                </a:rPr>
                <a:t>S</a:t>
              </a:r>
              <a:endParaRPr lang="en-US" altLang="zh-CN" sz="2400">
                <a:effectLst>
                  <a:outerShdw blurRad="38100" dist="38100" dir="2700000" algn="tl">
                    <a:srgbClr val="C0C0C0"/>
                  </a:outerShdw>
                </a:effectLst>
                <a:latin typeface="+mn-ea"/>
              </a:endParaRPr>
            </a:p>
          </p:txBody>
        </p:sp>
        <p:sp>
          <p:nvSpPr>
            <p:cNvPr id="1249298" name="Text Box 18"/>
            <p:cNvSpPr txBox="1">
              <a:spLocks noChangeArrowheads="1"/>
            </p:cNvSpPr>
            <p:nvPr/>
          </p:nvSpPr>
          <p:spPr bwMode="auto">
            <a:xfrm>
              <a:off x="7244293" y="5011968"/>
              <a:ext cx="428775" cy="495341"/>
            </a:xfrm>
            <a:prstGeom prst="rect">
              <a:avLst/>
            </a:prstGeom>
            <a:noFill/>
            <a:ln w="19050">
              <a:noFill/>
              <a:miter lim="800000"/>
            </a:ln>
          </p:spPr>
          <p:txBody>
            <a:bodyPr lIns="0" tIns="0" rIns="0" bIns="0"/>
            <a:lstStyle/>
            <a:p>
              <a:pPr algn="r">
                <a:defRPr/>
              </a:pPr>
              <a:r>
                <a:rPr lang="en-US" altLang="zh-CN" sz="2400" dirty="0">
                  <a:latin typeface="+mn-ea"/>
                </a:rPr>
                <a:t>D</a:t>
              </a:r>
              <a:endParaRPr lang="en-US" altLang="zh-CN" sz="2400" dirty="0">
                <a:effectLst>
                  <a:outerShdw blurRad="38100" dist="38100" dir="2700000" algn="tl">
                    <a:srgbClr val="C0C0C0"/>
                  </a:outerShdw>
                </a:effectLst>
                <a:latin typeface="+mn-ea"/>
              </a:endParaRPr>
            </a:p>
          </p:txBody>
        </p:sp>
        <p:sp>
          <p:nvSpPr>
            <p:cNvPr id="1249299" name="Text Box 19"/>
            <p:cNvSpPr txBox="1">
              <a:spLocks noChangeArrowheads="1"/>
            </p:cNvSpPr>
            <p:nvPr/>
          </p:nvSpPr>
          <p:spPr bwMode="auto">
            <a:xfrm>
              <a:off x="4712764" y="3428999"/>
              <a:ext cx="426816" cy="495342"/>
            </a:xfrm>
            <a:prstGeom prst="rect">
              <a:avLst/>
            </a:prstGeom>
            <a:noFill/>
            <a:ln w="19050">
              <a:noFill/>
              <a:miter lim="800000"/>
            </a:ln>
          </p:spPr>
          <p:txBody>
            <a:bodyPr lIns="0" tIns="0" rIns="0" bIns="0"/>
            <a:lstStyle/>
            <a:p>
              <a:pPr algn="r">
                <a:defRPr/>
              </a:pPr>
              <a:r>
                <a:rPr lang="en-US" altLang="zh-CN" sz="2400">
                  <a:latin typeface="+mn-ea"/>
                </a:rPr>
                <a:t>T</a:t>
              </a:r>
              <a:r>
                <a:rPr lang="en-US" altLang="zh-CN" sz="2400" baseline="-25000">
                  <a:latin typeface="+mn-ea"/>
                </a:rPr>
                <a:t>1</a:t>
              </a:r>
              <a:endParaRPr lang="en-US" altLang="zh-CN" sz="2400">
                <a:effectLst>
                  <a:outerShdw blurRad="38100" dist="38100" dir="2700000" algn="tl">
                    <a:srgbClr val="C0C0C0"/>
                  </a:outerShdw>
                </a:effectLst>
                <a:latin typeface="+mn-ea"/>
              </a:endParaRPr>
            </a:p>
          </p:txBody>
        </p:sp>
        <p:grpSp>
          <p:nvGrpSpPr>
            <p:cNvPr id="142354" name="Group 20"/>
            <p:cNvGrpSpPr/>
            <p:nvPr/>
          </p:nvGrpSpPr>
          <p:grpSpPr bwMode="auto">
            <a:xfrm>
              <a:off x="5200275" y="3824489"/>
              <a:ext cx="465974" cy="174251"/>
              <a:chOff x="1920" y="2496"/>
              <a:chExt cx="288" cy="96"/>
            </a:xfrm>
          </p:grpSpPr>
          <p:sp>
            <p:nvSpPr>
              <p:cNvPr id="142359" name="Line 21"/>
              <p:cNvSpPr>
                <a:spLocks noChangeShapeType="1"/>
              </p:cNvSpPr>
              <p:nvPr/>
            </p:nvSpPr>
            <p:spPr bwMode="auto">
              <a:xfrm>
                <a:off x="1920" y="2592"/>
                <a:ext cx="288" cy="0"/>
              </a:xfrm>
              <a:prstGeom prst="line">
                <a:avLst/>
              </a:prstGeom>
              <a:noFill/>
              <a:ln w="38100">
                <a:solidFill>
                  <a:schemeClr val="tx1"/>
                </a:solidFill>
                <a:round/>
              </a:ln>
            </p:spPr>
            <p:txBody>
              <a:bodyPr/>
              <a:lstStyle/>
              <a:p>
                <a:endParaRPr lang="zh-CN" altLang="en-US">
                  <a:latin typeface="+mn-ea"/>
                </a:endParaRPr>
              </a:p>
            </p:txBody>
          </p:sp>
          <p:sp>
            <p:nvSpPr>
              <p:cNvPr id="142360" name="Line 22"/>
              <p:cNvSpPr>
                <a:spLocks noChangeShapeType="1"/>
              </p:cNvSpPr>
              <p:nvPr/>
            </p:nvSpPr>
            <p:spPr bwMode="auto">
              <a:xfrm>
                <a:off x="1968" y="2496"/>
                <a:ext cx="192" cy="0"/>
              </a:xfrm>
              <a:prstGeom prst="line">
                <a:avLst/>
              </a:prstGeom>
              <a:noFill/>
              <a:ln w="38100">
                <a:solidFill>
                  <a:schemeClr val="tx1"/>
                </a:solidFill>
                <a:round/>
              </a:ln>
            </p:spPr>
            <p:txBody>
              <a:bodyPr/>
              <a:lstStyle/>
              <a:p>
                <a:endParaRPr lang="zh-CN" altLang="en-US">
                  <a:latin typeface="+mn-ea"/>
                </a:endParaRPr>
              </a:p>
            </p:txBody>
          </p:sp>
        </p:grpSp>
        <p:grpSp>
          <p:nvGrpSpPr>
            <p:cNvPr id="142355" name="Group 23"/>
            <p:cNvGrpSpPr/>
            <p:nvPr/>
          </p:nvGrpSpPr>
          <p:grpSpPr bwMode="auto">
            <a:xfrm>
              <a:off x="6672593" y="2420697"/>
              <a:ext cx="154671" cy="526667"/>
              <a:chOff x="2832" y="1728"/>
              <a:chExt cx="96" cy="288"/>
            </a:xfrm>
          </p:grpSpPr>
          <p:sp>
            <p:nvSpPr>
              <p:cNvPr id="142357" name="Line 24"/>
              <p:cNvSpPr>
                <a:spLocks noChangeShapeType="1"/>
              </p:cNvSpPr>
              <p:nvPr/>
            </p:nvSpPr>
            <p:spPr bwMode="auto">
              <a:xfrm>
                <a:off x="2832" y="1776"/>
                <a:ext cx="0" cy="192"/>
              </a:xfrm>
              <a:prstGeom prst="line">
                <a:avLst/>
              </a:prstGeom>
              <a:noFill/>
              <a:ln w="38100">
                <a:solidFill>
                  <a:schemeClr val="tx1"/>
                </a:solidFill>
                <a:round/>
              </a:ln>
            </p:spPr>
            <p:txBody>
              <a:bodyPr/>
              <a:lstStyle/>
              <a:p>
                <a:endParaRPr lang="zh-CN" altLang="en-US">
                  <a:latin typeface="+mn-ea"/>
                </a:endParaRPr>
              </a:p>
            </p:txBody>
          </p:sp>
          <p:sp>
            <p:nvSpPr>
              <p:cNvPr id="142358" name="Line 25"/>
              <p:cNvSpPr>
                <a:spLocks noChangeShapeType="1"/>
              </p:cNvSpPr>
              <p:nvPr/>
            </p:nvSpPr>
            <p:spPr bwMode="auto">
              <a:xfrm>
                <a:off x="2928" y="1728"/>
                <a:ext cx="0" cy="288"/>
              </a:xfrm>
              <a:prstGeom prst="line">
                <a:avLst/>
              </a:prstGeom>
              <a:noFill/>
              <a:ln w="38100">
                <a:solidFill>
                  <a:schemeClr val="tx1"/>
                </a:solidFill>
                <a:round/>
              </a:ln>
            </p:spPr>
            <p:txBody>
              <a:bodyPr/>
              <a:lstStyle/>
              <a:p>
                <a:endParaRPr lang="zh-CN" altLang="en-US">
                  <a:latin typeface="+mn-ea"/>
                </a:endParaRPr>
              </a:p>
            </p:txBody>
          </p:sp>
        </p:grpSp>
        <p:sp>
          <p:nvSpPr>
            <p:cNvPr id="26" name="Line 14"/>
            <p:cNvSpPr>
              <a:spLocks noChangeShapeType="1"/>
            </p:cNvSpPr>
            <p:nvPr/>
          </p:nvSpPr>
          <p:spPr bwMode="auto">
            <a:xfrm>
              <a:off x="4658432" y="5183439"/>
              <a:ext cx="241798" cy="0"/>
            </a:xfrm>
            <a:prstGeom prst="line">
              <a:avLst/>
            </a:prstGeom>
            <a:noFill/>
            <a:ln w="19050">
              <a:solidFill>
                <a:srgbClr val="00B050"/>
              </a:solidFill>
              <a:round/>
            </a:ln>
          </p:spPr>
          <p:txBody>
            <a:bodyPr/>
            <a:lstStyle/>
            <a:p>
              <a:endParaRPr lang="zh-CN" altLang="en-US">
                <a:latin typeface="+mn-ea"/>
              </a:endParaRPr>
            </a:p>
          </p:txBody>
        </p:sp>
        <p:sp>
          <p:nvSpPr>
            <p:cNvPr id="27" name="Line 14"/>
            <p:cNvSpPr>
              <a:spLocks noChangeShapeType="1"/>
            </p:cNvSpPr>
            <p:nvPr/>
          </p:nvSpPr>
          <p:spPr bwMode="auto">
            <a:xfrm>
              <a:off x="4716124" y="5259639"/>
              <a:ext cx="114007" cy="0"/>
            </a:xfrm>
            <a:prstGeom prst="line">
              <a:avLst/>
            </a:prstGeom>
            <a:noFill/>
            <a:ln w="19050">
              <a:solidFill>
                <a:srgbClr val="00B050"/>
              </a:solidFill>
              <a:round/>
            </a:ln>
          </p:spPr>
          <p:txBody>
            <a:bodyPr/>
            <a:lstStyle/>
            <a:p>
              <a:endParaRPr lang="zh-CN" altLang="en-US">
                <a:latin typeface="+mn-ea"/>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 name="Freeform 104"/>
          <p:cNvSpPr/>
          <p:nvPr/>
        </p:nvSpPr>
        <p:spPr bwMode="auto">
          <a:xfrm flipV="1">
            <a:off x="8016875" y="1841501"/>
            <a:ext cx="211138"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567" name="Line 275"/>
          <p:cNvSpPr>
            <a:spLocks noChangeShapeType="1"/>
          </p:cNvSpPr>
          <p:nvPr/>
        </p:nvSpPr>
        <p:spPr bwMode="auto">
          <a:xfrm>
            <a:off x="-4309128" y="4746263"/>
            <a:ext cx="0" cy="933812"/>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361" name="Rectangle 2"/>
          <p:cNvSpPr>
            <a:spLocks noGrp="1" noChangeArrowheads="1"/>
          </p:cNvSpPr>
          <p:nvPr>
            <p:ph type="title"/>
          </p:nvPr>
        </p:nvSpPr>
        <p:spPr/>
        <p:txBody>
          <a:bodyPr/>
          <a:lstStyle/>
          <a:p>
            <a:pPr eaLnBrk="1" hangingPunct="1"/>
            <a:r>
              <a:rPr lang="zh-CN" altLang="en-US"/>
              <a:t>只读存储器阵列</a:t>
            </a:r>
            <a:endParaRPr lang="zh-CN" altLang="en-US"/>
          </a:p>
        </p:txBody>
      </p:sp>
      <p:sp>
        <p:nvSpPr>
          <p:cNvPr id="143362" name="Line 4"/>
          <p:cNvSpPr>
            <a:spLocks noChangeShapeType="1"/>
          </p:cNvSpPr>
          <p:nvPr/>
        </p:nvSpPr>
        <p:spPr bwMode="auto">
          <a:xfrm>
            <a:off x="5168900" y="5675313"/>
            <a:ext cx="3921124" cy="0"/>
          </a:xfrm>
          <a:prstGeom prst="line">
            <a:avLst/>
          </a:prstGeom>
          <a:noFill/>
          <a:ln w="9525" cap="sq">
            <a:solidFill>
              <a:schemeClr val="tx1"/>
            </a:solidFill>
            <a:miter lim="800000"/>
            <a:tailEnd type="triangle" w="med" len="med"/>
          </a:ln>
        </p:spPr>
        <p:txBody>
          <a:bodyPr/>
          <a:lstStyle/>
          <a:p>
            <a:endParaRPr lang="zh-CN" altLang="en-US">
              <a:latin typeface="+mn-ea"/>
            </a:endParaRPr>
          </a:p>
        </p:txBody>
      </p:sp>
      <p:sp>
        <p:nvSpPr>
          <p:cNvPr id="1248261" name="Text Box 5"/>
          <p:cNvSpPr txBox="1">
            <a:spLocks noChangeArrowheads="1"/>
          </p:cNvSpPr>
          <p:nvPr/>
        </p:nvSpPr>
        <p:spPr bwMode="auto">
          <a:xfrm>
            <a:off x="3262314" y="1438275"/>
            <a:ext cx="439737" cy="1905000"/>
          </a:xfrm>
          <a:prstGeom prst="rect">
            <a:avLst/>
          </a:prstGeom>
          <a:solidFill>
            <a:srgbClr val="00FF99"/>
          </a:solidFill>
          <a:ln w="16510">
            <a:solidFill>
              <a:schemeClr val="tx1"/>
            </a:solidFill>
            <a:miter lim="800000"/>
          </a:ln>
        </p:spPr>
        <p:txBody>
          <a:bodyPr vert="eaVert" lIns="0" tIns="0" rIns="0" bIns="0" anchor="ctr" anchorCtr="1"/>
          <a:lstStyle/>
          <a:p>
            <a:pPr algn="r">
              <a:spcBef>
                <a:spcPts val="200"/>
              </a:spcBef>
              <a:defRPr/>
            </a:pPr>
            <a:r>
              <a:rPr lang="zh-CN" altLang="en-US" dirty="0">
                <a:latin typeface="+mn-ea"/>
              </a:rPr>
              <a:t>行地址译码器</a:t>
            </a:r>
            <a:endParaRPr lang="zh-CN" altLang="en-US" dirty="0">
              <a:effectLst>
                <a:outerShdw blurRad="38100" dist="38100" dir="2700000" algn="tl">
                  <a:srgbClr val="FFFFFF"/>
                </a:outerShdw>
              </a:effectLst>
              <a:latin typeface="+mn-ea"/>
            </a:endParaRPr>
          </a:p>
        </p:txBody>
      </p:sp>
      <p:sp>
        <p:nvSpPr>
          <p:cNvPr id="143364" name="Line 6"/>
          <p:cNvSpPr>
            <a:spLocks noChangeShapeType="1"/>
          </p:cNvSpPr>
          <p:nvPr/>
        </p:nvSpPr>
        <p:spPr bwMode="auto">
          <a:xfrm flipH="1">
            <a:off x="2959100" y="2139950"/>
            <a:ext cx="300038" cy="0"/>
          </a:xfrm>
          <a:prstGeom prst="line">
            <a:avLst/>
          </a:prstGeom>
          <a:noFill/>
          <a:ln w="9525">
            <a:solidFill>
              <a:schemeClr val="tx1"/>
            </a:solidFill>
            <a:round/>
          </a:ln>
        </p:spPr>
        <p:txBody>
          <a:bodyPr/>
          <a:lstStyle/>
          <a:p>
            <a:endParaRPr lang="zh-CN" altLang="en-US">
              <a:latin typeface="+mn-ea"/>
            </a:endParaRPr>
          </a:p>
        </p:txBody>
      </p:sp>
      <p:sp>
        <p:nvSpPr>
          <p:cNvPr id="143365" name="Line 7"/>
          <p:cNvSpPr>
            <a:spLocks noChangeShapeType="1"/>
          </p:cNvSpPr>
          <p:nvPr/>
        </p:nvSpPr>
        <p:spPr bwMode="auto">
          <a:xfrm flipH="1">
            <a:off x="2959100" y="2801938"/>
            <a:ext cx="300038" cy="0"/>
          </a:xfrm>
          <a:prstGeom prst="line">
            <a:avLst/>
          </a:prstGeom>
          <a:noFill/>
          <a:ln w="9525">
            <a:solidFill>
              <a:schemeClr val="tx1"/>
            </a:solidFill>
            <a:round/>
          </a:ln>
        </p:spPr>
        <p:txBody>
          <a:bodyPr/>
          <a:lstStyle/>
          <a:p>
            <a:endParaRPr lang="zh-CN" altLang="en-US">
              <a:latin typeface="+mn-ea"/>
            </a:endParaRPr>
          </a:p>
        </p:txBody>
      </p:sp>
      <p:sp>
        <p:nvSpPr>
          <p:cNvPr id="143366" name="Line 8"/>
          <p:cNvSpPr>
            <a:spLocks noChangeShapeType="1"/>
          </p:cNvSpPr>
          <p:nvPr/>
        </p:nvSpPr>
        <p:spPr bwMode="auto">
          <a:xfrm flipH="1">
            <a:off x="2959100" y="4486275"/>
            <a:ext cx="300038" cy="0"/>
          </a:xfrm>
          <a:prstGeom prst="line">
            <a:avLst/>
          </a:prstGeom>
          <a:noFill/>
          <a:ln w="9525">
            <a:solidFill>
              <a:schemeClr val="tx1"/>
            </a:solidFill>
            <a:round/>
          </a:ln>
        </p:spPr>
        <p:txBody>
          <a:bodyPr/>
          <a:lstStyle/>
          <a:p>
            <a:endParaRPr lang="zh-CN" altLang="en-US">
              <a:latin typeface="+mn-ea"/>
            </a:endParaRPr>
          </a:p>
        </p:txBody>
      </p:sp>
      <p:sp>
        <p:nvSpPr>
          <p:cNvPr id="143367" name="Line 9"/>
          <p:cNvSpPr>
            <a:spLocks noChangeShapeType="1"/>
          </p:cNvSpPr>
          <p:nvPr/>
        </p:nvSpPr>
        <p:spPr bwMode="auto">
          <a:xfrm flipH="1">
            <a:off x="2959100" y="5148263"/>
            <a:ext cx="300038" cy="0"/>
          </a:xfrm>
          <a:prstGeom prst="line">
            <a:avLst/>
          </a:prstGeom>
          <a:noFill/>
          <a:ln w="9525">
            <a:solidFill>
              <a:schemeClr val="tx1"/>
            </a:solidFill>
            <a:round/>
          </a:ln>
        </p:spPr>
        <p:txBody>
          <a:bodyPr/>
          <a:lstStyle/>
          <a:p>
            <a:endParaRPr lang="zh-CN" altLang="en-US">
              <a:latin typeface="+mn-ea"/>
            </a:endParaRPr>
          </a:p>
        </p:txBody>
      </p:sp>
      <p:sp>
        <p:nvSpPr>
          <p:cNvPr id="143368" name="Freeform 10"/>
          <p:cNvSpPr/>
          <p:nvPr/>
        </p:nvSpPr>
        <p:spPr bwMode="auto">
          <a:xfrm>
            <a:off x="4935539" y="1490664"/>
            <a:ext cx="223837"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369" name="Freeform 11"/>
          <p:cNvSpPr/>
          <p:nvPr/>
        </p:nvSpPr>
        <p:spPr bwMode="auto">
          <a:xfrm flipV="1">
            <a:off x="4935539" y="1841501"/>
            <a:ext cx="223837" cy="268922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370" name="Freeform 12"/>
          <p:cNvSpPr/>
          <p:nvPr/>
        </p:nvSpPr>
        <p:spPr bwMode="auto">
          <a:xfrm>
            <a:off x="466248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latin typeface="+mn-ea"/>
            </a:endParaRPr>
          </a:p>
        </p:txBody>
      </p:sp>
      <p:sp>
        <p:nvSpPr>
          <p:cNvPr id="143371" name="Oval 13"/>
          <p:cNvSpPr>
            <a:spLocks noChangeArrowheads="1"/>
          </p:cNvSpPr>
          <p:nvPr/>
        </p:nvSpPr>
        <p:spPr bwMode="auto">
          <a:xfrm>
            <a:off x="4605339" y="2636839"/>
            <a:ext cx="65087"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72" name="Line 14"/>
          <p:cNvSpPr>
            <a:spLocks noChangeShapeType="1"/>
          </p:cNvSpPr>
          <p:nvPr/>
        </p:nvSpPr>
        <p:spPr bwMode="auto">
          <a:xfrm flipV="1">
            <a:off x="4637088" y="2686051"/>
            <a:ext cx="0" cy="92075"/>
          </a:xfrm>
          <a:prstGeom prst="line">
            <a:avLst/>
          </a:prstGeom>
          <a:noFill/>
          <a:ln w="9525">
            <a:solidFill>
              <a:schemeClr val="tx1"/>
            </a:solidFill>
            <a:round/>
          </a:ln>
        </p:spPr>
        <p:txBody>
          <a:bodyPr/>
          <a:lstStyle/>
          <a:p>
            <a:endParaRPr lang="zh-CN" altLang="en-US">
              <a:latin typeface="+mn-ea"/>
            </a:endParaRPr>
          </a:p>
        </p:txBody>
      </p:sp>
      <p:sp>
        <p:nvSpPr>
          <p:cNvPr id="143373" name="Freeform 15"/>
          <p:cNvSpPr/>
          <p:nvPr/>
        </p:nvSpPr>
        <p:spPr bwMode="auto">
          <a:xfrm>
            <a:off x="4343400"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74" name="Freeform 16"/>
          <p:cNvSpPr/>
          <p:nvPr/>
        </p:nvSpPr>
        <p:spPr bwMode="auto">
          <a:xfrm>
            <a:off x="4713289"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75" name="Line 17"/>
          <p:cNvSpPr>
            <a:spLocks noChangeShapeType="1"/>
          </p:cNvSpPr>
          <p:nvPr/>
        </p:nvSpPr>
        <p:spPr bwMode="auto">
          <a:xfrm>
            <a:off x="4235451" y="3125788"/>
            <a:ext cx="207963" cy="0"/>
          </a:xfrm>
          <a:prstGeom prst="line">
            <a:avLst/>
          </a:prstGeom>
          <a:noFill/>
          <a:ln w="16510">
            <a:solidFill>
              <a:schemeClr val="tx1"/>
            </a:solidFill>
            <a:round/>
          </a:ln>
        </p:spPr>
        <p:txBody>
          <a:bodyPr/>
          <a:lstStyle/>
          <a:p>
            <a:endParaRPr lang="zh-CN" altLang="en-US">
              <a:latin typeface="+mn-ea"/>
            </a:endParaRPr>
          </a:p>
        </p:txBody>
      </p:sp>
      <p:sp>
        <p:nvSpPr>
          <p:cNvPr id="143376" name="Oval 18"/>
          <p:cNvSpPr>
            <a:spLocks noChangeArrowheads="1"/>
          </p:cNvSpPr>
          <p:nvPr/>
        </p:nvSpPr>
        <p:spPr bwMode="auto">
          <a:xfrm>
            <a:off x="5124450" y="2935289"/>
            <a:ext cx="65088"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77" name="Freeform 19"/>
          <p:cNvSpPr/>
          <p:nvPr/>
        </p:nvSpPr>
        <p:spPr bwMode="auto">
          <a:xfrm>
            <a:off x="4875214" y="28749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78" name="Oval 20"/>
          <p:cNvSpPr>
            <a:spLocks noChangeArrowheads="1"/>
          </p:cNvSpPr>
          <p:nvPr/>
        </p:nvSpPr>
        <p:spPr bwMode="auto">
          <a:xfrm>
            <a:off x="4605339" y="2014539"/>
            <a:ext cx="65087"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79" name="Line 21"/>
          <p:cNvSpPr>
            <a:spLocks noChangeShapeType="1"/>
          </p:cNvSpPr>
          <p:nvPr/>
        </p:nvSpPr>
        <p:spPr bwMode="auto">
          <a:xfrm flipV="1">
            <a:off x="4637088" y="2063751"/>
            <a:ext cx="0" cy="92075"/>
          </a:xfrm>
          <a:prstGeom prst="line">
            <a:avLst/>
          </a:prstGeom>
          <a:noFill/>
          <a:ln w="9525">
            <a:solidFill>
              <a:schemeClr val="tx1"/>
            </a:solidFill>
            <a:round/>
          </a:ln>
        </p:spPr>
        <p:txBody>
          <a:bodyPr/>
          <a:lstStyle/>
          <a:p>
            <a:endParaRPr lang="zh-CN" altLang="en-US">
              <a:latin typeface="+mn-ea"/>
            </a:endParaRPr>
          </a:p>
        </p:txBody>
      </p:sp>
      <p:sp>
        <p:nvSpPr>
          <p:cNvPr id="143380" name="Freeform 22"/>
          <p:cNvSpPr/>
          <p:nvPr/>
        </p:nvSpPr>
        <p:spPr bwMode="auto">
          <a:xfrm>
            <a:off x="4343400"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81" name="Freeform 23"/>
          <p:cNvSpPr/>
          <p:nvPr/>
        </p:nvSpPr>
        <p:spPr bwMode="auto">
          <a:xfrm>
            <a:off x="4713289"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82" name="Line 24"/>
          <p:cNvSpPr>
            <a:spLocks noChangeShapeType="1"/>
          </p:cNvSpPr>
          <p:nvPr/>
        </p:nvSpPr>
        <p:spPr bwMode="auto">
          <a:xfrm>
            <a:off x="4235451" y="2503488"/>
            <a:ext cx="207963" cy="0"/>
          </a:xfrm>
          <a:prstGeom prst="line">
            <a:avLst/>
          </a:prstGeom>
          <a:noFill/>
          <a:ln w="16510">
            <a:solidFill>
              <a:schemeClr val="tx1"/>
            </a:solidFill>
            <a:round/>
          </a:ln>
        </p:spPr>
        <p:txBody>
          <a:bodyPr/>
          <a:lstStyle/>
          <a:p>
            <a:endParaRPr lang="zh-CN" altLang="en-US">
              <a:latin typeface="+mn-ea"/>
            </a:endParaRPr>
          </a:p>
        </p:txBody>
      </p:sp>
      <p:sp>
        <p:nvSpPr>
          <p:cNvPr id="143383" name="Oval 25"/>
          <p:cNvSpPr>
            <a:spLocks noChangeArrowheads="1"/>
          </p:cNvSpPr>
          <p:nvPr/>
        </p:nvSpPr>
        <p:spPr bwMode="auto">
          <a:xfrm>
            <a:off x="5124450" y="2312989"/>
            <a:ext cx="65088"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84" name="Freeform 26"/>
          <p:cNvSpPr/>
          <p:nvPr/>
        </p:nvSpPr>
        <p:spPr bwMode="auto">
          <a:xfrm>
            <a:off x="4875214" y="2252664"/>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85" name="Oval 27"/>
          <p:cNvSpPr>
            <a:spLocks noChangeArrowheads="1"/>
          </p:cNvSpPr>
          <p:nvPr/>
        </p:nvSpPr>
        <p:spPr bwMode="auto">
          <a:xfrm>
            <a:off x="4605339" y="325913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86" name="Line 28"/>
          <p:cNvSpPr>
            <a:spLocks noChangeShapeType="1"/>
          </p:cNvSpPr>
          <p:nvPr/>
        </p:nvSpPr>
        <p:spPr bwMode="auto">
          <a:xfrm flipV="1">
            <a:off x="4637088" y="3308351"/>
            <a:ext cx="0" cy="92075"/>
          </a:xfrm>
          <a:prstGeom prst="line">
            <a:avLst/>
          </a:prstGeom>
          <a:noFill/>
          <a:ln w="9525">
            <a:solidFill>
              <a:schemeClr val="tx1"/>
            </a:solidFill>
            <a:round/>
          </a:ln>
        </p:spPr>
        <p:txBody>
          <a:bodyPr/>
          <a:lstStyle/>
          <a:p>
            <a:endParaRPr lang="zh-CN" altLang="en-US">
              <a:latin typeface="+mn-ea"/>
            </a:endParaRPr>
          </a:p>
        </p:txBody>
      </p:sp>
      <p:sp>
        <p:nvSpPr>
          <p:cNvPr id="143387" name="Freeform 29"/>
          <p:cNvSpPr/>
          <p:nvPr/>
        </p:nvSpPr>
        <p:spPr bwMode="auto">
          <a:xfrm>
            <a:off x="4343400"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88" name="Freeform 30"/>
          <p:cNvSpPr/>
          <p:nvPr/>
        </p:nvSpPr>
        <p:spPr bwMode="auto">
          <a:xfrm>
            <a:off x="4713289"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89" name="Line 31"/>
          <p:cNvSpPr>
            <a:spLocks noChangeShapeType="1"/>
          </p:cNvSpPr>
          <p:nvPr/>
        </p:nvSpPr>
        <p:spPr bwMode="auto">
          <a:xfrm>
            <a:off x="4235451" y="3748088"/>
            <a:ext cx="207963" cy="0"/>
          </a:xfrm>
          <a:prstGeom prst="line">
            <a:avLst/>
          </a:prstGeom>
          <a:noFill/>
          <a:ln w="16510">
            <a:solidFill>
              <a:schemeClr val="tx1"/>
            </a:solidFill>
            <a:round/>
          </a:ln>
        </p:spPr>
        <p:txBody>
          <a:bodyPr/>
          <a:lstStyle/>
          <a:p>
            <a:endParaRPr lang="zh-CN" altLang="en-US">
              <a:latin typeface="+mn-ea"/>
            </a:endParaRPr>
          </a:p>
        </p:txBody>
      </p:sp>
      <p:sp>
        <p:nvSpPr>
          <p:cNvPr id="143390" name="Oval 32"/>
          <p:cNvSpPr>
            <a:spLocks noChangeArrowheads="1"/>
          </p:cNvSpPr>
          <p:nvPr/>
        </p:nvSpPr>
        <p:spPr bwMode="auto">
          <a:xfrm>
            <a:off x="5124450" y="3559175"/>
            <a:ext cx="65088"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91" name="Freeform 33"/>
          <p:cNvSpPr/>
          <p:nvPr/>
        </p:nvSpPr>
        <p:spPr bwMode="auto">
          <a:xfrm>
            <a:off x="4875214" y="34988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92" name="Oval 34"/>
          <p:cNvSpPr>
            <a:spLocks noChangeArrowheads="1"/>
          </p:cNvSpPr>
          <p:nvPr/>
        </p:nvSpPr>
        <p:spPr bwMode="auto">
          <a:xfrm>
            <a:off x="4605339" y="388143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93" name="Line 35"/>
          <p:cNvSpPr>
            <a:spLocks noChangeShapeType="1"/>
          </p:cNvSpPr>
          <p:nvPr/>
        </p:nvSpPr>
        <p:spPr bwMode="auto">
          <a:xfrm flipV="1">
            <a:off x="4637088" y="3930651"/>
            <a:ext cx="0" cy="92075"/>
          </a:xfrm>
          <a:prstGeom prst="line">
            <a:avLst/>
          </a:prstGeom>
          <a:noFill/>
          <a:ln w="9525">
            <a:solidFill>
              <a:schemeClr val="tx1"/>
            </a:solidFill>
            <a:round/>
          </a:ln>
        </p:spPr>
        <p:txBody>
          <a:bodyPr/>
          <a:lstStyle/>
          <a:p>
            <a:endParaRPr lang="zh-CN" altLang="en-US">
              <a:latin typeface="+mn-ea"/>
            </a:endParaRPr>
          </a:p>
        </p:txBody>
      </p:sp>
      <p:sp>
        <p:nvSpPr>
          <p:cNvPr id="143394" name="Freeform 36"/>
          <p:cNvSpPr/>
          <p:nvPr/>
        </p:nvSpPr>
        <p:spPr bwMode="auto">
          <a:xfrm>
            <a:off x="4343400"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395" name="Freeform 37"/>
          <p:cNvSpPr/>
          <p:nvPr/>
        </p:nvSpPr>
        <p:spPr bwMode="auto">
          <a:xfrm>
            <a:off x="4713289"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396" name="Line 38"/>
          <p:cNvSpPr>
            <a:spLocks noChangeShapeType="1"/>
          </p:cNvSpPr>
          <p:nvPr/>
        </p:nvSpPr>
        <p:spPr bwMode="auto">
          <a:xfrm>
            <a:off x="4235451" y="4370388"/>
            <a:ext cx="207963" cy="0"/>
          </a:xfrm>
          <a:prstGeom prst="line">
            <a:avLst/>
          </a:prstGeom>
          <a:noFill/>
          <a:ln w="16510">
            <a:solidFill>
              <a:schemeClr val="tx1"/>
            </a:solidFill>
            <a:round/>
          </a:ln>
        </p:spPr>
        <p:txBody>
          <a:bodyPr/>
          <a:lstStyle/>
          <a:p>
            <a:endParaRPr lang="zh-CN" altLang="en-US">
              <a:latin typeface="+mn-ea"/>
            </a:endParaRPr>
          </a:p>
        </p:txBody>
      </p:sp>
      <p:sp>
        <p:nvSpPr>
          <p:cNvPr id="143397" name="Oval 39"/>
          <p:cNvSpPr>
            <a:spLocks noChangeArrowheads="1"/>
          </p:cNvSpPr>
          <p:nvPr/>
        </p:nvSpPr>
        <p:spPr bwMode="auto">
          <a:xfrm>
            <a:off x="5124450" y="4181475"/>
            <a:ext cx="65088"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398" name="Freeform 40"/>
          <p:cNvSpPr/>
          <p:nvPr/>
        </p:nvSpPr>
        <p:spPr bwMode="auto">
          <a:xfrm>
            <a:off x="4875214" y="4121151"/>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399" name="Freeform 41"/>
          <p:cNvSpPr/>
          <p:nvPr/>
        </p:nvSpPr>
        <p:spPr bwMode="auto">
          <a:xfrm>
            <a:off x="5964238"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400" name="Freeform 42"/>
          <p:cNvSpPr/>
          <p:nvPr/>
        </p:nvSpPr>
        <p:spPr bwMode="auto">
          <a:xfrm flipV="1">
            <a:off x="5964238" y="1841501"/>
            <a:ext cx="227012"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latin typeface="+mn-ea"/>
            </a:endParaRPr>
          </a:p>
        </p:txBody>
      </p:sp>
      <p:sp>
        <p:nvSpPr>
          <p:cNvPr id="143401" name="Freeform 43"/>
          <p:cNvSpPr/>
          <p:nvPr/>
        </p:nvSpPr>
        <p:spPr bwMode="auto">
          <a:xfrm>
            <a:off x="5689600"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latin typeface="+mn-ea"/>
            </a:endParaRPr>
          </a:p>
        </p:txBody>
      </p:sp>
      <p:sp>
        <p:nvSpPr>
          <p:cNvPr id="143402" name="Oval 44"/>
          <p:cNvSpPr>
            <a:spLocks noChangeArrowheads="1"/>
          </p:cNvSpPr>
          <p:nvPr/>
        </p:nvSpPr>
        <p:spPr bwMode="auto">
          <a:xfrm>
            <a:off x="5632451" y="2636839"/>
            <a:ext cx="66675"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03" name="Line 45"/>
          <p:cNvSpPr>
            <a:spLocks noChangeShapeType="1"/>
          </p:cNvSpPr>
          <p:nvPr/>
        </p:nvSpPr>
        <p:spPr bwMode="auto">
          <a:xfrm flipV="1">
            <a:off x="5664200" y="2686051"/>
            <a:ext cx="0" cy="92075"/>
          </a:xfrm>
          <a:prstGeom prst="line">
            <a:avLst/>
          </a:prstGeom>
          <a:noFill/>
          <a:ln w="9525">
            <a:solidFill>
              <a:schemeClr val="tx1"/>
            </a:solidFill>
            <a:round/>
          </a:ln>
        </p:spPr>
        <p:txBody>
          <a:bodyPr/>
          <a:lstStyle/>
          <a:p>
            <a:endParaRPr lang="zh-CN" altLang="en-US">
              <a:latin typeface="+mn-ea"/>
            </a:endParaRPr>
          </a:p>
        </p:txBody>
      </p:sp>
      <p:sp>
        <p:nvSpPr>
          <p:cNvPr id="143404" name="Freeform 46"/>
          <p:cNvSpPr/>
          <p:nvPr/>
        </p:nvSpPr>
        <p:spPr bwMode="auto">
          <a:xfrm>
            <a:off x="5372100"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05" name="Freeform 47"/>
          <p:cNvSpPr/>
          <p:nvPr/>
        </p:nvSpPr>
        <p:spPr bwMode="auto">
          <a:xfrm>
            <a:off x="5741989" y="28638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06" name="Line 48"/>
          <p:cNvSpPr>
            <a:spLocks noChangeShapeType="1"/>
          </p:cNvSpPr>
          <p:nvPr/>
        </p:nvSpPr>
        <p:spPr bwMode="auto">
          <a:xfrm>
            <a:off x="5262564" y="3125788"/>
            <a:ext cx="211137" cy="0"/>
          </a:xfrm>
          <a:prstGeom prst="line">
            <a:avLst/>
          </a:prstGeom>
          <a:noFill/>
          <a:ln w="16510">
            <a:solidFill>
              <a:schemeClr val="tx1"/>
            </a:solidFill>
            <a:round/>
          </a:ln>
        </p:spPr>
        <p:txBody>
          <a:bodyPr/>
          <a:lstStyle/>
          <a:p>
            <a:endParaRPr lang="zh-CN" altLang="en-US">
              <a:latin typeface="+mn-ea"/>
            </a:endParaRPr>
          </a:p>
        </p:txBody>
      </p:sp>
      <p:sp>
        <p:nvSpPr>
          <p:cNvPr id="143407" name="Oval 49"/>
          <p:cNvSpPr>
            <a:spLocks noChangeArrowheads="1"/>
          </p:cNvSpPr>
          <p:nvPr/>
        </p:nvSpPr>
        <p:spPr bwMode="auto">
          <a:xfrm>
            <a:off x="6151564" y="293528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08" name="Freeform 50"/>
          <p:cNvSpPr/>
          <p:nvPr/>
        </p:nvSpPr>
        <p:spPr bwMode="auto">
          <a:xfrm>
            <a:off x="5902325" y="28749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09" name="Oval 51"/>
          <p:cNvSpPr>
            <a:spLocks noChangeArrowheads="1"/>
          </p:cNvSpPr>
          <p:nvPr/>
        </p:nvSpPr>
        <p:spPr bwMode="auto">
          <a:xfrm>
            <a:off x="5632451" y="2014539"/>
            <a:ext cx="66675" cy="58737"/>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10" name="Line 52"/>
          <p:cNvSpPr>
            <a:spLocks noChangeShapeType="1"/>
          </p:cNvSpPr>
          <p:nvPr/>
        </p:nvSpPr>
        <p:spPr bwMode="auto">
          <a:xfrm flipV="1">
            <a:off x="5664200" y="2063751"/>
            <a:ext cx="0" cy="92075"/>
          </a:xfrm>
          <a:prstGeom prst="line">
            <a:avLst/>
          </a:prstGeom>
          <a:noFill/>
          <a:ln w="9525">
            <a:solidFill>
              <a:schemeClr val="tx1"/>
            </a:solidFill>
            <a:round/>
          </a:ln>
        </p:spPr>
        <p:txBody>
          <a:bodyPr/>
          <a:lstStyle/>
          <a:p>
            <a:endParaRPr lang="zh-CN" altLang="en-US">
              <a:latin typeface="+mn-ea"/>
            </a:endParaRPr>
          </a:p>
        </p:txBody>
      </p:sp>
      <p:sp>
        <p:nvSpPr>
          <p:cNvPr id="143411" name="Freeform 53"/>
          <p:cNvSpPr/>
          <p:nvPr/>
        </p:nvSpPr>
        <p:spPr bwMode="auto">
          <a:xfrm>
            <a:off x="5372100"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12" name="Freeform 54"/>
          <p:cNvSpPr/>
          <p:nvPr/>
        </p:nvSpPr>
        <p:spPr bwMode="auto">
          <a:xfrm>
            <a:off x="5741989" y="22415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13" name="Line 55"/>
          <p:cNvSpPr>
            <a:spLocks noChangeShapeType="1"/>
          </p:cNvSpPr>
          <p:nvPr/>
        </p:nvSpPr>
        <p:spPr bwMode="auto">
          <a:xfrm>
            <a:off x="5262564" y="2503488"/>
            <a:ext cx="211137" cy="0"/>
          </a:xfrm>
          <a:prstGeom prst="line">
            <a:avLst/>
          </a:prstGeom>
          <a:noFill/>
          <a:ln w="16510">
            <a:solidFill>
              <a:schemeClr val="tx1"/>
            </a:solidFill>
            <a:round/>
          </a:ln>
        </p:spPr>
        <p:txBody>
          <a:bodyPr/>
          <a:lstStyle/>
          <a:p>
            <a:endParaRPr lang="zh-CN" altLang="en-US">
              <a:latin typeface="+mn-ea"/>
            </a:endParaRPr>
          </a:p>
        </p:txBody>
      </p:sp>
      <p:sp>
        <p:nvSpPr>
          <p:cNvPr id="143414" name="Oval 56"/>
          <p:cNvSpPr>
            <a:spLocks noChangeArrowheads="1"/>
          </p:cNvSpPr>
          <p:nvPr/>
        </p:nvSpPr>
        <p:spPr bwMode="auto">
          <a:xfrm>
            <a:off x="6151564" y="2312989"/>
            <a:ext cx="65087"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15" name="Freeform 57"/>
          <p:cNvSpPr/>
          <p:nvPr/>
        </p:nvSpPr>
        <p:spPr bwMode="auto">
          <a:xfrm>
            <a:off x="5902325" y="2252664"/>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16" name="Oval 58"/>
          <p:cNvSpPr>
            <a:spLocks noChangeArrowheads="1"/>
          </p:cNvSpPr>
          <p:nvPr/>
        </p:nvSpPr>
        <p:spPr bwMode="auto">
          <a:xfrm>
            <a:off x="5632451" y="3259139"/>
            <a:ext cx="66675"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17" name="Line 59"/>
          <p:cNvSpPr>
            <a:spLocks noChangeShapeType="1"/>
          </p:cNvSpPr>
          <p:nvPr/>
        </p:nvSpPr>
        <p:spPr bwMode="auto">
          <a:xfrm flipV="1">
            <a:off x="5664200" y="3308351"/>
            <a:ext cx="0" cy="92075"/>
          </a:xfrm>
          <a:prstGeom prst="line">
            <a:avLst/>
          </a:prstGeom>
          <a:noFill/>
          <a:ln w="9525">
            <a:solidFill>
              <a:schemeClr val="tx1"/>
            </a:solidFill>
            <a:round/>
          </a:ln>
        </p:spPr>
        <p:txBody>
          <a:bodyPr/>
          <a:lstStyle/>
          <a:p>
            <a:endParaRPr lang="zh-CN" altLang="en-US">
              <a:latin typeface="+mn-ea"/>
            </a:endParaRPr>
          </a:p>
        </p:txBody>
      </p:sp>
      <p:sp>
        <p:nvSpPr>
          <p:cNvPr id="143418" name="Freeform 60"/>
          <p:cNvSpPr/>
          <p:nvPr/>
        </p:nvSpPr>
        <p:spPr bwMode="auto">
          <a:xfrm>
            <a:off x="5372100"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19" name="Freeform 61"/>
          <p:cNvSpPr/>
          <p:nvPr/>
        </p:nvSpPr>
        <p:spPr bwMode="auto">
          <a:xfrm>
            <a:off x="5741989" y="34861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20" name="Line 62"/>
          <p:cNvSpPr>
            <a:spLocks noChangeShapeType="1"/>
          </p:cNvSpPr>
          <p:nvPr/>
        </p:nvSpPr>
        <p:spPr bwMode="auto">
          <a:xfrm>
            <a:off x="5262564" y="3748088"/>
            <a:ext cx="211137" cy="0"/>
          </a:xfrm>
          <a:prstGeom prst="line">
            <a:avLst/>
          </a:prstGeom>
          <a:noFill/>
          <a:ln w="16510">
            <a:solidFill>
              <a:schemeClr val="tx1"/>
            </a:solidFill>
            <a:round/>
          </a:ln>
        </p:spPr>
        <p:txBody>
          <a:bodyPr/>
          <a:lstStyle/>
          <a:p>
            <a:endParaRPr lang="zh-CN" altLang="en-US">
              <a:latin typeface="+mn-ea"/>
            </a:endParaRPr>
          </a:p>
        </p:txBody>
      </p:sp>
      <p:sp>
        <p:nvSpPr>
          <p:cNvPr id="143421" name="Oval 63"/>
          <p:cNvSpPr>
            <a:spLocks noChangeArrowheads="1"/>
          </p:cNvSpPr>
          <p:nvPr/>
        </p:nvSpPr>
        <p:spPr bwMode="auto">
          <a:xfrm>
            <a:off x="6151564" y="3559175"/>
            <a:ext cx="65087"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22" name="Freeform 64"/>
          <p:cNvSpPr/>
          <p:nvPr/>
        </p:nvSpPr>
        <p:spPr bwMode="auto">
          <a:xfrm>
            <a:off x="5902325" y="34988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23" name="Oval 65"/>
          <p:cNvSpPr>
            <a:spLocks noChangeArrowheads="1"/>
          </p:cNvSpPr>
          <p:nvPr/>
        </p:nvSpPr>
        <p:spPr bwMode="auto">
          <a:xfrm>
            <a:off x="5632451" y="3881439"/>
            <a:ext cx="66675"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24" name="Line 66"/>
          <p:cNvSpPr>
            <a:spLocks noChangeShapeType="1"/>
          </p:cNvSpPr>
          <p:nvPr/>
        </p:nvSpPr>
        <p:spPr bwMode="auto">
          <a:xfrm flipV="1">
            <a:off x="5664200" y="3930651"/>
            <a:ext cx="0" cy="92075"/>
          </a:xfrm>
          <a:prstGeom prst="line">
            <a:avLst/>
          </a:prstGeom>
          <a:noFill/>
          <a:ln w="9525">
            <a:solidFill>
              <a:schemeClr val="tx1"/>
            </a:solidFill>
            <a:round/>
          </a:ln>
        </p:spPr>
        <p:txBody>
          <a:bodyPr/>
          <a:lstStyle/>
          <a:p>
            <a:endParaRPr lang="zh-CN" altLang="en-US">
              <a:latin typeface="+mn-ea"/>
            </a:endParaRPr>
          </a:p>
        </p:txBody>
      </p:sp>
      <p:sp>
        <p:nvSpPr>
          <p:cNvPr id="143425" name="Freeform 67"/>
          <p:cNvSpPr/>
          <p:nvPr/>
        </p:nvSpPr>
        <p:spPr bwMode="auto">
          <a:xfrm>
            <a:off x="5372100"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26" name="Freeform 68"/>
          <p:cNvSpPr/>
          <p:nvPr/>
        </p:nvSpPr>
        <p:spPr bwMode="auto">
          <a:xfrm>
            <a:off x="5741989" y="4108451"/>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latin typeface="+mn-ea"/>
            </a:endParaRPr>
          </a:p>
        </p:txBody>
      </p:sp>
      <p:sp>
        <p:nvSpPr>
          <p:cNvPr id="143427" name="Line 69"/>
          <p:cNvSpPr>
            <a:spLocks noChangeShapeType="1"/>
          </p:cNvSpPr>
          <p:nvPr/>
        </p:nvSpPr>
        <p:spPr bwMode="auto">
          <a:xfrm>
            <a:off x="5262564" y="4370388"/>
            <a:ext cx="211137" cy="0"/>
          </a:xfrm>
          <a:prstGeom prst="line">
            <a:avLst/>
          </a:prstGeom>
          <a:noFill/>
          <a:ln w="16510">
            <a:solidFill>
              <a:schemeClr val="tx1"/>
            </a:solidFill>
            <a:round/>
          </a:ln>
        </p:spPr>
        <p:txBody>
          <a:bodyPr/>
          <a:lstStyle/>
          <a:p>
            <a:endParaRPr lang="zh-CN" altLang="en-US">
              <a:latin typeface="+mn-ea"/>
            </a:endParaRPr>
          </a:p>
        </p:txBody>
      </p:sp>
      <p:sp>
        <p:nvSpPr>
          <p:cNvPr id="143428" name="Oval 70"/>
          <p:cNvSpPr>
            <a:spLocks noChangeArrowheads="1"/>
          </p:cNvSpPr>
          <p:nvPr/>
        </p:nvSpPr>
        <p:spPr bwMode="auto">
          <a:xfrm>
            <a:off x="6151564" y="4181475"/>
            <a:ext cx="65087"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29" name="Freeform 71"/>
          <p:cNvSpPr/>
          <p:nvPr/>
        </p:nvSpPr>
        <p:spPr bwMode="auto">
          <a:xfrm>
            <a:off x="5902325" y="4121151"/>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latin typeface="+mn-ea"/>
            </a:endParaRPr>
          </a:p>
        </p:txBody>
      </p:sp>
      <p:sp>
        <p:nvSpPr>
          <p:cNvPr id="143430" name="Freeform 72"/>
          <p:cNvSpPr/>
          <p:nvPr/>
        </p:nvSpPr>
        <p:spPr bwMode="auto">
          <a:xfrm>
            <a:off x="6989763"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1" name="Freeform 73"/>
          <p:cNvSpPr/>
          <p:nvPr/>
        </p:nvSpPr>
        <p:spPr bwMode="auto">
          <a:xfrm flipV="1">
            <a:off x="6989764" y="1841500"/>
            <a:ext cx="219075" cy="2711449"/>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2" name="Freeform 74"/>
          <p:cNvSpPr/>
          <p:nvPr/>
        </p:nvSpPr>
        <p:spPr bwMode="auto">
          <a:xfrm>
            <a:off x="6715125" y="1476375"/>
            <a:ext cx="185738"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3" name="Oval 75"/>
          <p:cNvSpPr>
            <a:spLocks noChangeArrowheads="1"/>
          </p:cNvSpPr>
          <p:nvPr/>
        </p:nvSpPr>
        <p:spPr bwMode="auto">
          <a:xfrm>
            <a:off x="6659564" y="2636839"/>
            <a:ext cx="65087"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34" name="Line 76"/>
          <p:cNvSpPr>
            <a:spLocks noChangeShapeType="1"/>
          </p:cNvSpPr>
          <p:nvPr/>
        </p:nvSpPr>
        <p:spPr bwMode="auto">
          <a:xfrm flipV="1">
            <a:off x="6691313" y="26860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35" name="Freeform 77"/>
          <p:cNvSpPr/>
          <p:nvPr/>
        </p:nvSpPr>
        <p:spPr bwMode="auto">
          <a:xfrm>
            <a:off x="6397625" y="28638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36" name="Freeform 78"/>
          <p:cNvSpPr/>
          <p:nvPr/>
        </p:nvSpPr>
        <p:spPr bwMode="auto">
          <a:xfrm>
            <a:off x="6767514"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37" name="Line 79"/>
          <p:cNvSpPr>
            <a:spLocks noChangeShapeType="1"/>
          </p:cNvSpPr>
          <p:nvPr/>
        </p:nvSpPr>
        <p:spPr bwMode="auto">
          <a:xfrm>
            <a:off x="6288088" y="3125788"/>
            <a:ext cx="209550" cy="0"/>
          </a:xfrm>
          <a:prstGeom prst="line">
            <a:avLst/>
          </a:prstGeom>
          <a:noFill/>
          <a:ln w="16510">
            <a:solidFill>
              <a:schemeClr val="tx1"/>
            </a:solidFill>
            <a:round/>
          </a:ln>
        </p:spPr>
        <p:txBody>
          <a:bodyPr/>
          <a:lstStyle/>
          <a:p>
            <a:endParaRPr lang="zh-CN" altLang="en-US">
              <a:latin typeface="+mn-ea"/>
            </a:endParaRPr>
          </a:p>
        </p:txBody>
      </p:sp>
      <p:sp>
        <p:nvSpPr>
          <p:cNvPr id="143438" name="Oval 80"/>
          <p:cNvSpPr>
            <a:spLocks noChangeArrowheads="1"/>
          </p:cNvSpPr>
          <p:nvPr/>
        </p:nvSpPr>
        <p:spPr bwMode="auto">
          <a:xfrm>
            <a:off x="7177089" y="293528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39" name="Freeform 81"/>
          <p:cNvSpPr/>
          <p:nvPr/>
        </p:nvSpPr>
        <p:spPr bwMode="auto">
          <a:xfrm>
            <a:off x="6929438"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40" name="Oval 82"/>
          <p:cNvSpPr>
            <a:spLocks noChangeArrowheads="1"/>
          </p:cNvSpPr>
          <p:nvPr/>
        </p:nvSpPr>
        <p:spPr bwMode="auto">
          <a:xfrm>
            <a:off x="6659564" y="2014539"/>
            <a:ext cx="65087"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41" name="Line 83"/>
          <p:cNvSpPr>
            <a:spLocks noChangeShapeType="1"/>
          </p:cNvSpPr>
          <p:nvPr/>
        </p:nvSpPr>
        <p:spPr bwMode="auto">
          <a:xfrm flipV="1">
            <a:off x="6691313" y="20637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42" name="Freeform 84"/>
          <p:cNvSpPr/>
          <p:nvPr/>
        </p:nvSpPr>
        <p:spPr bwMode="auto">
          <a:xfrm>
            <a:off x="6397625" y="22415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43" name="Freeform 85"/>
          <p:cNvSpPr/>
          <p:nvPr/>
        </p:nvSpPr>
        <p:spPr bwMode="auto">
          <a:xfrm>
            <a:off x="6767514"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44" name="Line 86"/>
          <p:cNvSpPr>
            <a:spLocks noChangeShapeType="1"/>
          </p:cNvSpPr>
          <p:nvPr/>
        </p:nvSpPr>
        <p:spPr bwMode="auto">
          <a:xfrm>
            <a:off x="6288088" y="2503488"/>
            <a:ext cx="209550" cy="0"/>
          </a:xfrm>
          <a:prstGeom prst="line">
            <a:avLst/>
          </a:prstGeom>
          <a:noFill/>
          <a:ln w="16510">
            <a:solidFill>
              <a:schemeClr val="tx1"/>
            </a:solidFill>
            <a:round/>
          </a:ln>
        </p:spPr>
        <p:txBody>
          <a:bodyPr/>
          <a:lstStyle/>
          <a:p>
            <a:endParaRPr lang="zh-CN" altLang="en-US">
              <a:latin typeface="+mn-ea"/>
            </a:endParaRPr>
          </a:p>
        </p:txBody>
      </p:sp>
      <p:sp>
        <p:nvSpPr>
          <p:cNvPr id="143445" name="Oval 87"/>
          <p:cNvSpPr>
            <a:spLocks noChangeArrowheads="1"/>
          </p:cNvSpPr>
          <p:nvPr/>
        </p:nvSpPr>
        <p:spPr bwMode="auto">
          <a:xfrm>
            <a:off x="7177089" y="231298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46" name="Freeform 88"/>
          <p:cNvSpPr/>
          <p:nvPr/>
        </p:nvSpPr>
        <p:spPr bwMode="auto">
          <a:xfrm>
            <a:off x="6929438"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47" name="Oval 89"/>
          <p:cNvSpPr>
            <a:spLocks noChangeArrowheads="1"/>
          </p:cNvSpPr>
          <p:nvPr/>
        </p:nvSpPr>
        <p:spPr bwMode="auto">
          <a:xfrm>
            <a:off x="6659564" y="3259139"/>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48" name="Line 90"/>
          <p:cNvSpPr>
            <a:spLocks noChangeShapeType="1"/>
          </p:cNvSpPr>
          <p:nvPr/>
        </p:nvSpPr>
        <p:spPr bwMode="auto">
          <a:xfrm flipV="1">
            <a:off x="6691313" y="33083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49" name="Freeform 91"/>
          <p:cNvSpPr/>
          <p:nvPr/>
        </p:nvSpPr>
        <p:spPr bwMode="auto">
          <a:xfrm>
            <a:off x="6397625" y="3486151"/>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50" name="Freeform 92"/>
          <p:cNvSpPr/>
          <p:nvPr/>
        </p:nvSpPr>
        <p:spPr bwMode="auto">
          <a:xfrm>
            <a:off x="6767514"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51" name="Line 93"/>
          <p:cNvSpPr>
            <a:spLocks noChangeShapeType="1"/>
          </p:cNvSpPr>
          <p:nvPr/>
        </p:nvSpPr>
        <p:spPr bwMode="auto">
          <a:xfrm>
            <a:off x="6288088" y="3748088"/>
            <a:ext cx="209550" cy="0"/>
          </a:xfrm>
          <a:prstGeom prst="line">
            <a:avLst/>
          </a:prstGeom>
          <a:noFill/>
          <a:ln w="16510">
            <a:solidFill>
              <a:schemeClr val="tx1"/>
            </a:solidFill>
            <a:round/>
          </a:ln>
        </p:spPr>
        <p:txBody>
          <a:bodyPr/>
          <a:lstStyle/>
          <a:p>
            <a:endParaRPr lang="zh-CN" altLang="en-US">
              <a:latin typeface="+mn-ea"/>
            </a:endParaRPr>
          </a:p>
        </p:txBody>
      </p:sp>
      <p:sp>
        <p:nvSpPr>
          <p:cNvPr id="143452" name="Oval 94"/>
          <p:cNvSpPr>
            <a:spLocks noChangeArrowheads="1"/>
          </p:cNvSpPr>
          <p:nvPr/>
        </p:nvSpPr>
        <p:spPr bwMode="auto">
          <a:xfrm>
            <a:off x="7177089" y="3559175"/>
            <a:ext cx="66675"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53" name="Freeform 95"/>
          <p:cNvSpPr/>
          <p:nvPr/>
        </p:nvSpPr>
        <p:spPr bwMode="auto">
          <a:xfrm>
            <a:off x="6929438"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54" name="Oval 96"/>
          <p:cNvSpPr>
            <a:spLocks noChangeArrowheads="1"/>
          </p:cNvSpPr>
          <p:nvPr/>
        </p:nvSpPr>
        <p:spPr bwMode="auto">
          <a:xfrm>
            <a:off x="6659564" y="3881439"/>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55" name="Line 97"/>
          <p:cNvSpPr>
            <a:spLocks noChangeShapeType="1"/>
          </p:cNvSpPr>
          <p:nvPr/>
        </p:nvSpPr>
        <p:spPr bwMode="auto">
          <a:xfrm flipV="1">
            <a:off x="6691313" y="39306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56" name="Freeform 98"/>
          <p:cNvSpPr/>
          <p:nvPr/>
        </p:nvSpPr>
        <p:spPr bwMode="auto">
          <a:xfrm>
            <a:off x="6397625"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latin typeface="+mn-ea"/>
            </a:endParaRPr>
          </a:p>
        </p:txBody>
      </p:sp>
      <p:sp>
        <p:nvSpPr>
          <p:cNvPr id="143457" name="Freeform 99"/>
          <p:cNvSpPr/>
          <p:nvPr/>
        </p:nvSpPr>
        <p:spPr bwMode="auto">
          <a:xfrm>
            <a:off x="6767514"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58" name="Line 100"/>
          <p:cNvSpPr>
            <a:spLocks noChangeShapeType="1"/>
          </p:cNvSpPr>
          <p:nvPr/>
        </p:nvSpPr>
        <p:spPr bwMode="auto">
          <a:xfrm>
            <a:off x="6288088" y="4370388"/>
            <a:ext cx="209550" cy="0"/>
          </a:xfrm>
          <a:prstGeom prst="line">
            <a:avLst/>
          </a:prstGeom>
          <a:noFill/>
          <a:ln w="16510">
            <a:solidFill>
              <a:schemeClr val="tx1"/>
            </a:solidFill>
            <a:round/>
          </a:ln>
        </p:spPr>
        <p:txBody>
          <a:bodyPr/>
          <a:lstStyle/>
          <a:p>
            <a:endParaRPr lang="zh-CN" altLang="en-US">
              <a:latin typeface="+mn-ea"/>
            </a:endParaRPr>
          </a:p>
        </p:txBody>
      </p:sp>
      <p:sp>
        <p:nvSpPr>
          <p:cNvPr id="143459" name="Oval 101"/>
          <p:cNvSpPr>
            <a:spLocks noChangeArrowheads="1"/>
          </p:cNvSpPr>
          <p:nvPr/>
        </p:nvSpPr>
        <p:spPr bwMode="auto">
          <a:xfrm>
            <a:off x="7177089" y="4181475"/>
            <a:ext cx="66675"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60" name="Freeform 102"/>
          <p:cNvSpPr/>
          <p:nvPr/>
        </p:nvSpPr>
        <p:spPr bwMode="auto">
          <a:xfrm>
            <a:off x="6929438"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1" name="Freeform 103"/>
          <p:cNvSpPr/>
          <p:nvPr/>
        </p:nvSpPr>
        <p:spPr bwMode="auto">
          <a:xfrm>
            <a:off x="8016875" y="1490664"/>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3" name="Freeform 105"/>
          <p:cNvSpPr/>
          <p:nvPr/>
        </p:nvSpPr>
        <p:spPr bwMode="auto">
          <a:xfrm>
            <a:off x="774223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4" name="Oval 106"/>
          <p:cNvSpPr>
            <a:spLocks noChangeArrowheads="1"/>
          </p:cNvSpPr>
          <p:nvPr/>
        </p:nvSpPr>
        <p:spPr bwMode="auto">
          <a:xfrm>
            <a:off x="7685089" y="2636839"/>
            <a:ext cx="66675"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65" name="Line 107"/>
          <p:cNvSpPr>
            <a:spLocks noChangeShapeType="1"/>
          </p:cNvSpPr>
          <p:nvPr/>
        </p:nvSpPr>
        <p:spPr bwMode="auto">
          <a:xfrm flipV="1">
            <a:off x="7716838" y="26860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66" name="Freeform 108"/>
          <p:cNvSpPr/>
          <p:nvPr/>
        </p:nvSpPr>
        <p:spPr bwMode="auto">
          <a:xfrm>
            <a:off x="7424738" y="28638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7" name="Freeform 109"/>
          <p:cNvSpPr/>
          <p:nvPr/>
        </p:nvSpPr>
        <p:spPr bwMode="auto">
          <a:xfrm>
            <a:off x="7794626"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68" name="Line 110"/>
          <p:cNvSpPr>
            <a:spLocks noChangeShapeType="1"/>
          </p:cNvSpPr>
          <p:nvPr/>
        </p:nvSpPr>
        <p:spPr bwMode="auto">
          <a:xfrm>
            <a:off x="7315200" y="31257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69" name="Oval 111"/>
          <p:cNvSpPr>
            <a:spLocks noChangeArrowheads="1"/>
          </p:cNvSpPr>
          <p:nvPr/>
        </p:nvSpPr>
        <p:spPr bwMode="auto">
          <a:xfrm>
            <a:off x="8204200" y="2935289"/>
            <a:ext cx="65088"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0" name="Freeform 112"/>
          <p:cNvSpPr/>
          <p:nvPr/>
        </p:nvSpPr>
        <p:spPr bwMode="auto">
          <a:xfrm>
            <a:off x="7956550" y="28749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1" name="Oval 113"/>
          <p:cNvSpPr>
            <a:spLocks noChangeArrowheads="1"/>
          </p:cNvSpPr>
          <p:nvPr/>
        </p:nvSpPr>
        <p:spPr bwMode="auto">
          <a:xfrm>
            <a:off x="7685089" y="2014539"/>
            <a:ext cx="66675" cy="58737"/>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2" name="Line 114"/>
          <p:cNvSpPr>
            <a:spLocks noChangeShapeType="1"/>
          </p:cNvSpPr>
          <p:nvPr/>
        </p:nvSpPr>
        <p:spPr bwMode="auto">
          <a:xfrm flipV="1">
            <a:off x="7716838" y="20637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73" name="Freeform 115"/>
          <p:cNvSpPr/>
          <p:nvPr/>
        </p:nvSpPr>
        <p:spPr bwMode="auto">
          <a:xfrm>
            <a:off x="7424738" y="22415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4" name="Freeform 116"/>
          <p:cNvSpPr/>
          <p:nvPr/>
        </p:nvSpPr>
        <p:spPr bwMode="auto">
          <a:xfrm>
            <a:off x="7794626"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5" name="Line 117"/>
          <p:cNvSpPr>
            <a:spLocks noChangeShapeType="1"/>
          </p:cNvSpPr>
          <p:nvPr/>
        </p:nvSpPr>
        <p:spPr bwMode="auto">
          <a:xfrm>
            <a:off x="7315200" y="25034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76" name="Oval 118"/>
          <p:cNvSpPr>
            <a:spLocks noChangeArrowheads="1"/>
          </p:cNvSpPr>
          <p:nvPr/>
        </p:nvSpPr>
        <p:spPr bwMode="auto">
          <a:xfrm>
            <a:off x="8204200" y="2312989"/>
            <a:ext cx="65088"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7" name="Freeform 119"/>
          <p:cNvSpPr/>
          <p:nvPr/>
        </p:nvSpPr>
        <p:spPr bwMode="auto">
          <a:xfrm>
            <a:off x="7956550" y="2252664"/>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78" name="Oval 120"/>
          <p:cNvSpPr>
            <a:spLocks noChangeArrowheads="1"/>
          </p:cNvSpPr>
          <p:nvPr/>
        </p:nvSpPr>
        <p:spPr bwMode="auto">
          <a:xfrm>
            <a:off x="7685089" y="325913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79" name="Line 121"/>
          <p:cNvSpPr>
            <a:spLocks noChangeShapeType="1"/>
          </p:cNvSpPr>
          <p:nvPr/>
        </p:nvSpPr>
        <p:spPr bwMode="auto">
          <a:xfrm flipV="1">
            <a:off x="7716838" y="33083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80" name="Freeform 122"/>
          <p:cNvSpPr/>
          <p:nvPr/>
        </p:nvSpPr>
        <p:spPr bwMode="auto">
          <a:xfrm>
            <a:off x="7424738" y="3486151"/>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1" name="Freeform 123"/>
          <p:cNvSpPr/>
          <p:nvPr/>
        </p:nvSpPr>
        <p:spPr bwMode="auto">
          <a:xfrm>
            <a:off x="7794626" y="34861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2" name="Line 124"/>
          <p:cNvSpPr>
            <a:spLocks noChangeShapeType="1"/>
          </p:cNvSpPr>
          <p:nvPr/>
        </p:nvSpPr>
        <p:spPr bwMode="auto">
          <a:xfrm>
            <a:off x="7315200" y="37480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83" name="Oval 125"/>
          <p:cNvSpPr>
            <a:spLocks noChangeArrowheads="1"/>
          </p:cNvSpPr>
          <p:nvPr/>
        </p:nvSpPr>
        <p:spPr bwMode="auto">
          <a:xfrm>
            <a:off x="8204200" y="3559175"/>
            <a:ext cx="65088"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84" name="Freeform 126"/>
          <p:cNvSpPr/>
          <p:nvPr/>
        </p:nvSpPr>
        <p:spPr bwMode="auto">
          <a:xfrm>
            <a:off x="7956550" y="34988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5" name="Oval 127"/>
          <p:cNvSpPr>
            <a:spLocks noChangeArrowheads="1"/>
          </p:cNvSpPr>
          <p:nvPr/>
        </p:nvSpPr>
        <p:spPr bwMode="auto">
          <a:xfrm>
            <a:off x="7685089" y="3881439"/>
            <a:ext cx="66675"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86" name="Line 128"/>
          <p:cNvSpPr>
            <a:spLocks noChangeShapeType="1"/>
          </p:cNvSpPr>
          <p:nvPr/>
        </p:nvSpPr>
        <p:spPr bwMode="auto">
          <a:xfrm flipV="1">
            <a:off x="7716838" y="3930651"/>
            <a:ext cx="0" cy="92075"/>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487" name="Freeform 129"/>
          <p:cNvSpPr/>
          <p:nvPr/>
        </p:nvSpPr>
        <p:spPr bwMode="auto">
          <a:xfrm>
            <a:off x="7424738"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8" name="Freeform 130"/>
          <p:cNvSpPr/>
          <p:nvPr/>
        </p:nvSpPr>
        <p:spPr bwMode="auto">
          <a:xfrm>
            <a:off x="7794626" y="4108451"/>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89" name="Line 131"/>
          <p:cNvSpPr>
            <a:spLocks noChangeShapeType="1"/>
          </p:cNvSpPr>
          <p:nvPr/>
        </p:nvSpPr>
        <p:spPr bwMode="auto">
          <a:xfrm>
            <a:off x="7315200" y="4370388"/>
            <a:ext cx="209550"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490" name="Oval 132"/>
          <p:cNvSpPr>
            <a:spLocks noChangeArrowheads="1"/>
          </p:cNvSpPr>
          <p:nvPr/>
        </p:nvSpPr>
        <p:spPr bwMode="auto">
          <a:xfrm>
            <a:off x="8204200" y="4181475"/>
            <a:ext cx="65088"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1" name="Freeform 133"/>
          <p:cNvSpPr/>
          <p:nvPr/>
        </p:nvSpPr>
        <p:spPr bwMode="auto">
          <a:xfrm>
            <a:off x="7956550" y="4121151"/>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ln>
        </p:spPr>
        <p:txBody>
          <a:bodyPr/>
          <a:lstStyle/>
          <a:p>
            <a:endParaRPr lang="zh-CN" altLang="en-US">
              <a:solidFill>
                <a:srgbClr val="C00000"/>
              </a:solidFill>
              <a:latin typeface="+mn-ea"/>
            </a:endParaRPr>
          </a:p>
        </p:txBody>
      </p:sp>
      <p:sp>
        <p:nvSpPr>
          <p:cNvPr id="143492" name="Line 134"/>
          <p:cNvSpPr>
            <a:spLocks noChangeShapeType="1"/>
          </p:cNvSpPr>
          <p:nvPr/>
        </p:nvSpPr>
        <p:spPr bwMode="auto">
          <a:xfrm>
            <a:off x="4662489" y="1476375"/>
            <a:ext cx="4071937" cy="0"/>
          </a:xfrm>
          <a:prstGeom prst="line">
            <a:avLst/>
          </a:prstGeom>
          <a:noFill/>
          <a:ln w="9525">
            <a:solidFill>
              <a:schemeClr val="tx1"/>
            </a:solidFill>
            <a:round/>
          </a:ln>
        </p:spPr>
        <p:txBody>
          <a:bodyPr/>
          <a:lstStyle/>
          <a:p>
            <a:endParaRPr lang="zh-CN" altLang="en-US">
              <a:latin typeface="+mn-ea"/>
            </a:endParaRPr>
          </a:p>
        </p:txBody>
      </p:sp>
      <p:sp>
        <p:nvSpPr>
          <p:cNvPr id="143493" name="Oval 135"/>
          <p:cNvSpPr>
            <a:spLocks noChangeArrowheads="1"/>
          </p:cNvSpPr>
          <p:nvPr/>
        </p:nvSpPr>
        <p:spPr bwMode="auto">
          <a:xfrm>
            <a:off x="5126039" y="1447800"/>
            <a:ext cx="65087"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94" name="Oval 136"/>
          <p:cNvSpPr>
            <a:spLocks noChangeArrowheads="1"/>
          </p:cNvSpPr>
          <p:nvPr/>
        </p:nvSpPr>
        <p:spPr bwMode="auto">
          <a:xfrm>
            <a:off x="5657851" y="1447800"/>
            <a:ext cx="66675"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95" name="Oval 137"/>
          <p:cNvSpPr>
            <a:spLocks noChangeArrowheads="1"/>
          </p:cNvSpPr>
          <p:nvPr/>
        </p:nvSpPr>
        <p:spPr bwMode="auto">
          <a:xfrm>
            <a:off x="6156326" y="1447800"/>
            <a:ext cx="68263" cy="58738"/>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496" name="Oval 138"/>
          <p:cNvSpPr>
            <a:spLocks noChangeArrowheads="1"/>
          </p:cNvSpPr>
          <p:nvPr/>
        </p:nvSpPr>
        <p:spPr bwMode="auto">
          <a:xfrm>
            <a:off x="6684963" y="1447800"/>
            <a:ext cx="68262"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7" name="Oval 139"/>
          <p:cNvSpPr>
            <a:spLocks noChangeArrowheads="1"/>
          </p:cNvSpPr>
          <p:nvPr/>
        </p:nvSpPr>
        <p:spPr bwMode="auto">
          <a:xfrm>
            <a:off x="7180264" y="1447800"/>
            <a:ext cx="65087"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8" name="Oval 140"/>
          <p:cNvSpPr>
            <a:spLocks noChangeArrowheads="1"/>
          </p:cNvSpPr>
          <p:nvPr/>
        </p:nvSpPr>
        <p:spPr bwMode="auto">
          <a:xfrm>
            <a:off x="7710488" y="1447800"/>
            <a:ext cx="68262"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499" name="Oval 141"/>
          <p:cNvSpPr>
            <a:spLocks noChangeArrowheads="1"/>
          </p:cNvSpPr>
          <p:nvPr/>
        </p:nvSpPr>
        <p:spPr bwMode="auto">
          <a:xfrm>
            <a:off x="8202614" y="1447800"/>
            <a:ext cx="65087" cy="58738"/>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500" name="Line 142"/>
          <p:cNvSpPr>
            <a:spLocks noChangeShapeType="1"/>
          </p:cNvSpPr>
          <p:nvPr/>
        </p:nvSpPr>
        <p:spPr bwMode="auto">
          <a:xfrm>
            <a:off x="3708401" y="2046288"/>
            <a:ext cx="4784725" cy="0"/>
          </a:xfrm>
          <a:prstGeom prst="line">
            <a:avLst/>
          </a:prstGeom>
          <a:noFill/>
          <a:ln w="9525">
            <a:solidFill>
              <a:schemeClr val="tx1"/>
            </a:solidFill>
            <a:round/>
          </a:ln>
        </p:spPr>
        <p:txBody>
          <a:bodyPr/>
          <a:lstStyle/>
          <a:p>
            <a:endParaRPr lang="zh-CN" altLang="en-US">
              <a:latin typeface="+mn-ea"/>
            </a:endParaRPr>
          </a:p>
        </p:txBody>
      </p:sp>
      <p:sp>
        <p:nvSpPr>
          <p:cNvPr id="143501" name="Freeform 143"/>
          <p:cNvSpPr/>
          <p:nvPr/>
        </p:nvSpPr>
        <p:spPr bwMode="auto">
          <a:xfrm>
            <a:off x="3708401" y="2298701"/>
            <a:ext cx="4784725" cy="365125"/>
          </a:xfrm>
          <a:custGeom>
            <a:avLst/>
            <a:gdLst>
              <a:gd name="T0" fmla="*/ 0 w 4507"/>
              <a:gd name="T1" fmla="*/ 0 h 382"/>
              <a:gd name="T2" fmla="*/ 2147483647 w 4507"/>
              <a:gd name="T3" fmla="*/ 0 h 382"/>
              <a:gd name="T4" fmla="*/ 2147483647 w 4507"/>
              <a:gd name="T5" fmla="*/ 2147483647 h 382"/>
              <a:gd name="T6" fmla="*/ 2147483647 w 4507"/>
              <a:gd name="T7" fmla="*/ 2147483647 h 382"/>
              <a:gd name="T8" fmla="*/ 0 60000 65536"/>
              <a:gd name="T9" fmla="*/ 0 60000 65536"/>
              <a:gd name="T10" fmla="*/ 0 60000 65536"/>
              <a:gd name="T11" fmla="*/ 0 60000 65536"/>
              <a:gd name="T12" fmla="*/ 0 w 4507"/>
              <a:gd name="T13" fmla="*/ 0 h 382"/>
              <a:gd name="T14" fmla="*/ 4507 w 4507"/>
              <a:gd name="T15" fmla="*/ 382 h 382"/>
            </a:gdLst>
            <a:ahLst/>
            <a:cxnLst>
              <a:cxn ang="T8">
                <a:pos x="T0" y="T1"/>
              </a:cxn>
              <a:cxn ang="T9">
                <a:pos x="T2" y="T3"/>
              </a:cxn>
              <a:cxn ang="T10">
                <a:pos x="T4" y="T5"/>
              </a:cxn>
              <a:cxn ang="T11">
                <a:pos x="T6" y="T7"/>
              </a:cxn>
            </a:cxnLst>
            <a:rect l="T12" t="T13" r="T14" b="T15"/>
            <a:pathLst>
              <a:path w="4507" h="382">
                <a:moveTo>
                  <a:pt x="0" y="0"/>
                </a:moveTo>
                <a:lnTo>
                  <a:pt x="457" y="0"/>
                </a:lnTo>
                <a:lnTo>
                  <a:pt x="457" y="382"/>
                </a:lnTo>
                <a:lnTo>
                  <a:pt x="4507" y="382"/>
                </a:lnTo>
              </a:path>
            </a:pathLst>
          </a:custGeom>
          <a:noFill/>
          <a:ln w="9525">
            <a:solidFill>
              <a:schemeClr val="tx1"/>
            </a:solidFill>
            <a:round/>
          </a:ln>
        </p:spPr>
        <p:txBody>
          <a:bodyPr/>
          <a:lstStyle/>
          <a:p>
            <a:endParaRPr lang="zh-CN" altLang="en-US">
              <a:latin typeface="+mn-ea"/>
            </a:endParaRPr>
          </a:p>
        </p:txBody>
      </p:sp>
      <p:sp>
        <p:nvSpPr>
          <p:cNvPr id="143502" name="Freeform 144"/>
          <p:cNvSpPr/>
          <p:nvPr/>
        </p:nvSpPr>
        <p:spPr bwMode="auto">
          <a:xfrm>
            <a:off x="3708401" y="2586038"/>
            <a:ext cx="4792663" cy="704850"/>
          </a:xfrm>
          <a:custGeom>
            <a:avLst/>
            <a:gdLst>
              <a:gd name="T0" fmla="*/ 0 w 4515"/>
              <a:gd name="T1" fmla="*/ 0 h 720"/>
              <a:gd name="T2" fmla="*/ 2147483647 w 4515"/>
              <a:gd name="T3" fmla="*/ 0 h 720"/>
              <a:gd name="T4" fmla="*/ 2147483647 w 4515"/>
              <a:gd name="T5" fmla="*/ 2147483647 h 720"/>
              <a:gd name="T6" fmla="*/ 2147483647 w 4515"/>
              <a:gd name="T7" fmla="*/ 2147483647 h 720"/>
              <a:gd name="T8" fmla="*/ 0 60000 65536"/>
              <a:gd name="T9" fmla="*/ 0 60000 65536"/>
              <a:gd name="T10" fmla="*/ 0 60000 65536"/>
              <a:gd name="T11" fmla="*/ 0 60000 65536"/>
              <a:gd name="T12" fmla="*/ 0 w 4515"/>
              <a:gd name="T13" fmla="*/ 0 h 720"/>
              <a:gd name="T14" fmla="*/ 4515 w 4515"/>
              <a:gd name="T15" fmla="*/ 720 h 720"/>
            </a:gdLst>
            <a:ahLst/>
            <a:cxnLst>
              <a:cxn ang="T8">
                <a:pos x="T0" y="T1"/>
              </a:cxn>
              <a:cxn ang="T9">
                <a:pos x="T2" y="T3"/>
              </a:cxn>
              <a:cxn ang="T10">
                <a:pos x="T4" y="T5"/>
              </a:cxn>
              <a:cxn ang="T11">
                <a:pos x="T6" y="T7"/>
              </a:cxn>
            </a:cxnLst>
            <a:rect l="T12" t="T13" r="T14" b="T15"/>
            <a:pathLst>
              <a:path w="4515" h="720">
                <a:moveTo>
                  <a:pt x="0" y="0"/>
                </a:moveTo>
                <a:lnTo>
                  <a:pt x="322" y="0"/>
                </a:lnTo>
                <a:lnTo>
                  <a:pt x="322" y="720"/>
                </a:lnTo>
                <a:lnTo>
                  <a:pt x="4515" y="720"/>
                </a:lnTo>
              </a:path>
            </a:pathLst>
          </a:custGeom>
          <a:noFill/>
          <a:ln w="9525">
            <a:solidFill>
              <a:schemeClr val="tx1"/>
            </a:solidFill>
            <a:round/>
          </a:ln>
        </p:spPr>
        <p:txBody>
          <a:bodyPr/>
          <a:lstStyle/>
          <a:p>
            <a:endParaRPr lang="zh-CN" altLang="en-US">
              <a:latin typeface="+mn-ea"/>
            </a:endParaRPr>
          </a:p>
        </p:txBody>
      </p:sp>
      <p:sp>
        <p:nvSpPr>
          <p:cNvPr id="143503" name="Freeform 145"/>
          <p:cNvSpPr/>
          <p:nvPr/>
        </p:nvSpPr>
        <p:spPr bwMode="auto">
          <a:xfrm>
            <a:off x="3708401" y="2859089"/>
            <a:ext cx="4784725" cy="1050925"/>
          </a:xfrm>
          <a:custGeom>
            <a:avLst/>
            <a:gdLst>
              <a:gd name="T0" fmla="*/ 0 w 4507"/>
              <a:gd name="T1" fmla="*/ 0 h 1102"/>
              <a:gd name="T2" fmla="*/ 2147483647 w 4507"/>
              <a:gd name="T3" fmla="*/ 0 h 1102"/>
              <a:gd name="T4" fmla="*/ 2147483647 w 4507"/>
              <a:gd name="T5" fmla="*/ 2147483647 h 1102"/>
              <a:gd name="T6" fmla="*/ 2147483647 w 4507"/>
              <a:gd name="T7" fmla="*/ 2147483647 h 1102"/>
              <a:gd name="T8" fmla="*/ 0 60000 65536"/>
              <a:gd name="T9" fmla="*/ 0 60000 65536"/>
              <a:gd name="T10" fmla="*/ 0 60000 65536"/>
              <a:gd name="T11" fmla="*/ 0 60000 65536"/>
              <a:gd name="T12" fmla="*/ 0 w 4507"/>
              <a:gd name="T13" fmla="*/ 0 h 1102"/>
              <a:gd name="T14" fmla="*/ 4507 w 4507"/>
              <a:gd name="T15" fmla="*/ 1102 h 1102"/>
            </a:gdLst>
            <a:ahLst/>
            <a:cxnLst>
              <a:cxn ang="T8">
                <a:pos x="T0" y="T1"/>
              </a:cxn>
              <a:cxn ang="T9">
                <a:pos x="T2" y="T3"/>
              </a:cxn>
              <a:cxn ang="T10">
                <a:pos x="T4" y="T5"/>
              </a:cxn>
              <a:cxn ang="T11">
                <a:pos x="T6" y="T7"/>
              </a:cxn>
            </a:cxnLst>
            <a:rect l="T12" t="T13" r="T14" b="T15"/>
            <a:pathLst>
              <a:path w="4507" h="1102">
                <a:moveTo>
                  <a:pt x="0" y="0"/>
                </a:moveTo>
                <a:lnTo>
                  <a:pt x="180" y="0"/>
                </a:lnTo>
                <a:lnTo>
                  <a:pt x="180" y="1102"/>
                </a:lnTo>
                <a:lnTo>
                  <a:pt x="4507" y="1102"/>
                </a:lnTo>
              </a:path>
            </a:pathLst>
          </a:custGeom>
          <a:noFill/>
          <a:ln w="9525">
            <a:solidFill>
              <a:schemeClr val="tx1"/>
            </a:solidFill>
            <a:round/>
          </a:ln>
        </p:spPr>
        <p:txBody>
          <a:bodyPr/>
          <a:lstStyle/>
          <a:p>
            <a:endParaRPr lang="zh-CN" altLang="en-US">
              <a:latin typeface="+mn-ea"/>
            </a:endParaRPr>
          </a:p>
        </p:txBody>
      </p:sp>
      <p:sp>
        <p:nvSpPr>
          <p:cNvPr id="143507" name="Oval 149"/>
          <p:cNvSpPr>
            <a:spLocks noChangeArrowheads="1"/>
          </p:cNvSpPr>
          <p:nvPr/>
        </p:nvSpPr>
        <p:spPr bwMode="auto">
          <a:xfrm>
            <a:off x="8205789" y="5643564"/>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508" name="Oval 150"/>
          <p:cNvSpPr>
            <a:spLocks noChangeArrowheads="1"/>
          </p:cNvSpPr>
          <p:nvPr/>
        </p:nvSpPr>
        <p:spPr bwMode="auto">
          <a:xfrm>
            <a:off x="7180264" y="5643564"/>
            <a:ext cx="65087" cy="60325"/>
          </a:xfrm>
          <a:prstGeom prst="ellipse">
            <a:avLst/>
          </a:prstGeom>
          <a:solidFill>
            <a:schemeClr val="tx1"/>
          </a:solidFill>
          <a:ln w="9525">
            <a:solidFill>
              <a:schemeClr val="tx1"/>
            </a:solidFill>
            <a:round/>
          </a:ln>
        </p:spPr>
        <p:txBody>
          <a:bodyPr/>
          <a:lstStyle/>
          <a:p>
            <a:pPr algn="r"/>
            <a:endParaRPr lang="zh-CN" altLang="en-US">
              <a:solidFill>
                <a:srgbClr val="C00000"/>
              </a:solidFill>
              <a:latin typeface="+mn-ea"/>
            </a:endParaRPr>
          </a:p>
        </p:txBody>
      </p:sp>
      <p:sp>
        <p:nvSpPr>
          <p:cNvPr id="143509" name="Oval 151"/>
          <p:cNvSpPr>
            <a:spLocks noChangeArrowheads="1"/>
          </p:cNvSpPr>
          <p:nvPr/>
        </p:nvSpPr>
        <p:spPr bwMode="auto">
          <a:xfrm>
            <a:off x="6159500" y="5643564"/>
            <a:ext cx="65088" cy="60325"/>
          </a:xfrm>
          <a:prstGeom prst="ellipse">
            <a:avLst/>
          </a:prstGeom>
          <a:solidFill>
            <a:schemeClr val="tx1"/>
          </a:solidFill>
          <a:ln w="9525">
            <a:solidFill>
              <a:schemeClr val="tx1"/>
            </a:solidFill>
            <a:round/>
          </a:ln>
        </p:spPr>
        <p:txBody>
          <a:bodyPr/>
          <a:lstStyle/>
          <a:p>
            <a:pPr algn="r"/>
            <a:endParaRPr lang="zh-CN" altLang="en-US">
              <a:latin typeface="+mn-ea"/>
            </a:endParaRPr>
          </a:p>
        </p:txBody>
      </p:sp>
      <p:sp>
        <p:nvSpPr>
          <p:cNvPr id="143510" name="Line 152"/>
          <p:cNvSpPr>
            <a:spLocks noChangeShapeType="1"/>
          </p:cNvSpPr>
          <p:nvPr/>
        </p:nvSpPr>
        <p:spPr bwMode="auto">
          <a:xfrm>
            <a:off x="8751888" y="5756275"/>
            <a:ext cx="0" cy="304165"/>
          </a:xfrm>
          <a:prstGeom prst="line">
            <a:avLst/>
          </a:prstGeom>
          <a:noFill/>
          <a:ln w="9525">
            <a:solidFill>
              <a:schemeClr val="tx1"/>
            </a:solidFill>
            <a:round/>
          </a:ln>
        </p:spPr>
        <p:txBody>
          <a:bodyPr/>
          <a:lstStyle/>
          <a:p>
            <a:endParaRPr lang="zh-CN" altLang="en-US">
              <a:solidFill>
                <a:srgbClr val="C00000"/>
              </a:solidFill>
              <a:latin typeface="+mn-ea"/>
            </a:endParaRPr>
          </a:p>
        </p:txBody>
      </p:sp>
      <p:grpSp>
        <p:nvGrpSpPr>
          <p:cNvPr id="143511" name="Group 153"/>
          <p:cNvGrpSpPr/>
          <p:nvPr/>
        </p:nvGrpSpPr>
        <p:grpSpPr bwMode="auto">
          <a:xfrm>
            <a:off x="2711450" y="2163763"/>
            <a:ext cx="509588" cy="3211512"/>
            <a:chOff x="1056" y="1458"/>
            <a:chExt cx="162" cy="2023"/>
          </a:xfrm>
        </p:grpSpPr>
        <p:sp>
          <p:nvSpPr>
            <p:cNvPr id="1248410" name="Text Box 154"/>
            <p:cNvSpPr txBox="1">
              <a:spLocks noChangeArrowheads="1"/>
            </p:cNvSpPr>
            <p:nvPr/>
          </p:nvSpPr>
          <p:spPr bwMode="auto">
            <a:xfrm>
              <a:off x="1056" y="1458"/>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3</a:t>
              </a:r>
              <a:endParaRPr lang="en-US" altLang="zh-CN">
                <a:effectLst>
                  <a:outerShdw blurRad="38100" dist="38100" dir="2700000" algn="tl">
                    <a:srgbClr val="C0C0C0"/>
                  </a:outerShdw>
                </a:effectLst>
                <a:latin typeface="+mn-ea"/>
              </a:endParaRPr>
            </a:p>
          </p:txBody>
        </p:sp>
        <p:sp>
          <p:nvSpPr>
            <p:cNvPr id="1248411" name="Text Box 155"/>
            <p:cNvSpPr txBox="1">
              <a:spLocks noChangeArrowheads="1"/>
            </p:cNvSpPr>
            <p:nvPr/>
          </p:nvSpPr>
          <p:spPr bwMode="auto">
            <a:xfrm>
              <a:off x="1056" y="1871"/>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2</a:t>
              </a:r>
              <a:endParaRPr lang="en-US" altLang="zh-CN">
                <a:effectLst>
                  <a:outerShdw blurRad="38100" dist="38100" dir="2700000" algn="tl">
                    <a:srgbClr val="C0C0C0"/>
                  </a:outerShdw>
                </a:effectLst>
                <a:latin typeface="+mn-ea"/>
              </a:endParaRPr>
            </a:p>
          </p:txBody>
        </p:sp>
        <p:sp>
          <p:nvSpPr>
            <p:cNvPr id="1248412" name="Text Box 156"/>
            <p:cNvSpPr txBox="1">
              <a:spLocks noChangeArrowheads="1"/>
            </p:cNvSpPr>
            <p:nvPr/>
          </p:nvSpPr>
          <p:spPr bwMode="auto">
            <a:xfrm>
              <a:off x="1056" y="2936"/>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1</a:t>
              </a:r>
              <a:endParaRPr lang="en-US" altLang="zh-CN">
                <a:effectLst>
                  <a:outerShdw blurRad="38100" dist="38100" dir="2700000" algn="tl">
                    <a:srgbClr val="C0C0C0"/>
                  </a:outerShdw>
                </a:effectLst>
                <a:latin typeface="+mn-ea"/>
              </a:endParaRPr>
            </a:p>
          </p:txBody>
        </p:sp>
        <p:sp>
          <p:nvSpPr>
            <p:cNvPr id="1248413" name="Text Box 157"/>
            <p:cNvSpPr txBox="1">
              <a:spLocks noChangeArrowheads="1"/>
            </p:cNvSpPr>
            <p:nvPr/>
          </p:nvSpPr>
          <p:spPr bwMode="auto">
            <a:xfrm>
              <a:off x="1056" y="3349"/>
              <a:ext cx="162" cy="132"/>
            </a:xfrm>
            <a:prstGeom prst="rect">
              <a:avLst/>
            </a:prstGeom>
            <a:noFill/>
            <a:ln w="16510">
              <a:noFill/>
              <a:miter lim="800000"/>
            </a:ln>
          </p:spPr>
          <p:txBody>
            <a:bodyPr lIns="0" tIns="0" rIns="0" bIns="0"/>
            <a:lstStyle/>
            <a:p>
              <a:pPr algn="r">
                <a:defRPr/>
              </a:pPr>
              <a:r>
                <a:rPr lang="en-US" altLang="zh-CN">
                  <a:latin typeface="+mn-ea"/>
                </a:rPr>
                <a:t>A</a:t>
              </a:r>
              <a:r>
                <a:rPr lang="en-US" altLang="zh-CN" baseline="-25000">
                  <a:latin typeface="+mn-ea"/>
                </a:rPr>
                <a:t>0</a:t>
              </a:r>
              <a:endParaRPr lang="en-US" altLang="zh-CN">
                <a:effectLst>
                  <a:outerShdw blurRad="38100" dist="38100" dir="2700000" algn="tl">
                    <a:srgbClr val="C0C0C0"/>
                  </a:outerShdw>
                </a:effectLst>
                <a:latin typeface="+mn-ea"/>
              </a:endParaRPr>
            </a:p>
          </p:txBody>
        </p:sp>
      </p:grpSp>
      <p:grpSp>
        <p:nvGrpSpPr>
          <p:cNvPr id="143512" name="Group 158"/>
          <p:cNvGrpSpPr/>
          <p:nvPr/>
        </p:nvGrpSpPr>
        <p:grpSpPr bwMode="auto">
          <a:xfrm>
            <a:off x="3644900" y="1808164"/>
            <a:ext cx="431800" cy="3533775"/>
            <a:chOff x="1628" y="1331"/>
            <a:chExt cx="161" cy="2226"/>
          </a:xfrm>
        </p:grpSpPr>
        <p:sp>
          <p:nvSpPr>
            <p:cNvPr id="1248415" name="Text Box 159"/>
            <p:cNvSpPr txBox="1">
              <a:spLocks noChangeArrowheads="1"/>
            </p:cNvSpPr>
            <p:nvPr/>
          </p:nvSpPr>
          <p:spPr bwMode="auto">
            <a:xfrm>
              <a:off x="1628" y="1331"/>
              <a:ext cx="161" cy="132"/>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16" name="Text Box 160"/>
            <p:cNvSpPr txBox="1">
              <a:spLocks noChangeArrowheads="1"/>
            </p:cNvSpPr>
            <p:nvPr/>
          </p:nvSpPr>
          <p:spPr bwMode="auto">
            <a:xfrm>
              <a:off x="1628" y="1486"/>
              <a:ext cx="161" cy="131"/>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17" name="Text Box 161"/>
            <p:cNvSpPr txBox="1">
              <a:spLocks noChangeArrowheads="1"/>
            </p:cNvSpPr>
            <p:nvPr/>
          </p:nvSpPr>
          <p:spPr bwMode="auto">
            <a:xfrm>
              <a:off x="1628" y="1662"/>
              <a:ext cx="161" cy="132"/>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18" name="Text Box 162"/>
            <p:cNvSpPr txBox="1">
              <a:spLocks noChangeArrowheads="1"/>
            </p:cNvSpPr>
            <p:nvPr/>
          </p:nvSpPr>
          <p:spPr bwMode="auto">
            <a:xfrm>
              <a:off x="1628" y="1838"/>
              <a:ext cx="161" cy="132"/>
            </a:xfrm>
            <a:prstGeom prst="rect">
              <a:avLst/>
            </a:prstGeom>
            <a:noFill/>
            <a:ln w="16510">
              <a:noFill/>
              <a:miter lim="800000"/>
            </a:ln>
          </p:spPr>
          <p:txBody>
            <a:bodyPr lIns="0" tIns="0" rIns="0" bIns="0"/>
            <a:lstStyle/>
            <a:p>
              <a:pPr algn="r">
                <a:defRPr/>
              </a:pPr>
              <a:r>
                <a:rPr lang="en-US" altLang="zh-CN" sz="1400">
                  <a:latin typeface="+mn-ea"/>
                </a:rPr>
                <a:t>X</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sp>
          <p:nvSpPr>
            <p:cNvPr id="1248419" name="Text Box 163"/>
            <p:cNvSpPr txBox="1">
              <a:spLocks noChangeArrowheads="1"/>
            </p:cNvSpPr>
            <p:nvPr/>
          </p:nvSpPr>
          <p:spPr bwMode="auto">
            <a:xfrm>
              <a:off x="1628" y="2966"/>
              <a:ext cx="161" cy="132"/>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0</a:t>
              </a:r>
              <a:endParaRPr lang="en-US" altLang="zh-CN" sz="1400">
                <a:effectLst>
                  <a:outerShdw blurRad="38100" dist="38100" dir="2700000" algn="tl">
                    <a:srgbClr val="C0C0C0"/>
                  </a:outerShdw>
                </a:effectLst>
                <a:latin typeface="+mn-ea"/>
              </a:endParaRPr>
            </a:p>
          </p:txBody>
        </p:sp>
        <p:sp>
          <p:nvSpPr>
            <p:cNvPr id="1248420" name="Text Box 164"/>
            <p:cNvSpPr txBox="1">
              <a:spLocks noChangeArrowheads="1"/>
            </p:cNvSpPr>
            <p:nvPr/>
          </p:nvSpPr>
          <p:spPr bwMode="auto">
            <a:xfrm>
              <a:off x="1628" y="3122"/>
              <a:ext cx="161" cy="131"/>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1</a:t>
              </a:r>
              <a:endParaRPr lang="en-US" altLang="zh-CN" sz="1400">
                <a:effectLst>
                  <a:outerShdw blurRad="38100" dist="38100" dir="2700000" algn="tl">
                    <a:srgbClr val="C0C0C0"/>
                  </a:outerShdw>
                </a:effectLst>
                <a:latin typeface="+mn-ea"/>
              </a:endParaRPr>
            </a:p>
          </p:txBody>
        </p:sp>
        <p:sp>
          <p:nvSpPr>
            <p:cNvPr id="1248421" name="Text Box 165"/>
            <p:cNvSpPr txBox="1">
              <a:spLocks noChangeArrowheads="1"/>
            </p:cNvSpPr>
            <p:nvPr/>
          </p:nvSpPr>
          <p:spPr bwMode="auto">
            <a:xfrm>
              <a:off x="1628" y="3276"/>
              <a:ext cx="161" cy="132"/>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2</a:t>
              </a:r>
              <a:endParaRPr lang="en-US" altLang="zh-CN" sz="1400">
                <a:effectLst>
                  <a:outerShdw blurRad="38100" dist="38100" dir="2700000" algn="tl">
                    <a:srgbClr val="C0C0C0"/>
                  </a:outerShdw>
                </a:effectLst>
                <a:latin typeface="+mn-ea"/>
              </a:endParaRPr>
            </a:p>
          </p:txBody>
        </p:sp>
        <p:sp>
          <p:nvSpPr>
            <p:cNvPr id="1248422" name="Text Box 166"/>
            <p:cNvSpPr txBox="1">
              <a:spLocks noChangeArrowheads="1"/>
            </p:cNvSpPr>
            <p:nvPr/>
          </p:nvSpPr>
          <p:spPr bwMode="auto">
            <a:xfrm>
              <a:off x="1628" y="3425"/>
              <a:ext cx="161" cy="132"/>
            </a:xfrm>
            <a:prstGeom prst="rect">
              <a:avLst/>
            </a:prstGeom>
            <a:noFill/>
            <a:ln w="16510">
              <a:noFill/>
              <a:miter lim="800000"/>
            </a:ln>
          </p:spPr>
          <p:txBody>
            <a:bodyPr lIns="0" tIns="0" rIns="0" bIns="0"/>
            <a:lstStyle/>
            <a:p>
              <a:pPr algn="r">
                <a:defRPr/>
              </a:pPr>
              <a:r>
                <a:rPr lang="en-US" altLang="zh-CN" sz="1400">
                  <a:latin typeface="+mn-ea"/>
                </a:rPr>
                <a:t>Y</a:t>
              </a:r>
              <a:r>
                <a:rPr lang="en-US" altLang="zh-CN" sz="1400" baseline="-25000">
                  <a:latin typeface="+mn-ea"/>
                </a:rPr>
                <a:t>3</a:t>
              </a:r>
              <a:endParaRPr lang="en-US" altLang="zh-CN" sz="1400">
                <a:effectLst>
                  <a:outerShdw blurRad="38100" dist="38100" dir="2700000" algn="tl">
                    <a:srgbClr val="C0C0C0"/>
                  </a:outerShdw>
                </a:effectLst>
                <a:latin typeface="+mn-ea"/>
              </a:endParaRPr>
            </a:p>
          </p:txBody>
        </p:sp>
      </p:grpSp>
      <p:sp>
        <p:nvSpPr>
          <p:cNvPr id="1248423" name="Text Box 167"/>
          <p:cNvSpPr txBox="1">
            <a:spLocks noChangeArrowheads="1"/>
          </p:cNvSpPr>
          <p:nvPr/>
        </p:nvSpPr>
        <p:spPr bwMode="auto">
          <a:xfrm>
            <a:off x="9120188" y="5565775"/>
            <a:ext cx="995362" cy="190500"/>
          </a:xfrm>
          <a:prstGeom prst="rect">
            <a:avLst/>
          </a:prstGeom>
          <a:noFill/>
          <a:ln w="16510">
            <a:noFill/>
            <a:miter lim="800000"/>
          </a:ln>
        </p:spPr>
        <p:txBody>
          <a:bodyPr lIns="0" tIns="0" rIns="0" bIns="0"/>
          <a:lstStyle/>
          <a:p>
            <a:pPr>
              <a:defRPr/>
            </a:pPr>
            <a:r>
              <a:rPr lang="zh-CN" altLang="en-US">
                <a:solidFill>
                  <a:srgbClr val="C00000"/>
                </a:solidFill>
                <a:latin typeface="+mn-ea"/>
              </a:rPr>
              <a:t>输出</a:t>
            </a:r>
            <a:endParaRPr lang="zh-CN" altLang="en-US">
              <a:solidFill>
                <a:srgbClr val="C00000"/>
              </a:solidFill>
              <a:effectLst>
                <a:outerShdw blurRad="38100" dist="38100" dir="2700000" algn="tl">
                  <a:srgbClr val="C0C0C0"/>
                </a:outerShdw>
              </a:effectLst>
              <a:latin typeface="+mn-ea"/>
            </a:endParaRPr>
          </a:p>
        </p:txBody>
      </p:sp>
      <p:sp>
        <p:nvSpPr>
          <p:cNvPr id="1248424" name="Text Box 168"/>
          <p:cNvSpPr txBox="1">
            <a:spLocks noChangeArrowheads="1"/>
          </p:cNvSpPr>
          <p:nvPr/>
        </p:nvSpPr>
        <p:spPr bwMode="auto">
          <a:xfrm>
            <a:off x="7827965" y="5877092"/>
            <a:ext cx="836612" cy="330200"/>
          </a:xfrm>
          <a:prstGeom prst="rect">
            <a:avLst/>
          </a:prstGeom>
          <a:noFill/>
          <a:ln w="16510">
            <a:noFill/>
            <a:miter lim="800000"/>
          </a:ln>
        </p:spPr>
        <p:txBody>
          <a:bodyPr lIns="0" tIns="0" rIns="0" bIns="0"/>
          <a:lstStyle/>
          <a:p>
            <a:pPr algn="r">
              <a:defRPr/>
            </a:pPr>
            <a:r>
              <a:rPr lang="zh-CN" altLang="en-US">
                <a:solidFill>
                  <a:srgbClr val="C00000"/>
                </a:solidFill>
                <a:latin typeface="+mn-ea"/>
              </a:rPr>
              <a:t>片选</a:t>
            </a:r>
            <a:endParaRPr lang="zh-CN" altLang="en-US">
              <a:solidFill>
                <a:srgbClr val="C00000"/>
              </a:solidFill>
              <a:effectLst>
                <a:outerShdw blurRad="38100" dist="38100" dir="2700000" algn="tl">
                  <a:srgbClr val="C0C0C0"/>
                </a:outerShdw>
              </a:effectLst>
              <a:latin typeface="+mn-ea"/>
            </a:endParaRPr>
          </a:p>
        </p:txBody>
      </p:sp>
      <p:sp>
        <p:nvSpPr>
          <p:cNvPr id="1248425" name="Text Box 169"/>
          <p:cNvSpPr txBox="1">
            <a:spLocks noChangeArrowheads="1"/>
          </p:cNvSpPr>
          <p:nvPr/>
        </p:nvSpPr>
        <p:spPr bwMode="auto">
          <a:xfrm>
            <a:off x="8751888" y="1412875"/>
            <a:ext cx="493712" cy="152400"/>
          </a:xfrm>
          <a:prstGeom prst="rect">
            <a:avLst/>
          </a:prstGeom>
          <a:noFill/>
          <a:ln w="16510">
            <a:noFill/>
            <a:miter lim="800000"/>
          </a:ln>
        </p:spPr>
        <p:txBody>
          <a:bodyPr lIns="0" tIns="0" rIns="0" bIns="0"/>
          <a:lstStyle/>
          <a:p>
            <a:pPr algn="r">
              <a:defRPr/>
            </a:pPr>
            <a:r>
              <a:rPr lang="en-US" altLang="zh-CN">
                <a:solidFill>
                  <a:srgbClr val="C00000"/>
                </a:solidFill>
                <a:latin typeface="+mn-ea"/>
              </a:rPr>
              <a:t>V</a:t>
            </a:r>
            <a:r>
              <a:rPr lang="en-US" altLang="zh-CN" baseline="-25000">
                <a:solidFill>
                  <a:srgbClr val="C00000"/>
                </a:solidFill>
                <a:latin typeface="+mn-ea"/>
              </a:rPr>
              <a:t>CC</a:t>
            </a:r>
            <a:endParaRPr lang="en-US" altLang="zh-CN" dirty="0">
              <a:solidFill>
                <a:srgbClr val="C00000"/>
              </a:solidFill>
              <a:effectLst>
                <a:outerShdw blurRad="38100" dist="38100" dir="2700000" algn="tl">
                  <a:srgbClr val="C0C0C0"/>
                </a:outerShdw>
              </a:effectLst>
              <a:latin typeface="+mn-ea"/>
            </a:endParaRPr>
          </a:p>
        </p:txBody>
      </p:sp>
      <p:grpSp>
        <p:nvGrpSpPr>
          <p:cNvPr id="143516" name="Group 170"/>
          <p:cNvGrpSpPr/>
          <p:nvPr/>
        </p:nvGrpSpPr>
        <p:grpSpPr bwMode="auto">
          <a:xfrm rot="-5400000">
            <a:off x="4764882" y="1737520"/>
            <a:ext cx="246063" cy="85725"/>
            <a:chOff x="11791" y="9249"/>
            <a:chExt cx="256" cy="79"/>
          </a:xfrm>
        </p:grpSpPr>
        <p:sp>
          <p:nvSpPr>
            <p:cNvPr id="143645" name="Rectangle 17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46" name="Group 172"/>
            <p:cNvGrpSpPr/>
            <p:nvPr/>
          </p:nvGrpSpPr>
          <p:grpSpPr bwMode="auto">
            <a:xfrm>
              <a:off x="11791" y="9249"/>
              <a:ext cx="256" cy="79"/>
              <a:chOff x="11791" y="9249"/>
              <a:chExt cx="256" cy="79"/>
            </a:xfrm>
          </p:grpSpPr>
          <p:sp>
            <p:nvSpPr>
              <p:cNvPr id="143647" name="Line 17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48" name="Line 17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17" name="Group 175"/>
          <p:cNvGrpSpPr/>
          <p:nvPr/>
        </p:nvGrpSpPr>
        <p:grpSpPr bwMode="auto">
          <a:xfrm rot="-5400000">
            <a:off x="5796757" y="1739107"/>
            <a:ext cx="246063" cy="82550"/>
            <a:chOff x="11791" y="9249"/>
            <a:chExt cx="256" cy="79"/>
          </a:xfrm>
        </p:grpSpPr>
        <p:sp>
          <p:nvSpPr>
            <p:cNvPr id="143641" name="Rectangle 17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42" name="Group 177"/>
            <p:cNvGrpSpPr/>
            <p:nvPr/>
          </p:nvGrpSpPr>
          <p:grpSpPr bwMode="auto">
            <a:xfrm>
              <a:off x="11791" y="9249"/>
              <a:ext cx="256" cy="79"/>
              <a:chOff x="11791" y="9249"/>
              <a:chExt cx="256" cy="79"/>
            </a:xfrm>
          </p:grpSpPr>
          <p:sp>
            <p:nvSpPr>
              <p:cNvPr id="143643" name="Line 17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44" name="Line 17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18" name="Group 180"/>
          <p:cNvGrpSpPr/>
          <p:nvPr/>
        </p:nvGrpSpPr>
        <p:grpSpPr bwMode="auto">
          <a:xfrm rot="-5400000">
            <a:off x="6825457" y="1739107"/>
            <a:ext cx="246063" cy="82550"/>
            <a:chOff x="11791" y="9249"/>
            <a:chExt cx="256" cy="79"/>
          </a:xfrm>
        </p:grpSpPr>
        <p:sp>
          <p:nvSpPr>
            <p:cNvPr id="143637" name="Rectangle 18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38" name="Group 182"/>
            <p:cNvGrpSpPr/>
            <p:nvPr/>
          </p:nvGrpSpPr>
          <p:grpSpPr bwMode="auto">
            <a:xfrm>
              <a:off x="11791" y="9249"/>
              <a:ext cx="256" cy="79"/>
              <a:chOff x="11791" y="9249"/>
              <a:chExt cx="256" cy="79"/>
            </a:xfrm>
          </p:grpSpPr>
          <p:sp>
            <p:nvSpPr>
              <p:cNvPr id="143639" name="Line 18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40" name="Line 18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19" name="Group 185"/>
          <p:cNvGrpSpPr/>
          <p:nvPr/>
        </p:nvGrpSpPr>
        <p:grpSpPr bwMode="auto">
          <a:xfrm rot="-5400000">
            <a:off x="7854157" y="1739107"/>
            <a:ext cx="246063" cy="82550"/>
            <a:chOff x="11791" y="9249"/>
            <a:chExt cx="256" cy="79"/>
          </a:xfrm>
        </p:grpSpPr>
        <p:sp>
          <p:nvSpPr>
            <p:cNvPr id="143633" name="Rectangle 18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34" name="Group 187"/>
            <p:cNvGrpSpPr/>
            <p:nvPr/>
          </p:nvGrpSpPr>
          <p:grpSpPr bwMode="auto">
            <a:xfrm>
              <a:off x="11791" y="9249"/>
              <a:ext cx="256" cy="79"/>
              <a:chOff x="11791" y="9249"/>
              <a:chExt cx="256" cy="79"/>
            </a:xfrm>
          </p:grpSpPr>
          <p:sp>
            <p:nvSpPr>
              <p:cNvPr id="143635" name="Line 18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36" name="Line 18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20" name="Group 190"/>
          <p:cNvGrpSpPr/>
          <p:nvPr/>
        </p:nvGrpSpPr>
        <p:grpSpPr bwMode="auto">
          <a:xfrm>
            <a:off x="4500563" y="2162175"/>
            <a:ext cx="273050" cy="76200"/>
            <a:chOff x="11791" y="9249"/>
            <a:chExt cx="256" cy="79"/>
          </a:xfrm>
        </p:grpSpPr>
        <p:sp>
          <p:nvSpPr>
            <p:cNvPr id="143629" name="Rectangle 19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30" name="Group 192"/>
            <p:cNvGrpSpPr/>
            <p:nvPr/>
          </p:nvGrpSpPr>
          <p:grpSpPr bwMode="auto">
            <a:xfrm>
              <a:off x="11791" y="9249"/>
              <a:ext cx="256" cy="79"/>
              <a:chOff x="11791" y="9249"/>
              <a:chExt cx="256" cy="79"/>
            </a:xfrm>
          </p:grpSpPr>
          <p:sp>
            <p:nvSpPr>
              <p:cNvPr id="143631" name="Line 19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32" name="Line 19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1" name="Group 195"/>
          <p:cNvGrpSpPr/>
          <p:nvPr/>
        </p:nvGrpSpPr>
        <p:grpSpPr bwMode="auto">
          <a:xfrm>
            <a:off x="5529263" y="2162175"/>
            <a:ext cx="273050" cy="76200"/>
            <a:chOff x="11791" y="9249"/>
            <a:chExt cx="256" cy="79"/>
          </a:xfrm>
        </p:grpSpPr>
        <p:sp>
          <p:nvSpPr>
            <p:cNvPr id="143625" name="Rectangle 19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26" name="Group 197"/>
            <p:cNvGrpSpPr/>
            <p:nvPr/>
          </p:nvGrpSpPr>
          <p:grpSpPr bwMode="auto">
            <a:xfrm>
              <a:off x="11791" y="9249"/>
              <a:ext cx="256" cy="79"/>
              <a:chOff x="11791" y="9249"/>
              <a:chExt cx="256" cy="79"/>
            </a:xfrm>
          </p:grpSpPr>
          <p:sp>
            <p:nvSpPr>
              <p:cNvPr id="143627" name="Line 19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28" name="Line 19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2" name="Group 200"/>
          <p:cNvGrpSpPr/>
          <p:nvPr/>
        </p:nvGrpSpPr>
        <p:grpSpPr bwMode="auto">
          <a:xfrm>
            <a:off x="6554788" y="2162175"/>
            <a:ext cx="273050" cy="76200"/>
            <a:chOff x="11791" y="9249"/>
            <a:chExt cx="256" cy="79"/>
          </a:xfrm>
        </p:grpSpPr>
        <p:sp>
          <p:nvSpPr>
            <p:cNvPr id="143621" name="Rectangle 20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22" name="Group 202"/>
            <p:cNvGrpSpPr/>
            <p:nvPr/>
          </p:nvGrpSpPr>
          <p:grpSpPr bwMode="auto">
            <a:xfrm>
              <a:off x="11791" y="9249"/>
              <a:ext cx="256" cy="79"/>
              <a:chOff x="11791" y="9249"/>
              <a:chExt cx="256" cy="79"/>
            </a:xfrm>
          </p:grpSpPr>
          <p:sp>
            <p:nvSpPr>
              <p:cNvPr id="143623" name="Line 20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24" name="Line 20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3" name="Group 205"/>
          <p:cNvGrpSpPr/>
          <p:nvPr/>
        </p:nvGrpSpPr>
        <p:grpSpPr bwMode="auto">
          <a:xfrm>
            <a:off x="7583488" y="2162175"/>
            <a:ext cx="273050" cy="76200"/>
            <a:chOff x="11791" y="9249"/>
            <a:chExt cx="256" cy="79"/>
          </a:xfrm>
        </p:grpSpPr>
        <p:sp>
          <p:nvSpPr>
            <p:cNvPr id="143617" name="Rectangle 20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18" name="Group 207"/>
            <p:cNvGrpSpPr/>
            <p:nvPr/>
          </p:nvGrpSpPr>
          <p:grpSpPr bwMode="auto">
            <a:xfrm>
              <a:off x="11791" y="9249"/>
              <a:ext cx="256" cy="79"/>
              <a:chOff x="11791" y="9249"/>
              <a:chExt cx="256" cy="79"/>
            </a:xfrm>
          </p:grpSpPr>
          <p:sp>
            <p:nvSpPr>
              <p:cNvPr id="143619" name="Line 20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20" name="Line 20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24" name="Group 210"/>
          <p:cNvGrpSpPr/>
          <p:nvPr/>
        </p:nvGrpSpPr>
        <p:grpSpPr bwMode="auto">
          <a:xfrm>
            <a:off x="4500563" y="2782888"/>
            <a:ext cx="273050" cy="76200"/>
            <a:chOff x="11791" y="9249"/>
            <a:chExt cx="256" cy="79"/>
          </a:xfrm>
        </p:grpSpPr>
        <p:sp>
          <p:nvSpPr>
            <p:cNvPr id="143613" name="Rectangle 21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14" name="Group 212"/>
            <p:cNvGrpSpPr/>
            <p:nvPr/>
          </p:nvGrpSpPr>
          <p:grpSpPr bwMode="auto">
            <a:xfrm>
              <a:off x="11791" y="9249"/>
              <a:ext cx="256" cy="79"/>
              <a:chOff x="11791" y="9249"/>
              <a:chExt cx="256" cy="79"/>
            </a:xfrm>
          </p:grpSpPr>
          <p:sp>
            <p:nvSpPr>
              <p:cNvPr id="143615" name="Line 21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16" name="Line 21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5" name="Group 215"/>
          <p:cNvGrpSpPr/>
          <p:nvPr/>
        </p:nvGrpSpPr>
        <p:grpSpPr bwMode="auto">
          <a:xfrm>
            <a:off x="5529263" y="2782888"/>
            <a:ext cx="273050" cy="76200"/>
            <a:chOff x="11791" y="9249"/>
            <a:chExt cx="256" cy="79"/>
          </a:xfrm>
        </p:grpSpPr>
        <p:sp>
          <p:nvSpPr>
            <p:cNvPr id="143609" name="Rectangle 21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10" name="Group 217"/>
            <p:cNvGrpSpPr/>
            <p:nvPr/>
          </p:nvGrpSpPr>
          <p:grpSpPr bwMode="auto">
            <a:xfrm>
              <a:off x="11791" y="9249"/>
              <a:ext cx="256" cy="79"/>
              <a:chOff x="11791" y="9249"/>
              <a:chExt cx="256" cy="79"/>
            </a:xfrm>
          </p:grpSpPr>
          <p:sp>
            <p:nvSpPr>
              <p:cNvPr id="143611" name="Line 21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12" name="Line 21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6" name="Group 220"/>
          <p:cNvGrpSpPr/>
          <p:nvPr/>
        </p:nvGrpSpPr>
        <p:grpSpPr bwMode="auto">
          <a:xfrm>
            <a:off x="6554788" y="2782888"/>
            <a:ext cx="273050" cy="76200"/>
            <a:chOff x="11791" y="9249"/>
            <a:chExt cx="256" cy="79"/>
          </a:xfrm>
        </p:grpSpPr>
        <p:sp>
          <p:nvSpPr>
            <p:cNvPr id="143605" name="Rectangle 22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606" name="Group 222"/>
            <p:cNvGrpSpPr/>
            <p:nvPr/>
          </p:nvGrpSpPr>
          <p:grpSpPr bwMode="auto">
            <a:xfrm>
              <a:off x="11791" y="9249"/>
              <a:ext cx="256" cy="79"/>
              <a:chOff x="11791" y="9249"/>
              <a:chExt cx="256" cy="79"/>
            </a:xfrm>
          </p:grpSpPr>
          <p:sp>
            <p:nvSpPr>
              <p:cNvPr id="143607" name="Line 22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08" name="Line 22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7" name="Group 225"/>
          <p:cNvGrpSpPr/>
          <p:nvPr/>
        </p:nvGrpSpPr>
        <p:grpSpPr bwMode="auto">
          <a:xfrm>
            <a:off x="7583488" y="2782888"/>
            <a:ext cx="273050" cy="76200"/>
            <a:chOff x="11791" y="9249"/>
            <a:chExt cx="256" cy="79"/>
          </a:xfrm>
        </p:grpSpPr>
        <p:sp>
          <p:nvSpPr>
            <p:cNvPr id="143601" name="Rectangle 22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602" name="Group 227"/>
            <p:cNvGrpSpPr/>
            <p:nvPr/>
          </p:nvGrpSpPr>
          <p:grpSpPr bwMode="auto">
            <a:xfrm>
              <a:off x="11791" y="9249"/>
              <a:ext cx="256" cy="79"/>
              <a:chOff x="11791" y="9249"/>
              <a:chExt cx="256" cy="79"/>
            </a:xfrm>
          </p:grpSpPr>
          <p:sp>
            <p:nvSpPr>
              <p:cNvPr id="143603" name="Line 22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604" name="Line 22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28" name="Group 230"/>
          <p:cNvGrpSpPr/>
          <p:nvPr/>
        </p:nvGrpSpPr>
        <p:grpSpPr bwMode="auto">
          <a:xfrm>
            <a:off x="4500563" y="3406776"/>
            <a:ext cx="273050" cy="74613"/>
            <a:chOff x="11791" y="9249"/>
            <a:chExt cx="256" cy="79"/>
          </a:xfrm>
        </p:grpSpPr>
        <p:sp>
          <p:nvSpPr>
            <p:cNvPr id="143597" name="Rectangle 23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98" name="Group 232"/>
            <p:cNvGrpSpPr/>
            <p:nvPr/>
          </p:nvGrpSpPr>
          <p:grpSpPr bwMode="auto">
            <a:xfrm>
              <a:off x="11791" y="9249"/>
              <a:ext cx="256" cy="79"/>
              <a:chOff x="11791" y="9249"/>
              <a:chExt cx="256" cy="79"/>
            </a:xfrm>
          </p:grpSpPr>
          <p:sp>
            <p:nvSpPr>
              <p:cNvPr id="143599" name="Line 23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600" name="Line 23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29" name="Group 235"/>
          <p:cNvGrpSpPr/>
          <p:nvPr/>
        </p:nvGrpSpPr>
        <p:grpSpPr bwMode="auto">
          <a:xfrm>
            <a:off x="5529263" y="3406776"/>
            <a:ext cx="273050" cy="74613"/>
            <a:chOff x="11791" y="9249"/>
            <a:chExt cx="256" cy="79"/>
          </a:xfrm>
        </p:grpSpPr>
        <p:sp>
          <p:nvSpPr>
            <p:cNvPr id="143593" name="Rectangle 23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94" name="Group 237"/>
            <p:cNvGrpSpPr/>
            <p:nvPr/>
          </p:nvGrpSpPr>
          <p:grpSpPr bwMode="auto">
            <a:xfrm>
              <a:off x="11791" y="9249"/>
              <a:ext cx="256" cy="79"/>
              <a:chOff x="11791" y="9249"/>
              <a:chExt cx="256" cy="79"/>
            </a:xfrm>
          </p:grpSpPr>
          <p:sp>
            <p:nvSpPr>
              <p:cNvPr id="143595" name="Line 23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96" name="Line 23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0" name="Group 240"/>
          <p:cNvGrpSpPr/>
          <p:nvPr/>
        </p:nvGrpSpPr>
        <p:grpSpPr bwMode="auto">
          <a:xfrm>
            <a:off x="6554788" y="3406776"/>
            <a:ext cx="273050" cy="74613"/>
            <a:chOff x="11791" y="9249"/>
            <a:chExt cx="256" cy="79"/>
          </a:xfrm>
        </p:grpSpPr>
        <p:sp>
          <p:nvSpPr>
            <p:cNvPr id="143589" name="Rectangle 24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90" name="Group 242"/>
            <p:cNvGrpSpPr/>
            <p:nvPr/>
          </p:nvGrpSpPr>
          <p:grpSpPr bwMode="auto">
            <a:xfrm>
              <a:off x="11791" y="9249"/>
              <a:ext cx="256" cy="79"/>
              <a:chOff x="11791" y="9249"/>
              <a:chExt cx="256" cy="79"/>
            </a:xfrm>
          </p:grpSpPr>
          <p:sp>
            <p:nvSpPr>
              <p:cNvPr id="143591" name="Line 24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92" name="Line 24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1" name="Group 245"/>
          <p:cNvGrpSpPr/>
          <p:nvPr/>
        </p:nvGrpSpPr>
        <p:grpSpPr bwMode="auto">
          <a:xfrm>
            <a:off x="7583488" y="3406776"/>
            <a:ext cx="273050" cy="74613"/>
            <a:chOff x="11791" y="9249"/>
            <a:chExt cx="256" cy="79"/>
          </a:xfrm>
        </p:grpSpPr>
        <p:sp>
          <p:nvSpPr>
            <p:cNvPr id="143585" name="Rectangle 24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586" name="Group 247"/>
            <p:cNvGrpSpPr/>
            <p:nvPr/>
          </p:nvGrpSpPr>
          <p:grpSpPr bwMode="auto">
            <a:xfrm>
              <a:off x="11791" y="9249"/>
              <a:ext cx="256" cy="79"/>
              <a:chOff x="11791" y="9249"/>
              <a:chExt cx="256" cy="79"/>
            </a:xfrm>
          </p:grpSpPr>
          <p:sp>
            <p:nvSpPr>
              <p:cNvPr id="143587" name="Line 24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588" name="Line 24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32" name="Group 250"/>
          <p:cNvGrpSpPr/>
          <p:nvPr/>
        </p:nvGrpSpPr>
        <p:grpSpPr bwMode="auto">
          <a:xfrm>
            <a:off x="4500563" y="4033838"/>
            <a:ext cx="273050" cy="74612"/>
            <a:chOff x="11791" y="9249"/>
            <a:chExt cx="256" cy="79"/>
          </a:xfrm>
        </p:grpSpPr>
        <p:sp>
          <p:nvSpPr>
            <p:cNvPr id="143581" name="Rectangle 25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82" name="Group 252"/>
            <p:cNvGrpSpPr/>
            <p:nvPr/>
          </p:nvGrpSpPr>
          <p:grpSpPr bwMode="auto">
            <a:xfrm>
              <a:off x="11791" y="9249"/>
              <a:ext cx="256" cy="79"/>
              <a:chOff x="11791" y="9249"/>
              <a:chExt cx="256" cy="79"/>
            </a:xfrm>
          </p:grpSpPr>
          <p:sp>
            <p:nvSpPr>
              <p:cNvPr id="143583" name="Line 25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84" name="Line 25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3" name="Group 255"/>
          <p:cNvGrpSpPr/>
          <p:nvPr/>
        </p:nvGrpSpPr>
        <p:grpSpPr bwMode="auto">
          <a:xfrm>
            <a:off x="5529263" y="4033838"/>
            <a:ext cx="273050" cy="74612"/>
            <a:chOff x="11791" y="9249"/>
            <a:chExt cx="256" cy="79"/>
          </a:xfrm>
        </p:grpSpPr>
        <p:sp>
          <p:nvSpPr>
            <p:cNvPr id="143577" name="Rectangle 25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78" name="Group 257"/>
            <p:cNvGrpSpPr/>
            <p:nvPr/>
          </p:nvGrpSpPr>
          <p:grpSpPr bwMode="auto">
            <a:xfrm>
              <a:off x="11791" y="9249"/>
              <a:ext cx="256" cy="79"/>
              <a:chOff x="11791" y="9249"/>
              <a:chExt cx="256" cy="79"/>
            </a:xfrm>
          </p:grpSpPr>
          <p:sp>
            <p:nvSpPr>
              <p:cNvPr id="143579" name="Line 25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80" name="Line 25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4" name="Group 260"/>
          <p:cNvGrpSpPr/>
          <p:nvPr/>
        </p:nvGrpSpPr>
        <p:grpSpPr bwMode="auto">
          <a:xfrm>
            <a:off x="6554788" y="4033838"/>
            <a:ext cx="273050" cy="74612"/>
            <a:chOff x="11791" y="9249"/>
            <a:chExt cx="256" cy="79"/>
          </a:xfrm>
        </p:grpSpPr>
        <p:sp>
          <p:nvSpPr>
            <p:cNvPr id="143573" name="Rectangle 261"/>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latin typeface="+mn-ea"/>
              </a:endParaRPr>
            </a:p>
          </p:txBody>
        </p:sp>
        <p:grpSp>
          <p:nvGrpSpPr>
            <p:cNvPr id="143574" name="Group 262"/>
            <p:cNvGrpSpPr/>
            <p:nvPr/>
          </p:nvGrpSpPr>
          <p:grpSpPr bwMode="auto">
            <a:xfrm>
              <a:off x="11791" y="9249"/>
              <a:ext cx="256" cy="79"/>
              <a:chOff x="11791" y="9249"/>
              <a:chExt cx="256" cy="79"/>
            </a:xfrm>
          </p:grpSpPr>
          <p:sp>
            <p:nvSpPr>
              <p:cNvPr id="143575" name="Line 263"/>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latin typeface="+mn-ea"/>
                </a:endParaRPr>
              </a:p>
            </p:txBody>
          </p:sp>
          <p:sp>
            <p:nvSpPr>
              <p:cNvPr id="143576" name="Line 264"/>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latin typeface="+mn-ea"/>
                </a:endParaRPr>
              </a:p>
            </p:txBody>
          </p:sp>
        </p:grpSp>
      </p:grpSp>
      <p:grpSp>
        <p:nvGrpSpPr>
          <p:cNvPr id="143535" name="Group 265"/>
          <p:cNvGrpSpPr/>
          <p:nvPr/>
        </p:nvGrpSpPr>
        <p:grpSpPr bwMode="auto">
          <a:xfrm>
            <a:off x="7583488" y="4033838"/>
            <a:ext cx="273050" cy="74612"/>
            <a:chOff x="11791" y="9249"/>
            <a:chExt cx="256" cy="79"/>
          </a:xfrm>
        </p:grpSpPr>
        <p:sp>
          <p:nvSpPr>
            <p:cNvPr id="143569" name="Rectangle 266"/>
            <p:cNvSpPr>
              <a:spLocks noChangeArrowheads="1"/>
            </p:cNvSpPr>
            <p:nvPr/>
          </p:nvSpPr>
          <p:spPr bwMode="auto">
            <a:xfrm rot="10800000">
              <a:off x="11812" y="9253"/>
              <a:ext cx="215" cy="74"/>
            </a:xfrm>
            <a:prstGeom prst="rect">
              <a:avLst/>
            </a:prstGeom>
            <a:noFill/>
            <a:ln w="9525">
              <a:noFill/>
              <a:miter lim="800000"/>
            </a:ln>
          </p:spPr>
          <p:txBody>
            <a:bodyPr/>
            <a:lstStyle/>
            <a:p>
              <a:pPr algn="r"/>
              <a:endParaRPr lang="zh-CN" altLang="en-US">
                <a:solidFill>
                  <a:srgbClr val="C00000"/>
                </a:solidFill>
                <a:latin typeface="+mn-ea"/>
              </a:endParaRPr>
            </a:p>
          </p:txBody>
        </p:sp>
        <p:grpSp>
          <p:nvGrpSpPr>
            <p:cNvPr id="143570" name="Group 267"/>
            <p:cNvGrpSpPr/>
            <p:nvPr/>
          </p:nvGrpSpPr>
          <p:grpSpPr bwMode="auto">
            <a:xfrm>
              <a:off x="11791" y="9249"/>
              <a:ext cx="256" cy="79"/>
              <a:chOff x="11791" y="9249"/>
              <a:chExt cx="256" cy="79"/>
            </a:xfrm>
          </p:grpSpPr>
          <p:sp>
            <p:nvSpPr>
              <p:cNvPr id="143571" name="Line 268"/>
              <p:cNvSpPr>
                <a:spLocks noChangeShapeType="1"/>
              </p:cNvSpPr>
              <p:nvPr/>
            </p:nvSpPr>
            <p:spPr bwMode="auto">
              <a:xfrm rot="10800000">
                <a:off x="11791" y="9328"/>
                <a:ext cx="256" cy="0"/>
              </a:xfrm>
              <a:prstGeom prst="line">
                <a:avLst/>
              </a:prstGeom>
              <a:noFill/>
              <a:ln w="16510">
                <a:solidFill>
                  <a:schemeClr val="tx1"/>
                </a:solidFill>
                <a:round/>
              </a:ln>
            </p:spPr>
            <p:txBody>
              <a:bodyPr/>
              <a:lstStyle/>
              <a:p>
                <a:endParaRPr lang="zh-CN" altLang="en-US">
                  <a:solidFill>
                    <a:srgbClr val="C00000"/>
                  </a:solidFill>
                  <a:latin typeface="+mn-ea"/>
                </a:endParaRPr>
              </a:p>
            </p:txBody>
          </p:sp>
          <p:sp>
            <p:nvSpPr>
              <p:cNvPr id="143572" name="Line 269"/>
              <p:cNvSpPr>
                <a:spLocks noChangeShapeType="1"/>
              </p:cNvSpPr>
              <p:nvPr/>
            </p:nvSpPr>
            <p:spPr bwMode="auto">
              <a:xfrm rot="10800000">
                <a:off x="11845" y="9249"/>
                <a:ext cx="148" cy="0"/>
              </a:xfrm>
              <a:prstGeom prst="line">
                <a:avLst/>
              </a:prstGeom>
              <a:noFill/>
              <a:ln w="16510">
                <a:solidFill>
                  <a:schemeClr val="tx1"/>
                </a:solidFill>
                <a:round/>
              </a:ln>
            </p:spPr>
            <p:txBody>
              <a:bodyPr/>
              <a:lstStyle/>
              <a:p>
                <a:endParaRPr lang="zh-CN" altLang="en-US">
                  <a:solidFill>
                    <a:srgbClr val="C00000"/>
                  </a:solidFill>
                  <a:latin typeface="+mn-ea"/>
                </a:endParaRPr>
              </a:p>
            </p:txBody>
          </p:sp>
        </p:grpSp>
      </p:grpSp>
      <p:grpSp>
        <p:nvGrpSpPr>
          <p:cNvPr id="143537" name="Group 277"/>
          <p:cNvGrpSpPr/>
          <p:nvPr/>
        </p:nvGrpSpPr>
        <p:grpSpPr bwMode="auto">
          <a:xfrm>
            <a:off x="-5323597" y="4411663"/>
            <a:ext cx="56" cy="1268412"/>
            <a:chOff x="11712" y="10671"/>
            <a:chExt cx="56" cy="1323"/>
          </a:xfrm>
        </p:grpSpPr>
        <p:sp>
          <p:nvSpPr>
            <p:cNvPr id="143558" name="Line 279"/>
            <p:cNvSpPr>
              <a:spLocks noChangeShapeType="1"/>
            </p:cNvSpPr>
            <p:nvPr/>
          </p:nvSpPr>
          <p:spPr bwMode="auto">
            <a:xfrm>
              <a:off x="11712" y="10671"/>
              <a:ext cx="0" cy="133"/>
            </a:xfrm>
            <a:prstGeom prst="line">
              <a:avLst/>
            </a:prstGeom>
            <a:noFill/>
            <a:ln w="9525">
              <a:solidFill>
                <a:schemeClr val="tx1"/>
              </a:solidFill>
              <a:round/>
            </a:ln>
          </p:spPr>
          <p:txBody>
            <a:bodyPr/>
            <a:lstStyle/>
            <a:p>
              <a:endParaRPr lang="zh-CN" altLang="en-US">
                <a:solidFill>
                  <a:srgbClr val="C00000"/>
                </a:solidFill>
                <a:latin typeface="+mn-ea"/>
              </a:endParaRPr>
            </a:p>
          </p:txBody>
        </p:sp>
        <p:sp>
          <p:nvSpPr>
            <p:cNvPr id="143561" name="Line 282"/>
            <p:cNvSpPr>
              <a:spLocks noChangeShapeType="1"/>
            </p:cNvSpPr>
            <p:nvPr/>
          </p:nvSpPr>
          <p:spPr bwMode="auto">
            <a:xfrm>
              <a:off x="11768" y="11020"/>
              <a:ext cx="0" cy="974"/>
            </a:xfrm>
            <a:prstGeom prst="line">
              <a:avLst/>
            </a:prstGeom>
            <a:noFill/>
            <a:ln w="9525">
              <a:solidFill>
                <a:schemeClr val="tx1"/>
              </a:solidFill>
              <a:round/>
            </a:ln>
          </p:spPr>
          <p:txBody>
            <a:bodyPr/>
            <a:lstStyle/>
            <a:p>
              <a:endParaRPr lang="zh-CN" altLang="en-US">
                <a:solidFill>
                  <a:srgbClr val="C00000"/>
                </a:solidFill>
                <a:latin typeface="+mn-ea"/>
              </a:endParaRPr>
            </a:p>
          </p:txBody>
        </p:sp>
      </p:grpSp>
      <p:sp>
        <p:nvSpPr>
          <p:cNvPr id="1248542" name="Text Box 286"/>
          <p:cNvSpPr txBox="1">
            <a:spLocks noChangeArrowheads="1"/>
          </p:cNvSpPr>
          <p:nvPr/>
        </p:nvSpPr>
        <p:spPr bwMode="auto">
          <a:xfrm>
            <a:off x="3262314" y="3851275"/>
            <a:ext cx="439737" cy="1905000"/>
          </a:xfrm>
          <a:prstGeom prst="rect">
            <a:avLst/>
          </a:prstGeom>
          <a:solidFill>
            <a:srgbClr val="00FF99"/>
          </a:solidFill>
          <a:ln w="16510">
            <a:solidFill>
              <a:schemeClr val="tx1"/>
            </a:solidFill>
            <a:miter lim="800000"/>
          </a:ln>
        </p:spPr>
        <p:txBody>
          <a:bodyPr vert="eaVert" lIns="0" tIns="0" rIns="0" bIns="0" anchor="ctr" anchorCtr="1"/>
          <a:lstStyle/>
          <a:p>
            <a:pPr algn="r">
              <a:spcBef>
                <a:spcPts val="200"/>
              </a:spcBef>
              <a:defRPr/>
            </a:pPr>
            <a:r>
              <a:rPr lang="zh-CN" altLang="en-US" dirty="0">
                <a:latin typeface="+mn-ea"/>
              </a:rPr>
              <a:t>列地址译码器</a:t>
            </a:r>
            <a:endParaRPr lang="zh-CN" altLang="en-US" dirty="0">
              <a:effectLst>
                <a:outerShdw blurRad="38100" dist="38100" dir="2700000" algn="tl">
                  <a:srgbClr val="FFFFFF"/>
                </a:outerShdw>
              </a:effectLst>
              <a:latin typeface="+mn-ea"/>
            </a:endParaRPr>
          </a:p>
        </p:txBody>
      </p:sp>
      <p:sp>
        <p:nvSpPr>
          <p:cNvPr id="143553" name="Line 293"/>
          <p:cNvSpPr>
            <a:spLocks noChangeShapeType="1"/>
          </p:cNvSpPr>
          <p:nvPr/>
        </p:nvSpPr>
        <p:spPr bwMode="auto">
          <a:xfrm>
            <a:off x="5162551" y="4770209"/>
            <a:ext cx="0" cy="906691"/>
          </a:xfrm>
          <a:prstGeom prst="line">
            <a:avLst/>
          </a:prstGeom>
          <a:noFill/>
          <a:ln w="9525" cap="sq">
            <a:solidFill>
              <a:schemeClr val="tx1"/>
            </a:solidFill>
            <a:miter lim="800000"/>
          </a:ln>
        </p:spPr>
        <p:txBody>
          <a:bodyPr/>
          <a:lstStyle/>
          <a:p>
            <a:endParaRPr lang="zh-CN" altLang="en-US">
              <a:latin typeface="+mn-ea"/>
            </a:endParaRPr>
          </a:p>
        </p:txBody>
      </p:sp>
      <p:grpSp>
        <p:nvGrpSpPr>
          <p:cNvPr id="143544" name="Group 295"/>
          <p:cNvGrpSpPr/>
          <p:nvPr/>
        </p:nvGrpSpPr>
        <p:grpSpPr bwMode="auto">
          <a:xfrm>
            <a:off x="-6309835" y="4411663"/>
            <a:ext cx="56" cy="1268412"/>
            <a:chOff x="11712" y="10671"/>
            <a:chExt cx="56" cy="1323"/>
          </a:xfrm>
        </p:grpSpPr>
        <p:sp>
          <p:nvSpPr>
            <p:cNvPr id="143547" name="Line 297"/>
            <p:cNvSpPr>
              <a:spLocks noChangeShapeType="1"/>
            </p:cNvSpPr>
            <p:nvPr/>
          </p:nvSpPr>
          <p:spPr bwMode="auto">
            <a:xfrm>
              <a:off x="11712" y="10671"/>
              <a:ext cx="0" cy="133"/>
            </a:xfrm>
            <a:prstGeom prst="line">
              <a:avLst/>
            </a:prstGeom>
            <a:noFill/>
            <a:ln w="9525">
              <a:solidFill>
                <a:schemeClr val="tx1"/>
              </a:solidFill>
              <a:round/>
            </a:ln>
          </p:spPr>
          <p:txBody>
            <a:bodyPr/>
            <a:lstStyle/>
            <a:p>
              <a:endParaRPr lang="zh-CN" altLang="en-US">
                <a:latin typeface="+mn-ea"/>
              </a:endParaRPr>
            </a:p>
          </p:txBody>
        </p:sp>
        <p:sp>
          <p:nvSpPr>
            <p:cNvPr id="143550" name="Line 300"/>
            <p:cNvSpPr>
              <a:spLocks noChangeShapeType="1"/>
            </p:cNvSpPr>
            <p:nvPr/>
          </p:nvSpPr>
          <p:spPr bwMode="auto">
            <a:xfrm>
              <a:off x="11768" y="11020"/>
              <a:ext cx="0" cy="974"/>
            </a:xfrm>
            <a:prstGeom prst="line">
              <a:avLst/>
            </a:prstGeom>
            <a:noFill/>
            <a:ln w="9525">
              <a:solidFill>
                <a:schemeClr val="tx1"/>
              </a:solidFill>
              <a:round/>
            </a:ln>
          </p:spPr>
          <p:txBody>
            <a:bodyPr/>
            <a:lstStyle/>
            <a:p>
              <a:endParaRPr lang="zh-CN" altLang="en-US">
                <a:latin typeface="+mn-ea"/>
              </a:endParaRPr>
            </a:p>
          </p:txBody>
        </p:sp>
      </p:grpSp>
      <p:sp>
        <p:nvSpPr>
          <p:cNvPr id="299" name="等腰三角形 298"/>
          <p:cNvSpPr/>
          <p:nvPr/>
        </p:nvSpPr>
        <p:spPr>
          <a:xfrm rot="10800000" flipH="1">
            <a:off x="5016688" y="4521972"/>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02" name="Line 293"/>
          <p:cNvSpPr>
            <a:spLocks noChangeShapeType="1"/>
          </p:cNvSpPr>
          <p:nvPr/>
        </p:nvSpPr>
        <p:spPr bwMode="auto">
          <a:xfrm rot="5400000">
            <a:off x="4393407" y="3944939"/>
            <a:ext cx="0" cy="1382712"/>
          </a:xfrm>
          <a:prstGeom prst="line">
            <a:avLst/>
          </a:prstGeom>
          <a:noFill/>
          <a:ln w="9525">
            <a:solidFill>
              <a:schemeClr val="tx1"/>
            </a:solidFill>
            <a:round/>
          </a:ln>
        </p:spPr>
        <p:txBody>
          <a:bodyPr/>
          <a:lstStyle/>
          <a:p>
            <a:endParaRPr lang="zh-CN" altLang="en-US">
              <a:latin typeface="+mn-ea"/>
            </a:endParaRPr>
          </a:p>
        </p:txBody>
      </p:sp>
      <p:sp>
        <p:nvSpPr>
          <p:cNvPr id="304" name="等腰三角形 303"/>
          <p:cNvSpPr/>
          <p:nvPr/>
        </p:nvSpPr>
        <p:spPr>
          <a:xfrm rot="10800000" flipH="1">
            <a:off x="6048895" y="4525757"/>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14" name="等腰三角形 313"/>
          <p:cNvSpPr/>
          <p:nvPr/>
        </p:nvSpPr>
        <p:spPr>
          <a:xfrm rot="10800000" flipH="1">
            <a:off x="7071577" y="4529542"/>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15" name="等腰三角形 314"/>
          <p:cNvSpPr/>
          <p:nvPr/>
        </p:nvSpPr>
        <p:spPr>
          <a:xfrm rot="10800000" flipH="1">
            <a:off x="8094259" y="4533327"/>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
        <p:nvSpPr>
          <p:cNvPr id="319" name="Line 293"/>
          <p:cNvSpPr>
            <a:spLocks noChangeShapeType="1"/>
          </p:cNvSpPr>
          <p:nvPr/>
        </p:nvSpPr>
        <p:spPr bwMode="auto">
          <a:xfrm rot="5400000">
            <a:off x="4722020" y="3848894"/>
            <a:ext cx="0" cy="2039938"/>
          </a:xfrm>
          <a:prstGeom prst="line">
            <a:avLst/>
          </a:prstGeom>
          <a:noFill/>
          <a:ln w="9525">
            <a:solidFill>
              <a:schemeClr val="tx1"/>
            </a:solidFill>
            <a:round/>
          </a:ln>
        </p:spPr>
        <p:txBody>
          <a:bodyPr/>
          <a:lstStyle/>
          <a:p>
            <a:endParaRPr lang="zh-CN" altLang="en-US">
              <a:latin typeface="+mn-ea"/>
            </a:endParaRPr>
          </a:p>
        </p:txBody>
      </p:sp>
      <p:sp>
        <p:nvSpPr>
          <p:cNvPr id="320" name="Line 293"/>
          <p:cNvSpPr>
            <a:spLocks noChangeShapeType="1"/>
          </p:cNvSpPr>
          <p:nvPr/>
        </p:nvSpPr>
        <p:spPr bwMode="auto">
          <a:xfrm rot="5400000">
            <a:off x="5233592" y="3598467"/>
            <a:ext cx="0" cy="3067843"/>
          </a:xfrm>
          <a:prstGeom prst="line">
            <a:avLst/>
          </a:prstGeom>
          <a:noFill/>
          <a:ln w="9525">
            <a:solidFill>
              <a:schemeClr val="tx1"/>
            </a:solidFill>
            <a:round/>
          </a:ln>
        </p:spPr>
        <p:txBody>
          <a:bodyPr/>
          <a:lstStyle/>
          <a:p>
            <a:endParaRPr lang="zh-CN" altLang="en-US">
              <a:latin typeface="+mn-ea"/>
            </a:endParaRPr>
          </a:p>
        </p:txBody>
      </p:sp>
      <p:sp>
        <p:nvSpPr>
          <p:cNvPr id="321" name="Line 293"/>
          <p:cNvSpPr>
            <a:spLocks noChangeShapeType="1"/>
          </p:cNvSpPr>
          <p:nvPr/>
        </p:nvSpPr>
        <p:spPr bwMode="auto">
          <a:xfrm rot="5400000">
            <a:off x="5757665" y="3339110"/>
            <a:ext cx="0" cy="4098529"/>
          </a:xfrm>
          <a:prstGeom prst="line">
            <a:avLst/>
          </a:prstGeom>
          <a:noFill/>
          <a:ln w="9525">
            <a:solidFill>
              <a:schemeClr val="tx1"/>
            </a:solidFill>
            <a:round/>
          </a:ln>
        </p:spPr>
        <p:txBody>
          <a:bodyPr/>
          <a:lstStyle/>
          <a:p>
            <a:endParaRPr lang="zh-CN" altLang="en-US">
              <a:latin typeface="+mn-ea"/>
            </a:endParaRPr>
          </a:p>
        </p:txBody>
      </p:sp>
      <p:grpSp>
        <p:nvGrpSpPr>
          <p:cNvPr id="4" name="组合 3"/>
          <p:cNvGrpSpPr/>
          <p:nvPr/>
        </p:nvGrpSpPr>
        <p:grpSpPr>
          <a:xfrm>
            <a:off x="5741988" y="4639897"/>
            <a:ext cx="362743" cy="228966"/>
            <a:chOff x="5741988" y="4639897"/>
            <a:chExt cx="362743" cy="228966"/>
          </a:xfrm>
        </p:grpSpPr>
        <p:sp>
          <p:nvSpPr>
            <p:cNvPr id="322" name="Line 293"/>
            <p:cNvSpPr>
              <a:spLocks noChangeShapeType="1"/>
            </p:cNvSpPr>
            <p:nvPr/>
          </p:nvSpPr>
          <p:spPr bwMode="auto">
            <a:xfrm>
              <a:off x="5741989" y="4641850"/>
              <a:ext cx="0" cy="227013"/>
            </a:xfrm>
            <a:prstGeom prst="line">
              <a:avLst/>
            </a:prstGeom>
            <a:noFill/>
            <a:ln w="9525">
              <a:solidFill>
                <a:schemeClr val="tx1"/>
              </a:solidFill>
              <a:round/>
            </a:ln>
          </p:spPr>
          <p:txBody>
            <a:bodyPr/>
            <a:lstStyle/>
            <a:p>
              <a:endParaRPr lang="zh-CN" altLang="en-US">
                <a:latin typeface="+mn-ea"/>
              </a:endParaRPr>
            </a:p>
          </p:txBody>
        </p:sp>
        <p:sp>
          <p:nvSpPr>
            <p:cNvPr id="323" name="Line 293"/>
            <p:cNvSpPr>
              <a:spLocks noChangeShapeType="1"/>
            </p:cNvSpPr>
            <p:nvPr/>
          </p:nvSpPr>
          <p:spPr bwMode="auto">
            <a:xfrm rot="5400000">
              <a:off x="5923360" y="4458525"/>
              <a:ext cx="0" cy="362743"/>
            </a:xfrm>
            <a:prstGeom prst="line">
              <a:avLst/>
            </a:prstGeom>
            <a:noFill/>
            <a:ln w="9525">
              <a:solidFill>
                <a:schemeClr val="tx1"/>
              </a:solidFill>
              <a:round/>
            </a:ln>
          </p:spPr>
          <p:txBody>
            <a:bodyPr/>
            <a:lstStyle/>
            <a:p>
              <a:endParaRPr lang="zh-CN" altLang="en-US">
                <a:latin typeface="+mn-ea"/>
              </a:endParaRPr>
            </a:p>
          </p:txBody>
        </p:sp>
      </p:grpSp>
      <p:grpSp>
        <p:nvGrpSpPr>
          <p:cNvPr id="324" name="组合 323"/>
          <p:cNvGrpSpPr/>
          <p:nvPr/>
        </p:nvGrpSpPr>
        <p:grpSpPr>
          <a:xfrm>
            <a:off x="6768684" y="4646432"/>
            <a:ext cx="362743" cy="485956"/>
            <a:chOff x="5741988" y="4639897"/>
            <a:chExt cx="362743" cy="485956"/>
          </a:xfrm>
        </p:grpSpPr>
        <p:sp>
          <p:nvSpPr>
            <p:cNvPr id="325" name="Line 293"/>
            <p:cNvSpPr>
              <a:spLocks noChangeShapeType="1"/>
            </p:cNvSpPr>
            <p:nvPr/>
          </p:nvSpPr>
          <p:spPr bwMode="auto">
            <a:xfrm>
              <a:off x="5741989" y="4641850"/>
              <a:ext cx="0" cy="484003"/>
            </a:xfrm>
            <a:prstGeom prst="line">
              <a:avLst/>
            </a:prstGeom>
            <a:noFill/>
            <a:ln w="9525">
              <a:solidFill>
                <a:schemeClr val="tx1"/>
              </a:solidFill>
              <a:round/>
            </a:ln>
          </p:spPr>
          <p:txBody>
            <a:bodyPr/>
            <a:lstStyle/>
            <a:p>
              <a:endParaRPr lang="zh-CN" altLang="en-US">
                <a:latin typeface="+mn-ea"/>
              </a:endParaRPr>
            </a:p>
          </p:txBody>
        </p:sp>
        <p:sp>
          <p:nvSpPr>
            <p:cNvPr id="326" name="Line 293"/>
            <p:cNvSpPr>
              <a:spLocks noChangeShapeType="1"/>
            </p:cNvSpPr>
            <p:nvPr/>
          </p:nvSpPr>
          <p:spPr bwMode="auto">
            <a:xfrm rot="5400000">
              <a:off x="5923360" y="4458525"/>
              <a:ext cx="0" cy="362743"/>
            </a:xfrm>
            <a:prstGeom prst="line">
              <a:avLst/>
            </a:prstGeom>
            <a:noFill/>
            <a:ln w="9525">
              <a:solidFill>
                <a:schemeClr val="tx1"/>
              </a:solidFill>
              <a:round/>
            </a:ln>
          </p:spPr>
          <p:txBody>
            <a:bodyPr/>
            <a:lstStyle/>
            <a:p>
              <a:endParaRPr lang="zh-CN" altLang="en-US">
                <a:latin typeface="+mn-ea"/>
              </a:endParaRPr>
            </a:p>
          </p:txBody>
        </p:sp>
      </p:grpSp>
      <p:grpSp>
        <p:nvGrpSpPr>
          <p:cNvPr id="327" name="组合 326"/>
          <p:cNvGrpSpPr/>
          <p:nvPr/>
        </p:nvGrpSpPr>
        <p:grpSpPr>
          <a:xfrm>
            <a:off x="7806929" y="4646431"/>
            <a:ext cx="362743" cy="741943"/>
            <a:chOff x="5741988" y="4639897"/>
            <a:chExt cx="362743" cy="741943"/>
          </a:xfrm>
        </p:grpSpPr>
        <p:sp>
          <p:nvSpPr>
            <p:cNvPr id="328" name="Line 293"/>
            <p:cNvSpPr>
              <a:spLocks noChangeShapeType="1"/>
            </p:cNvSpPr>
            <p:nvPr/>
          </p:nvSpPr>
          <p:spPr bwMode="auto">
            <a:xfrm>
              <a:off x="5741989" y="4641850"/>
              <a:ext cx="0" cy="739990"/>
            </a:xfrm>
            <a:prstGeom prst="line">
              <a:avLst/>
            </a:prstGeom>
            <a:noFill/>
            <a:ln w="9525">
              <a:solidFill>
                <a:schemeClr val="tx1"/>
              </a:solidFill>
              <a:round/>
            </a:ln>
          </p:spPr>
          <p:txBody>
            <a:bodyPr/>
            <a:lstStyle/>
            <a:p>
              <a:endParaRPr lang="zh-CN" altLang="en-US">
                <a:latin typeface="+mn-ea"/>
              </a:endParaRPr>
            </a:p>
          </p:txBody>
        </p:sp>
        <p:sp>
          <p:nvSpPr>
            <p:cNvPr id="329" name="Line 293"/>
            <p:cNvSpPr>
              <a:spLocks noChangeShapeType="1"/>
            </p:cNvSpPr>
            <p:nvPr/>
          </p:nvSpPr>
          <p:spPr bwMode="auto">
            <a:xfrm rot="5400000">
              <a:off x="5923360" y="4458525"/>
              <a:ext cx="0" cy="362743"/>
            </a:xfrm>
            <a:prstGeom prst="line">
              <a:avLst/>
            </a:prstGeom>
            <a:noFill/>
            <a:ln w="9525">
              <a:solidFill>
                <a:schemeClr val="tx1"/>
              </a:solidFill>
              <a:round/>
            </a:ln>
          </p:spPr>
          <p:txBody>
            <a:bodyPr/>
            <a:lstStyle/>
            <a:p>
              <a:endParaRPr lang="zh-CN" altLang="en-US">
                <a:latin typeface="+mn-ea"/>
              </a:endParaRPr>
            </a:p>
          </p:txBody>
        </p:sp>
      </p:grpSp>
      <p:sp>
        <p:nvSpPr>
          <p:cNvPr id="330" name="Line 293"/>
          <p:cNvSpPr>
            <a:spLocks noChangeShapeType="1"/>
          </p:cNvSpPr>
          <p:nvPr/>
        </p:nvSpPr>
        <p:spPr bwMode="auto">
          <a:xfrm>
            <a:off x="6190457" y="4758395"/>
            <a:ext cx="0" cy="919391"/>
          </a:xfrm>
          <a:prstGeom prst="line">
            <a:avLst/>
          </a:prstGeom>
          <a:noFill/>
          <a:ln w="9525">
            <a:solidFill>
              <a:schemeClr val="tx1"/>
            </a:solidFill>
            <a:round/>
          </a:ln>
        </p:spPr>
        <p:txBody>
          <a:bodyPr/>
          <a:lstStyle/>
          <a:p>
            <a:endParaRPr lang="zh-CN" altLang="en-US">
              <a:latin typeface="+mn-ea"/>
            </a:endParaRPr>
          </a:p>
        </p:txBody>
      </p:sp>
      <p:sp>
        <p:nvSpPr>
          <p:cNvPr id="331" name="Line 293"/>
          <p:cNvSpPr>
            <a:spLocks noChangeShapeType="1"/>
          </p:cNvSpPr>
          <p:nvPr/>
        </p:nvSpPr>
        <p:spPr bwMode="auto">
          <a:xfrm>
            <a:off x="7212013" y="4753473"/>
            <a:ext cx="0" cy="919391"/>
          </a:xfrm>
          <a:prstGeom prst="line">
            <a:avLst/>
          </a:prstGeom>
          <a:noFill/>
          <a:ln w="9525">
            <a:solidFill>
              <a:schemeClr val="tx1"/>
            </a:solidFill>
            <a:round/>
          </a:ln>
        </p:spPr>
        <p:txBody>
          <a:bodyPr/>
          <a:lstStyle/>
          <a:p>
            <a:endParaRPr lang="zh-CN" altLang="en-US">
              <a:latin typeface="+mn-ea"/>
            </a:endParaRPr>
          </a:p>
        </p:txBody>
      </p:sp>
      <p:sp>
        <p:nvSpPr>
          <p:cNvPr id="332" name="Line 293"/>
          <p:cNvSpPr>
            <a:spLocks noChangeShapeType="1"/>
          </p:cNvSpPr>
          <p:nvPr/>
        </p:nvSpPr>
        <p:spPr bwMode="auto">
          <a:xfrm>
            <a:off x="8235157" y="4750252"/>
            <a:ext cx="0" cy="919391"/>
          </a:xfrm>
          <a:prstGeom prst="line">
            <a:avLst/>
          </a:prstGeom>
          <a:noFill/>
          <a:ln w="9525">
            <a:solidFill>
              <a:schemeClr val="tx1"/>
            </a:solidFill>
            <a:round/>
          </a:ln>
        </p:spPr>
        <p:txBody>
          <a:bodyPr/>
          <a:lstStyle/>
          <a:p>
            <a:endParaRPr lang="zh-CN" altLang="en-US">
              <a:latin typeface="+mn-ea"/>
            </a:endParaRPr>
          </a:p>
        </p:txBody>
      </p:sp>
      <p:sp>
        <p:nvSpPr>
          <p:cNvPr id="333" name="等腰三角形 332"/>
          <p:cNvSpPr/>
          <p:nvPr/>
        </p:nvSpPr>
        <p:spPr>
          <a:xfrm rot="5400000" flipH="1">
            <a:off x="8628604" y="5567431"/>
            <a:ext cx="283124" cy="220709"/>
          </a:xfrm>
          <a:prstGeom prst="triangle">
            <a:avLst/>
          </a:prstGeom>
          <a:solidFill>
            <a:srgbClr val="FFD966"/>
          </a:solidFill>
          <a:ln w="31750" cap="sq">
            <a:solidFill>
              <a:srgbClr val="000000"/>
            </a:solidFill>
            <a:miter lim="800000"/>
            <a:tailEnd type="triangle" w="lg" len="lg"/>
          </a:ln>
        </p:spPr>
        <p:txBody>
          <a:bodyPr vert="horz" wrap="square" lIns="86699" tIns="43349" rIns="86699" bIns="43349" numCol="1" anchor="t" anchorCtr="0" compatLnSpc="1"/>
          <a:lstStyle/>
          <a:p>
            <a:endParaRPr lang="zh-CN" altLang="en-US" sz="1600" b="1">
              <a:solidFill>
                <a:schemeClr val="bg2">
                  <a:lumMod val="75000"/>
                </a:schemeClr>
              </a:solidFill>
              <a:latin typeface="+mn-ea"/>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pPr eaLnBrk="1" hangingPunct="1"/>
            <a:r>
              <a:rPr lang="zh-CN" altLang="en-US"/>
              <a:t>熔丝式</a:t>
            </a:r>
            <a:r>
              <a:rPr lang="en-US" altLang="en-US"/>
              <a:t>ROM</a:t>
            </a:r>
            <a:r>
              <a:rPr lang="en-US" altLang="zh-CN"/>
              <a:t>(PROM)</a:t>
            </a:r>
            <a:endParaRPr lang="en-US" altLang="zh-CN"/>
          </a:p>
        </p:txBody>
      </p:sp>
      <p:grpSp>
        <p:nvGrpSpPr>
          <p:cNvPr id="3" name="组合 2"/>
          <p:cNvGrpSpPr/>
          <p:nvPr/>
        </p:nvGrpSpPr>
        <p:grpSpPr>
          <a:xfrm>
            <a:off x="3343275" y="1381125"/>
            <a:ext cx="5505450" cy="4126184"/>
            <a:chOff x="3524250" y="1381125"/>
            <a:chExt cx="5505450" cy="4126184"/>
          </a:xfrm>
        </p:grpSpPr>
        <p:sp>
          <p:nvSpPr>
            <p:cNvPr id="25" name="矩形: 圆角 24"/>
            <p:cNvSpPr/>
            <p:nvPr/>
          </p:nvSpPr>
          <p:spPr>
            <a:xfrm>
              <a:off x="3524250" y="1381125"/>
              <a:ext cx="5505450" cy="4126184"/>
            </a:xfrm>
            <a:prstGeom prst="roundRect">
              <a:avLst>
                <a:gd name="adj" fmla="val 2586"/>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cs typeface="Times New Roman" panose="02020603050405020304" pitchFamily="18" charset="0"/>
              </a:endParaRPr>
            </a:p>
          </p:txBody>
        </p:sp>
        <p:grpSp>
          <p:nvGrpSpPr>
            <p:cNvPr id="2" name="组合 1"/>
            <p:cNvGrpSpPr/>
            <p:nvPr/>
          </p:nvGrpSpPr>
          <p:grpSpPr>
            <a:xfrm>
              <a:off x="3754438" y="1697173"/>
              <a:ext cx="4683124" cy="3494088"/>
              <a:chOff x="4325939" y="2600325"/>
              <a:chExt cx="3276599" cy="2484439"/>
            </a:xfrm>
          </p:grpSpPr>
          <p:grpSp>
            <p:nvGrpSpPr>
              <p:cNvPr id="144387" name="Group 5"/>
              <p:cNvGrpSpPr/>
              <p:nvPr/>
            </p:nvGrpSpPr>
            <p:grpSpPr bwMode="auto">
              <a:xfrm>
                <a:off x="4402138" y="2600325"/>
                <a:ext cx="3200400" cy="2209800"/>
                <a:chOff x="1968" y="1872"/>
                <a:chExt cx="1776" cy="1440"/>
              </a:xfrm>
            </p:grpSpPr>
            <p:sp>
              <p:nvSpPr>
                <p:cNvPr id="144393" name="Line 6"/>
                <p:cNvSpPr>
                  <a:spLocks noChangeShapeType="1"/>
                </p:cNvSpPr>
                <p:nvPr/>
              </p:nvSpPr>
              <p:spPr bwMode="auto">
                <a:xfrm>
                  <a:off x="1968" y="2140"/>
                  <a:ext cx="1776"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4" name="Line 7"/>
                <p:cNvSpPr>
                  <a:spLocks noChangeShapeType="1"/>
                </p:cNvSpPr>
                <p:nvPr/>
              </p:nvSpPr>
              <p:spPr bwMode="auto">
                <a:xfrm>
                  <a:off x="3370" y="1872"/>
                  <a:ext cx="0" cy="144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5" name="Line 8"/>
                <p:cNvSpPr>
                  <a:spLocks noChangeShapeType="1"/>
                </p:cNvSpPr>
                <p:nvPr/>
              </p:nvSpPr>
              <p:spPr bwMode="auto">
                <a:xfrm flipV="1">
                  <a:off x="2622" y="2140"/>
                  <a:ext cx="0" cy="452"/>
                </a:xfrm>
                <a:prstGeom prst="line">
                  <a:avLst/>
                </a:prstGeom>
                <a:noFill/>
                <a:ln w="19050">
                  <a:solidFill>
                    <a:schemeClr val="folHlink"/>
                  </a:solidFill>
                  <a:round/>
                  <a:headEnd type="none" w="sm" len="sm"/>
                  <a:tailEnd type="oval" w="med" len="med"/>
                </a:ln>
              </p:spPr>
              <p:txBody>
                <a:bodyPr/>
                <a:lstStyle/>
                <a:p>
                  <a:endParaRPr lang="zh-CN" altLang="en-US">
                    <a:latin typeface="+mj-ea"/>
                    <a:ea typeface="+mj-ea"/>
                    <a:cs typeface="Times New Roman" panose="02020603050405020304" pitchFamily="18" charset="0"/>
                  </a:endParaRPr>
                </a:p>
              </p:txBody>
            </p:sp>
            <p:sp>
              <p:nvSpPr>
                <p:cNvPr id="144396" name="Line 9"/>
                <p:cNvSpPr>
                  <a:spLocks noChangeShapeType="1"/>
                </p:cNvSpPr>
                <p:nvPr/>
              </p:nvSpPr>
              <p:spPr bwMode="auto">
                <a:xfrm>
                  <a:off x="2622" y="259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7" name="Line 10"/>
                <p:cNvSpPr>
                  <a:spLocks noChangeShapeType="1"/>
                </p:cNvSpPr>
                <p:nvPr/>
              </p:nvSpPr>
              <p:spPr bwMode="auto">
                <a:xfrm>
                  <a:off x="2903" y="2501"/>
                  <a:ext cx="467" cy="0"/>
                </a:xfrm>
                <a:prstGeom prst="line">
                  <a:avLst/>
                </a:prstGeom>
                <a:noFill/>
                <a:ln w="19050">
                  <a:solidFill>
                    <a:schemeClr val="folHlink"/>
                  </a:solidFill>
                  <a:round/>
                  <a:headEnd type="none" w="sm" len="sm"/>
                  <a:tailEnd type="oval" w="med" len="med"/>
                </a:ln>
              </p:spPr>
              <p:txBody>
                <a:bodyPr/>
                <a:lstStyle/>
                <a:p>
                  <a:endParaRPr lang="zh-CN" altLang="en-US" dirty="0">
                    <a:latin typeface="+mj-ea"/>
                    <a:ea typeface="+mj-ea"/>
                    <a:cs typeface="Times New Roman" panose="02020603050405020304" pitchFamily="18" charset="0"/>
                  </a:endParaRPr>
                </a:p>
              </p:txBody>
            </p:sp>
            <p:sp>
              <p:nvSpPr>
                <p:cNvPr id="144398" name="Line 11"/>
                <p:cNvSpPr>
                  <a:spLocks noChangeShapeType="1"/>
                </p:cNvSpPr>
                <p:nvPr/>
              </p:nvSpPr>
              <p:spPr bwMode="auto">
                <a:xfrm>
                  <a:off x="2903" y="2681"/>
                  <a:ext cx="187" cy="0"/>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399" name="Line 12"/>
                <p:cNvSpPr>
                  <a:spLocks noChangeShapeType="1"/>
                </p:cNvSpPr>
                <p:nvPr/>
              </p:nvSpPr>
              <p:spPr bwMode="auto">
                <a:xfrm>
                  <a:off x="3090" y="2681"/>
                  <a:ext cx="0" cy="181"/>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0" name="Line 13"/>
                <p:cNvSpPr>
                  <a:spLocks noChangeShapeType="1"/>
                </p:cNvSpPr>
                <p:nvPr/>
              </p:nvSpPr>
              <p:spPr bwMode="auto">
                <a:xfrm>
                  <a:off x="2809" y="2501"/>
                  <a:ext cx="0" cy="180"/>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1" name="Line 14"/>
                <p:cNvSpPr>
                  <a:spLocks noChangeShapeType="1"/>
                </p:cNvSpPr>
                <p:nvPr/>
              </p:nvSpPr>
              <p:spPr bwMode="auto">
                <a:xfrm>
                  <a:off x="2903" y="2410"/>
                  <a:ext cx="0" cy="361"/>
                </a:xfrm>
                <a:prstGeom prst="line">
                  <a:avLst/>
                </a:prstGeom>
                <a:noFill/>
                <a:ln w="3810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nvGrpSpPr>
                <p:cNvPr id="144402" name="Group 15"/>
                <p:cNvGrpSpPr/>
                <p:nvPr/>
              </p:nvGrpSpPr>
              <p:grpSpPr bwMode="auto">
                <a:xfrm>
                  <a:off x="3039" y="2860"/>
                  <a:ext cx="95" cy="270"/>
                  <a:chOff x="-1" y="0"/>
                  <a:chExt cx="20001" cy="20000"/>
                </a:xfrm>
              </p:grpSpPr>
              <p:sp>
                <p:nvSpPr>
                  <p:cNvPr id="144405" name="Arc 16"/>
                  <p:cNvSpPr/>
                  <p:nvPr/>
                </p:nvSpPr>
                <p:spPr bwMode="auto">
                  <a:xfrm>
                    <a:off x="9917" y="0"/>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sp>
                <p:nvSpPr>
                  <p:cNvPr id="144406" name="Arc 17"/>
                  <p:cNvSpPr/>
                  <p:nvPr/>
                </p:nvSpPr>
                <p:spPr bwMode="auto">
                  <a:xfrm flipV="1">
                    <a:off x="9917" y="4984"/>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sp>
                <p:nvSpPr>
                  <p:cNvPr id="144407" name="Arc 18"/>
                  <p:cNvSpPr/>
                  <p:nvPr/>
                </p:nvSpPr>
                <p:spPr bwMode="auto">
                  <a:xfrm flipH="1">
                    <a:off x="-1" y="9968"/>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sp>
                <p:nvSpPr>
                  <p:cNvPr id="144408" name="Arc 19"/>
                  <p:cNvSpPr/>
                  <p:nvPr/>
                </p:nvSpPr>
                <p:spPr bwMode="auto">
                  <a:xfrm flipH="1" flipV="1">
                    <a:off x="-1" y="14952"/>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ln>
                </p:spPr>
                <p:txBody>
                  <a:bodyPr/>
                  <a:lstStyle/>
                  <a:p>
                    <a:endParaRPr lang="zh-CN" altLang="en-US">
                      <a:latin typeface="+mj-ea"/>
                      <a:ea typeface="+mj-ea"/>
                      <a:cs typeface="Times New Roman" panose="02020603050405020304" pitchFamily="18" charset="0"/>
                    </a:endParaRPr>
                  </a:p>
                </p:txBody>
              </p:sp>
            </p:grpSp>
            <p:sp>
              <p:nvSpPr>
                <p:cNvPr id="144403" name="Line 20"/>
                <p:cNvSpPr>
                  <a:spLocks noChangeShapeType="1"/>
                </p:cNvSpPr>
                <p:nvPr/>
              </p:nvSpPr>
              <p:spPr bwMode="auto">
                <a:xfrm>
                  <a:off x="3090" y="3130"/>
                  <a:ext cx="0" cy="18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sp>
              <p:nvSpPr>
                <p:cNvPr id="144404" name="Line 21"/>
                <p:cNvSpPr>
                  <a:spLocks noChangeShapeType="1"/>
                </p:cNvSpPr>
                <p:nvPr/>
              </p:nvSpPr>
              <p:spPr bwMode="auto">
                <a:xfrm>
                  <a:off x="2996" y="3310"/>
                  <a:ext cx="187" cy="2"/>
                </a:xfrm>
                <a:prstGeom prst="line">
                  <a:avLst/>
                </a:prstGeom>
                <a:noFill/>
                <a:ln w="19050">
                  <a:solidFill>
                    <a:schemeClr val="folHlink"/>
                  </a:solidFill>
                  <a:round/>
                  <a:headEnd type="none" w="sm" len="sm"/>
                  <a:tailEnd type="none" w="sm" len="sm"/>
                </a:ln>
              </p:spPr>
              <p:txBody>
                <a:bodyPr/>
                <a:lstStyle/>
                <a:p>
                  <a:endParaRPr lang="zh-CN" altLang="en-US">
                    <a:latin typeface="+mj-ea"/>
                    <a:ea typeface="+mj-ea"/>
                    <a:cs typeface="Times New Roman" panose="02020603050405020304" pitchFamily="18" charset="0"/>
                  </a:endParaRPr>
                </a:p>
              </p:txBody>
            </p:sp>
          </p:grpSp>
          <p:sp>
            <p:nvSpPr>
              <p:cNvPr id="1194006" name="Text Box 22"/>
              <p:cNvSpPr txBox="1">
                <a:spLocks noChangeArrowheads="1"/>
              </p:cNvSpPr>
              <p:nvPr/>
            </p:nvSpPr>
            <p:spPr bwMode="auto">
              <a:xfrm>
                <a:off x="4325939" y="2600326"/>
                <a:ext cx="420687" cy="436563"/>
              </a:xfrm>
              <a:prstGeom prst="rect">
                <a:avLst/>
              </a:prstGeom>
              <a:noFill/>
              <a:ln w="16510">
                <a:noFill/>
                <a:miter lim="800000"/>
              </a:ln>
            </p:spPr>
            <p:txBody>
              <a:bodyPr lIns="0" tIns="0" rIns="0" bIns="0"/>
              <a:lstStyle/>
              <a:p>
                <a:pPr algn="r">
                  <a:defRPr/>
                </a:pPr>
                <a:r>
                  <a:rPr lang="en-US" altLang="zh-CN" sz="2400">
                    <a:latin typeface="+mj-ea"/>
                    <a:ea typeface="+mj-ea"/>
                    <a:cs typeface="Times New Roman" panose="02020603050405020304" pitchFamily="18" charset="0"/>
                  </a:rPr>
                  <a:t>X</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7" name="Text Box 23"/>
              <p:cNvSpPr txBox="1">
                <a:spLocks noChangeArrowheads="1"/>
              </p:cNvSpPr>
              <p:nvPr/>
            </p:nvSpPr>
            <p:spPr bwMode="auto">
              <a:xfrm>
                <a:off x="5773739" y="4200525"/>
                <a:ext cx="422275" cy="431800"/>
              </a:xfrm>
              <a:prstGeom prst="rect">
                <a:avLst/>
              </a:prstGeom>
              <a:noFill/>
              <a:ln w="16510">
                <a:noFill/>
                <a:miter lim="800000"/>
              </a:ln>
            </p:spPr>
            <p:txBody>
              <a:bodyPr lIns="0" tIns="0" rIns="0" bIns="0"/>
              <a:lstStyle/>
              <a:p>
                <a:pPr algn="r">
                  <a:defRPr/>
                </a:pPr>
                <a:r>
                  <a:rPr lang="en-US" altLang="zh-CN" sz="2400">
                    <a:latin typeface="+mj-ea"/>
                    <a:ea typeface="+mj-ea"/>
                    <a:cs typeface="Times New Roman" panose="02020603050405020304" pitchFamily="18" charset="0"/>
                  </a:rPr>
                  <a:t>S</a:t>
                </a:r>
                <a:endParaRPr lang="en-US" altLang="zh-CN" sz="2400">
                  <a:effectLst>
                    <a:outerShdw blurRad="38100" dist="38100" dir="2700000" algn="tl">
                      <a:srgbClr val="C0C0C0"/>
                    </a:outerShdw>
                  </a:effectLst>
                  <a:latin typeface="+mj-ea"/>
                  <a:ea typeface="+mj-ea"/>
                  <a:cs typeface="Times New Roman" panose="02020603050405020304" pitchFamily="18" charset="0"/>
                </a:endParaRPr>
              </a:p>
            </p:txBody>
          </p:sp>
          <p:sp>
            <p:nvSpPr>
              <p:cNvPr id="1194008" name="Text Box 24"/>
              <p:cNvSpPr txBox="1">
                <a:spLocks noChangeArrowheads="1"/>
              </p:cNvSpPr>
              <p:nvPr/>
            </p:nvSpPr>
            <p:spPr bwMode="auto">
              <a:xfrm>
                <a:off x="6816725" y="4654551"/>
                <a:ext cx="420688" cy="430213"/>
              </a:xfrm>
              <a:prstGeom prst="rect">
                <a:avLst/>
              </a:prstGeom>
              <a:noFill/>
              <a:ln w="16510">
                <a:noFill/>
                <a:miter lim="800000"/>
              </a:ln>
            </p:spPr>
            <p:txBody>
              <a:bodyPr lIns="0" tIns="0" rIns="0" bIns="0"/>
              <a:lstStyle/>
              <a:p>
                <a:pPr algn="r">
                  <a:defRPr/>
                </a:pPr>
                <a:r>
                  <a:rPr lang="en-US" altLang="zh-CN" sz="2400" dirty="0">
                    <a:latin typeface="+mj-ea"/>
                    <a:ea typeface="+mj-ea"/>
                    <a:cs typeface="Times New Roman" panose="02020603050405020304" pitchFamily="18" charset="0"/>
                  </a:rPr>
                  <a:t>D</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sp>
            <p:nvSpPr>
              <p:cNvPr id="1194009" name="Text Box 25"/>
              <p:cNvSpPr txBox="1">
                <a:spLocks noChangeArrowheads="1"/>
              </p:cNvSpPr>
              <p:nvPr/>
            </p:nvSpPr>
            <p:spPr bwMode="auto">
              <a:xfrm>
                <a:off x="5664200" y="3068638"/>
                <a:ext cx="420688" cy="431800"/>
              </a:xfrm>
              <a:prstGeom prst="rect">
                <a:avLst/>
              </a:prstGeom>
              <a:noFill/>
              <a:ln w="16510">
                <a:noFill/>
                <a:miter lim="800000"/>
              </a:ln>
            </p:spPr>
            <p:txBody>
              <a:bodyPr lIns="0" tIns="0" rIns="0" bIns="0"/>
              <a:lstStyle/>
              <a:p>
                <a:pPr algn="r">
                  <a:defRPr/>
                </a:pPr>
                <a:r>
                  <a:rPr lang="en-US" altLang="zh-CN" sz="2400" dirty="0">
                    <a:latin typeface="+mj-ea"/>
                    <a:ea typeface="+mj-ea"/>
                    <a:cs typeface="Times New Roman" panose="02020603050405020304" pitchFamily="18" charset="0"/>
                  </a:rPr>
                  <a:t>T</a:t>
                </a:r>
                <a:r>
                  <a:rPr lang="en-US" altLang="zh-CN" sz="2400" baseline="-25000" dirty="0">
                    <a:latin typeface="+mj-ea"/>
                    <a:ea typeface="+mj-ea"/>
                    <a:cs typeface="Times New Roman" panose="02020603050405020304" pitchFamily="18" charset="0"/>
                  </a:rPr>
                  <a:t>1</a:t>
                </a:r>
                <a:endParaRPr lang="en-US" altLang="zh-CN" sz="2400" dirty="0">
                  <a:effectLst>
                    <a:outerShdw blurRad="38100" dist="38100" dir="2700000" algn="tl">
                      <a:srgbClr val="C0C0C0"/>
                    </a:outerShdw>
                  </a:effectLst>
                  <a:latin typeface="+mj-ea"/>
                  <a:ea typeface="+mj-ea"/>
                  <a:cs typeface="Times New Roman" panose="02020603050405020304" pitchFamily="18" charset="0"/>
                </a:endParaRPr>
              </a:p>
            </p:txBody>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9216403" y="2855412"/>
            <a:ext cx="865321" cy="865321"/>
          </a:xfrm>
          <a:prstGeom prst="ellipse">
            <a:avLst/>
          </a:prstGeom>
          <a:solidFill>
            <a:schemeClr val="accent4">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410" name="Rectangle 46"/>
          <p:cNvSpPr>
            <a:spLocks noGrp="1" noChangeArrowheads="1"/>
          </p:cNvSpPr>
          <p:nvPr>
            <p:ph type="title"/>
          </p:nvPr>
        </p:nvSpPr>
        <p:spPr>
          <a:xfrm>
            <a:off x="487822" y="257614"/>
            <a:ext cx="4524613" cy="617641"/>
          </a:xfrm>
        </p:spPr>
        <p:txBody>
          <a:bodyPr/>
          <a:lstStyle/>
          <a:p>
            <a:pPr eaLnBrk="1" hangingPunct="1"/>
            <a:r>
              <a:rPr lang="zh-CN" altLang="en-US"/>
              <a:t>可擦写</a:t>
            </a:r>
            <a:r>
              <a:rPr lang="en-US" altLang="zh-CN"/>
              <a:t>ROM</a:t>
            </a:r>
            <a:r>
              <a:rPr lang="en-US" altLang="zh-CN">
                <a:latin typeface="Arial" panose="020B0604020202020204" pitchFamily="34" charset="0"/>
              </a:rPr>
              <a:t>——</a:t>
            </a:r>
            <a:r>
              <a:rPr lang="en-US" altLang="zh-CN"/>
              <a:t>EPROM</a:t>
            </a:r>
            <a:endParaRPr lang="en-US" altLang="zh-CN"/>
          </a:p>
        </p:txBody>
      </p:sp>
      <p:grpSp>
        <p:nvGrpSpPr>
          <p:cNvPr id="2" name="Group 90"/>
          <p:cNvGrpSpPr/>
          <p:nvPr/>
        </p:nvGrpSpPr>
        <p:grpSpPr bwMode="auto">
          <a:xfrm>
            <a:off x="1533663" y="2236649"/>
            <a:ext cx="5216087" cy="3149530"/>
            <a:chOff x="637" y="1382"/>
            <a:chExt cx="2519" cy="1521"/>
          </a:xfrm>
        </p:grpSpPr>
        <p:sp>
          <p:nvSpPr>
            <p:cNvPr id="145453" name="Rectangle 4"/>
            <p:cNvSpPr>
              <a:spLocks noChangeArrowheads="1"/>
            </p:cNvSpPr>
            <p:nvPr/>
          </p:nvSpPr>
          <p:spPr bwMode="auto">
            <a:xfrm>
              <a:off x="637" y="2050"/>
              <a:ext cx="1764" cy="521"/>
            </a:xfrm>
            <a:prstGeom prst="rect">
              <a:avLst/>
            </a:prstGeom>
            <a:solidFill>
              <a:srgbClr val="CCFFFF"/>
            </a:solidFill>
            <a:ln w="31750">
              <a:solidFill>
                <a:srgbClr val="000000"/>
              </a:solidFill>
              <a:miter lim="800000"/>
            </a:ln>
          </p:spPr>
          <p:txBody>
            <a:bodyPr/>
            <a:lstStyle/>
            <a:p>
              <a:pPr algn="r"/>
              <a:endParaRPr lang="zh-CN" altLang="en-US" sz="2400">
                <a:latin typeface="+mn-ea"/>
              </a:endParaRPr>
            </a:p>
          </p:txBody>
        </p:sp>
        <p:sp>
          <p:nvSpPr>
            <p:cNvPr id="145454" name="Rectangle 5"/>
            <p:cNvSpPr>
              <a:spLocks noChangeArrowheads="1"/>
            </p:cNvSpPr>
            <p:nvPr/>
          </p:nvSpPr>
          <p:spPr bwMode="auto">
            <a:xfrm>
              <a:off x="640" y="1826"/>
              <a:ext cx="252" cy="224"/>
            </a:xfrm>
            <a:prstGeom prst="rect">
              <a:avLst/>
            </a:prstGeom>
            <a:solidFill>
              <a:srgbClr val="999999"/>
            </a:solidFill>
            <a:ln w="38100">
              <a:solidFill>
                <a:srgbClr val="000000"/>
              </a:solidFill>
              <a:miter lim="800000"/>
            </a:ln>
          </p:spPr>
          <p:txBody>
            <a:bodyPr/>
            <a:lstStyle/>
            <a:p>
              <a:pPr algn="r"/>
              <a:endParaRPr lang="zh-CN" altLang="en-US" sz="2400">
                <a:latin typeface="+mn-ea"/>
              </a:endParaRPr>
            </a:p>
          </p:txBody>
        </p:sp>
        <p:sp>
          <p:nvSpPr>
            <p:cNvPr id="145455" name="Rectangle 6"/>
            <p:cNvSpPr>
              <a:spLocks noChangeArrowheads="1"/>
            </p:cNvSpPr>
            <p:nvPr/>
          </p:nvSpPr>
          <p:spPr bwMode="auto">
            <a:xfrm>
              <a:off x="1143" y="1826"/>
              <a:ext cx="755" cy="224"/>
            </a:xfrm>
            <a:prstGeom prst="rect">
              <a:avLst/>
            </a:prstGeom>
            <a:solidFill>
              <a:srgbClr val="999999"/>
            </a:solidFill>
            <a:ln w="38100">
              <a:solidFill>
                <a:srgbClr val="000000"/>
              </a:solidFill>
              <a:miter lim="800000"/>
            </a:ln>
          </p:spPr>
          <p:txBody>
            <a:bodyPr/>
            <a:lstStyle/>
            <a:p>
              <a:pPr algn="r"/>
              <a:endParaRPr lang="zh-CN" altLang="en-US" sz="2400">
                <a:latin typeface="+mn-ea"/>
              </a:endParaRPr>
            </a:p>
          </p:txBody>
        </p:sp>
        <p:sp>
          <p:nvSpPr>
            <p:cNvPr id="145456" name="Rectangle 7"/>
            <p:cNvSpPr>
              <a:spLocks noChangeArrowheads="1"/>
            </p:cNvSpPr>
            <p:nvPr/>
          </p:nvSpPr>
          <p:spPr bwMode="auto">
            <a:xfrm>
              <a:off x="2150" y="1826"/>
              <a:ext cx="251" cy="224"/>
            </a:xfrm>
            <a:prstGeom prst="rect">
              <a:avLst/>
            </a:prstGeom>
            <a:solidFill>
              <a:srgbClr val="999999"/>
            </a:solidFill>
            <a:ln w="38100">
              <a:solidFill>
                <a:srgbClr val="000000"/>
              </a:solidFill>
              <a:miter lim="800000"/>
            </a:ln>
          </p:spPr>
          <p:txBody>
            <a:bodyPr/>
            <a:lstStyle/>
            <a:p>
              <a:pPr algn="r"/>
              <a:endParaRPr lang="zh-CN" altLang="en-US" sz="2400">
                <a:latin typeface="+mn-ea"/>
              </a:endParaRPr>
            </a:p>
          </p:txBody>
        </p:sp>
        <p:sp>
          <p:nvSpPr>
            <p:cNvPr id="145457" name="Line 8"/>
            <p:cNvSpPr>
              <a:spLocks noChangeShapeType="1"/>
            </p:cNvSpPr>
            <p:nvPr/>
          </p:nvSpPr>
          <p:spPr bwMode="auto">
            <a:xfrm>
              <a:off x="1898" y="1826"/>
              <a:ext cx="294"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58" name="Line 9"/>
            <p:cNvSpPr>
              <a:spLocks noChangeShapeType="1"/>
            </p:cNvSpPr>
            <p:nvPr/>
          </p:nvSpPr>
          <p:spPr bwMode="auto">
            <a:xfrm>
              <a:off x="2027"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59" name="Line 10"/>
            <p:cNvSpPr>
              <a:spLocks noChangeShapeType="1"/>
            </p:cNvSpPr>
            <p:nvPr/>
          </p:nvSpPr>
          <p:spPr bwMode="auto">
            <a:xfrm flipV="1">
              <a:off x="1982" y="1678"/>
              <a:ext cx="335" cy="298"/>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0" name="Line 11"/>
            <p:cNvSpPr>
              <a:spLocks noChangeShapeType="1"/>
            </p:cNvSpPr>
            <p:nvPr/>
          </p:nvSpPr>
          <p:spPr bwMode="auto">
            <a:xfrm>
              <a:off x="2233" y="1975"/>
              <a:ext cx="252" cy="75"/>
            </a:xfrm>
            <a:prstGeom prst="line">
              <a:avLst/>
            </a:prstGeom>
            <a:noFill/>
            <a:ln w="3175">
              <a:solidFill>
                <a:srgbClr val="000000"/>
              </a:solidFill>
              <a:round/>
              <a:headEnd type="none" w="med" len="sm"/>
              <a:tailEnd type="none" w="med" len="sm"/>
            </a:ln>
          </p:spPr>
          <p:txBody>
            <a:bodyPr/>
            <a:lstStyle/>
            <a:p>
              <a:endParaRPr lang="zh-CN" altLang="en-US" sz="2400">
                <a:latin typeface="+mn-ea"/>
              </a:endParaRPr>
            </a:p>
          </p:txBody>
        </p:sp>
        <p:sp>
          <p:nvSpPr>
            <p:cNvPr id="145461" name="Rectangle 12"/>
            <p:cNvSpPr>
              <a:spLocks noChangeArrowheads="1"/>
            </p:cNvSpPr>
            <p:nvPr/>
          </p:nvSpPr>
          <p:spPr bwMode="auto">
            <a:xfrm>
              <a:off x="1227" y="2198"/>
              <a:ext cx="587"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2400">
                  <a:latin typeface="+mn-ea"/>
                </a:rPr>
                <a:t>N</a:t>
              </a:r>
              <a:r>
                <a:rPr lang="zh-CN" altLang="en-US" sz="2400">
                  <a:latin typeface="+mn-ea"/>
                </a:rPr>
                <a:t>基片</a:t>
              </a:r>
              <a:endParaRPr lang="zh-CN" altLang="en-US" sz="4000">
                <a:latin typeface="+mn-ea"/>
              </a:endParaRPr>
            </a:p>
          </p:txBody>
        </p:sp>
        <p:sp>
          <p:nvSpPr>
            <p:cNvPr id="145462" name="Rectangle 13"/>
            <p:cNvSpPr>
              <a:spLocks noChangeArrowheads="1"/>
            </p:cNvSpPr>
            <p:nvPr/>
          </p:nvSpPr>
          <p:spPr bwMode="auto">
            <a:xfrm>
              <a:off x="862" y="1382"/>
              <a:ext cx="419"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dirty="0">
                  <a:latin typeface="+mn-ea"/>
                </a:rPr>
                <a:t>源极</a:t>
              </a:r>
              <a:endParaRPr lang="zh-CN" altLang="en-US" sz="4000" dirty="0">
                <a:latin typeface="+mn-ea"/>
              </a:endParaRPr>
            </a:p>
          </p:txBody>
        </p:sp>
        <p:sp>
          <p:nvSpPr>
            <p:cNvPr id="145463" name="Rectangle 14"/>
            <p:cNvSpPr>
              <a:spLocks noChangeArrowheads="1"/>
            </p:cNvSpPr>
            <p:nvPr/>
          </p:nvSpPr>
          <p:spPr bwMode="auto">
            <a:xfrm>
              <a:off x="1898" y="2007"/>
              <a:ext cx="335" cy="15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mn-ea"/>
                </a:rPr>
                <a:t>- - - -</a:t>
              </a:r>
              <a:endParaRPr lang="en-US" altLang="zh-CN" sz="4000">
                <a:latin typeface="+mn-ea"/>
              </a:endParaRPr>
            </a:p>
          </p:txBody>
        </p:sp>
        <p:sp>
          <p:nvSpPr>
            <p:cNvPr id="145464" name="Rectangle 15"/>
            <p:cNvSpPr>
              <a:spLocks noChangeArrowheads="1"/>
            </p:cNvSpPr>
            <p:nvPr/>
          </p:nvSpPr>
          <p:spPr bwMode="auto">
            <a:xfrm>
              <a:off x="892" y="2000"/>
              <a:ext cx="335" cy="148"/>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mn-ea"/>
                </a:rPr>
                <a:t>- - - -</a:t>
              </a:r>
              <a:endParaRPr lang="en-US" altLang="zh-CN" sz="4000">
                <a:latin typeface="+mn-ea"/>
              </a:endParaRPr>
            </a:p>
          </p:txBody>
        </p:sp>
        <p:sp>
          <p:nvSpPr>
            <p:cNvPr id="145465" name="Rectangle 16"/>
            <p:cNvSpPr>
              <a:spLocks noChangeArrowheads="1"/>
            </p:cNvSpPr>
            <p:nvPr/>
          </p:nvSpPr>
          <p:spPr bwMode="auto">
            <a:xfrm>
              <a:off x="1880" y="1382"/>
              <a:ext cx="419"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dirty="0">
                  <a:latin typeface="+mn-ea"/>
                </a:rPr>
                <a:t>漏极</a:t>
              </a:r>
              <a:endParaRPr lang="zh-CN" altLang="en-US" sz="4000" dirty="0">
                <a:latin typeface="+mn-ea"/>
              </a:endParaRPr>
            </a:p>
          </p:txBody>
        </p:sp>
        <p:sp>
          <p:nvSpPr>
            <p:cNvPr id="145466" name="Rectangle 17"/>
            <p:cNvSpPr>
              <a:spLocks noChangeArrowheads="1"/>
            </p:cNvSpPr>
            <p:nvPr/>
          </p:nvSpPr>
          <p:spPr bwMode="auto">
            <a:xfrm>
              <a:off x="2317" y="1455"/>
              <a:ext cx="671"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a:latin typeface="+mn-ea"/>
                </a:rPr>
                <a:t>电极导体</a:t>
              </a:r>
              <a:endParaRPr lang="zh-CN" altLang="en-US" sz="4000">
                <a:latin typeface="+mn-ea"/>
              </a:endParaRPr>
            </a:p>
          </p:txBody>
        </p:sp>
        <p:sp>
          <p:nvSpPr>
            <p:cNvPr id="145467" name="Rectangle 19"/>
            <p:cNvSpPr>
              <a:spLocks noChangeArrowheads="1"/>
            </p:cNvSpPr>
            <p:nvPr/>
          </p:nvSpPr>
          <p:spPr bwMode="auto">
            <a:xfrm>
              <a:off x="802" y="2678"/>
              <a:ext cx="1258" cy="225"/>
            </a:xfrm>
            <a:prstGeom prst="rect">
              <a:avLst/>
            </a:prstGeom>
            <a:noFill/>
            <a:ln w="3175">
              <a:noFill/>
              <a:miter lim="800000"/>
            </a:ln>
          </p:spPr>
          <p:txBody>
            <a:bodyPr lIns="12700" tIns="12700" rIns="12700" bIns="12700"/>
            <a:lstStyle/>
            <a:p>
              <a:pPr algn="r">
                <a:lnSpc>
                  <a:spcPct val="120000"/>
                </a:lnSpc>
                <a:spcBef>
                  <a:spcPct val="20000"/>
                </a:spcBef>
                <a:buClr>
                  <a:schemeClr val="accent2"/>
                </a:buClr>
                <a:buFont typeface="Wingdings" panose="05000000000000000000" pitchFamily="2" charset="2"/>
                <a:buNone/>
              </a:pPr>
              <a:r>
                <a:rPr lang="en-US" altLang="zh-CN" sz="2400" dirty="0">
                  <a:latin typeface="+mn-ea"/>
                </a:rPr>
                <a:t>(a) </a:t>
              </a:r>
              <a:r>
                <a:rPr lang="zh-CN" altLang="en-US" sz="2400" dirty="0">
                  <a:latin typeface="+mn-ea"/>
                </a:rPr>
                <a:t>单元结构</a:t>
              </a:r>
              <a:endParaRPr lang="zh-CN" altLang="en-US" sz="4000" dirty="0">
                <a:latin typeface="+mn-ea"/>
              </a:endParaRPr>
            </a:p>
          </p:txBody>
        </p:sp>
        <p:sp>
          <p:nvSpPr>
            <p:cNvPr id="145468" name="Rectangle 20"/>
            <p:cNvSpPr>
              <a:spLocks noChangeArrowheads="1"/>
            </p:cNvSpPr>
            <p:nvPr/>
          </p:nvSpPr>
          <p:spPr bwMode="auto">
            <a:xfrm>
              <a:off x="1299" y="1382"/>
              <a:ext cx="671"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b="1" dirty="0">
                  <a:solidFill>
                    <a:srgbClr val="C00000"/>
                  </a:solidFill>
                  <a:latin typeface="+mn-ea"/>
                </a:rPr>
                <a:t>浮置栅</a:t>
              </a:r>
              <a:endParaRPr lang="zh-CN" altLang="en-US" sz="4000" b="1" dirty="0">
                <a:solidFill>
                  <a:srgbClr val="C00000"/>
                </a:solidFill>
                <a:latin typeface="+mn-ea"/>
              </a:endParaRPr>
            </a:p>
          </p:txBody>
        </p:sp>
        <p:sp>
          <p:nvSpPr>
            <p:cNvPr id="145469" name="Rectangle 21"/>
            <p:cNvSpPr>
              <a:spLocks noChangeArrowheads="1"/>
            </p:cNvSpPr>
            <p:nvPr/>
          </p:nvSpPr>
          <p:spPr bwMode="auto">
            <a:xfrm>
              <a:off x="2485" y="2050"/>
              <a:ext cx="671" cy="223"/>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2400">
                  <a:latin typeface="+mn-ea"/>
                </a:rPr>
                <a:t>二氧化硅</a:t>
              </a:r>
              <a:endParaRPr lang="zh-CN" altLang="en-US" sz="4000">
                <a:latin typeface="+mn-ea"/>
              </a:endParaRPr>
            </a:p>
          </p:txBody>
        </p:sp>
        <p:sp>
          <p:nvSpPr>
            <p:cNvPr id="145470" name="Line 22"/>
            <p:cNvSpPr>
              <a:spLocks noChangeShapeType="1"/>
            </p:cNvSpPr>
            <p:nvPr/>
          </p:nvSpPr>
          <p:spPr bwMode="auto">
            <a:xfrm>
              <a:off x="808"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1" name="Line 23"/>
            <p:cNvSpPr>
              <a:spLocks noChangeShapeType="1"/>
            </p:cNvSpPr>
            <p:nvPr/>
          </p:nvSpPr>
          <p:spPr bwMode="auto">
            <a:xfrm>
              <a:off x="892" y="2125"/>
              <a:ext cx="251"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2" name="Line 24"/>
            <p:cNvSpPr>
              <a:spLocks noChangeShapeType="1"/>
            </p:cNvSpPr>
            <p:nvPr/>
          </p:nvSpPr>
          <p:spPr bwMode="auto">
            <a:xfrm flipV="1">
              <a:off x="1143"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3" name="Line 25"/>
            <p:cNvSpPr>
              <a:spLocks noChangeShapeType="1"/>
            </p:cNvSpPr>
            <p:nvPr/>
          </p:nvSpPr>
          <p:spPr bwMode="auto">
            <a:xfrm>
              <a:off x="1814" y="2050"/>
              <a:ext cx="84"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4" name="Line 26"/>
            <p:cNvSpPr>
              <a:spLocks noChangeShapeType="1"/>
            </p:cNvSpPr>
            <p:nvPr/>
          </p:nvSpPr>
          <p:spPr bwMode="auto">
            <a:xfrm>
              <a:off x="1898" y="2125"/>
              <a:ext cx="252" cy="0"/>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5" name="Line 27"/>
            <p:cNvSpPr>
              <a:spLocks noChangeShapeType="1"/>
            </p:cNvSpPr>
            <p:nvPr/>
          </p:nvSpPr>
          <p:spPr bwMode="auto">
            <a:xfrm flipV="1">
              <a:off x="2150" y="2050"/>
              <a:ext cx="83" cy="75"/>
            </a:xfrm>
            <a:prstGeom prst="line">
              <a:avLst/>
            </a:prstGeom>
            <a:noFill/>
            <a:ln w="12700">
              <a:solidFill>
                <a:srgbClr val="000000"/>
              </a:solidFill>
              <a:round/>
              <a:headEnd type="none" w="med" len="sm"/>
              <a:tailEnd type="none" w="med" len="sm"/>
            </a:ln>
          </p:spPr>
          <p:txBody>
            <a:bodyPr/>
            <a:lstStyle/>
            <a:p>
              <a:endParaRPr lang="zh-CN" altLang="en-US" sz="2400">
                <a:latin typeface="+mn-ea"/>
              </a:endParaRPr>
            </a:p>
          </p:txBody>
        </p:sp>
        <p:sp>
          <p:nvSpPr>
            <p:cNvPr id="145476" name="Line 28"/>
            <p:cNvSpPr>
              <a:spLocks noChangeShapeType="1"/>
            </p:cNvSpPr>
            <p:nvPr/>
          </p:nvSpPr>
          <p:spPr bwMode="auto">
            <a:xfrm>
              <a:off x="1020" y="1603"/>
              <a:ext cx="0" cy="225"/>
            </a:xfrm>
            <a:prstGeom prst="line">
              <a:avLst/>
            </a:prstGeom>
            <a:noFill/>
            <a:ln w="25400">
              <a:solidFill>
                <a:srgbClr val="000000"/>
              </a:solidFill>
              <a:round/>
              <a:headEnd type="none" w="med" len="sm"/>
              <a:tailEnd type="none" w="med" len="sm"/>
            </a:ln>
          </p:spPr>
          <p:txBody>
            <a:bodyPr/>
            <a:lstStyle/>
            <a:p>
              <a:endParaRPr lang="zh-CN" altLang="en-US" sz="2400">
                <a:latin typeface="+mn-ea"/>
              </a:endParaRPr>
            </a:p>
          </p:txBody>
        </p:sp>
        <p:sp>
          <p:nvSpPr>
            <p:cNvPr id="145477" name="Line 29"/>
            <p:cNvSpPr>
              <a:spLocks noChangeShapeType="1"/>
            </p:cNvSpPr>
            <p:nvPr/>
          </p:nvSpPr>
          <p:spPr bwMode="auto">
            <a:xfrm>
              <a:off x="892" y="1826"/>
              <a:ext cx="276" cy="0"/>
            </a:xfrm>
            <a:prstGeom prst="line">
              <a:avLst/>
            </a:prstGeom>
            <a:noFill/>
            <a:ln w="38100">
              <a:solidFill>
                <a:srgbClr val="000000"/>
              </a:solidFill>
              <a:round/>
              <a:headEnd type="none" w="med" len="sm"/>
              <a:tailEnd type="none" w="med" len="sm"/>
            </a:ln>
          </p:spPr>
          <p:txBody>
            <a:bodyPr/>
            <a:lstStyle/>
            <a:p>
              <a:endParaRPr lang="zh-CN" altLang="en-US" sz="2400">
                <a:latin typeface="+mn-ea"/>
              </a:endParaRPr>
            </a:p>
          </p:txBody>
        </p:sp>
        <p:sp>
          <p:nvSpPr>
            <p:cNvPr id="145479" name="Rectangle 31"/>
            <p:cNvSpPr>
              <a:spLocks noChangeArrowheads="1"/>
            </p:cNvSpPr>
            <p:nvPr/>
          </p:nvSpPr>
          <p:spPr bwMode="auto">
            <a:xfrm>
              <a:off x="1311" y="1896"/>
              <a:ext cx="419" cy="75"/>
            </a:xfrm>
            <a:prstGeom prst="rect">
              <a:avLst/>
            </a:prstGeom>
            <a:solidFill>
              <a:srgbClr val="FFCC00"/>
            </a:solidFill>
            <a:ln w="38100" algn="ctr">
              <a:solidFill>
                <a:schemeClr val="tx1"/>
              </a:solidFill>
              <a:miter lim="800000"/>
            </a:ln>
          </p:spPr>
          <p:txBody>
            <a:bodyPr/>
            <a:lstStyle/>
            <a:p>
              <a:pPr algn="r"/>
              <a:endParaRPr lang="zh-CN" altLang="en-US" sz="2400">
                <a:latin typeface="+mn-ea"/>
              </a:endParaRPr>
            </a:p>
          </p:txBody>
        </p:sp>
      </p:grpSp>
      <p:grpSp>
        <p:nvGrpSpPr>
          <p:cNvPr id="7" name="组合 6"/>
          <p:cNvGrpSpPr/>
          <p:nvPr/>
        </p:nvGrpSpPr>
        <p:grpSpPr>
          <a:xfrm>
            <a:off x="7277058" y="1900723"/>
            <a:ext cx="3731857" cy="3562450"/>
            <a:chOff x="7271565" y="1903120"/>
            <a:chExt cx="3731857" cy="3562450"/>
          </a:xfrm>
        </p:grpSpPr>
        <p:sp>
          <p:nvSpPr>
            <p:cNvPr id="1199122" name="Rectangle 18"/>
            <p:cNvSpPr>
              <a:spLocks noChangeArrowheads="1"/>
            </p:cNvSpPr>
            <p:nvPr/>
          </p:nvSpPr>
          <p:spPr bwMode="auto">
            <a:xfrm>
              <a:off x="7497282" y="4999664"/>
              <a:ext cx="2604937" cy="465906"/>
            </a:xfrm>
            <a:prstGeom prst="rect">
              <a:avLst/>
            </a:prstGeom>
            <a:noFill/>
            <a:ln w="3175">
              <a:noFill/>
              <a:miter lim="800000"/>
            </a:ln>
          </p:spPr>
          <p:txBody>
            <a:bodyPr lIns="12700" tIns="12700" rIns="12700" bIns="12700"/>
            <a:lstStyle/>
            <a:p>
              <a:pPr algn="r">
                <a:lnSpc>
                  <a:spcPct val="120000"/>
                </a:lnSpc>
                <a:spcBef>
                  <a:spcPct val="20000"/>
                </a:spcBef>
                <a:buClr>
                  <a:schemeClr val="accent2"/>
                </a:buClr>
                <a:buFont typeface="Wingdings" panose="05000000000000000000" pitchFamily="2" charset="2"/>
                <a:buNone/>
              </a:pPr>
              <a:r>
                <a:rPr lang="en-US" altLang="zh-CN" sz="2400" dirty="0">
                  <a:latin typeface="+mn-ea"/>
                </a:rPr>
                <a:t>(b) </a:t>
              </a:r>
              <a:r>
                <a:rPr lang="zh-CN" altLang="en-US" sz="2400" dirty="0">
                  <a:latin typeface="+mn-ea"/>
                </a:rPr>
                <a:t>电路结构</a:t>
              </a:r>
              <a:endParaRPr lang="zh-CN" altLang="en-US" sz="4000" dirty="0">
                <a:latin typeface="+mn-ea"/>
              </a:endParaRPr>
            </a:p>
          </p:txBody>
        </p:sp>
        <p:sp>
          <p:nvSpPr>
            <p:cNvPr id="1199153" name="Rectangle 49"/>
            <p:cNvSpPr>
              <a:spLocks noChangeArrowheads="1"/>
            </p:cNvSpPr>
            <p:nvPr/>
          </p:nvSpPr>
          <p:spPr bwMode="auto">
            <a:xfrm>
              <a:off x="7375035" y="2021298"/>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54" name="Line 50"/>
            <p:cNvSpPr>
              <a:spLocks noChangeShapeType="1"/>
            </p:cNvSpPr>
            <p:nvPr/>
          </p:nvSpPr>
          <p:spPr bwMode="auto">
            <a:xfrm>
              <a:off x="7627724" y="2549325"/>
              <a:ext cx="3375698" cy="0"/>
            </a:xfrm>
            <a:prstGeom prst="line">
              <a:avLst/>
            </a:prstGeom>
            <a:noFill/>
            <a:ln w="15875">
              <a:solidFill>
                <a:srgbClr val="000000"/>
              </a:solidFill>
              <a:round/>
            </a:ln>
          </p:spPr>
          <p:txBody>
            <a:bodyPr/>
            <a:lstStyle/>
            <a:p>
              <a:endParaRPr lang="zh-CN" altLang="en-US" sz="2400">
                <a:latin typeface="+mn-ea"/>
              </a:endParaRPr>
            </a:p>
          </p:txBody>
        </p:sp>
        <p:sp>
          <p:nvSpPr>
            <p:cNvPr id="1199155" name="Line 51"/>
            <p:cNvSpPr>
              <a:spLocks noChangeShapeType="1"/>
            </p:cNvSpPr>
            <p:nvPr/>
          </p:nvSpPr>
          <p:spPr bwMode="auto">
            <a:xfrm flipV="1">
              <a:off x="10383824" y="1903120"/>
              <a:ext cx="0" cy="2921902"/>
            </a:xfrm>
            <a:prstGeom prst="line">
              <a:avLst/>
            </a:prstGeom>
            <a:noFill/>
            <a:ln w="15875">
              <a:solidFill>
                <a:srgbClr val="000000"/>
              </a:solidFill>
              <a:round/>
            </a:ln>
          </p:spPr>
          <p:txBody>
            <a:bodyPr/>
            <a:lstStyle/>
            <a:p>
              <a:endParaRPr lang="zh-CN" altLang="en-US" sz="2400">
                <a:latin typeface="+mn-ea"/>
              </a:endParaRPr>
            </a:p>
          </p:txBody>
        </p:sp>
        <p:sp>
          <p:nvSpPr>
            <p:cNvPr id="1199156" name="Rectangle 52"/>
            <p:cNvSpPr>
              <a:spLocks noChangeArrowheads="1"/>
            </p:cNvSpPr>
            <p:nvPr/>
          </p:nvSpPr>
          <p:spPr bwMode="auto">
            <a:xfrm>
              <a:off x="7271565" y="2420942"/>
              <a:ext cx="443129" cy="318887"/>
            </a:xfrm>
            <a:prstGeom prst="rect">
              <a:avLst/>
            </a:prstGeom>
            <a:noFill/>
            <a:ln w="9525">
              <a:noFill/>
              <a:miter lim="800000"/>
            </a:ln>
          </p:spPr>
          <p:txBody>
            <a:bodyPr/>
            <a:lstStyle/>
            <a:p>
              <a:pPr algn="r"/>
              <a:endParaRPr lang="zh-CN" altLang="en-US" sz="2400">
                <a:latin typeface="+mn-ea"/>
              </a:endParaRPr>
            </a:p>
          </p:txBody>
        </p:sp>
        <p:sp>
          <p:nvSpPr>
            <p:cNvPr id="1199157" name="Rectangle 53"/>
            <p:cNvSpPr>
              <a:spLocks noChangeArrowheads="1"/>
            </p:cNvSpPr>
            <p:nvPr/>
          </p:nvSpPr>
          <p:spPr bwMode="auto">
            <a:xfrm>
              <a:off x="7544832" y="2431296"/>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58" name="Rectangle 54"/>
            <p:cNvSpPr>
              <a:spLocks noChangeArrowheads="1"/>
            </p:cNvSpPr>
            <p:nvPr/>
          </p:nvSpPr>
          <p:spPr bwMode="auto">
            <a:xfrm>
              <a:off x="7646296" y="2431296"/>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59" name="Freeform 55"/>
            <p:cNvSpPr/>
            <p:nvPr/>
          </p:nvSpPr>
          <p:spPr bwMode="auto">
            <a:xfrm>
              <a:off x="9752260" y="3232655"/>
              <a:ext cx="627422" cy="196717"/>
            </a:xfrm>
            <a:custGeom>
              <a:avLst/>
              <a:gdLst>
                <a:gd name="T0" fmla="*/ 0 w 303"/>
                <a:gd name="T1" fmla="*/ 0 h 95"/>
                <a:gd name="T2" fmla="*/ 0 w 303"/>
                <a:gd name="T3" fmla="*/ 2147483647 h 95"/>
                <a:gd name="T4" fmla="*/ 2147483647 w 303"/>
                <a:gd name="T5" fmla="*/ 2147483647 h 95"/>
                <a:gd name="T6" fmla="*/ 0 60000 65536"/>
                <a:gd name="T7" fmla="*/ 0 60000 65536"/>
                <a:gd name="T8" fmla="*/ 0 60000 65536"/>
                <a:gd name="T9" fmla="*/ 0 w 303"/>
                <a:gd name="T10" fmla="*/ 0 h 95"/>
                <a:gd name="T11" fmla="*/ 303 w 303"/>
                <a:gd name="T12" fmla="*/ 95 h 95"/>
              </a:gdLst>
              <a:ahLst/>
              <a:cxnLst>
                <a:cxn ang="T6">
                  <a:pos x="T0" y="T1"/>
                </a:cxn>
                <a:cxn ang="T7">
                  <a:pos x="T2" y="T3"/>
                </a:cxn>
                <a:cxn ang="T8">
                  <a:pos x="T4" y="T5"/>
                </a:cxn>
              </a:cxnLst>
              <a:rect l="T9" t="T10" r="T11" b="T12"/>
              <a:pathLst>
                <a:path w="303" h="95">
                  <a:moveTo>
                    <a:pt x="0" y="0"/>
                  </a:moveTo>
                  <a:lnTo>
                    <a:pt x="0" y="95"/>
                  </a:lnTo>
                  <a:lnTo>
                    <a:pt x="303" y="95"/>
                  </a:lnTo>
                </a:path>
              </a:pathLst>
            </a:custGeom>
            <a:noFill/>
            <a:ln w="15875" cap="sq">
              <a:solidFill>
                <a:srgbClr val="000000"/>
              </a:solidFill>
              <a:miter lim="800000"/>
              <a:tailEnd type="oval"/>
            </a:ln>
          </p:spPr>
          <p:txBody>
            <a:bodyPr/>
            <a:lstStyle/>
            <a:p>
              <a:endParaRPr lang="zh-CN" altLang="en-US" sz="2400">
                <a:latin typeface="+mn-ea"/>
              </a:endParaRPr>
            </a:p>
          </p:txBody>
        </p:sp>
        <p:sp>
          <p:nvSpPr>
            <p:cNvPr id="1199160" name="Freeform 56"/>
            <p:cNvSpPr/>
            <p:nvPr/>
          </p:nvSpPr>
          <p:spPr bwMode="auto">
            <a:xfrm>
              <a:off x="8590599" y="3232655"/>
              <a:ext cx="969086" cy="186363"/>
            </a:xfrm>
            <a:custGeom>
              <a:avLst/>
              <a:gdLst>
                <a:gd name="T0" fmla="*/ 0 w 468"/>
                <a:gd name="T1" fmla="*/ 2147483647 h 90"/>
                <a:gd name="T2" fmla="*/ 0 w 468"/>
                <a:gd name="T3" fmla="*/ 2147483647 h 90"/>
                <a:gd name="T4" fmla="*/ 2147483647 w 468"/>
                <a:gd name="T5" fmla="*/ 2147483647 h 90"/>
                <a:gd name="T6" fmla="*/ 2147483647 w 468"/>
                <a:gd name="T7" fmla="*/ 0 h 90"/>
                <a:gd name="T8" fmla="*/ 0 60000 65536"/>
                <a:gd name="T9" fmla="*/ 0 60000 65536"/>
                <a:gd name="T10" fmla="*/ 0 60000 65536"/>
                <a:gd name="T11" fmla="*/ 0 60000 65536"/>
                <a:gd name="T12" fmla="*/ 0 w 468"/>
                <a:gd name="T13" fmla="*/ 0 h 90"/>
                <a:gd name="T14" fmla="*/ 468 w 468"/>
                <a:gd name="T15" fmla="*/ 90 h 90"/>
              </a:gdLst>
              <a:ahLst/>
              <a:cxnLst>
                <a:cxn ang="T8">
                  <a:pos x="T0" y="T1"/>
                </a:cxn>
                <a:cxn ang="T9">
                  <a:pos x="T2" y="T3"/>
                </a:cxn>
                <a:cxn ang="T10">
                  <a:pos x="T4" y="T5"/>
                </a:cxn>
                <a:cxn ang="T11">
                  <a:pos x="T6" y="T7"/>
                </a:cxn>
              </a:cxnLst>
              <a:rect l="T12" t="T13" r="T14" b="T15"/>
              <a:pathLst>
                <a:path w="468" h="90">
                  <a:moveTo>
                    <a:pt x="0" y="6"/>
                  </a:moveTo>
                  <a:lnTo>
                    <a:pt x="0" y="90"/>
                  </a:lnTo>
                  <a:lnTo>
                    <a:pt x="468" y="90"/>
                  </a:lnTo>
                  <a:lnTo>
                    <a:pt x="468" y="0"/>
                  </a:lnTo>
                </a:path>
              </a:pathLst>
            </a:custGeom>
            <a:noFill/>
            <a:ln w="15875">
              <a:solidFill>
                <a:srgbClr val="000000"/>
              </a:solidFill>
              <a:round/>
            </a:ln>
          </p:spPr>
          <p:txBody>
            <a:bodyPr/>
            <a:lstStyle/>
            <a:p>
              <a:endParaRPr lang="zh-CN" altLang="en-US" sz="2400">
                <a:latin typeface="+mn-ea"/>
              </a:endParaRPr>
            </a:p>
          </p:txBody>
        </p:sp>
        <p:sp>
          <p:nvSpPr>
            <p:cNvPr id="1199161" name="Freeform 57"/>
            <p:cNvSpPr/>
            <p:nvPr/>
          </p:nvSpPr>
          <p:spPr bwMode="auto">
            <a:xfrm>
              <a:off x="7932118" y="3232654"/>
              <a:ext cx="441058" cy="530099"/>
            </a:xfrm>
            <a:custGeom>
              <a:avLst/>
              <a:gdLst>
                <a:gd name="T0" fmla="*/ 2147483647 w 213"/>
                <a:gd name="T1" fmla="*/ 0 h 256"/>
                <a:gd name="T2" fmla="*/ 2147483647 w 213"/>
                <a:gd name="T3" fmla="*/ 2147483647 h 256"/>
                <a:gd name="T4" fmla="*/ 0 w 213"/>
                <a:gd name="T5" fmla="*/ 2147483647 h 256"/>
                <a:gd name="T6" fmla="*/ 0 w 213"/>
                <a:gd name="T7" fmla="*/ 2147483647 h 256"/>
                <a:gd name="T8" fmla="*/ 0 60000 65536"/>
                <a:gd name="T9" fmla="*/ 0 60000 65536"/>
                <a:gd name="T10" fmla="*/ 0 60000 65536"/>
                <a:gd name="T11" fmla="*/ 0 60000 65536"/>
                <a:gd name="T12" fmla="*/ 0 w 213"/>
                <a:gd name="T13" fmla="*/ 0 h 256"/>
                <a:gd name="T14" fmla="*/ 213 w 213"/>
                <a:gd name="T15" fmla="*/ 256 h 256"/>
              </a:gdLst>
              <a:ahLst/>
              <a:cxnLst>
                <a:cxn ang="T8">
                  <a:pos x="T0" y="T1"/>
                </a:cxn>
                <a:cxn ang="T9">
                  <a:pos x="T2" y="T3"/>
                </a:cxn>
                <a:cxn ang="T10">
                  <a:pos x="T4" y="T5"/>
                </a:cxn>
                <a:cxn ang="T11">
                  <a:pos x="T6" y="T7"/>
                </a:cxn>
              </a:cxnLst>
              <a:rect l="T12" t="T13" r="T14" b="T15"/>
              <a:pathLst>
                <a:path w="213" h="256">
                  <a:moveTo>
                    <a:pt x="213" y="0"/>
                  </a:moveTo>
                  <a:lnTo>
                    <a:pt x="213" y="95"/>
                  </a:lnTo>
                  <a:lnTo>
                    <a:pt x="0" y="95"/>
                  </a:lnTo>
                  <a:lnTo>
                    <a:pt x="0" y="256"/>
                  </a:lnTo>
                </a:path>
              </a:pathLst>
            </a:custGeom>
            <a:noFill/>
            <a:ln w="15875">
              <a:solidFill>
                <a:srgbClr val="000000"/>
              </a:solidFill>
              <a:round/>
            </a:ln>
          </p:spPr>
          <p:txBody>
            <a:bodyPr/>
            <a:lstStyle/>
            <a:p>
              <a:endParaRPr lang="zh-CN" altLang="en-US" sz="2400">
                <a:latin typeface="+mn-ea"/>
              </a:endParaRPr>
            </a:p>
          </p:txBody>
        </p:sp>
        <p:sp>
          <p:nvSpPr>
            <p:cNvPr id="1199162" name="Rectangle 58"/>
            <p:cNvSpPr>
              <a:spLocks noChangeArrowheads="1"/>
            </p:cNvSpPr>
            <p:nvPr/>
          </p:nvSpPr>
          <p:spPr bwMode="auto">
            <a:xfrm>
              <a:off x="7809945" y="3746188"/>
              <a:ext cx="242272" cy="37273"/>
            </a:xfrm>
            <a:prstGeom prst="rect">
              <a:avLst/>
            </a:prstGeom>
            <a:solidFill>
              <a:srgbClr val="000000"/>
            </a:solidFill>
            <a:ln w="9525">
              <a:noFill/>
              <a:miter lim="800000"/>
            </a:ln>
          </p:spPr>
          <p:txBody>
            <a:bodyPr/>
            <a:lstStyle/>
            <a:p>
              <a:pPr algn="r"/>
              <a:endParaRPr lang="zh-CN" altLang="en-US" sz="2400">
                <a:latin typeface="+mn-ea"/>
              </a:endParaRPr>
            </a:p>
          </p:txBody>
        </p:sp>
        <p:sp>
          <p:nvSpPr>
            <p:cNvPr id="1199179" name="Rectangle 75"/>
            <p:cNvSpPr>
              <a:spLocks noChangeArrowheads="1"/>
            </p:cNvSpPr>
            <p:nvPr/>
          </p:nvSpPr>
          <p:spPr bwMode="auto">
            <a:xfrm>
              <a:off x="9716993" y="3690280"/>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0" name="Rectangle 76"/>
            <p:cNvSpPr>
              <a:spLocks noChangeArrowheads="1"/>
            </p:cNvSpPr>
            <p:nvPr/>
          </p:nvSpPr>
          <p:spPr bwMode="auto">
            <a:xfrm>
              <a:off x="10044163" y="3684067"/>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1" name="Rectangle 77"/>
            <p:cNvSpPr>
              <a:spLocks noChangeArrowheads="1"/>
            </p:cNvSpPr>
            <p:nvPr/>
          </p:nvSpPr>
          <p:spPr bwMode="auto">
            <a:xfrm>
              <a:off x="10373470" y="4653154"/>
              <a:ext cx="445201" cy="312676"/>
            </a:xfrm>
            <a:prstGeom prst="rect">
              <a:avLst/>
            </a:prstGeom>
            <a:noFill/>
            <a:ln w="9525">
              <a:noFill/>
              <a:miter lim="800000"/>
            </a:ln>
          </p:spPr>
          <p:txBody>
            <a:bodyPr/>
            <a:lstStyle/>
            <a:p>
              <a:pPr algn="r"/>
              <a:endParaRPr lang="zh-CN" altLang="en-US" sz="2400">
                <a:latin typeface="+mn-ea"/>
              </a:endParaRPr>
            </a:p>
          </p:txBody>
        </p:sp>
        <p:sp>
          <p:nvSpPr>
            <p:cNvPr id="1199182" name="Rectangle 78"/>
            <p:cNvSpPr>
              <a:spLocks noChangeArrowheads="1"/>
            </p:cNvSpPr>
            <p:nvPr/>
          </p:nvSpPr>
          <p:spPr bwMode="auto">
            <a:xfrm>
              <a:off x="10644665" y="4659367"/>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3" name="Rectangle 79"/>
            <p:cNvSpPr>
              <a:spLocks noChangeArrowheads="1"/>
            </p:cNvSpPr>
            <p:nvPr/>
          </p:nvSpPr>
          <p:spPr bwMode="auto">
            <a:xfrm>
              <a:off x="10746130" y="4659367"/>
              <a:ext cx="65" cy="405625"/>
            </a:xfrm>
            <a:prstGeom prst="rect">
              <a:avLst/>
            </a:prstGeom>
            <a:noFill/>
            <a:ln w="9525">
              <a:noFill/>
              <a:miter lim="800000"/>
            </a:ln>
          </p:spPr>
          <p:txBody>
            <a:bodyPr wrap="none" lIns="0" tIns="0" rIns="0" bIns="0">
              <a:spAutoFit/>
            </a:bodyPr>
            <a:lstStyle/>
            <a:p>
              <a:pPr algn="r">
                <a:lnSpc>
                  <a:spcPct val="120000"/>
                </a:lnSpc>
                <a:spcBef>
                  <a:spcPct val="20000"/>
                </a:spcBef>
                <a:buClr>
                  <a:schemeClr val="accent2"/>
                </a:buClr>
                <a:buFont typeface="Wingdings" panose="05000000000000000000" pitchFamily="2" charset="2"/>
                <a:buNone/>
              </a:pPr>
              <a:endParaRPr lang="zh-CN" altLang="zh-CN" sz="2400">
                <a:latin typeface="+mn-ea"/>
              </a:endParaRPr>
            </a:p>
          </p:txBody>
        </p:sp>
        <p:sp>
          <p:nvSpPr>
            <p:cNvPr id="1199184" name="Rectangle 80"/>
            <p:cNvSpPr>
              <a:spLocks noChangeArrowheads="1"/>
            </p:cNvSpPr>
            <p:nvPr/>
          </p:nvSpPr>
          <p:spPr bwMode="auto">
            <a:xfrm>
              <a:off x="8333834" y="3120836"/>
              <a:ext cx="308533" cy="107676"/>
            </a:xfrm>
            <a:prstGeom prst="rect">
              <a:avLst/>
            </a:prstGeom>
            <a:solidFill>
              <a:srgbClr val="FFFFFF"/>
            </a:solidFill>
            <a:ln w="9525">
              <a:noFill/>
              <a:miter lim="800000"/>
            </a:ln>
          </p:spPr>
          <p:txBody>
            <a:bodyPr/>
            <a:lstStyle/>
            <a:p>
              <a:pPr algn="r"/>
              <a:endParaRPr lang="zh-CN" altLang="en-US" sz="2400">
                <a:latin typeface="+mn-ea"/>
              </a:endParaRPr>
            </a:p>
          </p:txBody>
        </p:sp>
        <p:grpSp>
          <p:nvGrpSpPr>
            <p:cNvPr id="4" name="Group 81"/>
            <p:cNvGrpSpPr/>
            <p:nvPr/>
          </p:nvGrpSpPr>
          <p:grpSpPr bwMode="auto">
            <a:xfrm>
              <a:off x="8302772" y="3098061"/>
              <a:ext cx="370655" cy="151160"/>
              <a:chOff x="2004" y="2136"/>
              <a:chExt cx="179" cy="73"/>
            </a:xfrm>
          </p:grpSpPr>
          <p:sp>
            <p:nvSpPr>
              <p:cNvPr id="145437" name="Rectangle 82"/>
              <p:cNvSpPr>
                <a:spLocks noChangeArrowheads="1"/>
              </p:cNvSpPr>
              <p:nvPr/>
            </p:nvSpPr>
            <p:spPr bwMode="auto">
              <a:xfrm>
                <a:off x="2004" y="2191"/>
                <a:ext cx="179" cy="18"/>
              </a:xfrm>
              <a:prstGeom prst="rect">
                <a:avLst/>
              </a:prstGeom>
              <a:solidFill>
                <a:srgbClr val="000000"/>
              </a:solidFill>
              <a:ln w="9525">
                <a:noFill/>
                <a:miter lim="800000"/>
              </a:ln>
            </p:spPr>
            <p:txBody>
              <a:bodyPr/>
              <a:lstStyle/>
              <a:p>
                <a:pPr algn="r"/>
                <a:endParaRPr lang="zh-CN" altLang="en-US" sz="2400">
                  <a:latin typeface="+mn-ea"/>
                </a:endParaRPr>
              </a:p>
            </p:txBody>
          </p:sp>
          <p:sp>
            <p:nvSpPr>
              <p:cNvPr id="145438" name="Rectangle 83"/>
              <p:cNvSpPr>
                <a:spLocks noChangeArrowheads="1"/>
              </p:cNvSpPr>
              <p:nvPr/>
            </p:nvSpPr>
            <p:spPr bwMode="auto">
              <a:xfrm>
                <a:off x="2041" y="2136"/>
                <a:ext cx="103" cy="18"/>
              </a:xfrm>
              <a:prstGeom prst="rect">
                <a:avLst/>
              </a:prstGeom>
              <a:solidFill>
                <a:srgbClr val="000000"/>
              </a:solidFill>
              <a:ln w="9525">
                <a:noFill/>
                <a:miter lim="800000"/>
              </a:ln>
            </p:spPr>
            <p:txBody>
              <a:bodyPr/>
              <a:lstStyle/>
              <a:p>
                <a:pPr algn="r"/>
                <a:endParaRPr lang="zh-CN" altLang="en-US" sz="2400">
                  <a:latin typeface="+mn-ea"/>
                </a:endParaRPr>
              </a:p>
            </p:txBody>
          </p:sp>
        </p:grpSp>
        <p:grpSp>
          <p:nvGrpSpPr>
            <p:cNvPr id="5" name="Group 85"/>
            <p:cNvGrpSpPr/>
            <p:nvPr/>
          </p:nvGrpSpPr>
          <p:grpSpPr bwMode="auto">
            <a:xfrm>
              <a:off x="9472717" y="3098061"/>
              <a:ext cx="366513" cy="151160"/>
              <a:chOff x="2569" y="2136"/>
              <a:chExt cx="177" cy="73"/>
            </a:xfrm>
          </p:grpSpPr>
          <p:sp>
            <p:nvSpPr>
              <p:cNvPr id="145435" name="Rectangle 86"/>
              <p:cNvSpPr>
                <a:spLocks noChangeArrowheads="1"/>
              </p:cNvSpPr>
              <p:nvPr/>
            </p:nvSpPr>
            <p:spPr bwMode="auto">
              <a:xfrm>
                <a:off x="2569" y="2191"/>
                <a:ext cx="177" cy="18"/>
              </a:xfrm>
              <a:prstGeom prst="rect">
                <a:avLst/>
              </a:prstGeom>
              <a:solidFill>
                <a:srgbClr val="000000"/>
              </a:solidFill>
              <a:ln w="9525">
                <a:noFill/>
                <a:miter lim="800000"/>
              </a:ln>
            </p:spPr>
            <p:txBody>
              <a:bodyPr/>
              <a:lstStyle/>
              <a:p>
                <a:pPr algn="r"/>
                <a:endParaRPr lang="zh-CN" altLang="en-US" sz="2400">
                  <a:latin typeface="+mn-ea"/>
                </a:endParaRPr>
              </a:p>
            </p:txBody>
          </p:sp>
          <p:sp>
            <p:nvSpPr>
              <p:cNvPr id="145436" name="Rectangle 87"/>
              <p:cNvSpPr>
                <a:spLocks noChangeArrowheads="1"/>
              </p:cNvSpPr>
              <p:nvPr/>
            </p:nvSpPr>
            <p:spPr bwMode="auto">
              <a:xfrm>
                <a:off x="2606" y="2136"/>
                <a:ext cx="103" cy="18"/>
              </a:xfrm>
              <a:prstGeom prst="rect">
                <a:avLst/>
              </a:prstGeom>
              <a:solidFill>
                <a:srgbClr val="000000"/>
              </a:solidFill>
              <a:ln w="9525">
                <a:noFill/>
                <a:miter lim="800000"/>
              </a:ln>
            </p:spPr>
            <p:txBody>
              <a:bodyPr/>
              <a:lstStyle/>
              <a:p>
                <a:pPr algn="r"/>
                <a:endParaRPr lang="zh-CN" altLang="en-US" sz="2400">
                  <a:latin typeface="+mn-ea"/>
                </a:endParaRPr>
              </a:p>
            </p:txBody>
          </p:sp>
        </p:grpSp>
        <p:sp>
          <p:nvSpPr>
            <p:cNvPr id="1199192" name="Line 88"/>
            <p:cNvSpPr>
              <a:spLocks noChangeShapeType="1"/>
            </p:cNvSpPr>
            <p:nvPr/>
          </p:nvSpPr>
          <p:spPr bwMode="auto">
            <a:xfrm flipV="1">
              <a:off x="8482924" y="2557190"/>
              <a:ext cx="0" cy="561161"/>
            </a:xfrm>
            <a:prstGeom prst="line">
              <a:avLst/>
            </a:prstGeom>
            <a:noFill/>
            <a:ln w="15875">
              <a:solidFill>
                <a:srgbClr val="000000"/>
              </a:solidFill>
              <a:round/>
              <a:tailEnd type="oval"/>
            </a:ln>
          </p:spPr>
          <p:txBody>
            <a:bodyPr/>
            <a:lstStyle/>
            <a:p>
              <a:endParaRPr lang="zh-CN" altLang="en-US" sz="2400">
                <a:latin typeface="+mn-ea"/>
              </a:endParaRPr>
            </a:p>
          </p:txBody>
        </p:sp>
      </p:grpSp>
      <p:cxnSp>
        <p:nvCxnSpPr>
          <p:cNvPr id="6" name="直接箭头连接符 5"/>
          <p:cNvCxnSpPr/>
          <p:nvPr/>
        </p:nvCxnSpPr>
        <p:spPr>
          <a:xfrm>
            <a:off x="3321377" y="2718382"/>
            <a:ext cx="237355" cy="6791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存储器分类</a:t>
            </a:r>
            <a:endParaRPr lang="zh-CN" altLang="en-US" dirty="0"/>
          </a:p>
        </p:txBody>
      </p:sp>
      <p:sp>
        <p:nvSpPr>
          <p:cNvPr id="3" name="内容占位符 2"/>
          <p:cNvSpPr>
            <a:spLocks noGrp="1"/>
          </p:cNvSpPr>
          <p:nvPr>
            <p:ph idx="1"/>
          </p:nvPr>
        </p:nvSpPr>
        <p:spPr/>
        <p:txBody>
          <a:bodyPr/>
          <a:lstStyle/>
          <a:p>
            <a:r>
              <a:rPr lang="zh-CN" altLang="en-US" dirty="0">
                <a:latin typeface="华文新魏" panose="02010800040101010101" pitchFamily="2" charset="-122"/>
              </a:rPr>
              <a:t>按</a:t>
            </a:r>
            <a:r>
              <a:rPr lang="zh-CN" altLang="en-US" b="1" dirty="0">
                <a:solidFill>
                  <a:srgbClr val="1387B7"/>
                </a:solidFill>
                <a:latin typeface="华文新魏" panose="02010800040101010101" pitchFamily="2" charset="-122"/>
              </a:rPr>
              <a:t>存储介质</a:t>
            </a:r>
            <a:r>
              <a:rPr lang="zh-CN" altLang="en-US" dirty="0">
                <a:latin typeface="华文新魏" panose="02010800040101010101" pitchFamily="2" charset="-122"/>
              </a:rPr>
              <a:t>分</a:t>
            </a:r>
            <a:endParaRPr lang="zh-CN" altLang="en-US" dirty="0">
              <a:latin typeface="华文新魏" panose="02010800040101010101" pitchFamily="2" charset="-122"/>
            </a:endParaRPr>
          </a:p>
          <a:p>
            <a:r>
              <a:rPr lang="zh-CN" altLang="en-US" dirty="0">
                <a:latin typeface="华文新魏" panose="02010800040101010101" pitchFamily="2" charset="-122"/>
              </a:rPr>
              <a:t>按</a:t>
            </a:r>
            <a:r>
              <a:rPr lang="zh-CN" altLang="en-US" b="1" dirty="0">
                <a:solidFill>
                  <a:srgbClr val="1387B7"/>
                </a:solidFill>
                <a:latin typeface="华文新魏" panose="02010800040101010101" pitchFamily="2" charset="-122"/>
              </a:rPr>
              <a:t>存取方式</a:t>
            </a:r>
            <a:r>
              <a:rPr lang="zh-CN" altLang="en-US" dirty="0">
                <a:latin typeface="华文新魏" panose="02010800040101010101" pitchFamily="2" charset="-122"/>
              </a:rPr>
              <a:t>分</a:t>
            </a:r>
            <a:endParaRPr lang="zh-CN" altLang="en-US" dirty="0">
              <a:latin typeface="华文新魏" panose="02010800040101010101" pitchFamily="2" charset="-122"/>
            </a:endParaRPr>
          </a:p>
          <a:p>
            <a:r>
              <a:rPr lang="zh-CN" altLang="en-US" dirty="0">
                <a:latin typeface="华文新魏" panose="02010800040101010101" pitchFamily="2" charset="-122"/>
              </a:rPr>
              <a:t>按</a:t>
            </a:r>
            <a:r>
              <a:rPr lang="zh-CN" altLang="en-US" b="1" dirty="0">
                <a:solidFill>
                  <a:srgbClr val="1387B7"/>
                </a:solidFill>
                <a:latin typeface="华文新魏" panose="02010800040101010101" pitchFamily="2" charset="-122"/>
              </a:rPr>
              <a:t>读写功能</a:t>
            </a:r>
            <a:r>
              <a:rPr lang="zh-CN" altLang="en-US" dirty="0">
                <a:latin typeface="华文新魏" panose="02010800040101010101" pitchFamily="2" charset="-122"/>
              </a:rPr>
              <a:t>分</a:t>
            </a:r>
            <a:endParaRPr lang="zh-CN" altLang="en-US" dirty="0">
              <a:latin typeface="华文新魏" panose="02010800040101010101" pitchFamily="2" charset="-122"/>
            </a:endParaRPr>
          </a:p>
          <a:p>
            <a:r>
              <a:rPr lang="zh-CN" altLang="en-US" dirty="0">
                <a:latin typeface="华文新魏" panose="02010800040101010101" pitchFamily="2" charset="-122"/>
              </a:rPr>
              <a:t>按</a:t>
            </a:r>
            <a:r>
              <a:rPr lang="zh-CN" altLang="en-US" b="1" dirty="0">
                <a:solidFill>
                  <a:srgbClr val="1387B7"/>
                </a:solidFill>
                <a:latin typeface="华文新魏" panose="02010800040101010101" pitchFamily="2" charset="-122"/>
              </a:rPr>
              <a:t>信息的可保存性</a:t>
            </a:r>
            <a:r>
              <a:rPr lang="zh-CN" altLang="en-US" dirty="0">
                <a:latin typeface="华文新魏" panose="02010800040101010101" pitchFamily="2" charset="-122"/>
              </a:rPr>
              <a:t>分</a:t>
            </a:r>
            <a:endParaRPr lang="zh-CN" altLang="en-US" dirty="0">
              <a:latin typeface="华文新魏" panose="02010800040101010101" pitchFamily="2" charset="-122"/>
            </a:endParaRPr>
          </a:p>
          <a:p>
            <a:r>
              <a:rPr lang="zh-CN" altLang="en-US" dirty="0">
                <a:latin typeface="华文新魏" panose="02010800040101010101" pitchFamily="2" charset="-122"/>
              </a:rPr>
              <a:t>按在计算机系统中的</a:t>
            </a:r>
            <a:r>
              <a:rPr lang="zh-CN" altLang="en-US" b="1" dirty="0">
                <a:solidFill>
                  <a:srgbClr val="1387B7"/>
                </a:solidFill>
                <a:latin typeface="华文新魏" panose="02010800040101010101" pitchFamily="2" charset="-122"/>
              </a:rPr>
              <a:t>功能</a:t>
            </a:r>
            <a:r>
              <a:rPr lang="zh-CN" altLang="en-US" dirty="0">
                <a:latin typeface="华文新魏" panose="02010800040101010101" pitchFamily="2" charset="-122"/>
              </a:rPr>
              <a:t>分</a:t>
            </a:r>
            <a:endParaRPr lang="zh-CN" altLang="en-US" dirty="0"/>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1"/>
          <p:cNvGrpSpPr/>
          <p:nvPr/>
        </p:nvGrpSpPr>
        <p:grpSpPr bwMode="auto">
          <a:xfrm>
            <a:off x="2636838" y="1371601"/>
            <a:ext cx="3687762" cy="1997075"/>
            <a:chOff x="797" y="1165"/>
            <a:chExt cx="2323" cy="1258"/>
          </a:xfrm>
        </p:grpSpPr>
        <p:sp>
          <p:nvSpPr>
            <p:cNvPr id="146529" name="Line 55"/>
            <p:cNvSpPr>
              <a:spLocks noChangeShapeType="1"/>
            </p:cNvSpPr>
            <p:nvPr/>
          </p:nvSpPr>
          <p:spPr bwMode="auto">
            <a:xfrm>
              <a:off x="1589" y="1340"/>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05" name="Rectangle 4"/>
            <p:cNvSpPr>
              <a:spLocks noChangeArrowheads="1"/>
            </p:cNvSpPr>
            <p:nvPr/>
          </p:nvSpPr>
          <p:spPr bwMode="auto">
            <a:xfrm>
              <a:off x="797" y="1764"/>
              <a:ext cx="1626" cy="420"/>
            </a:xfrm>
            <a:prstGeom prst="rect">
              <a:avLst/>
            </a:prstGeom>
            <a:solidFill>
              <a:srgbClr val="CCFFFF"/>
            </a:solidFill>
            <a:ln w="12700">
              <a:solidFill>
                <a:srgbClr val="000000"/>
              </a:solidFill>
              <a:miter lim="800000"/>
            </a:ln>
          </p:spPr>
          <p:txBody>
            <a:bodyPr/>
            <a:lstStyle/>
            <a:p>
              <a:pPr algn="r"/>
              <a:endParaRPr lang="zh-CN" altLang="en-US"/>
            </a:p>
          </p:txBody>
        </p:sp>
        <p:sp>
          <p:nvSpPr>
            <p:cNvPr id="146506" name="Rectangle 5"/>
            <p:cNvSpPr>
              <a:spLocks noChangeArrowheads="1"/>
            </p:cNvSpPr>
            <p:nvPr/>
          </p:nvSpPr>
          <p:spPr bwMode="auto">
            <a:xfrm>
              <a:off x="797" y="1644"/>
              <a:ext cx="232"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507" name="Rectangle 6"/>
            <p:cNvSpPr>
              <a:spLocks noChangeArrowheads="1"/>
            </p:cNvSpPr>
            <p:nvPr/>
          </p:nvSpPr>
          <p:spPr bwMode="auto">
            <a:xfrm>
              <a:off x="1262" y="1644"/>
              <a:ext cx="696"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508" name="Rectangle 7"/>
            <p:cNvSpPr>
              <a:spLocks noChangeArrowheads="1"/>
            </p:cNvSpPr>
            <p:nvPr/>
          </p:nvSpPr>
          <p:spPr bwMode="auto">
            <a:xfrm>
              <a:off x="2191" y="1644"/>
              <a:ext cx="232"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509" name="Line 8"/>
            <p:cNvSpPr>
              <a:spLocks noChangeShapeType="1"/>
            </p:cNvSpPr>
            <p:nvPr/>
          </p:nvSpPr>
          <p:spPr bwMode="auto">
            <a:xfrm>
              <a:off x="1958"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10" name="Line 13"/>
            <p:cNvSpPr>
              <a:spLocks noChangeShapeType="1"/>
            </p:cNvSpPr>
            <p:nvPr/>
          </p:nvSpPr>
          <p:spPr bwMode="auto">
            <a:xfrm>
              <a:off x="20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11" name="Line 14"/>
            <p:cNvSpPr>
              <a:spLocks noChangeShapeType="1"/>
            </p:cNvSpPr>
            <p:nvPr/>
          </p:nvSpPr>
          <p:spPr bwMode="auto">
            <a:xfrm flipV="1">
              <a:off x="2036" y="1465"/>
              <a:ext cx="309" cy="24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2" name="Line 15"/>
            <p:cNvSpPr>
              <a:spLocks noChangeShapeType="1"/>
            </p:cNvSpPr>
            <p:nvPr/>
          </p:nvSpPr>
          <p:spPr bwMode="auto">
            <a:xfrm>
              <a:off x="2268" y="1704"/>
              <a:ext cx="232" cy="6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3" name="Rectangle 19"/>
            <p:cNvSpPr>
              <a:spLocks noChangeArrowheads="1"/>
            </p:cNvSpPr>
            <p:nvPr/>
          </p:nvSpPr>
          <p:spPr bwMode="auto">
            <a:xfrm>
              <a:off x="1029" y="2243"/>
              <a:ext cx="1239"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(a) MOS</a:t>
              </a:r>
              <a:r>
                <a:rPr lang="zh-CN" altLang="en-US" sz="1600">
                  <a:latin typeface="Times New Roman" panose="02020603050405020304" pitchFamily="18" charset="0"/>
                  <a:ea typeface="宋体" panose="02010600030101010101" pitchFamily="2" charset="-122"/>
                </a:rPr>
                <a:t>晶体管结构</a:t>
              </a:r>
              <a:endParaRPr lang="zh-CN" altLang="en-US" sz="2800" b="1">
                <a:latin typeface="Verdana" panose="020B0604030504040204" pitchFamily="34" charset="0"/>
              </a:endParaRPr>
            </a:p>
          </p:txBody>
        </p:sp>
        <p:sp>
          <p:nvSpPr>
            <p:cNvPr id="146514" name="Rectangle 25"/>
            <p:cNvSpPr>
              <a:spLocks noChangeArrowheads="1"/>
            </p:cNvSpPr>
            <p:nvPr/>
          </p:nvSpPr>
          <p:spPr bwMode="auto">
            <a:xfrm>
              <a:off x="874" y="1225"/>
              <a:ext cx="388"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源极</a:t>
              </a:r>
              <a:endParaRPr lang="zh-CN" altLang="en-US" sz="2800" b="1">
                <a:latin typeface="Verdana" panose="020B0604030504040204" pitchFamily="34" charset="0"/>
              </a:endParaRPr>
            </a:p>
          </p:txBody>
        </p:sp>
        <p:sp>
          <p:nvSpPr>
            <p:cNvPr id="146515" name="Rectangle 26"/>
            <p:cNvSpPr>
              <a:spLocks noChangeArrowheads="1"/>
            </p:cNvSpPr>
            <p:nvPr/>
          </p:nvSpPr>
          <p:spPr bwMode="auto">
            <a:xfrm>
              <a:off x="1461" y="116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栅极</a:t>
              </a:r>
              <a:endParaRPr lang="zh-CN" altLang="en-US" sz="2800" b="1">
                <a:latin typeface="Verdana" panose="020B0604030504040204" pitchFamily="34" charset="0"/>
              </a:endParaRPr>
            </a:p>
          </p:txBody>
        </p:sp>
        <p:sp>
          <p:nvSpPr>
            <p:cNvPr id="146516" name="Rectangle 27"/>
            <p:cNvSpPr>
              <a:spLocks noChangeArrowheads="1"/>
            </p:cNvSpPr>
            <p:nvPr/>
          </p:nvSpPr>
          <p:spPr bwMode="auto">
            <a:xfrm>
              <a:off x="1989" y="1720"/>
              <a:ext cx="310"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517" name="Rectangle 28"/>
            <p:cNvSpPr>
              <a:spLocks noChangeArrowheads="1"/>
            </p:cNvSpPr>
            <p:nvPr/>
          </p:nvSpPr>
          <p:spPr bwMode="auto">
            <a:xfrm>
              <a:off x="1049" y="1721"/>
              <a:ext cx="310" cy="119"/>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518" name="Rectangle 29"/>
            <p:cNvSpPr>
              <a:spLocks noChangeArrowheads="1"/>
            </p:cNvSpPr>
            <p:nvPr/>
          </p:nvSpPr>
          <p:spPr bwMode="auto">
            <a:xfrm>
              <a:off x="1881"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漏极</a:t>
              </a:r>
              <a:endParaRPr lang="zh-CN" altLang="en-US" sz="2800" b="1">
                <a:latin typeface="Verdana" panose="020B0604030504040204" pitchFamily="34" charset="0"/>
              </a:endParaRPr>
            </a:p>
          </p:txBody>
        </p:sp>
        <p:sp>
          <p:nvSpPr>
            <p:cNvPr id="146519" name="Rectangle 30"/>
            <p:cNvSpPr>
              <a:spLocks noChangeArrowheads="1"/>
            </p:cNvSpPr>
            <p:nvPr/>
          </p:nvSpPr>
          <p:spPr bwMode="auto">
            <a:xfrm>
              <a:off x="2345" y="1285"/>
              <a:ext cx="620"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电极导体</a:t>
              </a:r>
              <a:endParaRPr lang="zh-CN" altLang="en-US" sz="2800" b="1">
                <a:latin typeface="Verdana" panose="020B0604030504040204" pitchFamily="34" charset="0"/>
              </a:endParaRPr>
            </a:p>
          </p:txBody>
        </p:sp>
        <p:sp>
          <p:nvSpPr>
            <p:cNvPr id="146520" name="Rectangle 33"/>
            <p:cNvSpPr>
              <a:spLocks noChangeArrowheads="1"/>
            </p:cNvSpPr>
            <p:nvPr/>
          </p:nvSpPr>
          <p:spPr bwMode="auto">
            <a:xfrm>
              <a:off x="2500" y="1764"/>
              <a:ext cx="620"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二氧化硅</a:t>
              </a:r>
              <a:endParaRPr lang="zh-CN" altLang="en-US" sz="2800" b="1">
                <a:latin typeface="Verdana" panose="020B0604030504040204" pitchFamily="34" charset="0"/>
              </a:endParaRPr>
            </a:p>
          </p:txBody>
        </p:sp>
        <p:sp>
          <p:nvSpPr>
            <p:cNvPr id="146521" name="Line 34"/>
            <p:cNvSpPr>
              <a:spLocks noChangeShapeType="1"/>
            </p:cNvSpPr>
            <p:nvPr/>
          </p:nvSpPr>
          <p:spPr bwMode="auto">
            <a:xfrm>
              <a:off x="9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2" name="Line 35"/>
            <p:cNvSpPr>
              <a:spLocks noChangeShapeType="1"/>
            </p:cNvSpPr>
            <p:nvPr/>
          </p:nvSpPr>
          <p:spPr bwMode="auto">
            <a:xfrm>
              <a:off x="1029"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3" name="Line 36"/>
            <p:cNvSpPr>
              <a:spLocks noChangeShapeType="1"/>
            </p:cNvSpPr>
            <p:nvPr/>
          </p:nvSpPr>
          <p:spPr bwMode="auto">
            <a:xfrm flipV="1">
              <a:off x="126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4" name="Line 37"/>
            <p:cNvSpPr>
              <a:spLocks noChangeShapeType="1"/>
            </p:cNvSpPr>
            <p:nvPr/>
          </p:nvSpPr>
          <p:spPr bwMode="auto">
            <a:xfrm>
              <a:off x="188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5" name="Line 38"/>
            <p:cNvSpPr>
              <a:spLocks noChangeShapeType="1"/>
            </p:cNvSpPr>
            <p:nvPr/>
          </p:nvSpPr>
          <p:spPr bwMode="auto">
            <a:xfrm>
              <a:off x="1958"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6" name="Line 39"/>
            <p:cNvSpPr>
              <a:spLocks noChangeShapeType="1"/>
            </p:cNvSpPr>
            <p:nvPr/>
          </p:nvSpPr>
          <p:spPr bwMode="auto">
            <a:xfrm flipV="1">
              <a:off x="219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7" name="Line 45"/>
            <p:cNvSpPr>
              <a:spLocks noChangeShapeType="1"/>
            </p:cNvSpPr>
            <p:nvPr/>
          </p:nvSpPr>
          <p:spPr bwMode="auto">
            <a:xfrm>
              <a:off x="11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28" name="Rectangle 46"/>
            <p:cNvSpPr>
              <a:spLocks noChangeArrowheads="1"/>
            </p:cNvSpPr>
            <p:nvPr/>
          </p:nvSpPr>
          <p:spPr bwMode="auto">
            <a:xfrm>
              <a:off x="1416" y="1584"/>
              <a:ext cx="387" cy="60"/>
            </a:xfrm>
            <a:prstGeom prst="rect">
              <a:avLst/>
            </a:prstGeom>
            <a:noFill/>
            <a:ln w="12700">
              <a:solidFill>
                <a:srgbClr val="000000"/>
              </a:solidFill>
              <a:miter lim="800000"/>
            </a:ln>
          </p:spPr>
          <p:txBody>
            <a:bodyPr/>
            <a:lstStyle/>
            <a:p>
              <a:pPr algn="r"/>
              <a:endParaRPr lang="zh-CN" altLang="en-US"/>
            </a:p>
          </p:txBody>
        </p:sp>
        <p:sp>
          <p:nvSpPr>
            <p:cNvPr id="146530" name="Line 62"/>
            <p:cNvSpPr>
              <a:spLocks noChangeShapeType="1"/>
            </p:cNvSpPr>
            <p:nvPr/>
          </p:nvSpPr>
          <p:spPr bwMode="auto">
            <a:xfrm>
              <a:off x="1029"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31" name="Rectangle 94"/>
            <p:cNvSpPr>
              <a:spLocks noChangeArrowheads="1"/>
            </p:cNvSpPr>
            <p:nvPr/>
          </p:nvSpPr>
          <p:spPr bwMode="auto">
            <a:xfrm>
              <a:off x="1416" y="1871"/>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grpSp>
        <p:nvGrpSpPr>
          <p:cNvPr id="3" name="Group 103"/>
          <p:cNvGrpSpPr/>
          <p:nvPr/>
        </p:nvGrpSpPr>
        <p:grpSpPr bwMode="auto">
          <a:xfrm>
            <a:off x="2636839" y="4071938"/>
            <a:ext cx="2581275" cy="1808162"/>
            <a:chOff x="797" y="2602"/>
            <a:chExt cx="1626" cy="1139"/>
          </a:xfrm>
        </p:grpSpPr>
        <p:sp>
          <p:nvSpPr>
            <p:cNvPr id="146484" name="Line 11"/>
            <p:cNvSpPr>
              <a:spLocks noChangeShapeType="1"/>
            </p:cNvSpPr>
            <p:nvPr/>
          </p:nvSpPr>
          <p:spPr bwMode="auto">
            <a:xfrm>
              <a:off x="115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5" name="Rectangle 18"/>
            <p:cNvSpPr>
              <a:spLocks noChangeArrowheads="1"/>
            </p:cNvSpPr>
            <p:nvPr/>
          </p:nvSpPr>
          <p:spPr bwMode="auto">
            <a:xfrm>
              <a:off x="874" y="3561"/>
              <a:ext cx="1549" cy="180"/>
            </a:xfrm>
            <a:prstGeom prst="rect">
              <a:avLst/>
            </a:prstGeom>
            <a:noFill/>
            <a:ln w="3175">
              <a:noFill/>
              <a:miter lim="800000"/>
            </a:ln>
          </p:spPr>
          <p:txBody>
            <a:bodyPr lIns="12700" tIns="12700" rIns="12700" bIns="12700"/>
            <a:lstStyle/>
            <a:p>
              <a:pPr algn="ctr">
                <a:lnSpc>
                  <a:spcPct val="120000"/>
                </a:lnSpc>
                <a:spcBef>
                  <a:spcPct val="20000"/>
                </a:spcBef>
                <a:buClr>
                  <a:schemeClr val="accent2"/>
                </a:buClr>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rPr>
                <a:t>(c) EPROM</a:t>
              </a:r>
              <a:r>
                <a:rPr lang="zh-CN" altLang="en-US" sz="1600" dirty="0">
                  <a:latin typeface="Times New Roman" panose="02020603050405020304" pitchFamily="18" charset="0"/>
                  <a:ea typeface="宋体" panose="02010600030101010101" pitchFamily="2" charset="-122"/>
                </a:rPr>
                <a:t>晶体管结构</a:t>
              </a:r>
              <a:endParaRPr lang="zh-CN" altLang="en-US" sz="2800" b="1" dirty="0">
                <a:latin typeface="Verdana" panose="020B0604030504040204" pitchFamily="34" charset="0"/>
              </a:endParaRPr>
            </a:p>
          </p:txBody>
        </p:sp>
        <p:sp>
          <p:nvSpPr>
            <p:cNvPr id="146486" name="Rectangle 31"/>
            <p:cNvSpPr>
              <a:spLocks noChangeArrowheads="1"/>
            </p:cNvSpPr>
            <p:nvPr/>
          </p:nvSpPr>
          <p:spPr bwMode="auto">
            <a:xfrm>
              <a:off x="1411" y="2602"/>
              <a:ext cx="619"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a:latin typeface="Times New Roman" panose="02020603050405020304" pitchFamily="18" charset="0"/>
                  <a:ea typeface="宋体" panose="02010600030101010101" pitchFamily="2" charset="-122"/>
                </a:rPr>
                <a:t>浮置栅</a:t>
              </a:r>
              <a:endParaRPr lang="zh-CN" altLang="en-US" sz="2800" b="1">
                <a:latin typeface="Verdana" panose="020B0604030504040204" pitchFamily="34" charset="0"/>
              </a:endParaRPr>
            </a:p>
          </p:txBody>
        </p:sp>
        <p:sp>
          <p:nvSpPr>
            <p:cNvPr id="146487" name="Line 44"/>
            <p:cNvSpPr>
              <a:spLocks noChangeShapeType="1"/>
            </p:cNvSpPr>
            <p:nvPr/>
          </p:nvSpPr>
          <p:spPr bwMode="auto">
            <a:xfrm>
              <a:off x="1029"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8" name="Rectangle 56"/>
            <p:cNvSpPr>
              <a:spLocks noChangeArrowheads="1"/>
            </p:cNvSpPr>
            <p:nvPr/>
          </p:nvSpPr>
          <p:spPr bwMode="auto">
            <a:xfrm>
              <a:off x="797" y="3086"/>
              <a:ext cx="1626" cy="416"/>
            </a:xfrm>
            <a:prstGeom prst="rect">
              <a:avLst/>
            </a:prstGeom>
            <a:solidFill>
              <a:srgbClr val="CCFFFF"/>
            </a:solidFill>
            <a:ln w="12700">
              <a:solidFill>
                <a:srgbClr val="000000"/>
              </a:solidFill>
              <a:miter lim="800000"/>
            </a:ln>
          </p:spPr>
          <p:txBody>
            <a:bodyPr/>
            <a:lstStyle/>
            <a:p>
              <a:pPr algn="r"/>
              <a:endParaRPr lang="zh-CN" altLang="en-US"/>
            </a:p>
          </p:txBody>
        </p:sp>
        <p:sp>
          <p:nvSpPr>
            <p:cNvPr id="146489" name="Rectangle 57"/>
            <p:cNvSpPr>
              <a:spLocks noChangeArrowheads="1"/>
            </p:cNvSpPr>
            <p:nvPr/>
          </p:nvSpPr>
          <p:spPr bwMode="auto">
            <a:xfrm>
              <a:off x="797" y="2902"/>
              <a:ext cx="232"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90" name="Rectangle 58"/>
            <p:cNvSpPr>
              <a:spLocks noChangeArrowheads="1"/>
            </p:cNvSpPr>
            <p:nvPr/>
          </p:nvSpPr>
          <p:spPr bwMode="auto">
            <a:xfrm>
              <a:off x="1262" y="2902"/>
              <a:ext cx="696"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91" name="Rectangle 59"/>
            <p:cNvSpPr>
              <a:spLocks noChangeArrowheads="1"/>
            </p:cNvSpPr>
            <p:nvPr/>
          </p:nvSpPr>
          <p:spPr bwMode="auto">
            <a:xfrm>
              <a:off x="2191" y="2902"/>
              <a:ext cx="232"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92" name="Line 60"/>
            <p:cNvSpPr>
              <a:spLocks noChangeShapeType="1"/>
            </p:cNvSpPr>
            <p:nvPr/>
          </p:nvSpPr>
          <p:spPr bwMode="auto">
            <a:xfrm>
              <a:off x="1958" y="290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3" name="Rectangle 61"/>
            <p:cNvSpPr>
              <a:spLocks noChangeArrowheads="1"/>
            </p:cNvSpPr>
            <p:nvPr/>
          </p:nvSpPr>
          <p:spPr bwMode="auto">
            <a:xfrm>
              <a:off x="1416" y="2962"/>
              <a:ext cx="387" cy="60"/>
            </a:xfrm>
            <a:prstGeom prst="rect">
              <a:avLst/>
            </a:prstGeom>
            <a:solidFill>
              <a:srgbClr val="FFCC00"/>
            </a:solidFill>
            <a:ln w="19050" algn="ctr">
              <a:solidFill>
                <a:schemeClr val="tx1"/>
              </a:solidFill>
              <a:miter lim="800000"/>
            </a:ln>
          </p:spPr>
          <p:txBody>
            <a:bodyPr/>
            <a:lstStyle/>
            <a:p>
              <a:pPr algn="r"/>
              <a:endParaRPr lang="zh-CN" altLang="en-US"/>
            </a:p>
          </p:txBody>
        </p:sp>
        <p:sp>
          <p:nvSpPr>
            <p:cNvPr id="146494" name="Line 63"/>
            <p:cNvSpPr>
              <a:spLocks noChangeShapeType="1"/>
            </p:cNvSpPr>
            <p:nvPr/>
          </p:nvSpPr>
          <p:spPr bwMode="auto">
            <a:xfrm>
              <a:off x="20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95" name="Line 64"/>
            <p:cNvSpPr>
              <a:spLocks noChangeShapeType="1"/>
            </p:cNvSpPr>
            <p:nvPr/>
          </p:nvSpPr>
          <p:spPr bwMode="auto">
            <a:xfrm>
              <a:off x="1029"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6" name="Line 65"/>
            <p:cNvSpPr>
              <a:spLocks noChangeShapeType="1"/>
            </p:cNvSpPr>
            <p:nvPr/>
          </p:nvSpPr>
          <p:spPr bwMode="auto">
            <a:xfrm>
              <a:off x="95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7" name="Line 66"/>
            <p:cNvSpPr>
              <a:spLocks noChangeShapeType="1"/>
            </p:cNvSpPr>
            <p:nvPr/>
          </p:nvSpPr>
          <p:spPr bwMode="auto">
            <a:xfrm flipV="1">
              <a:off x="126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8" name="Rectangle 67"/>
            <p:cNvSpPr>
              <a:spLocks noChangeArrowheads="1"/>
            </p:cNvSpPr>
            <p:nvPr/>
          </p:nvSpPr>
          <p:spPr bwMode="auto">
            <a:xfrm>
              <a:off x="1983" y="3033"/>
              <a:ext cx="310" cy="12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499" name="Rectangle 68"/>
            <p:cNvSpPr>
              <a:spLocks noChangeArrowheads="1"/>
            </p:cNvSpPr>
            <p:nvPr/>
          </p:nvSpPr>
          <p:spPr bwMode="auto">
            <a:xfrm>
              <a:off x="1059" y="3032"/>
              <a:ext cx="310"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a:t>
              </a:r>
              <a:endParaRPr lang="en-US" altLang="zh-CN" sz="2800" b="1" dirty="0">
                <a:latin typeface="Verdana" panose="020B0604030504040204" pitchFamily="34" charset="0"/>
              </a:endParaRPr>
            </a:p>
          </p:txBody>
        </p:sp>
        <p:sp>
          <p:nvSpPr>
            <p:cNvPr id="146500" name="Line 69"/>
            <p:cNvSpPr>
              <a:spLocks noChangeShapeType="1"/>
            </p:cNvSpPr>
            <p:nvPr/>
          </p:nvSpPr>
          <p:spPr bwMode="auto">
            <a:xfrm flipV="1">
              <a:off x="219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1" name="Line 70"/>
            <p:cNvSpPr>
              <a:spLocks noChangeShapeType="1"/>
            </p:cNvSpPr>
            <p:nvPr/>
          </p:nvSpPr>
          <p:spPr bwMode="auto">
            <a:xfrm>
              <a:off x="1958"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2" name="Line 71"/>
            <p:cNvSpPr>
              <a:spLocks noChangeShapeType="1"/>
            </p:cNvSpPr>
            <p:nvPr/>
          </p:nvSpPr>
          <p:spPr bwMode="auto">
            <a:xfrm>
              <a:off x="188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3" name="Line 91"/>
            <p:cNvSpPr>
              <a:spLocks noChangeShapeType="1"/>
            </p:cNvSpPr>
            <p:nvPr/>
          </p:nvSpPr>
          <p:spPr bwMode="auto">
            <a:xfrm flipV="1">
              <a:off x="1607" y="2782"/>
              <a:ext cx="0" cy="206"/>
            </a:xfrm>
            <a:prstGeom prst="line">
              <a:avLst/>
            </a:prstGeom>
            <a:noFill/>
            <a:ln w="3175">
              <a:solidFill>
                <a:srgbClr val="000000"/>
              </a:solidFill>
              <a:round/>
              <a:headEnd type="none" w="med" len="sm"/>
              <a:tailEnd type="none" w="med" len="sm"/>
            </a:ln>
          </p:spPr>
          <p:txBody>
            <a:bodyPr/>
            <a:lstStyle/>
            <a:p>
              <a:endParaRPr lang="zh-CN" altLang="en-US"/>
            </a:p>
          </p:txBody>
        </p:sp>
        <p:sp>
          <p:nvSpPr>
            <p:cNvPr id="146504" name="Rectangle 96"/>
            <p:cNvSpPr>
              <a:spLocks noChangeArrowheads="1"/>
            </p:cNvSpPr>
            <p:nvPr/>
          </p:nvSpPr>
          <p:spPr bwMode="auto">
            <a:xfrm>
              <a:off x="1393" y="3192"/>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grpSp>
        <p:nvGrpSpPr>
          <p:cNvPr id="4" name="Group 102"/>
          <p:cNvGrpSpPr/>
          <p:nvPr/>
        </p:nvGrpSpPr>
        <p:grpSpPr bwMode="auto">
          <a:xfrm>
            <a:off x="6859589" y="1466851"/>
            <a:ext cx="2949575" cy="1901825"/>
            <a:chOff x="3197" y="1225"/>
            <a:chExt cx="1858" cy="1198"/>
          </a:xfrm>
        </p:grpSpPr>
        <p:sp>
          <p:nvSpPr>
            <p:cNvPr id="146463" name="Line 9"/>
            <p:cNvSpPr>
              <a:spLocks noChangeShapeType="1"/>
            </p:cNvSpPr>
            <p:nvPr/>
          </p:nvSpPr>
          <p:spPr bwMode="auto">
            <a:xfrm>
              <a:off x="4358"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64" name="Line 10"/>
            <p:cNvSpPr>
              <a:spLocks noChangeShapeType="1"/>
            </p:cNvSpPr>
            <p:nvPr/>
          </p:nvSpPr>
          <p:spPr bwMode="auto">
            <a:xfrm>
              <a:off x="35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65" name="Rectangle 12"/>
            <p:cNvSpPr>
              <a:spLocks noChangeArrowheads="1"/>
            </p:cNvSpPr>
            <p:nvPr/>
          </p:nvSpPr>
          <p:spPr bwMode="auto">
            <a:xfrm>
              <a:off x="3816" y="1584"/>
              <a:ext cx="387" cy="60"/>
            </a:xfrm>
            <a:prstGeom prst="rect">
              <a:avLst/>
            </a:prstGeom>
            <a:noFill/>
            <a:ln w="12700">
              <a:solidFill>
                <a:srgbClr val="000000"/>
              </a:solidFill>
              <a:miter lim="800000"/>
            </a:ln>
          </p:spPr>
          <p:txBody>
            <a:bodyPr/>
            <a:lstStyle/>
            <a:p>
              <a:pPr algn="r"/>
              <a:endParaRPr lang="zh-CN" altLang="en-US"/>
            </a:p>
          </p:txBody>
        </p:sp>
        <p:sp>
          <p:nvSpPr>
            <p:cNvPr id="146466" name="Rectangle 17"/>
            <p:cNvSpPr>
              <a:spLocks noChangeArrowheads="1"/>
            </p:cNvSpPr>
            <p:nvPr/>
          </p:nvSpPr>
          <p:spPr bwMode="auto">
            <a:xfrm>
              <a:off x="3429" y="2243"/>
              <a:ext cx="1626"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(b) MOS</a:t>
              </a:r>
              <a:r>
                <a:rPr lang="zh-CN" altLang="en-US" sz="1600">
                  <a:latin typeface="Times New Roman" panose="02020603050405020304" pitchFamily="18" charset="0"/>
                  <a:ea typeface="宋体" panose="02010600030101010101" pitchFamily="2" charset="-122"/>
                </a:rPr>
                <a:t>晶体管导通状态</a:t>
              </a:r>
              <a:endParaRPr lang="zh-CN" altLang="en-US" sz="2800" b="1">
                <a:latin typeface="Verdana" panose="020B0604030504040204" pitchFamily="34" charset="0"/>
              </a:endParaRPr>
            </a:p>
          </p:txBody>
        </p:sp>
        <p:sp>
          <p:nvSpPr>
            <p:cNvPr id="146467" name="Rectangle 20"/>
            <p:cNvSpPr>
              <a:spLocks noChangeArrowheads="1"/>
            </p:cNvSpPr>
            <p:nvPr/>
          </p:nvSpPr>
          <p:spPr bwMode="auto">
            <a:xfrm>
              <a:off x="3816"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+5V</a:t>
              </a:r>
              <a:endParaRPr lang="en-US" altLang="zh-CN" sz="2800" b="1">
                <a:latin typeface="Verdana" panose="020B0604030504040204" pitchFamily="34" charset="0"/>
              </a:endParaRPr>
            </a:p>
          </p:txBody>
        </p:sp>
        <p:sp>
          <p:nvSpPr>
            <p:cNvPr id="146468" name="Rectangle 21"/>
            <p:cNvSpPr>
              <a:spLocks noChangeArrowheads="1"/>
            </p:cNvSpPr>
            <p:nvPr/>
          </p:nvSpPr>
          <p:spPr bwMode="auto">
            <a:xfrm>
              <a:off x="4281"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V</a:t>
              </a:r>
              <a:r>
                <a:rPr lang="en-US" altLang="zh-CN" sz="1600" baseline="-25000">
                  <a:latin typeface="Times New Roman" panose="02020603050405020304" pitchFamily="18" charset="0"/>
                  <a:ea typeface="宋体" panose="02010600030101010101" pitchFamily="2" charset="-122"/>
                </a:rPr>
                <a:t>dd</a:t>
              </a:r>
              <a:endParaRPr lang="en-US" altLang="zh-CN" sz="2800" b="1">
                <a:latin typeface="Verdana" panose="020B0604030504040204" pitchFamily="34" charset="0"/>
              </a:endParaRPr>
            </a:p>
          </p:txBody>
        </p:sp>
        <p:sp>
          <p:nvSpPr>
            <p:cNvPr id="146469" name="Rectangle 24"/>
            <p:cNvSpPr>
              <a:spLocks noChangeArrowheads="1"/>
            </p:cNvSpPr>
            <p:nvPr/>
          </p:nvSpPr>
          <p:spPr bwMode="auto">
            <a:xfrm>
              <a:off x="3274" y="1225"/>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V</a:t>
              </a:r>
              <a:r>
                <a:rPr lang="en-US" altLang="zh-CN" sz="1600" baseline="-25000">
                  <a:latin typeface="Times New Roman" panose="02020603050405020304" pitchFamily="18" charset="0"/>
                  <a:ea typeface="宋体" panose="02010600030101010101" pitchFamily="2" charset="-122"/>
                </a:rPr>
                <a:t>ss</a:t>
              </a:r>
              <a:endParaRPr lang="en-US" altLang="zh-CN" sz="2800" b="1">
                <a:latin typeface="Verdana" panose="020B0604030504040204" pitchFamily="34" charset="0"/>
              </a:endParaRPr>
            </a:p>
          </p:txBody>
        </p:sp>
        <p:sp>
          <p:nvSpPr>
            <p:cNvPr id="146470" name="Rectangle 40"/>
            <p:cNvSpPr>
              <a:spLocks noChangeArrowheads="1"/>
            </p:cNvSpPr>
            <p:nvPr/>
          </p:nvSpPr>
          <p:spPr bwMode="auto">
            <a:xfrm>
              <a:off x="3197" y="1764"/>
              <a:ext cx="1626" cy="420"/>
            </a:xfrm>
            <a:prstGeom prst="rect">
              <a:avLst/>
            </a:prstGeom>
            <a:solidFill>
              <a:srgbClr val="CCFFFF"/>
            </a:solidFill>
            <a:ln w="12700">
              <a:solidFill>
                <a:srgbClr val="000000"/>
              </a:solidFill>
              <a:miter lim="800000"/>
            </a:ln>
          </p:spPr>
          <p:txBody>
            <a:bodyPr/>
            <a:lstStyle/>
            <a:p>
              <a:pPr algn="r"/>
              <a:endParaRPr lang="zh-CN" altLang="en-US"/>
            </a:p>
          </p:txBody>
        </p:sp>
        <p:sp>
          <p:nvSpPr>
            <p:cNvPr id="146471" name="Rectangle 41"/>
            <p:cNvSpPr>
              <a:spLocks noChangeArrowheads="1"/>
            </p:cNvSpPr>
            <p:nvPr/>
          </p:nvSpPr>
          <p:spPr bwMode="auto">
            <a:xfrm>
              <a:off x="3197" y="1644"/>
              <a:ext cx="232"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472" name="Rectangle 42"/>
            <p:cNvSpPr>
              <a:spLocks noChangeArrowheads="1"/>
            </p:cNvSpPr>
            <p:nvPr/>
          </p:nvSpPr>
          <p:spPr bwMode="auto">
            <a:xfrm>
              <a:off x="3661" y="1644"/>
              <a:ext cx="697"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473" name="Rectangle 43"/>
            <p:cNvSpPr>
              <a:spLocks noChangeArrowheads="1"/>
            </p:cNvSpPr>
            <p:nvPr/>
          </p:nvSpPr>
          <p:spPr bwMode="auto">
            <a:xfrm>
              <a:off x="4590" y="1644"/>
              <a:ext cx="233" cy="120"/>
            </a:xfrm>
            <a:prstGeom prst="rect">
              <a:avLst/>
            </a:prstGeom>
            <a:solidFill>
              <a:srgbClr val="999999"/>
            </a:solidFill>
            <a:ln w="12700">
              <a:solidFill>
                <a:srgbClr val="000000"/>
              </a:solidFill>
              <a:miter lim="800000"/>
            </a:ln>
          </p:spPr>
          <p:txBody>
            <a:bodyPr/>
            <a:lstStyle/>
            <a:p>
              <a:pPr algn="r"/>
              <a:endParaRPr lang="zh-CN" altLang="en-US"/>
            </a:p>
          </p:txBody>
        </p:sp>
        <p:sp>
          <p:nvSpPr>
            <p:cNvPr id="146474" name="Line 47"/>
            <p:cNvSpPr>
              <a:spLocks noChangeShapeType="1"/>
            </p:cNvSpPr>
            <p:nvPr/>
          </p:nvSpPr>
          <p:spPr bwMode="auto">
            <a:xfrm>
              <a:off x="44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75" name="Line 48"/>
            <p:cNvSpPr>
              <a:spLocks noChangeShapeType="1"/>
            </p:cNvSpPr>
            <p:nvPr/>
          </p:nvSpPr>
          <p:spPr bwMode="auto">
            <a:xfrm>
              <a:off x="3429"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6" name="Line 49"/>
            <p:cNvSpPr>
              <a:spLocks noChangeShapeType="1"/>
            </p:cNvSpPr>
            <p:nvPr/>
          </p:nvSpPr>
          <p:spPr bwMode="auto">
            <a:xfrm>
              <a:off x="3429" y="1824"/>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7" name="Line 50"/>
            <p:cNvSpPr>
              <a:spLocks noChangeShapeType="1"/>
            </p:cNvSpPr>
            <p:nvPr/>
          </p:nvSpPr>
          <p:spPr bwMode="auto">
            <a:xfrm>
              <a:off x="33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8" name="Rectangle 51"/>
            <p:cNvSpPr>
              <a:spLocks noChangeArrowheads="1"/>
            </p:cNvSpPr>
            <p:nvPr/>
          </p:nvSpPr>
          <p:spPr bwMode="auto">
            <a:xfrm>
              <a:off x="3533" y="1719"/>
              <a:ext cx="1161"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 - - - - - - - - - - - - - - - -</a:t>
              </a:r>
              <a:endParaRPr lang="en-US" altLang="zh-CN" sz="2800" b="1" dirty="0">
                <a:latin typeface="Verdana" panose="020B0604030504040204" pitchFamily="34" charset="0"/>
              </a:endParaRPr>
            </a:p>
          </p:txBody>
        </p:sp>
        <p:sp>
          <p:nvSpPr>
            <p:cNvPr id="146479" name="Rectangle 52"/>
            <p:cNvSpPr>
              <a:spLocks noChangeArrowheads="1"/>
            </p:cNvSpPr>
            <p:nvPr/>
          </p:nvSpPr>
          <p:spPr bwMode="auto">
            <a:xfrm>
              <a:off x="3919" y="1551"/>
              <a:ext cx="309"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a:t>
              </a:r>
              <a:endParaRPr lang="en-US" altLang="zh-CN" sz="2800" dirty="0">
                <a:latin typeface="Verdana" panose="020B0604030504040204" pitchFamily="34" charset="0"/>
              </a:endParaRPr>
            </a:p>
          </p:txBody>
        </p:sp>
        <p:sp>
          <p:nvSpPr>
            <p:cNvPr id="146480" name="Line 54"/>
            <p:cNvSpPr>
              <a:spLocks noChangeShapeType="1"/>
            </p:cNvSpPr>
            <p:nvPr/>
          </p:nvSpPr>
          <p:spPr bwMode="auto">
            <a:xfrm flipV="1">
              <a:off x="4590" y="1764"/>
              <a:ext cx="78"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1" name="Line 73"/>
            <p:cNvSpPr>
              <a:spLocks noChangeShapeType="1"/>
            </p:cNvSpPr>
            <p:nvPr/>
          </p:nvSpPr>
          <p:spPr bwMode="auto">
            <a:xfrm>
              <a:off x="4007" y="1399"/>
              <a:ext cx="0" cy="181"/>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2" name="Line 92"/>
            <p:cNvSpPr>
              <a:spLocks noChangeShapeType="1"/>
            </p:cNvSpPr>
            <p:nvPr/>
          </p:nvSpPr>
          <p:spPr bwMode="auto">
            <a:xfrm>
              <a:off x="3584" y="1884"/>
              <a:ext cx="774" cy="1"/>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83" name="Rectangle 97"/>
            <p:cNvSpPr>
              <a:spLocks noChangeArrowheads="1"/>
            </p:cNvSpPr>
            <p:nvPr/>
          </p:nvSpPr>
          <p:spPr bwMode="auto">
            <a:xfrm>
              <a:off x="3867" y="1885"/>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grpSp>
        <p:nvGrpSpPr>
          <p:cNvPr id="5" name="Group 104"/>
          <p:cNvGrpSpPr/>
          <p:nvPr/>
        </p:nvGrpSpPr>
        <p:grpSpPr bwMode="auto">
          <a:xfrm>
            <a:off x="6737350" y="3978276"/>
            <a:ext cx="2825750" cy="1901825"/>
            <a:chOff x="3120" y="2543"/>
            <a:chExt cx="1780" cy="1198"/>
          </a:xfrm>
        </p:grpSpPr>
        <p:sp>
          <p:nvSpPr>
            <p:cNvPr id="146439" name="Rectangle 16"/>
            <p:cNvSpPr>
              <a:spLocks noChangeArrowheads="1"/>
            </p:cNvSpPr>
            <p:nvPr/>
          </p:nvSpPr>
          <p:spPr bwMode="auto">
            <a:xfrm>
              <a:off x="3120" y="3561"/>
              <a:ext cx="1780" cy="180"/>
            </a:xfrm>
            <a:prstGeom prst="rect">
              <a:avLst/>
            </a:prstGeom>
            <a:noFill/>
            <a:ln w="3175">
              <a:noFill/>
              <a:miter lim="800000"/>
            </a:ln>
          </p:spPr>
          <p:txBody>
            <a:bodyPr lIns="12700" tIns="12700" rIns="12700" bIns="12700"/>
            <a:lstStyle/>
            <a:p>
              <a:pPr algn="ctr">
                <a:lnSpc>
                  <a:spcPct val="120000"/>
                </a:lnSpc>
                <a:spcBef>
                  <a:spcPct val="20000"/>
                </a:spcBef>
                <a:buClr>
                  <a:schemeClr val="accent2"/>
                </a:buClr>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rPr>
                <a:t>(d) EPROM</a:t>
              </a:r>
              <a:r>
                <a:rPr lang="zh-CN" altLang="en-US" sz="1600" dirty="0">
                  <a:latin typeface="Times New Roman" panose="02020603050405020304" pitchFamily="18" charset="0"/>
                  <a:ea typeface="宋体" panose="02010600030101010101" pitchFamily="2" charset="-122"/>
                </a:rPr>
                <a:t>晶体管导通状态</a:t>
              </a:r>
              <a:endParaRPr lang="zh-CN" altLang="en-US" sz="2800" b="1" dirty="0">
                <a:latin typeface="Verdana" panose="020B0604030504040204" pitchFamily="34" charset="0"/>
              </a:endParaRPr>
            </a:p>
          </p:txBody>
        </p:sp>
        <p:sp>
          <p:nvSpPr>
            <p:cNvPr id="146440" name="Rectangle 22"/>
            <p:cNvSpPr>
              <a:spLocks noChangeArrowheads="1"/>
            </p:cNvSpPr>
            <p:nvPr/>
          </p:nvSpPr>
          <p:spPr bwMode="auto">
            <a:xfrm>
              <a:off x="4281" y="2543"/>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+25V</a:t>
              </a:r>
              <a:endParaRPr lang="en-US" altLang="zh-CN" sz="2800" b="1">
                <a:latin typeface="Verdana" panose="020B0604030504040204" pitchFamily="34" charset="0"/>
              </a:endParaRPr>
            </a:p>
          </p:txBody>
        </p:sp>
        <p:sp>
          <p:nvSpPr>
            <p:cNvPr id="146441" name="Rectangle 23"/>
            <p:cNvSpPr>
              <a:spLocks noChangeArrowheads="1"/>
            </p:cNvSpPr>
            <p:nvPr/>
          </p:nvSpPr>
          <p:spPr bwMode="auto">
            <a:xfrm>
              <a:off x="3274" y="2543"/>
              <a:ext cx="387" cy="18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0V</a:t>
              </a:r>
              <a:endParaRPr lang="en-US" altLang="zh-CN" sz="2800" b="1">
                <a:latin typeface="Verdana" panose="020B0604030504040204" pitchFamily="34" charset="0"/>
              </a:endParaRPr>
            </a:p>
          </p:txBody>
        </p:sp>
        <p:sp>
          <p:nvSpPr>
            <p:cNvPr id="146442" name="Rectangle 32"/>
            <p:cNvSpPr>
              <a:spLocks noChangeArrowheads="1"/>
            </p:cNvSpPr>
            <p:nvPr/>
          </p:nvSpPr>
          <p:spPr bwMode="auto">
            <a:xfrm>
              <a:off x="3584" y="2663"/>
              <a:ext cx="619" cy="179"/>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zh-CN" altLang="en-US" sz="1600" dirty="0">
                  <a:latin typeface="Times New Roman" panose="02020603050405020304" pitchFamily="18" charset="0"/>
                  <a:ea typeface="宋体" panose="02010600030101010101" pitchFamily="2" charset="-122"/>
                </a:rPr>
                <a:t>击穿电流</a:t>
              </a:r>
              <a:endParaRPr lang="zh-CN" altLang="en-US" sz="2800" b="1" dirty="0">
                <a:latin typeface="Verdana" panose="020B0604030504040204" pitchFamily="34" charset="0"/>
              </a:endParaRPr>
            </a:p>
          </p:txBody>
        </p:sp>
        <p:sp>
          <p:nvSpPr>
            <p:cNvPr id="146443" name="Rectangle 53"/>
            <p:cNvSpPr>
              <a:spLocks noChangeArrowheads="1"/>
            </p:cNvSpPr>
            <p:nvPr/>
          </p:nvSpPr>
          <p:spPr bwMode="auto">
            <a:xfrm>
              <a:off x="3894" y="2902"/>
              <a:ext cx="309" cy="120"/>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a:latin typeface="Times New Roman" panose="02020603050405020304" pitchFamily="18" charset="0"/>
                  <a:ea typeface="宋体" panose="02010600030101010101" pitchFamily="2" charset="-122"/>
                </a:rPr>
                <a:t>- - - </a:t>
              </a:r>
              <a:endParaRPr lang="en-US" altLang="zh-CN" sz="2800" b="1">
                <a:latin typeface="Verdana" panose="020B0604030504040204" pitchFamily="34" charset="0"/>
              </a:endParaRPr>
            </a:p>
          </p:txBody>
        </p:sp>
        <p:sp>
          <p:nvSpPr>
            <p:cNvPr id="146444" name="Rectangle 72"/>
            <p:cNvSpPr>
              <a:spLocks noChangeArrowheads="1"/>
            </p:cNvSpPr>
            <p:nvPr/>
          </p:nvSpPr>
          <p:spPr bwMode="auto">
            <a:xfrm>
              <a:off x="3197" y="3085"/>
              <a:ext cx="1626" cy="417"/>
            </a:xfrm>
            <a:prstGeom prst="rect">
              <a:avLst/>
            </a:prstGeom>
            <a:solidFill>
              <a:srgbClr val="CCFFFF"/>
            </a:solidFill>
            <a:ln w="12700">
              <a:solidFill>
                <a:srgbClr val="000000"/>
              </a:solidFill>
              <a:miter lim="800000"/>
            </a:ln>
          </p:spPr>
          <p:txBody>
            <a:bodyPr/>
            <a:lstStyle/>
            <a:p>
              <a:pPr algn="r"/>
              <a:endParaRPr lang="zh-CN" altLang="en-US"/>
            </a:p>
          </p:txBody>
        </p:sp>
        <p:sp>
          <p:nvSpPr>
            <p:cNvPr id="146445" name="Rectangle 74"/>
            <p:cNvSpPr>
              <a:spLocks noChangeArrowheads="1"/>
            </p:cNvSpPr>
            <p:nvPr/>
          </p:nvSpPr>
          <p:spPr bwMode="auto">
            <a:xfrm>
              <a:off x="3197" y="2902"/>
              <a:ext cx="232"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46" name="Rectangle 75"/>
            <p:cNvSpPr>
              <a:spLocks noChangeArrowheads="1"/>
            </p:cNvSpPr>
            <p:nvPr/>
          </p:nvSpPr>
          <p:spPr bwMode="auto">
            <a:xfrm>
              <a:off x="4590" y="2902"/>
              <a:ext cx="233"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47" name="Rectangle 76"/>
            <p:cNvSpPr>
              <a:spLocks noChangeArrowheads="1"/>
            </p:cNvSpPr>
            <p:nvPr/>
          </p:nvSpPr>
          <p:spPr bwMode="auto">
            <a:xfrm>
              <a:off x="3661" y="2902"/>
              <a:ext cx="697" cy="181"/>
            </a:xfrm>
            <a:prstGeom prst="rect">
              <a:avLst/>
            </a:prstGeom>
            <a:solidFill>
              <a:srgbClr val="999999"/>
            </a:solidFill>
            <a:ln w="12700">
              <a:solidFill>
                <a:srgbClr val="000000"/>
              </a:solidFill>
              <a:miter lim="800000"/>
            </a:ln>
          </p:spPr>
          <p:txBody>
            <a:bodyPr/>
            <a:lstStyle/>
            <a:p>
              <a:pPr algn="r"/>
              <a:endParaRPr lang="zh-CN" altLang="en-US"/>
            </a:p>
          </p:txBody>
        </p:sp>
        <p:sp>
          <p:nvSpPr>
            <p:cNvPr id="146448" name="Line 77"/>
            <p:cNvSpPr>
              <a:spLocks noChangeShapeType="1"/>
            </p:cNvSpPr>
            <p:nvPr/>
          </p:nvSpPr>
          <p:spPr bwMode="auto">
            <a:xfrm>
              <a:off x="3429" y="2902"/>
              <a:ext cx="227"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49" name="Line 78"/>
            <p:cNvSpPr>
              <a:spLocks noChangeShapeType="1"/>
            </p:cNvSpPr>
            <p:nvPr/>
          </p:nvSpPr>
          <p:spPr bwMode="auto">
            <a:xfrm>
              <a:off x="4358" y="2902"/>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0" name="Rectangle 79"/>
            <p:cNvSpPr>
              <a:spLocks noChangeArrowheads="1"/>
            </p:cNvSpPr>
            <p:nvPr/>
          </p:nvSpPr>
          <p:spPr bwMode="auto">
            <a:xfrm>
              <a:off x="3816" y="2962"/>
              <a:ext cx="387" cy="60"/>
            </a:xfrm>
            <a:prstGeom prst="rect">
              <a:avLst/>
            </a:prstGeom>
            <a:solidFill>
              <a:srgbClr val="FFCC00"/>
            </a:solidFill>
            <a:ln w="19050" algn="ctr">
              <a:solidFill>
                <a:schemeClr val="tx1"/>
              </a:solidFill>
              <a:miter lim="800000"/>
            </a:ln>
          </p:spPr>
          <p:txBody>
            <a:bodyPr/>
            <a:lstStyle/>
            <a:p>
              <a:pPr algn="r"/>
              <a:endParaRPr lang="zh-CN" altLang="en-US"/>
            </a:p>
          </p:txBody>
        </p:sp>
        <p:sp>
          <p:nvSpPr>
            <p:cNvPr id="146451" name="Line 80"/>
            <p:cNvSpPr>
              <a:spLocks noChangeShapeType="1"/>
            </p:cNvSpPr>
            <p:nvPr/>
          </p:nvSpPr>
          <p:spPr bwMode="auto">
            <a:xfrm>
              <a:off x="3356" y="3085"/>
              <a:ext cx="73" cy="57"/>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2" name="Line 81"/>
            <p:cNvSpPr>
              <a:spLocks noChangeShapeType="1"/>
            </p:cNvSpPr>
            <p:nvPr/>
          </p:nvSpPr>
          <p:spPr bwMode="auto">
            <a:xfrm>
              <a:off x="3429" y="3142"/>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3" name="Line 82"/>
            <p:cNvSpPr>
              <a:spLocks noChangeShapeType="1"/>
            </p:cNvSpPr>
            <p:nvPr/>
          </p:nvSpPr>
          <p:spPr bwMode="auto">
            <a:xfrm flipV="1">
              <a:off x="4590" y="3086"/>
              <a:ext cx="73" cy="56"/>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4" name="Rectangle 83"/>
            <p:cNvSpPr>
              <a:spLocks noChangeArrowheads="1"/>
            </p:cNvSpPr>
            <p:nvPr/>
          </p:nvSpPr>
          <p:spPr bwMode="auto">
            <a:xfrm>
              <a:off x="3554" y="3036"/>
              <a:ext cx="1194" cy="119"/>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dirty="0">
                  <a:latin typeface="Times New Roman" panose="02020603050405020304" pitchFamily="18" charset="0"/>
                  <a:ea typeface="宋体" panose="02010600030101010101" pitchFamily="2" charset="-122"/>
                </a:rPr>
                <a:t>-- - - - - - - - - - - - - - - - - - -</a:t>
              </a:r>
              <a:endParaRPr lang="en-US" altLang="zh-CN" sz="2800" b="1" dirty="0">
                <a:latin typeface="Verdana" panose="020B0604030504040204" pitchFamily="34" charset="0"/>
              </a:endParaRPr>
            </a:p>
          </p:txBody>
        </p:sp>
        <p:sp>
          <p:nvSpPr>
            <p:cNvPr id="146455" name="Rectangle 84"/>
            <p:cNvSpPr>
              <a:spLocks noChangeArrowheads="1"/>
            </p:cNvSpPr>
            <p:nvPr/>
          </p:nvSpPr>
          <p:spPr bwMode="auto">
            <a:xfrm>
              <a:off x="3855" y="2930"/>
              <a:ext cx="490" cy="12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000" b="1" dirty="0">
                  <a:latin typeface="Times New Roman" panose="02020603050405020304" pitchFamily="18" charset="0"/>
                  <a:ea typeface="宋体" panose="02010600030101010101" pitchFamily="2" charset="-122"/>
                </a:rPr>
                <a:t>+ + + + +</a:t>
              </a:r>
              <a:endParaRPr lang="en-US" altLang="zh-CN" sz="2800" b="1" dirty="0">
                <a:latin typeface="Verdana" panose="020B0604030504040204" pitchFamily="34" charset="0"/>
              </a:endParaRPr>
            </a:p>
          </p:txBody>
        </p:sp>
        <p:sp>
          <p:nvSpPr>
            <p:cNvPr id="146456" name="Line 85"/>
            <p:cNvSpPr>
              <a:spLocks noChangeShapeType="1"/>
            </p:cNvSpPr>
            <p:nvPr/>
          </p:nvSpPr>
          <p:spPr bwMode="auto">
            <a:xfrm>
              <a:off x="3661" y="3201"/>
              <a:ext cx="803" cy="0"/>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146457" name="Line 86"/>
            <p:cNvSpPr>
              <a:spLocks noChangeShapeType="1"/>
            </p:cNvSpPr>
            <p:nvPr/>
          </p:nvSpPr>
          <p:spPr bwMode="auto">
            <a:xfrm>
              <a:off x="3543"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8" name="Line 87"/>
            <p:cNvSpPr>
              <a:spLocks noChangeShapeType="1"/>
            </p:cNvSpPr>
            <p:nvPr/>
          </p:nvSpPr>
          <p:spPr bwMode="auto">
            <a:xfrm>
              <a:off x="44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9" name="Line 88"/>
            <p:cNvSpPr>
              <a:spLocks noChangeShapeType="1"/>
            </p:cNvSpPr>
            <p:nvPr/>
          </p:nvSpPr>
          <p:spPr bwMode="auto">
            <a:xfrm>
              <a:off x="3661"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0" name="Line 89"/>
            <p:cNvSpPr>
              <a:spLocks noChangeShapeType="1"/>
            </p:cNvSpPr>
            <p:nvPr/>
          </p:nvSpPr>
          <p:spPr bwMode="auto">
            <a:xfrm>
              <a:off x="4203" y="299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2" name="Rectangle 98"/>
            <p:cNvSpPr>
              <a:spLocks noChangeArrowheads="1"/>
            </p:cNvSpPr>
            <p:nvPr/>
          </p:nvSpPr>
          <p:spPr bwMode="auto">
            <a:xfrm>
              <a:off x="3844" y="3206"/>
              <a:ext cx="620" cy="181"/>
            </a:xfrm>
            <a:prstGeom prst="rect">
              <a:avLst/>
            </a:prstGeom>
            <a:noFill/>
            <a:ln w="3175">
              <a:noFill/>
              <a:miter lim="800000"/>
            </a:ln>
          </p:spPr>
          <p:txBody>
            <a:bodyPr lIns="12700" tIns="12700" rIns="12700" bIns="12700"/>
            <a:lstStyle/>
            <a:p>
              <a:pPr algn="just">
                <a:lnSpc>
                  <a:spcPct val="120000"/>
                </a:lnSpc>
                <a:spcBef>
                  <a:spcPct val="20000"/>
                </a:spcBef>
                <a:buClr>
                  <a:schemeClr val="accent2"/>
                </a:buClr>
                <a:buFont typeface="Wingdings" panose="05000000000000000000" pitchFamily="2" charset="2"/>
                <a:buNone/>
              </a:pPr>
              <a:r>
                <a:rPr lang="en-US" altLang="zh-CN" sz="1600">
                  <a:latin typeface="Times New Roman" panose="02020603050405020304" pitchFamily="18" charset="0"/>
                  <a:ea typeface="宋体" panose="02010600030101010101" pitchFamily="2" charset="-122"/>
                </a:rPr>
                <a:t>N</a:t>
              </a:r>
              <a:r>
                <a:rPr lang="zh-CN" altLang="en-US" sz="1600">
                  <a:latin typeface="Times New Roman" panose="02020603050405020304" pitchFamily="18" charset="0"/>
                  <a:ea typeface="宋体" panose="02010600030101010101" pitchFamily="2" charset="-122"/>
                </a:rPr>
                <a:t>基片</a:t>
              </a:r>
              <a:endParaRPr lang="zh-CN" altLang="en-US" sz="2800" b="1">
                <a:latin typeface="Verdana" panose="020B0604030504040204" pitchFamily="34" charset="0"/>
              </a:endParaRPr>
            </a:p>
          </p:txBody>
        </p:sp>
      </p:grpSp>
      <p:sp>
        <p:nvSpPr>
          <p:cNvPr id="146437" name="Rectangle 100"/>
          <p:cNvSpPr>
            <a:spLocks noGrp="1" noChangeArrowheads="1"/>
          </p:cNvSpPr>
          <p:nvPr>
            <p:ph type="title"/>
          </p:nvPr>
        </p:nvSpPr>
        <p:spPr/>
        <p:txBody>
          <a:bodyPr/>
          <a:lstStyle/>
          <a:p>
            <a:pPr eaLnBrk="1" hangingPunct="1"/>
            <a:r>
              <a:rPr lang="en-US" altLang="zh-CN"/>
              <a:t>MOS</a:t>
            </a:r>
            <a:r>
              <a:rPr lang="zh-CN" altLang="en-US"/>
              <a:t>管与</a:t>
            </a:r>
            <a:r>
              <a:rPr lang="en-US" altLang="zh-CN"/>
              <a:t>EPROM</a:t>
            </a:r>
            <a:r>
              <a:rPr lang="zh-CN" altLang="en-US"/>
              <a:t>的两种状态</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tLang="zh-CN"/>
              <a:t>EPROM</a:t>
            </a:r>
            <a:endParaRPr lang="en-US" altLang="zh-CN"/>
          </a:p>
        </p:txBody>
      </p:sp>
      <p:pic>
        <p:nvPicPr>
          <p:cNvPr id="1185799" name="Picture 7" descr="eprom-kontroller_mit_fenster"/>
          <p:cNvPicPr>
            <a:picLocks noChangeAspect="1" noChangeArrowheads="1"/>
          </p:cNvPicPr>
          <p:nvPr/>
        </p:nvPicPr>
        <p:blipFill>
          <a:blip r:embed="rId1" cstate="print"/>
          <a:srcRect/>
          <a:stretch>
            <a:fillRect/>
          </a:stretch>
        </p:blipFill>
        <p:spPr bwMode="auto">
          <a:xfrm>
            <a:off x="7643812" y="2023792"/>
            <a:ext cx="2652713" cy="2652713"/>
          </a:xfrm>
          <a:prstGeom prst="rect">
            <a:avLst/>
          </a:prstGeom>
          <a:noFill/>
          <a:ln w="9525">
            <a:noFill/>
            <a:miter lim="800000"/>
            <a:headEnd/>
            <a:tailEnd/>
          </a:ln>
        </p:spPr>
      </p:pic>
      <p:pic>
        <p:nvPicPr>
          <p:cNvPr id="1185802" name="Picture 10" descr="输出向导-1"/>
          <p:cNvPicPr>
            <a:picLocks noChangeAspect="1" noChangeArrowheads="1"/>
          </p:cNvPicPr>
          <p:nvPr/>
        </p:nvPicPr>
        <p:blipFill>
          <a:blip r:embed="rId2" cstate="print"/>
          <a:srcRect/>
          <a:stretch>
            <a:fillRect/>
          </a:stretch>
        </p:blipFill>
        <p:spPr bwMode="auto">
          <a:xfrm>
            <a:off x="2303463" y="1675337"/>
            <a:ext cx="3251200" cy="3128962"/>
          </a:xfrm>
          <a:prstGeom prst="rect">
            <a:avLst/>
          </a:prstGeom>
          <a:noFill/>
          <a:ln w="9525">
            <a:noFill/>
            <a:miter lim="800000"/>
            <a:headEnd/>
            <a:tailEnd/>
          </a:ln>
        </p:spPr>
      </p:pic>
      <p:sp>
        <p:nvSpPr>
          <p:cNvPr id="1185803" name="Rectangle 11"/>
          <p:cNvSpPr>
            <a:spLocks noChangeArrowheads="1"/>
          </p:cNvSpPr>
          <p:nvPr/>
        </p:nvSpPr>
        <p:spPr bwMode="auto">
          <a:xfrm>
            <a:off x="3451225" y="5384259"/>
            <a:ext cx="5683250" cy="774700"/>
          </a:xfrm>
          <a:prstGeom prst="rect">
            <a:avLst/>
          </a:prstGeom>
          <a:noFill/>
          <a:ln w="9525">
            <a:noFill/>
            <a:miter lim="800000"/>
          </a:ln>
        </p:spPr>
        <p:txBody>
          <a:bodyPr/>
          <a:lstStyle/>
          <a:p>
            <a:pPr marL="342900" indent="-342900" algn="ctr">
              <a:lnSpc>
                <a:spcPct val="110000"/>
              </a:lnSpc>
              <a:spcBef>
                <a:spcPct val="20000"/>
              </a:spcBef>
              <a:buClr>
                <a:srgbClr val="FFC000"/>
              </a:buClr>
              <a:buFont typeface="Wingdings" panose="05000000000000000000" pitchFamily="2" charset="2"/>
              <a:buChar char="n"/>
              <a:defRPr/>
            </a:pPr>
            <a:r>
              <a:rPr lang="zh-CN" altLang="en-US" sz="2800" b="1" dirty="0">
                <a:latin typeface="+mn-ea"/>
              </a:rPr>
              <a:t>高压写入      紫外线光照擦除</a:t>
            </a:r>
            <a:endParaRPr lang="zh-CN" altLang="en-US" sz="2800"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5802"/>
                                        </p:tgtEl>
                                        <p:attrNameLst>
                                          <p:attrName>style.visibility</p:attrName>
                                        </p:attrNameLst>
                                      </p:cBhvr>
                                      <p:to>
                                        <p:strVal val="visible"/>
                                      </p:to>
                                    </p:set>
                                    <p:anim calcmode="lin" valueType="num">
                                      <p:cBhvr additive="base">
                                        <p:cTn id="7" dur="500" fill="hold"/>
                                        <p:tgtEl>
                                          <p:spTgt spid="1185802"/>
                                        </p:tgtEl>
                                        <p:attrNameLst>
                                          <p:attrName>ppt_x</p:attrName>
                                        </p:attrNameLst>
                                      </p:cBhvr>
                                      <p:tavLst>
                                        <p:tav tm="0">
                                          <p:val>
                                            <p:strVal val="#ppt_x"/>
                                          </p:val>
                                        </p:tav>
                                        <p:tav tm="100000">
                                          <p:val>
                                            <p:strVal val="#ppt_x"/>
                                          </p:val>
                                        </p:tav>
                                      </p:tavLst>
                                    </p:anim>
                                    <p:anim calcmode="lin" valueType="num">
                                      <p:cBhvr additive="base">
                                        <p:cTn id="8" dur="500" fill="hold"/>
                                        <p:tgtEl>
                                          <p:spTgt spid="1185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5799"/>
                                        </p:tgtEl>
                                        <p:attrNameLst>
                                          <p:attrName>style.visibility</p:attrName>
                                        </p:attrNameLst>
                                      </p:cBhvr>
                                      <p:to>
                                        <p:strVal val="visible"/>
                                      </p:to>
                                    </p:set>
                                    <p:anim calcmode="lin" valueType="num">
                                      <p:cBhvr additive="base">
                                        <p:cTn id="13" dur="500" fill="hold"/>
                                        <p:tgtEl>
                                          <p:spTgt spid="1185799"/>
                                        </p:tgtEl>
                                        <p:attrNameLst>
                                          <p:attrName>ppt_x</p:attrName>
                                        </p:attrNameLst>
                                      </p:cBhvr>
                                      <p:tavLst>
                                        <p:tav tm="0">
                                          <p:val>
                                            <p:strVal val="#ppt_x"/>
                                          </p:val>
                                        </p:tav>
                                        <p:tav tm="100000">
                                          <p:val>
                                            <p:strVal val="#ppt_x"/>
                                          </p:val>
                                        </p:tav>
                                      </p:tavLst>
                                    </p:anim>
                                    <p:anim calcmode="lin" valueType="num">
                                      <p:cBhvr additive="base">
                                        <p:cTn id="14" dur="500" fill="hold"/>
                                        <p:tgtEl>
                                          <p:spTgt spid="11857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85803">
                                            <p:txEl>
                                              <p:pRg st="0" end="0"/>
                                            </p:txEl>
                                          </p:spTgt>
                                        </p:tgtEl>
                                        <p:attrNameLst>
                                          <p:attrName>style.visibility</p:attrName>
                                        </p:attrNameLst>
                                      </p:cBhvr>
                                      <p:to>
                                        <p:strVal val="visible"/>
                                      </p:to>
                                    </p:set>
                                    <p:anim calcmode="lin" valueType="num">
                                      <p:cBhvr additive="base">
                                        <p:cTn id="19" dur="500" fill="hold"/>
                                        <p:tgtEl>
                                          <p:spTgt spid="1185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858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pPr eaLnBrk="1" hangingPunct="1"/>
            <a:r>
              <a:rPr lang="zh-CN" altLang="en-US"/>
              <a:t>编程器</a:t>
            </a:r>
            <a:endParaRPr lang="zh-CN" altLang="en-US"/>
          </a:p>
        </p:txBody>
      </p:sp>
      <p:pic>
        <p:nvPicPr>
          <p:cNvPr id="1183749" name="Picture 5" descr="top2000a"/>
          <p:cNvPicPr>
            <a:picLocks noChangeAspect="1" noChangeArrowheads="1"/>
          </p:cNvPicPr>
          <p:nvPr/>
        </p:nvPicPr>
        <p:blipFill>
          <a:blip r:embed="rId1" cstate="print"/>
          <a:srcRect/>
          <a:stretch>
            <a:fillRect/>
          </a:stretch>
        </p:blipFill>
        <p:spPr bwMode="auto">
          <a:xfrm>
            <a:off x="1738418" y="1067469"/>
            <a:ext cx="4007204" cy="326640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1183752" name="Picture 8"/>
          <p:cNvPicPr>
            <a:picLocks noChangeAspect="1" noChangeArrowheads="1"/>
          </p:cNvPicPr>
          <p:nvPr/>
        </p:nvPicPr>
        <p:blipFill>
          <a:blip r:embed="rId2" cstate="print"/>
          <a:srcRect/>
          <a:stretch>
            <a:fillRect/>
          </a:stretch>
        </p:blipFill>
        <p:spPr bwMode="auto">
          <a:xfrm>
            <a:off x="6563959" y="2999235"/>
            <a:ext cx="4608866" cy="324930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3749"/>
                                        </p:tgtEl>
                                        <p:attrNameLst>
                                          <p:attrName>style.visibility</p:attrName>
                                        </p:attrNameLst>
                                      </p:cBhvr>
                                      <p:to>
                                        <p:strVal val="visible"/>
                                      </p:to>
                                    </p:set>
                                    <p:anim calcmode="lin" valueType="num">
                                      <p:cBhvr additive="base">
                                        <p:cTn id="7" dur="500" fill="hold"/>
                                        <p:tgtEl>
                                          <p:spTgt spid="1183749"/>
                                        </p:tgtEl>
                                        <p:attrNameLst>
                                          <p:attrName>ppt_x</p:attrName>
                                        </p:attrNameLst>
                                      </p:cBhvr>
                                      <p:tavLst>
                                        <p:tav tm="0">
                                          <p:val>
                                            <p:strVal val="#ppt_x"/>
                                          </p:val>
                                        </p:tav>
                                        <p:tav tm="100000">
                                          <p:val>
                                            <p:strVal val="#ppt_x"/>
                                          </p:val>
                                        </p:tav>
                                      </p:tavLst>
                                    </p:anim>
                                    <p:anim calcmode="lin" valueType="num">
                                      <p:cBhvr additive="base">
                                        <p:cTn id="8" dur="500" fill="hold"/>
                                        <p:tgtEl>
                                          <p:spTgt spid="11837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3752"/>
                                        </p:tgtEl>
                                        <p:attrNameLst>
                                          <p:attrName>style.visibility</p:attrName>
                                        </p:attrNameLst>
                                      </p:cBhvr>
                                      <p:to>
                                        <p:strVal val="visible"/>
                                      </p:to>
                                    </p:set>
                                    <p:anim calcmode="lin" valueType="num">
                                      <p:cBhvr additive="base">
                                        <p:cTn id="13" dur="500" fill="hold"/>
                                        <p:tgtEl>
                                          <p:spTgt spid="1183752"/>
                                        </p:tgtEl>
                                        <p:attrNameLst>
                                          <p:attrName>ppt_x</p:attrName>
                                        </p:attrNameLst>
                                      </p:cBhvr>
                                      <p:tavLst>
                                        <p:tav tm="0">
                                          <p:val>
                                            <p:strVal val="#ppt_x"/>
                                          </p:val>
                                        </p:tav>
                                        <p:tav tm="100000">
                                          <p:val>
                                            <p:strVal val="#ppt_x"/>
                                          </p:val>
                                        </p:tav>
                                      </p:tavLst>
                                    </p:anim>
                                    <p:anim calcmode="lin" valueType="num">
                                      <p:cBhvr additive="base">
                                        <p:cTn id="14" dur="500" fill="hold"/>
                                        <p:tgtEl>
                                          <p:spTgt spid="11837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zh-CN" altLang="en-US"/>
              <a:t>紫外线擦除器</a:t>
            </a:r>
            <a:endParaRPr lang="zh-CN" altLang="en-US"/>
          </a:p>
        </p:txBody>
      </p:sp>
      <p:pic>
        <p:nvPicPr>
          <p:cNvPr id="1184773" name="Picture 5" descr="eprom.jpg (39228 字节)"/>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240298" y="1172365"/>
            <a:ext cx="4505324" cy="3112299"/>
          </a:xfrm>
          <a:prstGeom prst="rect">
            <a:avLst/>
          </a:prstGeom>
          <a:noFill/>
          <a:ln w="9525">
            <a:noFill/>
            <a:miter lim="800000"/>
            <a:headEnd/>
            <a:tailEnd/>
          </a:ln>
        </p:spPr>
      </p:pic>
      <p:pic>
        <p:nvPicPr>
          <p:cNvPr id="1184777" name="Picture 9" descr="eraser.jpg (29836 字节)"/>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446380" y="2885476"/>
            <a:ext cx="4341811" cy="31073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4773"/>
                                        </p:tgtEl>
                                        <p:attrNameLst>
                                          <p:attrName>style.visibility</p:attrName>
                                        </p:attrNameLst>
                                      </p:cBhvr>
                                      <p:to>
                                        <p:strVal val="visible"/>
                                      </p:to>
                                    </p:set>
                                    <p:anim calcmode="lin" valueType="num">
                                      <p:cBhvr additive="base">
                                        <p:cTn id="7" dur="500" fill="hold"/>
                                        <p:tgtEl>
                                          <p:spTgt spid="1184773"/>
                                        </p:tgtEl>
                                        <p:attrNameLst>
                                          <p:attrName>ppt_x</p:attrName>
                                        </p:attrNameLst>
                                      </p:cBhvr>
                                      <p:tavLst>
                                        <p:tav tm="0">
                                          <p:val>
                                            <p:strVal val="#ppt_x"/>
                                          </p:val>
                                        </p:tav>
                                        <p:tav tm="100000">
                                          <p:val>
                                            <p:strVal val="#ppt_x"/>
                                          </p:val>
                                        </p:tav>
                                      </p:tavLst>
                                    </p:anim>
                                    <p:anim calcmode="lin" valueType="num">
                                      <p:cBhvr additive="base">
                                        <p:cTn id="8" dur="500" fill="hold"/>
                                        <p:tgtEl>
                                          <p:spTgt spid="11847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4777"/>
                                        </p:tgtEl>
                                        <p:attrNameLst>
                                          <p:attrName>style.visibility</p:attrName>
                                        </p:attrNameLst>
                                      </p:cBhvr>
                                      <p:to>
                                        <p:strVal val="visible"/>
                                      </p:to>
                                    </p:set>
                                    <p:anim calcmode="lin" valueType="num">
                                      <p:cBhvr additive="base">
                                        <p:cTn id="13" dur="500" fill="hold"/>
                                        <p:tgtEl>
                                          <p:spTgt spid="1184777"/>
                                        </p:tgtEl>
                                        <p:attrNameLst>
                                          <p:attrName>ppt_x</p:attrName>
                                        </p:attrNameLst>
                                      </p:cBhvr>
                                      <p:tavLst>
                                        <p:tav tm="0">
                                          <p:val>
                                            <p:strVal val="#ppt_x"/>
                                          </p:val>
                                        </p:tav>
                                        <p:tav tm="100000">
                                          <p:val>
                                            <p:strVal val="#ppt_x"/>
                                          </p:val>
                                        </p:tav>
                                      </p:tavLst>
                                    </p:anim>
                                    <p:anim calcmode="lin" valueType="num">
                                      <p:cBhvr additive="base">
                                        <p:cTn id="14" dur="500" fill="hold"/>
                                        <p:tgtEl>
                                          <p:spTgt spid="1184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电可擦写</a:t>
            </a:r>
            <a:r>
              <a:rPr lang="en-US" altLang="zh-CN" dirty="0"/>
              <a:t>ROM</a:t>
            </a:r>
            <a:r>
              <a:rPr lang="en-US" altLang="zh-CN" dirty="0">
                <a:latin typeface="Arial" panose="020B0604020202020204" pitchFamily="34" charset="0"/>
              </a:rPr>
              <a:t>——</a:t>
            </a:r>
            <a:r>
              <a:rPr lang="en-US" altLang="zh-CN" dirty="0"/>
              <a:t>EEPROM  E</a:t>
            </a:r>
            <a:r>
              <a:rPr lang="en-US" altLang="zh-CN" baseline="70000" dirty="0"/>
              <a:t>2</a:t>
            </a:r>
            <a:r>
              <a:rPr lang="en-US" altLang="zh-CN" dirty="0"/>
              <a:t>PROM</a:t>
            </a:r>
            <a:endParaRPr lang="zh-CN" altLang="en-US" dirty="0"/>
          </a:p>
        </p:txBody>
      </p:sp>
      <p:sp>
        <p:nvSpPr>
          <p:cNvPr id="3" name="内容占位符 2"/>
          <p:cNvSpPr>
            <a:spLocks noGrp="1"/>
          </p:cNvSpPr>
          <p:nvPr>
            <p:ph idx="1"/>
          </p:nvPr>
        </p:nvSpPr>
        <p:spPr/>
        <p:txBody>
          <a:bodyPr/>
          <a:lstStyle/>
          <a:p>
            <a:r>
              <a:rPr lang="en-US" altLang="zh-CN" b="1" dirty="0"/>
              <a:t>E</a:t>
            </a:r>
            <a:r>
              <a:rPr lang="en-US" altLang="zh-CN" dirty="0"/>
              <a:t>lectrically</a:t>
            </a:r>
            <a:r>
              <a:rPr lang="en-US" altLang="zh-CN" dirty="0">
                <a:latin typeface="Arial" panose="020B0604020202020204" pitchFamily="34" charset="0"/>
              </a:rPr>
              <a:t> </a:t>
            </a:r>
            <a:r>
              <a:rPr lang="en-US" altLang="zh-CN" b="1" dirty="0"/>
              <a:t>E</a:t>
            </a:r>
            <a:r>
              <a:rPr lang="en-US" altLang="zh-CN" dirty="0"/>
              <a:t>rasable</a:t>
            </a:r>
            <a:r>
              <a:rPr lang="en-US" altLang="zh-CN" dirty="0">
                <a:latin typeface="Arial" panose="020B0604020202020204" pitchFamily="34" charset="0"/>
              </a:rPr>
              <a:t> </a:t>
            </a:r>
            <a:r>
              <a:rPr lang="en-US" altLang="zh-CN" b="1" dirty="0"/>
              <a:t>P</a:t>
            </a:r>
            <a:r>
              <a:rPr lang="en-US" altLang="zh-CN" dirty="0"/>
              <a:t>rogrammable</a:t>
            </a:r>
            <a:r>
              <a:rPr lang="en-US" altLang="zh-CN" dirty="0">
                <a:latin typeface="Arial" panose="020B0604020202020204" pitchFamily="34" charset="0"/>
              </a:rPr>
              <a:t> </a:t>
            </a:r>
            <a:r>
              <a:rPr lang="en-US" altLang="zh-CN" b="1" dirty="0"/>
              <a:t>ROM</a:t>
            </a:r>
            <a:r>
              <a:rPr lang="en-US" altLang="zh-CN" dirty="0"/>
              <a:t> </a:t>
            </a:r>
            <a:endParaRPr lang="zh-CN" altLang="en-US" dirty="0"/>
          </a:p>
        </p:txBody>
      </p:sp>
      <p:grpSp>
        <p:nvGrpSpPr>
          <p:cNvPr id="4" name="组合 3"/>
          <p:cNvGrpSpPr/>
          <p:nvPr/>
        </p:nvGrpSpPr>
        <p:grpSpPr>
          <a:xfrm>
            <a:off x="3481388" y="2241548"/>
            <a:ext cx="6400797" cy="3244852"/>
            <a:chOff x="4081464" y="2366961"/>
            <a:chExt cx="4800600" cy="2433640"/>
          </a:xfrm>
        </p:grpSpPr>
        <p:sp>
          <p:nvSpPr>
            <p:cNvPr id="5" name="Rectangle 3"/>
            <p:cNvSpPr>
              <a:spLocks noChangeArrowheads="1"/>
            </p:cNvSpPr>
            <p:nvPr/>
          </p:nvSpPr>
          <p:spPr bwMode="auto">
            <a:xfrm>
              <a:off x="4081464" y="3763964"/>
              <a:ext cx="3360737" cy="1036637"/>
            </a:xfrm>
            <a:prstGeom prst="rect">
              <a:avLst/>
            </a:prstGeom>
            <a:solidFill>
              <a:srgbClr val="99FFCC"/>
            </a:solidFill>
            <a:ln w="28575">
              <a:solidFill>
                <a:schemeClr val="tx1"/>
              </a:solidFill>
              <a:miter lim="800000"/>
            </a:ln>
          </p:spPr>
          <p:txBody>
            <a:bodyPr anchor="ctr" anchorCtr="1"/>
            <a:lstStyle/>
            <a:p>
              <a:pPr algn="r"/>
              <a:r>
                <a:rPr lang="zh-CN" altLang="en-US" sz="2400">
                  <a:solidFill>
                    <a:srgbClr val="0066FF"/>
                  </a:solidFill>
                  <a:latin typeface="+mn-ea"/>
                </a:rPr>
                <a:t>基片</a:t>
              </a:r>
              <a:endParaRPr lang="zh-CN" altLang="en-US" sz="2400">
                <a:solidFill>
                  <a:srgbClr val="0066FF"/>
                </a:solidFill>
                <a:latin typeface="+mn-ea"/>
              </a:endParaRPr>
            </a:p>
          </p:txBody>
        </p:sp>
        <p:sp>
          <p:nvSpPr>
            <p:cNvPr id="6" name="Rectangle 4"/>
            <p:cNvSpPr>
              <a:spLocks noChangeArrowheads="1"/>
            </p:cNvSpPr>
            <p:nvPr/>
          </p:nvSpPr>
          <p:spPr bwMode="auto">
            <a:xfrm>
              <a:off x="4081464" y="3319463"/>
              <a:ext cx="479425" cy="444500"/>
            </a:xfrm>
            <a:prstGeom prst="rect">
              <a:avLst/>
            </a:prstGeom>
            <a:solidFill>
              <a:srgbClr val="993300"/>
            </a:solidFill>
            <a:ln w="28575">
              <a:solidFill>
                <a:schemeClr val="tx1"/>
              </a:solidFill>
              <a:miter lim="800000"/>
            </a:ln>
          </p:spPr>
          <p:txBody>
            <a:bodyPr/>
            <a:lstStyle/>
            <a:p>
              <a:pPr algn="r"/>
              <a:endParaRPr lang="zh-CN" altLang="en-US" sz="2400">
                <a:latin typeface="+mn-ea"/>
              </a:endParaRPr>
            </a:p>
          </p:txBody>
        </p:sp>
        <p:sp>
          <p:nvSpPr>
            <p:cNvPr id="7" name="Rectangle 5"/>
            <p:cNvSpPr>
              <a:spLocks noChangeArrowheads="1"/>
            </p:cNvSpPr>
            <p:nvPr/>
          </p:nvSpPr>
          <p:spPr bwMode="auto">
            <a:xfrm>
              <a:off x="5041901" y="3319463"/>
              <a:ext cx="1439863" cy="444500"/>
            </a:xfrm>
            <a:prstGeom prst="rect">
              <a:avLst/>
            </a:prstGeom>
            <a:solidFill>
              <a:srgbClr val="993300"/>
            </a:solidFill>
            <a:ln w="28575">
              <a:solidFill>
                <a:schemeClr val="tx1"/>
              </a:solidFill>
              <a:miter lim="800000"/>
            </a:ln>
          </p:spPr>
          <p:txBody>
            <a:bodyPr/>
            <a:lstStyle/>
            <a:p>
              <a:pPr algn="r"/>
              <a:endParaRPr lang="zh-CN" altLang="en-US" sz="2400">
                <a:latin typeface="+mn-ea"/>
              </a:endParaRPr>
            </a:p>
          </p:txBody>
        </p:sp>
        <p:sp>
          <p:nvSpPr>
            <p:cNvPr id="8" name="Rectangle 6"/>
            <p:cNvSpPr>
              <a:spLocks noChangeArrowheads="1"/>
            </p:cNvSpPr>
            <p:nvPr/>
          </p:nvSpPr>
          <p:spPr bwMode="auto">
            <a:xfrm>
              <a:off x="6961188" y="3319463"/>
              <a:ext cx="481012" cy="444500"/>
            </a:xfrm>
            <a:prstGeom prst="rect">
              <a:avLst/>
            </a:prstGeom>
            <a:solidFill>
              <a:srgbClr val="993300"/>
            </a:solidFill>
            <a:ln w="28575">
              <a:solidFill>
                <a:schemeClr val="tx1"/>
              </a:solidFill>
              <a:miter lim="800000"/>
            </a:ln>
          </p:spPr>
          <p:txBody>
            <a:bodyPr/>
            <a:lstStyle/>
            <a:p>
              <a:pPr algn="r"/>
              <a:endParaRPr lang="zh-CN" altLang="en-US" sz="2400">
                <a:latin typeface="+mn-ea"/>
              </a:endParaRPr>
            </a:p>
          </p:txBody>
        </p:sp>
        <p:sp>
          <p:nvSpPr>
            <p:cNvPr id="9" name="Line 7"/>
            <p:cNvSpPr>
              <a:spLocks noChangeShapeType="1"/>
            </p:cNvSpPr>
            <p:nvPr/>
          </p:nvSpPr>
          <p:spPr bwMode="auto">
            <a:xfrm>
              <a:off x="6481764" y="3319464"/>
              <a:ext cx="559593"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10" name="Line 8"/>
            <p:cNvSpPr>
              <a:spLocks noChangeShapeType="1"/>
            </p:cNvSpPr>
            <p:nvPr/>
          </p:nvSpPr>
          <p:spPr bwMode="auto">
            <a:xfrm>
              <a:off x="6699250"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11" name="Line 9"/>
            <p:cNvSpPr>
              <a:spLocks noChangeShapeType="1"/>
            </p:cNvSpPr>
            <p:nvPr/>
          </p:nvSpPr>
          <p:spPr bwMode="auto">
            <a:xfrm flipV="1">
              <a:off x="6642101" y="3024189"/>
              <a:ext cx="639763" cy="5937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2" name="Line 10"/>
            <p:cNvSpPr>
              <a:spLocks noChangeShapeType="1"/>
            </p:cNvSpPr>
            <p:nvPr/>
          </p:nvSpPr>
          <p:spPr bwMode="auto">
            <a:xfrm>
              <a:off x="7121526" y="3614739"/>
              <a:ext cx="481013" cy="149225"/>
            </a:xfrm>
            <a:prstGeom prst="line">
              <a:avLst/>
            </a:prstGeom>
            <a:noFill/>
            <a:ln w="19050">
              <a:solidFill>
                <a:schemeClr val="tx1"/>
              </a:solidFill>
              <a:round/>
              <a:headEnd type="none" w="med" len="sm"/>
              <a:tailEnd type="none" w="med" len="sm"/>
            </a:ln>
          </p:spPr>
          <p:txBody>
            <a:bodyPr/>
            <a:lstStyle/>
            <a:p>
              <a:endParaRPr lang="zh-CN" altLang="en-US" sz="2400">
                <a:latin typeface="+mn-ea"/>
              </a:endParaRPr>
            </a:p>
          </p:txBody>
        </p:sp>
        <p:sp>
          <p:nvSpPr>
            <p:cNvPr id="13" name="Rectangle 11"/>
            <p:cNvSpPr>
              <a:spLocks noChangeArrowheads="1"/>
            </p:cNvSpPr>
            <p:nvPr/>
          </p:nvSpPr>
          <p:spPr bwMode="auto">
            <a:xfrm>
              <a:off x="4384675" y="2435225"/>
              <a:ext cx="800100" cy="444500"/>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源极</a:t>
              </a:r>
              <a:endParaRPr lang="zh-CN" altLang="en-US" sz="2400">
                <a:solidFill>
                  <a:schemeClr val="accent2"/>
                </a:solidFill>
                <a:effectLst>
                  <a:outerShdw blurRad="38100" dist="38100" dir="2700000" algn="tl">
                    <a:srgbClr val="C0C0C0"/>
                  </a:outerShdw>
                </a:effectLst>
                <a:latin typeface="+mn-ea"/>
              </a:endParaRPr>
            </a:p>
          </p:txBody>
        </p:sp>
        <p:sp>
          <p:nvSpPr>
            <p:cNvPr id="14" name="Rectangle 12"/>
            <p:cNvSpPr>
              <a:spLocks noChangeArrowheads="1"/>
            </p:cNvSpPr>
            <p:nvPr/>
          </p:nvSpPr>
          <p:spPr bwMode="auto">
            <a:xfrm>
              <a:off x="6438903" y="3657600"/>
              <a:ext cx="639762" cy="298450"/>
            </a:xfrm>
            <a:prstGeom prst="rect">
              <a:avLst/>
            </a:prstGeom>
            <a:noFill/>
            <a:ln w="19050">
              <a:noFill/>
              <a:miter lim="800000"/>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5" name="Rectangle 13"/>
            <p:cNvSpPr>
              <a:spLocks noChangeArrowheads="1"/>
            </p:cNvSpPr>
            <p:nvPr/>
          </p:nvSpPr>
          <p:spPr bwMode="auto">
            <a:xfrm>
              <a:off x="4503736" y="3657601"/>
              <a:ext cx="641350" cy="295275"/>
            </a:xfrm>
            <a:prstGeom prst="rect">
              <a:avLst/>
            </a:prstGeom>
            <a:noFill/>
            <a:ln w="19050">
              <a:noFill/>
              <a:prstDash val="sysDot"/>
              <a:miter lim="800000"/>
            </a:ln>
            <a:effectLst/>
          </p:spPr>
          <p:txBody>
            <a:bodyPr lIns="12700" tIns="12700" rIns="12700" bIns="12700"/>
            <a:lstStyle/>
            <a:p>
              <a:pPr algn="just">
                <a:defRPr/>
              </a:pPr>
              <a:r>
                <a:rPr lang="en-US" altLang="zh-CN" sz="2400" dirty="0">
                  <a:solidFill>
                    <a:srgbClr val="0066FF"/>
                  </a:solidFill>
                  <a:latin typeface="+mn-ea"/>
                </a:rPr>
                <a:t>- - - -</a:t>
              </a:r>
              <a:endParaRPr lang="en-US" altLang="zh-CN" sz="2400" dirty="0">
                <a:solidFill>
                  <a:srgbClr val="0066FF"/>
                </a:solidFill>
                <a:effectLst>
                  <a:outerShdw blurRad="38100" dist="38100" dir="2700000" algn="tl">
                    <a:srgbClr val="C0C0C0"/>
                  </a:outerShdw>
                </a:effectLst>
                <a:latin typeface="+mn-ea"/>
              </a:endParaRPr>
            </a:p>
          </p:txBody>
        </p:sp>
        <p:sp>
          <p:nvSpPr>
            <p:cNvPr id="16" name="Rectangle 14"/>
            <p:cNvSpPr>
              <a:spLocks noChangeArrowheads="1"/>
            </p:cNvSpPr>
            <p:nvPr/>
          </p:nvSpPr>
          <p:spPr bwMode="auto">
            <a:xfrm>
              <a:off x="6464300" y="2435225"/>
              <a:ext cx="800100" cy="444500"/>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漏极</a:t>
              </a:r>
              <a:endParaRPr lang="zh-CN" altLang="en-US" sz="2400">
                <a:solidFill>
                  <a:schemeClr val="accent2"/>
                </a:solidFill>
                <a:effectLst>
                  <a:outerShdw blurRad="38100" dist="38100" dir="2700000" algn="tl">
                    <a:srgbClr val="C0C0C0"/>
                  </a:outerShdw>
                </a:effectLst>
                <a:latin typeface="+mn-ea"/>
              </a:endParaRPr>
            </a:p>
          </p:txBody>
        </p:sp>
        <p:sp>
          <p:nvSpPr>
            <p:cNvPr id="17" name="Rectangle 15"/>
            <p:cNvSpPr>
              <a:spLocks noChangeArrowheads="1"/>
            </p:cNvSpPr>
            <p:nvPr/>
          </p:nvSpPr>
          <p:spPr bwMode="auto">
            <a:xfrm>
              <a:off x="7281864" y="2781301"/>
              <a:ext cx="1279525" cy="442913"/>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电极导体</a:t>
              </a:r>
              <a:endParaRPr lang="zh-CN" altLang="en-US" sz="2400">
                <a:solidFill>
                  <a:schemeClr val="accent2"/>
                </a:solidFill>
                <a:effectLst>
                  <a:outerShdw blurRad="38100" dist="38100" dir="2700000" algn="tl">
                    <a:srgbClr val="C0C0C0"/>
                  </a:outerShdw>
                </a:effectLst>
                <a:latin typeface="+mn-ea"/>
              </a:endParaRPr>
            </a:p>
          </p:txBody>
        </p:sp>
        <p:sp>
          <p:nvSpPr>
            <p:cNvPr id="18" name="Rectangle 17"/>
            <p:cNvSpPr>
              <a:spLocks noChangeArrowheads="1"/>
            </p:cNvSpPr>
            <p:nvPr/>
          </p:nvSpPr>
          <p:spPr bwMode="auto">
            <a:xfrm>
              <a:off x="7602539" y="3763963"/>
              <a:ext cx="1279525" cy="442912"/>
            </a:xfrm>
            <a:prstGeom prst="rect">
              <a:avLst/>
            </a:prstGeom>
            <a:noFill/>
            <a:ln w="3175">
              <a:noFill/>
              <a:miter lim="800000"/>
            </a:ln>
            <a:effectLst/>
          </p:spPr>
          <p:txBody>
            <a:bodyPr lIns="12700" tIns="12700" rIns="12700" bIns="12700"/>
            <a:lstStyle/>
            <a:p>
              <a:pPr algn="just">
                <a:defRPr/>
              </a:pPr>
              <a:r>
                <a:rPr lang="zh-CN" altLang="en-US" sz="2400">
                  <a:solidFill>
                    <a:schemeClr val="accent2"/>
                  </a:solidFill>
                  <a:latin typeface="+mn-ea"/>
                </a:rPr>
                <a:t>二氧化硅</a:t>
              </a:r>
              <a:endParaRPr lang="zh-CN" altLang="en-US" sz="2400">
                <a:solidFill>
                  <a:schemeClr val="accent2"/>
                </a:solidFill>
                <a:effectLst>
                  <a:outerShdw blurRad="38100" dist="38100" dir="2700000" algn="tl">
                    <a:srgbClr val="C0C0C0"/>
                  </a:outerShdw>
                </a:effectLst>
                <a:latin typeface="+mn-ea"/>
              </a:endParaRPr>
            </a:p>
          </p:txBody>
        </p:sp>
        <p:sp>
          <p:nvSpPr>
            <p:cNvPr id="19" name="Line 18"/>
            <p:cNvSpPr>
              <a:spLocks noChangeShapeType="1"/>
            </p:cNvSpPr>
            <p:nvPr/>
          </p:nvSpPr>
          <p:spPr bwMode="auto">
            <a:xfrm>
              <a:off x="4402138" y="3763964"/>
              <a:ext cx="158750"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0" name="Line 19"/>
            <p:cNvSpPr>
              <a:spLocks noChangeShapeType="1"/>
            </p:cNvSpPr>
            <p:nvPr/>
          </p:nvSpPr>
          <p:spPr bwMode="auto">
            <a:xfrm>
              <a:off x="4560888" y="3913188"/>
              <a:ext cx="481012"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1" name="Line 20"/>
            <p:cNvSpPr>
              <a:spLocks noChangeShapeType="1"/>
            </p:cNvSpPr>
            <p:nvPr/>
          </p:nvSpPr>
          <p:spPr bwMode="auto">
            <a:xfrm flipV="1">
              <a:off x="5041900"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2" name="Line 21"/>
            <p:cNvSpPr>
              <a:spLocks noChangeShapeType="1"/>
            </p:cNvSpPr>
            <p:nvPr/>
          </p:nvSpPr>
          <p:spPr bwMode="auto">
            <a:xfrm>
              <a:off x="6321425" y="3763964"/>
              <a:ext cx="160338"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3" name="Line 22"/>
            <p:cNvSpPr>
              <a:spLocks noChangeShapeType="1"/>
            </p:cNvSpPr>
            <p:nvPr/>
          </p:nvSpPr>
          <p:spPr bwMode="auto">
            <a:xfrm>
              <a:off x="6481764" y="3913188"/>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4" name="Line 23"/>
            <p:cNvSpPr>
              <a:spLocks noChangeShapeType="1"/>
            </p:cNvSpPr>
            <p:nvPr/>
          </p:nvSpPr>
          <p:spPr bwMode="auto">
            <a:xfrm flipV="1">
              <a:off x="6961189" y="3763964"/>
              <a:ext cx="160337" cy="149225"/>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5" name="Line 24"/>
            <p:cNvSpPr>
              <a:spLocks noChangeShapeType="1"/>
            </p:cNvSpPr>
            <p:nvPr/>
          </p:nvSpPr>
          <p:spPr bwMode="auto">
            <a:xfrm>
              <a:off x="4792663" y="2874964"/>
              <a:ext cx="0" cy="447675"/>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sp>
          <p:nvSpPr>
            <p:cNvPr id="26" name="Line 25"/>
            <p:cNvSpPr>
              <a:spLocks noChangeShapeType="1"/>
            </p:cNvSpPr>
            <p:nvPr/>
          </p:nvSpPr>
          <p:spPr bwMode="auto">
            <a:xfrm>
              <a:off x="4560888" y="3319464"/>
              <a:ext cx="479425" cy="0"/>
            </a:xfrm>
            <a:prstGeom prst="line">
              <a:avLst/>
            </a:prstGeom>
            <a:noFill/>
            <a:ln w="28575">
              <a:solidFill>
                <a:schemeClr val="tx1"/>
              </a:solidFill>
              <a:round/>
              <a:headEnd type="none" w="med" len="sm"/>
              <a:tailEnd type="none" w="med" len="sm"/>
            </a:ln>
          </p:spPr>
          <p:txBody>
            <a:bodyPr/>
            <a:lstStyle/>
            <a:p>
              <a:endParaRPr lang="zh-CN" altLang="en-US" sz="2400">
                <a:latin typeface="+mn-ea"/>
              </a:endParaRPr>
            </a:p>
          </p:txBody>
        </p:sp>
        <p:sp>
          <p:nvSpPr>
            <p:cNvPr id="27" name="Rectangle 26"/>
            <p:cNvSpPr>
              <a:spLocks noChangeArrowheads="1"/>
            </p:cNvSpPr>
            <p:nvPr/>
          </p:nvSpPr>
          <p:spPr bwMode="auto">
            <a:xfrm>
              <a:off x="5360988" y="3468689"/>
              <a:ext cx="800100" cy="149225"/>
            </a:xfrm>
            <a:prstGeom prst="rect">
              <a:avLst/>
            </a:prstGeom>
            <a:solidFill>
              <a:srgbClr val="FFCC00"/>
            </a:solidFill>
            <a:ln w="19050">
              <a:solidFill>
                <a:schemeClr val="tx1"/>
              </a:solidFill>
              <a:miter lim="800000"/>
            </a:ln>
          </p:spPr>
          <p:txBody>
            <a:bodyPr/>
            <a:lstStyle/>
            <a:p>
              <a:pPr algn="r"/>
              <a:endParaRPr lang="zh-CN" altLang="en-US" sz="2400">
                <a:latin typeface="+mn-ea"/>
              </a:endParaRPr>
            </a:p>
          </p:txBody>
        </p:sp>
        <p:grpSp>
          <p:nvGrpSpPr>
            <p:cNvPr id="28" name="Group 30"/>
            <p:cNvGrpSpPr/>
            <p:nvPr/>
          </p:nvGrpSpPr>
          <p:grpSpPr bwMode="auto">
            <a:xfrm>
              <a:off x="5353051" y="2366961"/>
              <a:ext cx="1279525" cy="955675"/>
              <a:chOff x="2402" y="1766"/>
              <a:chExt cx="806" cy="602"/>
            </a:xfrm>
          </p:grpSpPr>
          <p:sp>
            <p:nvSpPr>
              <p:cNvPr id="29" name="Rectangle 16"/>
              <p:cNvSpPr>
                <a:spLocks noChangeArrowheads="1"/>
              </p:cNvSpPr>
              <p:nvPr/>
            </p:nvSpPr>
            <p:spPr bwMode="auto">
              <a:xfrm>
                <a:off x="2402" y="1766"/>
                <a:ext cx="806" cy="280"/>
              </a:xfrm>
              <a:prstGeom prst="rect">
                <a:avLst/>
              </a:prstGeom>
              <a:noFill/>
              <a:ln w="3175">
                <a:noFill/>
                <a:miter lim="800000"/>
              </a:ln>
              <a:effectLst/>
            </p:spPr>
            <p:txBody>
              <a:bodyPr lIns="12700" tIns="12700" rIns="12700" bIns="12700"/>
              <a:lstStyle/>
              <a:p>
                <a:pPr algn="just">
                  <a:defRPr/>
                </a:pPr>
                <a:r>
                  <a:rPr lang="zh-CN" altLang="en-US" sz="2400" dirty="0">
                    <a:solidFill>
                      <a:srgbClr val="0000FF"/>
                    </a:solidFill>
                    <a:latin typeface="+mn-ea"/>
                  </a:rPr>
                  <a:t>控制栅极</a:t>
                </a:r>
                <a:endParaRPr lang="zh-CN" altLang="en-US" sz="2400" dirty="0">
                  <a:solidFill>
                    <a:srgbClr val="0000FF"/>
                  </a:solidFill>
                  <a:effectLst>
                    <a:outerShdw blurRad="38100" dist="38100" dir="2700000" algn="tl">
                      <a:srgbClr val="C0C0C0"/>
                    </a:outerShdw>
                  </a:effectLst>
                  <a:latin typeface="+mn-ea"/>
                </a:endParaRPr>
              </a:p>
            </p:txBody>
          </p:sp>
          <p:sp>
            <p:nvSpPr>
              <p:cNvPr id="30" name="Rectangle 27"/>
              <p:cNvSpPr>
                <a:spLocks noChangeArrowheads="1"/>
              </p:cNvSpPr>
              <p:nvPr/>
            </p:nvSpPr>
            <p:spPr bwMode="auto">
              <a:xfrm>
                <a:off x="2407" y="2274"/>
                <a:ext cx="504" cy="94"/>
              </a:xfrm>
              <a:prstGeom prst="rect">
                <a:avLst/>
              </a:prstGeom>
              <a:solidFill>
                <a:schemeClr val="accent1">
                  <a:lumMod val="60000"/>
                  <a:lumOff val="40000"/>
                </a:schemeClr>
              </a:solidFill>
              <a:ln w="19050">
                <a:solidFill>
                  <a:schemeClr val="tx1"/>
                </a:solidFill>
                <a:miter lim="800000"/>
              </a:ln>
            </p:spPr>
            <p:txBody>
              <a:bodyPr/>
              <a:lstStyle/>
              <a:p>
                <a:pPr algn="r"/>
                <a:endParaRPr lang="zh-CN" altLang="en-US" sz="2400">
                  <a:latin typeface="+mn-ea"/>
                </a:endParaRPr>
              </a:p>
            </p:txBody>
          </p:sp>
          <p:sp>
            <p:nvSpPr>
              <p:cNvPr id="31" name="Line 28"/>
              <p:cNvSpPr>
                <a:spLocks noChangeShapeType="1"/>
              </p:cNvSpPr>
              <p:nvPr/>
            </p:nvSpPr>
            <p:spPr bwMode="auto">
              <a:xfrm>
                <a:off x="2654" y="1995"/>
                <a:ext cx="0" cy="279"/>
              </a:xfrm>
              <a:prstGeom prst="line">
                <a:avLst/>
              </a:prstGeom>
              <a:noFill/>
              <a:ln w="57150">
                <a:solidFill>
                  <a:schemeClr val="tx1"/>
                </a:solidFill>
                <a:round/>
                <a:headEnd type="none" w="med" len="sm"/>
                <a:tailEnd type="none" w="med" len="sm"/>
              </a:ln>
            </p:spPr>
            <p:txBody>
              <a:bodyPr/>
              <a:lstStyle/>
              <a:p>
                <a:endParaRPr lang="zh-CN" altLang="en-US" sz="2400">
                  <a:latin typeface="+mn-ea"/>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易失性半导体存储器 </a:t>
            </a:r>
            <a:r>
              <a:rPr lang="en-US" altLang="zh-CN" dirty="0"/>
              <a:t>VOLATILE</a:t>
            </a:r>
            <a:endParaRPr lang="zh-CN" altLang="en-US" dirty="0"/>
          </a:p>
        </p:txBody>
      </p:sp>
      <p:sp>
        <p:nvSpPr>
          <p:cNvPr id="3" name="内容占位符 2"/>
          <p:cNvSpPr>
            <a:spLocks noGrp="1"/>
          </p:cNvSpPr>
          <p:nvPr>
            <p:ph idx="1"/>
          </p:nvPr>
        </p:nvSpPr>
        <p:spPr/>
        <p:txBody>
          <a:bodyPr/>
          <a:lstStyle/>
          <a:p>
            <a:r>
              <a:rPr lang="en-US" altLang="zh-CN" sz="2100" b="1" dirty="0"/>
              <a:t>DRAM</a:t>
            </a:r>
            <a:endParaRPr lang="en-US" altLang="zh-CN" sz="2100" b="1" dirty="0"/>
          </a:p>
          <a:p>
            <a:pPr lvl="1"/>
            <a:r>
              <a:rPr lang="en-US" altLang="zh-CN" sz="2200" dirty="0"/>
              <a:t>FPM DRAM    </a:t>
            </a:r>
            <a:r>
              <a:rPr lang="en-US" altLang="zh-CN" sz="2200" dirty="0">
                <a:solidFill>
                  <a:srgbClr val="0000FF"/>
                </a:solidFill>
              </a:rPr>
              <a:t>(Fast Page Mode RAM)</a:t>
            </a:r>
            <a:endParaRPr lang="en-US" altLang="zh-CN" sz="2200" dirty="0">
              <a:solidFill>
                <a:srgbClr val="0000FF"/>
              </a:solidFill>
            </a:endParaRPr>
          </a:p>
          <a:p>
            <a:pPr lvl="1"/>
            <a:r>
              <a:rPr lang="en-US" altLang="zh-CN" sz="2200" dirty="0"/>
              <a:t>EDO DRAM </a:t>
            </a:r>
            <a:r>
              <a:rPr lang="en-US" altLang="zh-CN" sz="2200" dirty="0">
                <a:solidFill>
                  <a:srgbClr val="0000FF"/>
                </a:solidFill>
              </a:rPr>
              <a:t>(Enhanced Data Out DRAM)</a:t>
            </a:r>
            <a:endParaRPr lang="en-US" altLang="zh-CN" sz="2200" dirty="0">
              <a:solidFill>
                <a:srgbClr val="0000FF"/>
              </a:solidFill>
            </a:endParaRPr>
          </a:p>
          <a:p>
            <a:pPr lvl="1"/>
            <a:r>
              <a:rPr lang="en-US" altLang="zh-CN" sz="2200" dirty="0"/>
              <a:t>SDRAM       </a:t>
            </a:r>
            <a:r>
              <a:rPr lang="en-US" altLang="zh-CN" sz="2200" dirty="0">
                <a:solidFill>
                  <a:srgbClr val="0000FF"/>
                </a:solidFill>
              </a:rPr>
              <a:t>(Synchronous DRAM)</a:t>
            </a:r>
            <a:endParaRPr lang="en-US" altLang="zh-CN" sz="2200" dirty="0">
              <a:solidFill>
                <a:srgbClr val="0000FF"/>
              </a:solidFill>
            </a:endParaRPr>
          </a:p>
          <a:p>
            <a:pPr lvl="2"/>
            <a:r>
              <a:rPr lang="en-US" altLang="zh-CN" sz="1800" dirty="0">
                <a:solidFill>
                  <a:schemeClr val="accent2"/>
                </a:solidFill>
              </a:rPr>
              <a:t>PC66 PC100 PC133    168 pin</a:t>
            </a:r>
            <a:endParaRPr lang="en-US" altLang="zh-CN" sz="1800" dirty="0">
              <a:solidFill>
                <a:schemeClr val="accent2"/>
              </a:solidFill>
            </a:endParaRPr>
          </a:p>
          <a:p>
            <a:pPr lvl="1"/>
            <a:r>
              <a:rPr lang="en-US" altLang="zh-CN" sz="2200" dirty="0"/>
              <a:t>DDR SDRAM </a:t>
            </a:r>
            <a:r>
              <a:rPr lang="en-US" altLang="zh-CN" sz="2200" dirty="0">
                <a:solidFill>
                  <a:srgbClr val="0000FF"/>
                </a:solidFill>
              </a:rPr>
              <a:t>(double data rate synch. DRAM)</a:t>
            </a:r>
            <a:endParaRPr lang="en-US" altLang="zh-CN" sz="2200" dirty="0">
              <a:solidFill>
                <a:srgbClr val="0000FF"/>
              </a:solidFill>
            </a:endParaRPr>
          </a:p>
          <a:p>
            <a:pPr lvl="2"/>
            <a:r>
              <a:rPr lang="en-US" altLang="zh-CN" sz="1800" dirty="0">
                <a:solidFill>
                  <a:schemeClr val="accent2"/>
                </a:solidFill>
              </a:rPr>
              <a:t>PC1600  PC2100  PC2700  PC3200  184 pin</a:t>
            </a:r>
            <a:endParaRPr lang="en-US" altLang="zh-CN" sz="1800" dirty="0">
              <a:solidFill>
                <a:schemeClr val="accent2"/>
              </a:solidFill>
            </a:endParaRPr>
          </a:p>
          <a:p>
            <a:pPr lvl="2"/>
            <a:r>
              <a:rPr lang="en-US" altLang="zh-CN" sz="1800" dirty="0">
                <a:solidFill>
                  <a:schemeClr val="accent2"/>
                </a:solidFill>
              </a:rPr>
              <a:t>DDR200 DDR266 DDR333 DDR400  </a:t>
            </a:r>
            <a:r>
              <a:rPr lang="en-US" altLang="zh-CN" sz="1800" dirty="0">
                <a:solidFill>
                  <a:srgbClr val="C00000"/>
                </a:solidFill>
              </a:rPr>
              <a:t>DDR600</a:t>
            </a:r>
            <a:endParaRPr lang="en-US" altLang="zh-CN" sz="1800" dirty="0">
              <a:solidFill>
                <a:srgbClr val="C00000"/>
              </a:solidFill>
            </a:endParaRPr>
          </a:p>
          <a:p>
            <a:pPr lvl="1"/>
            <a:r>
              <a:rPr lang="en-US" altLang="zh-CN" dirty="0"/>
              <a:t>RDRAM (Rambus DRAM)</a:t>
            </a:r>
            <a:endParaRPr lang="en-US" altLang="zh-CN" dirty="0"/>
          </a:p>
          <a:p>
            <a:r>
              <a:rPr lang="en-US" altLang="zh-CN" b="1" dirty="0"/>
              <a:t>SRAM</a:t>
            </a:r>
            <a:endParaRPr lang="en-US" altLang="zh-CN" b="1" dirty="0"/>
          </a:p>
          <a:p>
            <a:pPr lvl="1">
              <a:lnSpc>
                <a:spcPct val="110000"/>
              </a:lnSpc>
            </a:pPr>
            <a:endParaRPr lang="en-US" altLang="zh-CN" dirty="0"/>
          </a:p>
          <a:p>
            <a:endParaRPr lang="zh-CN" altLang="en-US" dirty="0"/>
          </a:p>
        </p:txBody>
      </p:sp>
      <p:pic>
        <p:nvPicPr>
          <p:cNvPr id="4" name="Picture 6" descr="image004"/>
          <p:cNvPicPr>
            <a:picLocks noChangeAspect="1" noChangeArrowheads="1"/>
          </p:cNvPicPr>
          <p:nvPr/>
        </p:nvPicPr>
        <p:blipFill>
          <a:blip r:embed="rId1" cstate="print"/>
          <a:srcRect/>
          <a:stretch>
            <a:fillRect/>
          </a:stretch>
        </p:blipFill>
        <p:spPr bwMode="auto">
          <a:xfrm>
            <a:off x="7570732" y="4092876"/>
            <a:ext cx="3783068" cy="2162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非易失性半导体存储器 </a:t>
            </a:r>
            <a:r>
              <a:rPr lang="en-US" altLang="zh-CN" dirty="0"/>
              <a:t>NON-VOLATILE</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ROM       </a:t>
            </a:r>
            <a:r>
              <a:rPr lang="en-US" altLang="zh-CN" dirty="0">
                <a:solidFill>
                  <a:srgbClr val="0000FF"/>
                </a:solidFill>
              </a:rPr>
              <a:t>(read only memory)</a:t>
            </a:r>
            <a:endParaRPr lang="en-US" altLang="zh-CN" dirty="0"/>
          </a:p>
          <a:p>
            <a:r>
              <a:rPr lang="en-US" altLang="zh-CN" dirty="0"/>
              <a:t>PROM     </a:t>
            </a:r>
            <a:r>
              <a:rPr lang="en-US" altLang="zh-CN" dirty="0">
                <a:solidFill>
                  <a:srgbClr val="0000FF"/>
                </a:solidFill>
              </a:rPr>
              <a:t>(Programmable ROM)</a:t>
            </a:r>
            <a:endParaRPr lang="en-US" altLang="zh-CN" dirty="0">
              <a:solidFill>
                <a:srgbClr val="0000FF"/>
              </a:solidFill>
            </a:endParaRPr>
          </a:p>
          <a:p>
            <a:r>
              <a:rPr lang="en-US" altLang="zh-CN" dirty="0"/>
              <a:t>EPROM   </a:t>
            </a:r>
            <a:r>
              <a:rPr lang="en-US" altLang="zh-CN" dirty="0">
                <a:solidFill>
                  <a:srgbClr val="0000FF"/>
                </a:solidFill>
              </a:rPr>
              <a:t>(Erasable PROM)</a:t>
            </a:r>
            <a:endParaRPr lang="en-US" altLang="zh-CN" dirty="0">
              <a:solidFill>
                <a:srgbClr val="0000FF"/>
              </a:solidFill>
            </a:endParaRPr>
          </a:p>
          <a:p>
            <a:r>
              <a:rPr lang="en-US" altLang="zh-CN" dirty="0"/>
              <a:t>EEPROM  </a:t>
            </a:r>
            <a:r>
              <a:rPr lang="en-US" altLang="zh-CN" dirty="0">
                <a:solidFill>
                  <a:srgbClr val="0000FF"/>
                </a:solidFill>
              </a:rPr>
              <a:t>(Electrically Erasable PROM)</a:t>
            </a:r>
            <a:endParaRPr lang="en-US" altLang="zh-CN" dirty="0">
              <a:solidFill>
                <a:srgbClr val="0000FF"/>
              </a:solidFill>
            </a:endParaRPr>
          </a:p>
          <a:p>
            <a:r>
              <a:rPr lang="en-US" altLang="zh-CN" dirty="0"/>
              <a:t>NVRAM   </a:t>
            </a:r>
            <a:r>
              <a:rPr lang="en-US" altLang="zh-CN" dirty="0">
                <a:solidFill>
                  <a:srgbClr val="0000FF"/>
                </a:solidFill>
              </a:rPr>
              <a:t>(Non-</a:t>
            </a:r>
            <a:r>
              <a:rPr lang="en-US" altLang="zh-CN" dirty="0" err="1">
                <a:solidFill>
                  <a:srgbClr val="0000FF"/>
                </a:solidFill>
              </a:rPr>
              <a:t>volatileRAM</a:t>
            </a:r>
            <a:r>
              <a:rPr lang="en-US" altLang="zh-CN" dirty="0">
                <a:solidFill>
                  <a:srgbClr val="0000FF"/>
                </a:solidFill>
              </a:rPr>
              <a:t>)</a:t>
            </a:r>
            <a:endParaRPr lang="en-US" altLang="zh-CN" dirty="0">
              <a:solidFill>
                <a:srgbClr val="0000FF"/>
              </a:solidFill>
            </a:endParaRPr>
          </a:p>
          <a:p>
            <a:r>
              <a:rPr lang="en-US" altLang="zh-CN" dirty="0"/>
              <a:t>BRAM     </a:t>
            </a:r>
            <a:r>
              <a:rPr lang="en-US" altLang="zh-CN" dirty="0">
                <a:solidFill>
                  <a:srgbClr val="0000FF"/>
                </a:solidFill>
              </a:rPr>
              <a:t>(Battery-backup RAM)</a:t>
            </a:r>
            <a:endParaRPr lang="en-US" altLang="zh-CN" dirty="0">
              <a:solidFill>
                <a:srgbClr val="0000FF"/>
              </a:solidFill>
            </a:endParaRPr>
          </a:p>
          <a:p>
            <a:r>
              <a:rPr lang="en-US" altLang="zh-CN" dirty="0"/>
              <a:t>FERAM   </a:t>
            </a:r>
            <a:r>
              <a:rPr lang="en-US" altLang="zh-CN" dirty="0">
                <a:solidFill>
                  <a:srgbClr val="0000FF"/>
                </a:solidFill>
              </a:rPr>
              <a:t>(</a:t>
            </a:r>
            <a:r>
              <a:rPr lang="en-US" altLang="zh-CN" dirty="0" err="1">
                <a:solidFill>
                  <a:srgbClr val="0000FF"/>
                </a:solidFill>
              </a:rPr>
              <a:t>FerroelectricRAM</a:t>
            </a:r>
            <a:r>
              <a:rPr lang="en-US" altLang="zh-CN" dirty="0">
                <a:solidFill>
                  <a:srgbClr val="0000FF"/>
                </a:solidFill>
              </a:rPr>
              <a:t>)</a:t>
            </a:r>
            <a:endParaRPr lang="en-US" altLang="zh-CN" dirty="0">
              <a:solidFill>
                <a:srgbClr val="0000FF"/>
              </a:solidFill>
            </a:endParaRPr>
          </a:p>
          <a:p>
            <a:r>
              <a:rPr lang="en-US" altLang="zh-CN" dirty="0"/>
              <a:t>MRAM    </a:t>
            </a:r>
            <a:r>
              <a:rPr lang="en-US" altLang="zh-CN" dirty="0">
                <a:solidFill>
                  <a:srgbClr val="0000FF"/>
                </a:solidFill>
              </a:rPr>
              <a:t>(</a:t>
            </a:r>
            <a:r>
              <a:rPr lang="en-US" altLang="zh-CN" dirty="0" err="1">
                <a:solidFill>
                  <a:srgbClr val="0000FF"/>
                </a:solidFill>
              </a:rPr>
              <a:t>Magnetoresistive</a:t>
            </a:r>
            <a:r>
              <a:rPr lang="en-US" altLang="zh-CN" dirty="0"/>
              <a:t> </a:t>
            </a:r>
            <a:r>
              <a:rPr lang="en-US" altLang="zh-CN" dirty="0">
                <a:solidFill>
                  <a:srgbClr val="0000FF"/>
                </a:solidFill>
              </a:rPr>
              <a:t>RAM)</a:t>
            </a:r>
            <a:endParaRPr lang="en-US" altLang="zh-CN" dirty="0">
              <a:solidFill>
                <a:srgbClr val="0000FF"/>
              </a:solidFill>
            </a:endParaRPr>
          </a:p>
          <a:p>
            <a:r>
              <a:rPr lang="en-US" altLang="zh-CN" dirty="0"/>
              <a:t>PCRAM</a:t>
            </a:r>
            <a:r>
              <a:rPr lang="en-US" altLang="zh-CN" dirty="0">
                <a:solidFill>
                  <a:srgbClr val="0000FF"/>
                </a:solidFill>
              </a:rPr>
              <a:t>   (Phase changed RAM)</a:t>
            </a:r>
            <a:endParaRPr lang="en-US" altLang="zh-CN" dirty="0">
              <a:solidFill>
                <a:srgbClr val="0000FF"/>
              </a:solidFill>
            </a:endParaRPr>
          </a:p>
          <a:p>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闪速存储器 </a:t>
            </a:r>
            <a:r>
              <a:rPr lang="en-US" altLang="zh-CN" dirty="0"/>
              <a:t>Flash Memory</a:t>
            </a:r>
            <a:endParaRPr lang="zh-CN" altLang="en-US" dirty="0"/>
          </a:p>
        </p:txBody>
      </p:sp>
      <p:sp>
        <p:nvSpPr>
          <p:cNvPr id="3" name="内容占位符 2"/>
          <p:cNvSpPr>
            <a:spLocks noGrp="1"/>
          </p:cNvSpPr>
          <p:nvPr>
            <p:ph idx="1"/>
          </p:nvPr>
        </p:nvSpPr>
        <p:spPr/>
        <p:txBody>
          <a:bodyPr/>
          <a:lstStyle/>
          <a:p>
            <a:pPr>
              <a:defRPr/>
            </a:pPr>
            <a:r>
              <a:rPr lang="zh-CN" altLang="en-US" dirty="0"/>
              <a:t>在不加电时仍可长期保持信息</a:t>
            </a:r>
            <a:endParaRPr lang="en-US" altLang="zh-CN" dirty="0"/>
          </a:p>
          <a:p>
            <a:pPr>
              <a:defRPr/>
            </a:pPr>
            <a:r>
              <a:rPr lang="zh-CN" altLang="en-US" dirty="0"/>
              <a:t>本质上属于</a:t>
            </a:r>
            <a:r>
              <a:rPr lang="en-US" altLang="zh-CN" dirty="0"/>
              <a:t>EEPROM</a:t>
            </a:r>
            <a:r>
              <a:rPr lang="zh-CN" altLang="en-US" dirty="0"/>
              <a:t>，存储速度快</a:t>
            </a:r>
            <a:endParaRPr lang="en-US" altLang="zh-CN" dirty="0"/>
          </a:p>
          <a:p>
            <a:pPr>
              <a:defRPr/>
            </a:pPr>
            <a:r>
              <a:rPr lang="zh-CN" altLang="en-US" dirty="0"/>
              <a:t>易于擦除和重写，功耗很小</a:t>
            </a:r>
            <a:endParaRPr lang="zh-CN" altLang="en-US" dirty="0"/>
          </a:p>
          <a:p>
            <a:pPr>
              <a:defRPr/>
            </a:pPr>
            <a:r>
              <a:rPr lang="zh-CN" altLang="en-US" dirty="0"/>
              <a:t>存放</a:t>
            </a:r>
            <a:r>
              <a:rPr lang="en-US" altLang="zh-CN" dirty="0"/>
              <a:t>BIOS</a:t>
            </a:r>
            <a:r>
              <a:rPr lang="zh-CN" altLang="en-US" dirty="0"/>
              <a:t>，升级方便，</a:t>
            </a:r>
            <a:r>
              <a:rPr lang="en-US" altLang="zh-CN" dirty="0"/>
              <a:t>CIH</a:t>
            </a:r>
            <a:r>
              <a:rPr lang="zh-CN" altLang="en-US" dirty="0"/>
              <a:t>病毒</a:t>
            </a:r>
            <a:endParaRPr lang="en-US" altLang="zh-CN" dirty="0"/>
          </a:p>
          <a:p>
            <a:pPr>
              <a:defRPr/>
            </a:pPr>
            <a:r>
              <a:rPr lang="en-US" altLang="zh-CN" dirty="0"/>
              <a:t>NOR &amp; </a:t>
            </a:r>
            <a:r>
              <a:rPr lang="en-US" altLang="zh-CN" dirty="0">
                <a:solidFill>
                  <a:srgbClr val="1387B7"/>
                </a:solidFill>
              </a:rPr>
              <a:t>NAND</a:t>
            </a:r>
            <a:r>
              <a:rPr lang="en-US" altLang="zh-CN" dirty="0"/>
              <a:t>  FLASH</a:t>
            </a:r>
            <a:endParaRPr lang="en-US" altLang="zh-CN" dirty="0"/>
          </a:p>
          <a:p>
            <a:pPr marL="0" indent="0">
              <a:buNone/>
              <a:defRPr/>
            </a:pPr>
            <a:endParaRPr lang="en-US" altLang="zh-CN" dirty="0"/>
          </a:p>
          <a:p>
            <a:endParaRPr lang="zh-CN" altLang="en-US" dirty="0"/>
          </a:p>
        </p:txBody>
      </p:sp>
      <p:pic>
        <p:nvPicPr>
          <p:cNvPr id="6" name="Picture 8" descr="Card_sum_sm"/>
          <p:cNvPicPr>
            <a:picLocks noChangeAspect="1" noChangeArrowheads="1"/>
          </p:cNvPicPr>
          <p:nvPr/>
        </p:nvPicPr>
        <p:blipFill>
          <a:blip r:embed="rId1" cstate="print"/>
          <a:srcRect/>
          <a:stretch>
            <a:fillRect/>
          </a:stretch>
        </p:blipFill>
        <p:spPr bwMode="auto">
          <a:xfrm>
            <a:off x="9731687" y="4351839"/>
            <a:ext cx="1655762" cy="2016125"/>
          </a:xfrm>
          <a:prstGeom prst="rect">
            <a:avLst/>
          </a:prstGeom>
          <a:noFill/>
          <a:ln w="9525">
            <a:noFill/>
            <a:miter lim="800000"/>
            <a:headEnd/>
            <a:tailEnd/>
          </a:ln>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t="13674" b="13178"/>
          <a:stretch>
            <a:fillRect/>
          </a:stretch>
        </p:blipFill>
        <p:spPr>
          <a:xfrm>
            <a:off x="6909193" y="3991975"/>
            <a:ext cx="2857495" cy="2090204"/>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3908" y="2620314"/>
            <a:ext cx="1803400" cy="1803400"/>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t="24074"/>
          <a:stretch>
            <a:fillRect/>
          </a:stretch>
        </p:blipFill>
        <p:spPr>
          <a:xfrm>
            <a:off x="5863990" y="5153412"/>
            <a:ext cx="1550949" cy="117757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MRAM  </a:t>
            </a:r>
            <a:r>
              <a:rPr lang="en-US" altLang="zh-CN" dirty="0">
                <a:solidFill>
                  <a:srgbClr val="C00000"/>
                </a:solidFill>
                <a:effectLst/>
              </a:rPr>
              <a:t>(Magneto resistive RAM)</a:t>
            </a:r>
            <a:endParaRPr lang="zh-CN" altLang="en-US" dirty="0">
              <a:solidFill>
                <a:srgbClr val="C00000"/>
              </a:solidFill>
              <a:effectLst/>
            </a:endParaRPr>
          </a:p>
        </p:txBody>
      </p:sp>
      <p:sp>
        <p:nvSpPr>
          <p:cNvPr id="3" name="内容占位符 2"/>
          <p:cNvSpPr>
            <a:spLocks noGrp="1"/>
          </p:cNvSpPr>
          <p:nvPr>
            <p:ph idx="1"/>
          </p:nvPr>
        </p:nvSpPr>
        <p:spPr/>
        <p:txBody>
          <a:bodyPr/>
          <a:lstStyle/>
          <a:p>
            <a:r>
              <a:rPr lang="en-US" altLang="zh-CN" dirty="0"/>
              <a:t>MRAM</a:t>
            </a:r>
            <a:r>
              <a:rPr lang="zh-CN" altLang="en-US" dirty="0"/>
              <a:t>的主要技术特点就是使用</a:t>
            </a:r>
            <a:r>
              <a:rPr lang="en-US" altLang="zh-CN" dirty="0"/>
              <a:t>TMR</a:t>
            </a:r>
            <a:r>
              <a:rPr lang="zh-CN" altLang="en-US" dirty="0"/>
              <a:t>（隧道型磁电阻）磁性体单元来存储数据</a:t>
            </a:r>
            <a:endParaRPr lang="zh-CN" altLang="en-US" dirty="0"/>
          </a:p>
          <a:p>
            <a:r>
              <a:rPr lang="zh-CN" altLang="en-US" dirty="0"/>
              <a:t>利用电阻随磁化方向而变化的原理记录数据，并通过隧道效应扩大电阻值的差别</a:t>
            </a:r>
            <a:endParaRPr lang="zh-CN" altLang="en-US" dirty="0"/>
          </a:p>
          <a:p>
            <a:r>
              <a:rPr lang="zh-CN" altLang="en-US" dirty="0"/>
              <a:t>耗电量低，且可高速写入和读取。擦写次数无限制</a:t>
            </a:r>
            <a:endParaRPr lang="zh-CN" altLang="en-US" dirty="0"/>
          </a:p>
          <a:p>
            <a:r>
              <a:rPr lang="en-US" altLang="zh-CN" dirty="0"/>
              <a:t>TMR</a:t>
            </a:r>
            <a:r>
              <a:rPr lang="zh-CN" altLang="en-US"/>
              <a:t>技术也可用于硬盘</a:t>
            </a:r>
            <a:r>
              <a:rPr lang="zh-CN" altLang="en-US" dirty="0"/>
              <a:t>的磁头 </a:t>
            </a:r>
            <a:endParaRPr lang="zh-CN" altLang="en-US" dirty="0"/>
          </a:p>
          <a:p>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r>
              <a:rPr lang="en-US" altLang="zh-CN" dirty="0"/>
              <a:t>MRAM  </a:t>
            </a:r>
            <a:r>
              <a:rPr lang="en-US" altLang="zh-CN" dirty="0">
                <a:solidFill>
                  <a:srgbClr val="C00000"/>
                </a:solidFill>
                <a:effectLst/>
              </a:rPr>
              <a:t>(Magneto resistive RAM)</a:t>
            </a:r>
            <a:endParaRPr lang="en-US" altLang="zh-CN" i="1" dirty="0"/>
          </a:p>
        </p:txBody>
      </p:sp>
      <p:sp>
        <p:nvSpPr>
          <p:cNvPr id="158722" name="Rectangle 18"/>
          <p:cNvSpPr>
            <a:spLocks noChangeArrowheads="1"/>
          </p:cNvSpPr>
          <p:nvPr/>
        </p:nvSpPr>
        <p:spPr bwMode="auto">
          <a:xfrm>
            <a:off x="7513058" y="8713679"/>
            <a:ext cx="184731" cy="646331"/>
          </a:xfrm>
          <a:prstGeom prst="rect">
            <a:avLst/>
          </a:prstGeom>
          <a:noFill/>
          <a:ln w="9525">
            <a:noFill/>
            <a:miter lim="800000"/>
          </a:ln>
        </p:spPr>
        <p:txBody>
          <a:bodyPr wrap="none" anchor="ctr">
            <a:spAutoFit/>
          </a:bodyPr>
          <a:lstStyle/>
          <a:p>
            <a:pPr algn="r"/>
            <a:br>
              <a:rPr lang="en-US" altLang="zh-CN" sz="900">
                <a:latin typeface="Verdana" panose="020B0604030504040204" pitchFamily="34" charset="0"/>
              </a:rPr>
            </a:br>
            <a:br>
              <a:rPr lang="en-US" altLang="zh-CN" sz="900">
                <a:latin typeface="Verdana" panose="020B0604030504040204" pitchFamily="34" charset="0"/>
              </a:rPr>
            </a:br>
            <a:endParaRPr lang="en-US" altLang="zh-CN">
              <a:ea typeface="宋体" panose="02010600030101010101" pitchFamily="2" charset="-122"/>
            </a:endParaRPr>
          </a:p>
        </p:txBody>
      </p:sp>
      <p:pic>
        <p:nvPicPr>
          <p:cNvPr id="1231914" name="Picture 42"/>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2118892" y="3503062"/>
            <a:ext cx="4200525" cy="2262188"/>
          </a:xfrm>
          <a:prstGeom prst="rect">
            <a:avLst/>
          </a:prstGeom>
          <a:noFill/>
          <a:ln w="9525">
            <a:noFill/>
            <a:miter lim="800000"/>
            <a:headEnd/>
            <a:tailEnd/>
          </a:ln>
        </p:spPr>
      </p:pic>
      <p:pic>
        <p:nvPicPr>
          <p:cNvPr id="1231916" name="Picture 44"/>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2215956" y="1261551"/>
            <a:ext cx="4184650" cy="2065337"/>
          </a:xfrm>
          <a:prstGeom prst="rect">
            <a:avLst/>
          </a:prstGeom>
          <a:noFill/>
          <a:ln w="9525">
            <a:noFill/>
            <a:miter lim="800000"/>
            <a:headEnd/>
            <a:tailEnd/>
          </a:ln>
        </p:spPr>
      </p:pic>
      <p:grpSp>
        <p:nvGrpSpPr>
          <p:cNvPr id="5" name="组合 4"/>
          <p:cNvGrpSpPr/>
          <p:nvPr/>
        </p:nvGrpSpPr>
        <p:grpSpPr>
          <a:xfrm>
            <a:off x="7305902" y="3326888"/>
            <a:ext cx="4008951" cy="2352384"/>
            <a:chOff x="7837747" y="3675192"/>
            <a:chExt cx="4008951" cy="2352384"/>
          </a:xfrm>
        </p:grpSpPr>
        <p:sp>
          <p:nvSpPr>
            <p:cNvPr id="3" name="圆角矩形 2"/>
            <p:cNvSpPr/>
            <p:nvPr/>
          </p:nvSpPr>
          <p:spPr>
            <a:xfrm>
              <a:off x="7837747" y="3675192"/>
              <a:ext cx="4008951" cy="2352384"/>
            </a:xfrm>
            <a:prstGeom prst="roundRect">
              <a:avLst>
                <a:gd name="adj" fmla="val 3362"/>
              </a:avLst>
            </a:prstGeom>
            <a:solidFill>
              <a:srgbClr val="99FFC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17153" y="3735281"/>
              <a:ext cx="3026228" cy="2160591"/>
            </a:xfrm>
            <a:prstGeom prst="rect">
              <a:avLst/>
            </a:prstGeom>
            <a:ln>
              <a:noFill/>
            </a:ln>
          </p:spPr>
          <p:txBody>
            <a:bodyPr wrap="square">
              <a:spAutoFit/>
            </a:bodyPr>
            <a:lstStyle/>
            <a:p>
              <a:pPr>
                <a:lnSpc>
                  <a:spcPct val="120000"/>
                </a:lnSpc>
                <a:spcBef>
                  <a:spcPct val="20000"/>
                </a:spcBef>
                <a:buClr>
                  <a:schemeClr val="accent2"/>
                </a:buClr>
                <a:buFont typeface="Wingdings" panose="05000000000000000000" pitchFamily="2" charset="2"/>
                <a:buNone/>
              </a:pPr>
              <a:r>
                <a:rPr lang="en-US" altLang="zh-CN" sz="2800" b="1" dirty="0">
                  <a:solidFill>
                    <a:srgbClr val="0000FF"/>
                  </a:solidFill>
                  <a:latin typeface="+mn-ea"/>
                </a:rPr>
                <a:t>MRAM</a:t>
              </a:r>
              <a:r>
                <a:rPr lang="zh-CN" altLang="en-US" sz="2800" b="1" dirty="0">
                  <a:solidFill>
                    <a:srgbClr val="0000FF"/>
                  </a:solidFill>
                  <a:latin typeface="+mn-ea"/>
                </a:rPr>
                <a:t>的目标</a:t>
              </a:r>
              <a:endParaRPr lang="zh-CN" altLang="en-US" sz="2800" b="1" dirty="0">
                <a:solidFill>
                  <a:srgbClr val="0000FF"/>
                </a:solidFill>
                <a:latin typeface="+mn-ea"/>
              </a:endParaRPr>
            </a:p>
            <a:p>
              <a:pPr>
                <a:lnSpc>
                  <a:spcPct val="120000"/>
                </a:lnSpc>
                <a:spcBef>
                  <a:spcPct val="20000"/>
                </a:spcBef>
                <a:buClr>
                  <a:schemeClr val="accent2"/>
                </a:buClr>
                <a:buFont typeface="Wingdings" panose="05000000000000000000" pitchFamily="2" charset="2"/>
                <a:buNone/>
              </a:pPr>
              <a:r>
                <a:rPr lang="en-US" altLang="zh-CN" sz="2400" dirty="0">
                  <a:solidFill>
                    <a:srgbClr val="C00000"/>
                  </a:solidFill>
                  <a:latin typeface="+mn-ea"/>
                </a:rPr>
                <a:t>DRAM</a:t>
              </a:r>
              <a:r>
                <a:rPr lang="zh-CN" altLang="en-US" sz="2400" dirty="0">
                  <a:solidFill>
                    <a:srgbClr val="C00000"/>
                  </a:solidFill>
                  <a:latin typeface="+mn-ea"/>
                </a:rPr>
                <a:t>一样的高容量</a:t>
              </a:r>
              <a:endParaRPr lang="zh-CN" altLang="en-US" sz="2400" dirty="0">
                <a:solidFill>
                  <a:srgbClr val="C00000"/>
                </a:solidFill>
                <a:latin typeface="+mn-ea"/>
              </a:endParaRPr>
            </a:p>
            <a:p>
              <a:pPr>
                <a:lnSpc>
                  <a:spcPct val="120000"/>
                </a:lnSpc>
                <a:spcBef>
                  <a:spcPct val="20000"/>
                </a:spcBef>
                <a:buClr>
                  <a:schemeClr val="accent2"/>
                </a:buClr>
                <a:buFont typeface="Wingdings" panose="05000000000000000000" pitchFamily="2" charset="2"/>
                <a:buNone/>
              </a:pPr>
              <a:r>
                <a:rPr lang="en-US" altLang="zh-CN" sz="2400" dirty="0">
                  <a:solidFill>
                    <a:srgbClr val="C00000"/>
                  </a:solidFill>
                  <a:latin typeface="+mn-ea"/>
                </a:rPr>
                <a:t>SRAM</a:t>
              </a:r>
              <a:r>
                <a:rPr lang="zh-CN" altLang="en-US" sz="2400" dirty="0">
                  <a:solidFill>
                    <a:srgbClr val="C00000"/>
                  </a:solidFill>
                  <a:latin typeface="+mn-ea"/>
                </a:rPr>
                <a:t>一样的高速度</a:t>
              </a:r>
              <a:endParaRPr lang="zh-CN" altLang="en-US" sz="2400" dirty="0">
                <a:solidFill>
                  <a:srgbClr val="C00000"/>
                </a:solidFill>
                <a:latin typeface="+mn-ea"/>
              </a:endParaRPr>
            </a:p>
            <a:p>
              <a:pPr>
                <a:lnSpc>
                  <a:spcPct val="120000"/>
                </a:lnSpc>
                <a:spcBef>
                  <a:spcPct val="20000"/>
                </a:spcBef>
                <a:buClr>
                  <a:schemeClr val="accent2"/>
                </a:buClr>
                <a:buFont typeface="Wingdings" panose="05000000000000000000" pitchFamily="2" charset="2"/>
                <a:buNone/>
              </a:pPr>
              <a:r>
                <a:rPr lang="zh-CN" altLang="en-US" sz="2400" dirty="0">
                  <a:solidFill>
                    <a:srgbClr val="C00000"/>
                  </a:solidFill>
                  <a:latin typeface="+mn-ea"/>
                </a:rPr>
                <a:t>非易失性存储</a:t>
              </a:r>
              <a:endParaRPr lang="zh-CN" altLang="en-US" sz="2400" dirty="0">
                <a:solidFill>
                  <a:srgbClr val="C00000"/>
                </a:solidFill>
                <a:latin typeface="+mn-e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按存储介质分</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a:t>半导体存储器</a:t>
            </a:r>
            <a:endParaRPr lang="zh-CN" altLang="en-US" b="1" dirty="0"/>
          </a:p>
          <a:p>
            <a:pPr lvl="1"/>
            <a:r>
              <a:rPr lang="zh-CN" altLang="en-US" sz="2000" dirty="0"/>
              <a:t>双极型存储器  </a:t>
            </a:r>
            <a:r>
              <a:rPr lang="en-US" altLang="zh-CN" sz="2000" dirty="0"/>
              <a:t>MOS</a:t>
            </a:r>
            <a:r>
              <a:rPr lang="zh-CN" altLang="en-US" sz="2000" dirty="0"/>
              <a:t>存储器  </a:t>
            </a:r>
            <a:endParaRPr lang="zh-CN" altLang="en-US" sz="2000" dirty="0"/>
          </a:p>
          <a:p>
            <a:pPr lvl="1"/>
            <a:r>
              <a:rPr lang="zh-CN" altLang="en-US" sz="2000" dirty="0"/>
              <a:t>速度快、功耗低</a:t>
            </a:r>
            <a:endParaRPr lang="zh-CN" altLang="en-US" sz="2000" dirty="0"/>
          </a:p>
          <a:p>
            <a:r>
              <a:rPr lang="zh-CN" altLang="en-US" b="1" dirty="0"/>
              <a:t>磁存储器</a:t>
            </a:r>
            <a:endParaRPr lang="zh-CN" altLang="en-US" b="1" dirty="0"/>
          </a:p>
          <a:p>
            <a:pPr lvl="1"/>
            <a:r>
              <a:rPr lang="zh-CN" altLang="en-US" sz="2000" dirty="0"/>
              <a:t>磁芯、磁带、磁盘   </a:t>
            </a:r>
            <a:endParaRPr lang="zh-CN" altLang="en-US" sz="2000" dirty="0"/>
          </a:p>
          <a:p>
            <a:pPr lvl="1"/>
            <a:r>
              <a:rPr lang="zh-CN" altLang="en-US" sz="2000" dirty="0"/>
              <a:t>容量大，速度慢、体积大</a:t>
            </a:r>
            <a:endParaRPr lang="zh-CN" altLang="en-US" sz="2000" dirty="0"/>
          </a:p>
          <a:p>
            <a:r>
              <a:rPr lang="zh-CN" altLang="en-US" b="1" dirty="0"/>
              <a:t>激光存储器</a:t>
            </a:r>
            <a:endParaRPr lang="zh-CN" altLang="en-US" b="1" dirty="0"/>
          </a:p>
          <a:p>
            <a:pPr lvl="1"/>
            <a:r>
              <a:rPr lang="en-US" altLang="zh-CN" sz="2000" dirty="0"/>
              <a:t>CD-ROM  CD-RW  CD-R  </a:t>
            </a:r>
            <a:endParaRPr lang="en-US" altLang="zh-CN" sz="2000" dirty="0"/>
          </a:p>
          <a:p>
            <a:pPr lvl="1"/>
            <a:r>
              <a:rPr lang="en-US" altLang="zh-CN" sz="2000" dirty="0"/>
              <a:t>DVD-ROM  DVD-RW  DVD-R</a:t>
            </a:r>
            <a:endParaRPr lang="en-US" altLang="zh-CN" sz="2000" dirty="0"/>
          </a:p>
          <a:p>
            <a:pPr lvl="1"/>
            <a:r>
              <a:rPr lang="zh-CN" altLang="en-US" sz="2000" dirty="0"/>
              <a:t>便于携带，廉价，易于保存</a:t>
            </a:r>
            <a:endParaRPr lang="zh-CN" altLang="en-US"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a:t>半导体存储器对比</a:t>
            </a:r>
            <a:endParaRPr lang="zh-CN" altLang="en-US"/>
          </a:p>
        </p:txBody>
      </p:sp>
      <p:grpSp>
        <p:nvGrpSpPr>
          <p:cNvPr id="159746" name="组合 39"/>
          <p:cNvGrpSpPr/>
          <p:nvPr/>
        </p:nvGrpSpPr>
        <p:grpSpPr bwMode="auto">
          <a:xfrm>
            <a:off x="1932500" y="1474983"/>
            <a:ext cx="8517286" cy="439737"/>
            <a:chOff x="1135336" y="1484784"/>
            <a:chExt cx="7317356" cy="438919"/>
          </a:xfrm>
          <a:solidFill>
            <a:schemeClr val="accent1">
              <a:lumMod val="40000"/>
              <a:lumOff val="60000"/>
            </a:schemeClr>
          </a:solidFill>
          <a:effectLst>
            <a:outerShdw blurRad="50800" dist="38100" dir="5400000" algn="t" rotWithShape="0">
              <a:prstClr val="black">
                <a:alpha val="40000"/>
              </a:prstClr>
            </a:outerShdw>
          </a:effectLst>
        </p:grpSpPr>
        <p:sp>
          <p:nvSpPr>
            <p:cNvPr id="5" name="Text Box 29"/>
            <p:cNvSpPr txBox="1">
              <a:spLocks noChangeArrowheads="1"/>
            </p:cNvSpPr>
            <p:nvPr/>
          </p:nvSpPr>
          <p:spPr bwMode="auto">
            <a:xfrm>
              <a:off x="1135336"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SRAM</a:t>
              </a:r>
              <a:endParaRPr lang="en-US" altLang="zh-CN" sz="1600" b="1" dirty="0">
                <a:solidFill>
                  <a:schemeClr val="tx1"/>
                </a:solidFill>
                <a:latin typeface="+mn-ea"/>
              </a:endParaRPr>
            </a:p>
          </p:txBody>
        </p:sp>
        <p:sp>
          <p:nvSpPr>
            <p:cNvPr id="6" name="Text Box 29"/>
            <p:cNvSpPr txBox="1">
              <a:spLocks noChangeArrowheads="1"/>
            </p:cNvSpPr>
            <p:nvPr/>
          </p:nvSpPr>
          <p:spPr bwMode="auto">
            <a:xfrm>
              <a:off x="2391820"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DRAM</a:t>
              </a:r>
              <a:endParaRPr lang="en-US" altLang="zh-CN" sz="1600" b="1" dirty="0">
                <a:solidFill>
                  <a:schemeClr val="tx1"/>
                </a:solidFill>
                <a:latin typeface="+mn-ea"/>
              </a:endParaRPr>
            </a:p>
          </p:txBody>
        </p:sp>
        <p:sp>
          <p:nvSpPr>
            <p:cNvPr id="7" name="Text Box 29"/>
            <p:cNvSpPr txBox="1">
              <a:spLocks noChangeArrowheads="1"/>
            </p:cNvSpPr>
            <p:nvPr/>
          </p:nvSpPr>
          <p:spPr bwMode="auto">
            <a:xfrm>
              <a:off x="3648303"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ROM</a:t>
              </a:r>
              <a:endParaRPr lang="en-US" altLang="zh-CN" sz="1600" b="1" dirty="0">
                <a:solidFill>
                  <a:schemeClr val="tx1"/>
                </a:solidFill>
                <a:latin typeface="+mn-ea"/>
              </a:endParaRPr>
            </a:p>
          </p:txBody>
        </p:sp>
        <p:sp>
          <p:nvSpPr>
            <p:cNvPr id="8" name="Text Box 29"/>
            <p:cNvSpPr txBox="1">
              <a:spLocks noChangeArrowheads="1"/>
            </p:cNvSpPr>
            <p:nvPr/>
          </p:nvSpPr>
          <p:spPr bwMode="auto">
            <a:xfrm>
              <a:off x="4904787"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PROM</a:t>
              </a:r>
              <a:endParaRPr lang="en-US" altLang="zh-CN" sz="1600" b="1" dirty="0">
                <a:solidFill>
                  <a:schemeClr val="tx1"/>
                </a:solidFill>
                <a:latin typeface="+mn-ea"/>
              </a:endParaRPr>
            </a:p>
          </p:txBody>
        </p:sp>
        <p:sp>
          <p:nvSpPr>
            <p:cNvPr id="9" name="Text Box 29"/>
            <p:cNvSpPr txBox="1">
              <a:spLocks noChangeArrowheads="1"/>
            </p:cNvSpPr>
            <p:nvPr/>
          </p:nvSpPr>
          <p:spPr bwMode="auto">
            <a:xfrm>
              <a:off x="6161271"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EPROM</a:t>
              </a:r>
              <a:endParaRPr lang="en-US" altLang="zh-CN" sz="1600" b="1" dirty="0">
                <a:solidFill>
                  <a:schemeClr val="tx1"/>
                </a:solidFill>
                <a:latin typeface="+mn-ea"/>
              </a:endParaRPr>
            </a:p>
          </p:txBody>
        </p:sp>
        <p:sp>
          <p:nvSpPr>
            <p:cNvPr id="10" name="Text Box 29"/>
            <p:cNvSpPr txBox="1">
              <a:spLocks noChangeArrowheads="1"/>
            </p:cNvSpPr>
            <p:nvPr/>
          </p:nvSpPr>
          <p:spPr bwMode="auto">
            <a:xfrm>
              <a:off x="7417753" y="1484784"/>
              <a:ext cx="1034939" cy="438919"/>
            </a:xfrm>
            <a:prstGeom prst="rect">
              <a:avLst/>
            </a:prstGeom>
            <a:grpFill/>
            <a:ln>
              <a:solidFill>
                <a:schemeClr val="tx1"/>
              </a:solidFill>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b="1" dirty="0">
                  <a:solidFill>
                    <a:schemeClr val="tx1"/>
                  </a:solidFill>
                  <a:latin typeface="+mn-ea"/>
                </a:rPr>
                <a:t>EEPROM</a:t>
              </a:r>
              <a:endParaRPr lang="en-US" altLang="zh-CN" sz="1600" b="1" dirty="0">
                <a:solidFill>
                  <a:schemeClr val="tx1"/>
                </a:solidFill>
                <a:latin typeface="+mn-ea"/>
              </a:endParaRPr>
            </a:p>
          </p:txBody>
        </p:sp>
      </p:grpSp>
      <p:sp>
        <p:nvSpPr>
          <p:cNvPr id="12" name="Text Box 29"/>
          <p:cNvSpPr txBox="1">
            <a:spLocks noChangeArrowheads="1"/>
          </p:cNvSpPr>
          <p:nvPr/>
        </p:nvSpPr>
        <p:spPr bwMode="auto">
          <a:xfrm>
            <a:off x="1932506" y="2130619"/>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MOS</a:t>
            </a:r>
            <a:r>
              <a:rPr lang="zh-CN" altLang="en-US" sz="1600" dirty="0">
                <a:solidFill>
                  <a:schemeClr val="tx1"/>
                </a:solidFill>
                <a:latin typeface="+mn-ea"/>
              </a:rPr>
              <a:t>管</a:t>
            </a:r>
            <a:endParaRPr lang="en-US" altLang="zh-CN" sz="1600" dirty="0">
              <a:solidFill>
                <a:schemeClr val="tx1"/>
              </a:solidFill>
              <a:latin typeface="+mn-ea"/>
            </a:endParaRPr>
          </a:p>
        </p:txBody>
      </p:sp>
      <p:sp>
        <p:nvSpPr>
          <p:cNvPr id="13" name="Text Box 29"/>
          <p:cNvSpPr txBox="1">
            <a:spLocks noChangeArrowheads="1"/>
          </p:cNvSpPr>
          <p:nvPr/>
        </p:nvSpPr>
        <p:spPr bwMode="auto">
          <a:xfrm>
            <a:off x="3396083" y="2130619"/>
            <a:ext cx="1202806"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电容</a:t>
            </a:r>
            <a:endParaRPr lang="en-US" altLang="zh-CN" sz="1600" dirty="0">
              <a:solidFill>
                <a:schemeClr val="tx1"/>
              </a:solidFill>
              <a:latin typeface="+mn-ea"/>
            </a:endParaRPr>
          </a:p>
        </p:txBody>
      </p:sp>
      <p:sp>
        <p:nvSpPr>
          <p:cNvPr id="14" name="Text Box 29"/>
          <p:cNvSpPr txBox="1">
            <a:spLocks noChangeArrowheads="1"/>
          </p:cNvSpPr>
          <p:nvPr/>
        </p:nvSpPr>
        <p:spPr bwMode="auto">
          <a:xfrm>
            <a:off x="4858065" y="2130619"/>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开关</a:t>
            </a:r>
            <a:endParaRPr lang="en-US" altLang="zh-CN" sz="1600" dirty="0">
              <a:solidFill>
                <a:schemeClr val="tx1"/>
              </a:solidFill>
              <a:latin typeface="+mn-ea"/>
            </a:endParaRPr>
          </a:p>
        </p:txBody>
      </p:sp>
      <p:sp>
        <p:nvSpPr>
          <p:cNvPr id="15" name="Text Box 29"/>
          <p:cNvSpPr txBox="1">
            <a:spLocks noChangeArrowheads="1"/>
          </p:cNvSpPr>
          <p:nvPr/>
        </p:nvSpPr>
        <p:spPr bwMode="auto">
          <a:xfrm>
            <a:off x="6312314" y="2130619"/>
            <a:ext cx="1202805"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熔丝</a:t>
            </a:r>
            <a:endParaRPr lang="en-US" altLang="zh-CN" sz="1600" dirty="0">
              <a:solidFill>
                <a:schemeClr val="tx1"/>
              </a:solidFill>
              <a:latin typeface="+mn-ea"/>
            </a:endParaRPr>
          </a:p>
        </p:txBody>
      </p:sp>
      <p:sp>
        <p:nvSpPr>
          <p:cNvPr id="16" name="Text Box 29"/>
          <p:cNvSpPr txBox="1">
            <a:spLocks noChangeArrowheads="1"/>
          </p:cNvSpPr>
          <p:nvPr/>
        </p:nvSpPr>
        <p:spPr bwMode="auto">
          <a:xfrm>
            <a:off x="7783637" y="2130619"/>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7" name="Text Box 29"/>
          <p:cNvSpPr txBox="1">
            <a:spLocks noChangeArrowheads="1"/>
          </p:cNvSpPr>
          <p:nvPr/>
        </p:nvSpPr>
        <p:spPr bwMode="auto">
          <a:xfrm>
            <a:off x="9245626" y="2130619"/>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浮置栅</a:t>
            </a:r>
            <a:endParaRPr lang="en-US" altLang="zh-CN" sz="1600" dirty="0">
              <a:solidFill>
                <a:schemeClr val="tx1"/>
              </a:solidFill>
              <a:latin typeface="+mn-ea"/>
            </a:endParaRPr>
          </a:p>
        </p:txBody>
      </p:sp>
      <p:sp>
        <p:nvSpPr>
          <p:cNvPr id="18" name="Text Box 29"/>
          <p:cNvSpPr txBox="1">
            <a:spLocks noChangeArrowheads="1"/>
          </p:cNvSpPr>
          <p:nvPr/>
        </p:nvSpPr>
        <p:spPr bwMode="auto">
          <a:xfrm>
            <a:off x="1932506" y="2823828"/>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快</a:t>
            </a:r>
            <a:endParaRPr lang="en-US" altLang="zh-CN" sz="1600" dirty="0">
              <a:solidFill>
                <a:schemeClr val="tx1"/>
              </a:solidFill>
              <a:latin typeface="+mn-ea"/>
            </a:endParaRPr>
          </a:p>
        </p:txBody>
      </p:sp>
      <p:sp>
        <p:nvSpPr>
          <p:cNvPr id="19" name="Text Box 29"/>
          <p:cNvSpPr txBox="1">
            <a:spLocks noChangeArrowheads="1"/>
          </p:cNvSpPr>
          <p:nvPr/>
        </p:nvSpPr>
        <p:spPr bwMode="auto">
          <a:xfrm>
            <a:off x="3396083" y="2823828"/>
            <a:ext cx="1202806"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慢</a:t>
            </a:r>
            <a:endParaRPr lang="en-US" altLang="zh-CN" sz="1600" dirty="0">
              <a:solidFill>
                <a:schemeClr val="tx1"/>
              </a:solidFill>
              <a:latin typeface="+mn-ea"/>
            </a:endParaRPr>
          </a:p>
        </p:txBody>
      </p:sp>
      <p:sp>
        <p:nvSpPr>
          <p:cNvPr id="20" name="Text Box 29"/>
          <p:cNvSpPr txBox="1">
            <a:spLocks noChangeArrowheads="1"/>
          </p:cNvSpPr>
          <p:nvPr/>
        </p:nvSpPr>
        <p:spPr bwMode="auto">
          <a:xfrm>
            <a:off x="4867407" y="2823828"/>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只读</a:t>
            </a:r>
            <a:endParaRPr lang="en-US" altLang="zh-CN" sz="1600" dirty="0">
              <a:solidFill>
                <a:schemeClr val="tx1"/>
              </a:solidFill>
              <a:latin typeface="+mn-ea"/>
            </a:endParaRPr>
          </a:p>
        </p:txBody>
      </p:sp>
      <p:sp>
        <p:nvSpPr>
          <p:cNvPr id="21" name="Text Box 29"/>
          <p:cNvSpPr txBox="1">
            <a:spLocks noChangeArrowheads="1"/>
          </p:cNvSpPr>
          <p:nvPr/>
        </p:nvSpPr>
        <p:spPr bwMode="auto">
          <a:xfrm>
            <a:off x="6321929" y="2823828"/>
            <a:ext cx="1202805"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写一次</a:t>
            </a:r>
            <a:endParaRPr lang="en-US" altLang="zh-CN" sz="1600" dirty="0">
              <a:solidFill>
                <a:schemeClr val="tx1"/>
              </a:solidFill>
              <a:latin typeface="+mn-ea"/>
            </a:endParaRPr>
          </a:p>
        </p:txBody>
      </p:sp>
      <p:sp>
        <p:nvSpPr>
          <p:cNvPr id="22" name="Text Box 29"/>
          <p:cNvSpPr txBox="1">
            <a:spLocks noChangeArrowheads="1"/>
          </p:cNvSpPr>
          <p:nvPr/>
        </p:nvSpPr>
        <p:spPr bwMode="auto">
          <a:xfrm>
            <a:off x="7772455" y="2823828"/>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3" name="Text Box 29"/>
          <p:cNvSpPr txBox="1">
            <a:spLocks noChangeArrowheads="1"/>
          </p:cNvSpPr>
          <p:nvPr/>
        </p:nvSpPr>
        <p:spPr bwMode="auto">
          <a:xfrm>
            <a:off x="9245133" y="2823828"/>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高压写入</a:t>
            </a:r>
            <a:endParaRPr lang="en-US" altLang="zh-CN" sz="1600" dirty="0">
              <a:solidFill>
                <a:schemeClr val="tx1"/>
              </a:solidFill>
              <a:latin typeface="+mn-ea"/>
            </a:endParaRPr>
          </a:p>
        </p:txBody>
      </p:sp>
      <p:sp>
        <p:nvSpPr>
          <p:cNvPr id="24" name="Text Box 29"/>
          <p:cNvSpPr txBox="1">
            <a:spLocks noChangeArrowheads="1"/>
          </p:cNvSpPr>
          <p:nvPr/>
        </p:nvSpPr>
        <p:spPr bwMode="auto">
          <a:xfrm>
            <a:off x="1932506" y="3517037"/>
            <a:ext cx="1204653" cy="439737"/>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6MOS </a:t>
            </a:r>
            <a:endParaRPr lang="en-US" altLang="zh-CN" sz="1600" dirty="0">
              <a:solidFill>
                <a:schemeClr val="tx1"/>
              </a:solidFill>
              <a:latin typeface="+mn-ea"/>
            </a:endParaRPr>
          </a:p>
        </p:txBody>
      </p:sp>
      <p:sp>
        <p:nvSpPr>
          <p:cNvPr id="25" name="Text Box 29"/>
          <p:cNvSpPr txBox="1">
            <a:spLocks noChangeArrowheads="1"/>
          </p:cNvSpPr>
          <p:nvPr/>
        </p:nvSpPr>
        <p:spPr bwMode="auto">
          <a:xfrm>
            <a:off x="3396083" y="3517037"/>
            <a:ext cx="1202806" cy="439737"/>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dirty="0">
                <a:solidFill>
                  <a:schemeClr val="tx1"/>
                </a:solidFill>
                <a:latin typeface="+mn-ea"/>
              </a:rPr>
              <a:t>1MOS+1C</a:t>
            </a:r>
            <a:endParaRPr lang="en-US" altLang="zh-CN" sz="1600" dirty="0">
              <a:solidFill>
                <a:schemeClr val="tx1"/>
              </a:solidFill>
              <a:latin typeface="+mn-ea"/>
            </a:endParaRPr>
          </a:p>
        </p:txBody>
      </p:sp>
      <p:sp>
        <p:nvSpPr>
          <p:cNvPr id="28" name="Text Box 29"/>
          <p:cNvSpPr txBox="1">
            <a:spLocks noChangeArrowheads="1"/>
          </p:cNvSpPr>
          <p:nvPr/>
        </p:nvSpPr>
        <p:spPr bwMode="auto">
          <a:xfrm>
            <a:off x="7783144" y="3517037"/>
            <a:ext cx="1204653" cy="439737"/>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紫外线擦</a:t>
            </a:r>
            <a:endParaRPr lang="en-US" altLang="zh-CN" sz="1600" dirty="0">
              <a:solidFill>
                <a:schemeClr val="tx1"/>
              </a:solidFill>
              <a:latin typeface="+mn-ea"/>
            </a:endParaRPr>
          </a:p>
        </p:txBody>
      </p:sp>
      <p:sp>
        <p:nvSpPr>
          <p:cNvPr id="29" name="Text Box 29"/>
          <p:cNvSpPr txBox="1">
            <a:spLocks noChangeArrowheads="1"/>
          </p:cNvSpPr>
          <p:nvPr/>
        </p:nvSpPr>
        <p:spPr bwMode="auto">
          <a:xfrm>
            <a:off x="9245133" y="3517037"/>
            <a:ext cx="1204653" cy="439737"/>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控制栅极</a:t>
            </a:r>
            <a:endParaRPr lang="en-US" altLang="zh-CN" sz="1600" dirty="0">
              <a:solidFill>
                <a:schemeClr val="tx1"/>
              </a:solidFill>
              <a:latin typeface="+mn-ea"/>
            </a:endParaRPr>
          </a:p>
        </p:txBody>
      </p:sp>
      <p:sp>
        <p:nvSpPr>
          <p:cNvPr id="30" name="Text Box 29"/>
          <p:cNvSpPr txBox="1">
            <a:spLocks noChangeArrowheads="1"/>
          </p:cNvSpPr>
          <p:nvPr/>
        </p:nvSpPr>
        <p:spPr bwMode="auto">
          <a:xfrm>
            <a:off x="1932506" y="4211832"/>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功耗高</a:t>
            </a:r>
            <a:endParaRPr lang="en-US" altLang="zh-CN" sz="1600" dirty="0">
              <a:solidFill>
                <a:schemeClr val="tx1"/>
              </a:solidFill>
              <a:latin typeface="+mn-ea"/>
            </a:endParaRPr>
          </a:p>
        </p:txBody>
      </p:sp>
      <p:sp>
        <p:nvSpPr>
          <p:cNvPr id="31" name="Text Box 29"/>
          <p:cNvSpPr txBox="1">
            <a:spLocks noChangeArrowheads="1"/>
          </p:cNvSpPr>
          <p:nvPr/>
        </p:nvSpPr>
        <p:spPr bwMode="auto">
          <a:xfrm>
            <a:off x="3396083" y="4211832"/>
            <a:ext cx="1202806"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价格便宜</a:t>
            </a:r>
            <a:endParaRPr lang="en-US" altLang="zh-CN" sz="1600" dirty="0">
              <a:solidFill>
                <a:schemeClr val="tx1"/>
              </a:solidFill>
              <a:latin typeface="+mn-ea"/>
            </a:endParaRPr>
          </a:p>
        </p:txBody>
      </p:sp>
      <p:sp>
        <p:nvSpPr>
          <p:cNvPr id="34" name="Text Box 29"/>
          <p:cNvSpPr txBox="1">
            <a:spLocks noChangeArrowheads="1"/>
          </p:cNvSpPr>
          <p:nvPr/>
        </p:nvSpPr>
        <p:spPr bwMode="auto">
          <a:xfrm>
            <a:off x="7783144" y="4211832"/>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离线擦除</a:t>
            </a:r>
            <a:endParaRPr lang="en-US" altLang="zh-CN" sz="1600" dirty="0">
              <a:solidFill>
                <a:schemeClr val="tx1"/>
              </a:solidFill>
              <a:latin typeface="+mn-ea"/>
            </a:endParaRPr>
          </a:p>
        </p:txBody>
      </p:sp>
      <p:sp>
        <p:nvSpPr>
          <p:cNvPr id="35" name="Text Box 29"/>
          <p:cNvSpPr txBox="1">
            <a:spLocks noChangeArrowheads="1"/>
          </p:cNvSpPr>
          <p:nvPr/>
        </p:nvSpPr>
        <p:spPr bwMode="auto">
          <a:xfrm>
            <a:off x="9245133" y="4211832"/>
            <a:ext cx="1204653" cy="438150"/>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在线电擦</a:t>
            </a:r>
            <a:endParaRPr lang="en-US" altLang="zh-CN" sz="1600" dirty="0">
              <a:solidFill>
                <a:schemeClr val="tx1"/>
              </a:solidFill>
              <a:latin typeface="+mn-ea"/>
            </a:endParaRPr>
          </a:p>
        </p:txBody>
      </p:sp>
      <p:sp>
        <p:nvSpPr>
          <p:cNvPr id="36" name="Text Box 29"/>
          <p:cNvSpPr txBox="1">
            <a:spLocks noChangeArrowheads="1"/>
          </p:cNvSpPr>
          <p:nvPr/>
        </p:nvSpPr>
        <p:spPr bwMode="auto">
          <a:xfrm>
            <a:off x="3396083" y="4905957"/>
            <a:ext cx="1204653" cy="439738"/>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动态刷新</a:t>
            </a:r>
            <a:endParaRPr lang="en-US" altLang="zh-CN" sz="1600" dirty="0">
              <a:solidFill>
                <a:schemeClr val="tx1"/>
              </a:solidFill>
              <a:latin typeface="+mn-ea"/>
            </a:endParaRPr>
          </a:p>
        </p:txBody>
      </p:sp>
      <p:sp>
        <p:nvSpPr>
          <p:cNvPr id="37" name="Text Box 29"/>
          <p:cNvSpPr txBox="1">
            <a:spLocks noChangeArrowheads="1"/>
          </p:cNvSpPr>
          <p:nvPr/>
        </p:nvSpPr>
        <p:spPr bwMode="auto">
          <a:xfrm>
            <a:off x="9245133" y="4905957"/>
            <a:ext cx="1204653" cy="439738"/>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8" name="Text Box 29"/>
          <p:cNvSpPr txBox="1">
            <a:spLocks noChangeArrowheads="1"/>
          </p:cNvSpPr>
          <p:nvPr/>
        </p:nvSpPr>
        <p:spPr bwMode="auto">
          <a:xfrm>
            <a:off x="7783144" y="4905957"/>
            <a:ext cx="1202805" cy="439738"/>
          </a:xfrm>
          <a:prstGeom prst="rect">
            <a:avLst/>
          </a:prstGeom>
          <a:solidFill>
            <a:srgbClr val="92D05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擦后写</a:t>
            </a:r>
            <a:endParaRPr lang="en-US" altLang="zh-CN" sz="1600" dirty="0">
              <a:solidFill>
                <a:schemeClr val="tx1"/>
              </a:solidFill>
              <a:latin typeface="+mn-ea"/>
            </a:endParaRPr>
          </a:p>
        </p:txBody>
      </p:sp>
      <p:sp>
        <p:nvSpPr>
          <p:cNvPr id="39" name="Text Box 29"/>
          <p:cNvSpPr txBox="1">
            <a:spLocks noChangeArrowheads="1"/>
          </p:cNvSpPr>
          <p:nvPr/>
        </p:nvSpPr>
        <p:spPr bwMode="auto">
          <a:xfrm>
            <a:off x="3396083" y="5608250"/>
            <a:ext cx="1204653" cy="438150"/>
          </a:xfrm>
          <a:prstGeom prst="rect">
            <a:avLst/>
          </a:prstGeom>
          <a:solidFill>
            <a:srgbClr val="FFC000"/>
          </a:solidFill>
          <a:ln>
            <a:solidFill>
              <a:schemeClr val="tx1"/>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dirty="0">
                <a:solidFill>
                  <a:schemeClr val="tx1"/>
                </a:solidFill>
                <a:latin typeface="+mn-ea"/>
              </a:rPr>
              <a:t>行列分开</a:t>
            </a:r>
            <a:endParaRPr lang="en-US" altLang="zh-CN" sz="1600" dirty="0">
              <a:solidFill>
                <a:schemeClr val="tx1"/>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wipe(left)">
                                      <p:cBhvr>
                                        <p:cTn id="1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endParaRPr lang="zh-CN" altLang="en-US" b="1" dirty="0">
              <a:latin typeface="+mj-lt"/>
            </a:endParaRPr>
          </a:p>
          <a:p>
            <a:r>
              <a:rPr lang="en-US" altLang="zh-CN" b="1" dirty="0">
                <a:latin typeface="+mj-lt"/>
              </a:rPr>
              <a:t>4.2 </a:t>
            </a:r>
            <a:r>
              <a:rPr lang="zh-CN" altLang="en-US" b="1" dirty="0">
                <a:latin typeface="+mj-lt"/>
              </a:rPr>
              <a:t>半导体存储器</a:t>
            </a:r>
            <a:endParaRPr lang="zh-CN" altLang="en-US"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4.3 </a:t>
            </a:r>
            <a:r>
              <a:rPr lang="zh-CN" altLang="en-US" b="1" dirty="0">
                <a:solidFill>
                  <a:srgbClr val="C00000"/>
                </a:solidFill>
                <a:effectLst>
                  <a:outerShdw blurRad="38100" dist="38100" dir="2700000" algn="tl">
                    <a:srgbClr val="000000">
                      <a:alpha val="43137"/>
                    </a:srgbClr>
                  </a:outerShdw>
                </a:effectLst>
                <a:latin typeface="+mj-lt"/>
              </a:rPr>
              <a:t>主存的组织及与</a:t>
            </a:r>
            <a:r>
              <a:rPr lang="en-US" altLang="zh-CN" b="1" dirty="0">
                <a:solidFill>
                  <a:srgbClr val="C00000"/>
                </a:solidFill>
                <a:effectLst>
                  <a:outerShdw blurRad="38100" dist="38100" dir="2700000" algn="tl">
                    <a:srgbClr val="000000">
                      <a:alpha val="43137"/>
                    </a:srgbClr>
                  </a:outerShdw>
                </a:effectLst>
                <a:latin typeface="+mj-lt"/>
              </a:rPr>
              <a:t>CPU</a:t>
            </a:r>
            <a:r>
              <a:rPr lang="zh-CN" altLang="en-US" b="1" dirty="0">
                <a:solidFill>
                  <a:srgbClr val="C00000"/>
                </a:solidFill>
                <a:effectLst>
                  <a:outerShdw blurRad="38100" dist="38100" dir="2700000" algn="tl">
                    <a:srgbClr val="000000">
                      <a:alpha val="43137"/>
                    </a:srgbClr>
                  </a:outerShdw>
                </a:effectLst>
                <a:latin typeface="+mj-lt"/>
              </a:rPr>
              <a:t>的连接</a:t>
            </a:r>
            <a:endParaRPr lang="zh-CN" altLang="en-US"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4.4 </a:t>
            </a:r>
            <a:r>
              <a:rPr lang="zh-CN" altLang="en-US" b="1" dirty="0">
                <a:latin typeface="+mj-lt"/>
              </a:rPr>
              <a:t>并行主存系统</a:t>
            </a:r>
            <a:endParaRPr lang="zh-CN" altLang="en-US" b="1" dirty="0">
              <a:latin typeface="+mj-lt"/>
            </a:endParaRP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endParaRPr lang="zh-CN" altLang="en-US" b="1" dirty="0">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a:t>
            </a:r>
            <a:endParaRPr lang="zh-CN" altLang="en-US" dirty="0"/>
          </a:p>
        </p:txBody>
      </p:sp>
      <p:sp>
        <p:nvSpPr>
          <p:cNvPr id="3" name="内容占位符 2"/>
          <p:cNvSpPr>
            <a:spLocks noGrp="1"/>
          </p:cNvSpPr>
          <p:nvPr>
            <p:ph idx="1"/>
          </p:nvPr>
        </p:nvSpPr>
        <p:spPr/>
        <p:txBody>
          <a:bodyPr/>
          <a:lstStyle/>
          <a:p>
            <a:r>
              <a:rPr lang="zh-CN" altLang="en-US" dirty="0"/>
              <a:t>基本概念</a:t>
            </a:r>
            <a:endParaRPr lang="zh-CN" altLang="en-US" dirty="0"/>
          </a:p>
          <a:p>
            <a:r>
              <a:rPr lang="zh-CN" altLang="en-US" dirty="0"/>
              <a:t>随机存储器</a:t>
            </a:r>
            <a:endParaRPr lang="zh-CN" altLang="en-US" dirty="0"/>
          </a:p>
          <a:p>
            <a:r>
              <a:rPr lang="zh-CN" altLang="en-US" dirty="0"/>
              <a:t>只读存储器</a:t>
            </a:r>
            <a:endParaRPr lang="zh-CN" altLang="en-US" dirty="0"/>
          </a:p>
          <a:p>
            <a:r>
              <a:rPr lang="zh-CN" altLang="en-US" b="1" dirty="0">
                <a:solidFill>
                  <a:srgbClr val="C00000"/>
                </a:solidFill>
              </a:rPr>
              <a:t>主存储器与</a:t>
            </a:r>
            <a:r>
              <a:rPr lang="en-US" altLang="zh-CN" b="1" dirty="0">
                <a:solidFill>
                  <a:srgbClr val="C00000"/>
                </a:solidFill>
              </a:rPr>
              <a:t>CPU</a:t>
            </a:r>
            <a:r>
              <a:rPr lang="zh-CN" altLang="en-US" b="1" dirty="0">
                <a:solidFill>
                  <a:srgbClr val="C00000"/>
                </a:solidFill>
              </a:rPr>
              <a:t>的连接</a:t>
            </a:r>
            <a:endParaRPr lang="zh-CN" altLang="en-US" b="1" dirty="0">
              <a:solidFill>
                <a:srgbClr val="C00000"/>
              </a:solidFill>
            </a:endParaRPr>
          </a:p>
          <a:p>
            <a:r>
              <a:rPr lang="zh-CN" altLang="en-US" dirty="0"/>
              <a:t>高速主存储器</a:t>
            </a:r>
            <a:endParaRPr lang="zh-CN" altLang="en-US" dirty="0"/>
          </a:p>
          <a:p>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主存储器与</a:t>
            </a:r>
            <a:r>
              <a:rPr lang="en-US" altLang="zh-CN" dirty="0"/>
              <a:t>CPU</a:t>
            </a:r>
            <a:r>
              <a:rPr lang="zh-CN" altLang="en-US" dirty="0"/>
              <a:t>的连接</a:t>
            </a:r>
            <a:endParaRPr lang="zh-CN" altLang="en-US" dirty="0"/>
          </a:p>
        </p:txBody>
      </p:sp>
      <p:sp>
        <p:nvSpPr>
          <p:cNvPr id="3" name="内容占位符 2"/>
          <p:cNvSpPr>
            <a:spLocks noGrp="1"/>
          </p:cNvSpPr>
          <p:nvPr>
            <p:ph idx="1"/>
          </p:nvPr>
        </p:nvSpPr>
        <p:spPr>
          <a:xfrm>
            <a:off x="487822" y="942764"/>
            <a:ext cx="6009797" cy="5637024"/>
          </a:xfrm>
        </p:spPr>
        <p:txBody>
          <a:bodyPr/>
          <a:lstStyle/>
          <a:p>
            <a:r>
              <a:rPr lang="zh-CN" altLang="en-US" b="1" dirty="0"/>
              <a:t>地址线的连接</a:t>
            </a:r>
            <a:endParaRPr lang="zh-CN" altLang="en-US" b="1" dirty="0"/>
          </a:p>
          <a:p>
            <a:r>
              <a:rPr lang="zh-CN" altLang="en-US" b="1" dirty="0"/>
              <a:t>数据线的连接</a:t>
            </a:r>
            <a:endParaRPr lang="zh-CN" altLang="en-US" b="1" dirty="0"/>
          </a:p>
          <a:p>
            <a:r>
              <a:rPr lang="zh-CN" altLang="en-US" b="1" dirty="0"/>
              <a:t>控制信号线的连接</a:t>
            </a:r>
            <a:endParaRPr lang="zh-CN" altLang="en-US" b="1" dirty="0"/>
          </a:p>
          <a:p>
            <a:r>
              <a:rPr lang="zh-CN" altLang="en-US" b="1" dirty="0"/>
              <a:t>存储扩展</a:t>
            </a:r>
            <a:endParaRPr lang="zh-CN" altLang="en-US" b="1" dirty="0"/>
          </a:p>
          <a:p>
            <a:endParaRPr lang="zh-CN" altLang="en-US" dirty="0"/>
          </a:p>
        </p:txBody>
      </p:sp>
      <p:sp>
        <p:nvSpPr>
          <p:cNvPr id="4" name="Line 4"/>
          <p:cNvSpPr>
            <a:spLocks noChangeAspect="1" noChangeShapeType="1"/>
          </p:cNvSpPr>
          <p:nvPr/>
        </p:nvSpPr>
        <p:spPr bwMode="auto">
          <a:xfrm flipV="1">
            <a:off x="10321700" y="2387108"/>
            <a:ext cx="0" cy="1293473"/>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5" name="Line 6"/>
          <p:cNvSpPr>
            <a:spLocks noChangeAspect="1" noChangeShapeType="1"/>
          </p:cNvSpPr>
          <p:nvPr/>
        </p:nvSpPr>
        <p:spPr bwMode="auto">
          <a:xfrm flipV="1">
            <a:off x="9724000" y="3179518"/>
            <a:ext cx="0" cy="506432"/>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6" name="Line 7"/>
          <p:cNvSpPr>
            <a:spLocks noChangeAspect="1" noChangeShapeType="1"/>
          </p:cNvSpPr>
          <p:nvPr/>
        </p:nvSpPr>
        <p:spPr bwMode="auto">
          <a:xfrm>
            <a:off x="5989284" y="3179518"/>
            <a:ext cx="3727559"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sp>
        <p:nvSpPr>
          <p:cNvPr id="7" name="Line 9"/>
          <p:cNvSpPr>
            <a:spLocks noChangeAspect="1" noChangeShapeType="1"/>
          </p:cNvSpPr>
          <p:nvPr/>
        </p:nvSpPr>
        <p:spPr bwMode="auto">
          <a:xfrm>
            <a:off x="6006283" y="2782246"/>
            <a:ext cx="3968250" cy="0"/>
          </a:xfrm>
          <a:prstGeom prst="line">
            <a:avLst/>
          </a:prstGeom>
          <a:noFill/>
          <a:ln w="76200" cap="sq">
            <a:solidFill>
              <a:srgbClr val="D60093"/>
            </a:solidFill>
            <a:miter lim="800000"/>
            <a:headEnd type="none" w="sm" len="sm"/>
            <a:tailEnd type="none" w="sm" len="sm"/>
          </a:ln>
        </p:spPr>
        <p:txBody>
          <a:bodyPr/>
          <a:lstStyle/>
          <a:p>
            <a:endParaRPr lang="zh-CN" altLang="en-US" sz="2000"/>
          </a:p>
        </p:txBody>
      </p:sp>
      <p:sp>
        <p:nvSpPr>
          <p:cNvPr id="8" name="Line 10"/>
          <p:cNvSpPr>
            <a:spLocks noChangeAspect="1" noChangeShapeType="1"/>
          </p:cNvSpPr>
          <p:nvPr/>
        </p:nvSpPr>
        <p:spPr bwMode="auto">
          <a:xfrm>
            <a:off x="10010343" y="2782245"/>
            <a:ext cx="0" cy="760543"/>
          </a:xfrm>
          <a:prstGeom prst="line">
            <a:avLst/>
          </a:prstGeom>
          <a:noFill/>
          <a:ln w="76200" cap="sq">
            <a:solidFill>
              <a:srgbClr val="D60093"/>
            </a:solidFill>
            <a:miter lim="800000"/>
            <a:headEnd type="none" w="sm" len="sm"/>
            <a:tailEnd type="triangle" w="sm" len="sm"/>
          </a:ln>
        </p:spPr>
        <p:txBody>
          <a:bodyPr/>
          <a:lstStyle/>
          <a:p>
            <a:endParaRPr lang="zh-CN" altLang="en-US" sz="2000"/>
          </a:p>
        </p:txBody>
      </p:sp>
      <p:sp>
        <p:nvSpPr>
          <p:cNvPr id="9" name="Line 11"/>
          <p:cNvSpPr>
            <a:spLocks noChangeAspect="1" noChangeShapeType="1"/>
          </p:cNvSpPr>
          <p:nvPr/>
        </p:nvSpPr>
        <p:spPr bwMode="auto">
          <a:xfrm>
            <a:off x="6000043" y="5711680"/>
            <a:ext cx="4571217" cy="0"/>
          </a:xfrm>
          <a:prstGeom prst="line">
            <a:avLst/>
          </a:prstGeom>
          <a:noFill/>
          <a:ln w="76200">
            <a:solidFill>
              <a:srgbClr val="00CC00"/>
            </a:solidFill>
            <a:round/>
            <a:headEnd type="triangle" w="sm" len="sm"/>
            <a:tailEnd type="triangle" w="sm" len="sm"/>
          </a:ln>
        </p:spPr>
        <p:txBody>
          <a:bodyPr/>
          <a:lstStyle/>
          <a:p>
            <a:endParaRPr lang="zh-CN" altLang="en-US" sz="2000"/>
          </a:p>
        </p:txBody>
      </p:sp>
      <p:sp>
        <p:nvSpPr>
          <p:cNvPr id="10" name="Line 12"/>
          <p:cNvSpPr>
            <a:spLocks noChangeAspect="1" noChangeShapeType="1"/>
          </p:cNvSpPr>
          <p:nvPr/>
        </p:nvSpPr>
        <p:spPr bwMode="auto">
          <a:xfrm>
            <a:off x="5989284" y="2387110"/>
            <a:ext cx="4332416" cy="0"/>
          </a:xfrm>
          <a:prstGeom prst="line">
            <a:avLst/>
          </a:prstGeom>
          <a:noFill/>
          <a:ln w="19050" cap="sq">
            <a:solidFill>
              <a:schemeClr val="tx1"/>
            </a:solidFill>
            <a:miter lim="800000"/>
            <a:headEnd type="none" w="sm" len="sm"/>
            <a:tailEnd type="none" w="sm" len="sm"/>
          </a:ln>
        </p:spPr>
        <p:txBody>
          <a:bodyPr/>
          <a:lstStyle/>
          <a:p>
            <a:endParaRPr lang="zh-CN" altLang="en-US" sz="2000"/>
          </a:p>
        </p:txBody>
      </p:sp>
      <p:grpSp>
        <p:nvGrpSpPr>
          <p:cNvPr id="11" name="Group 14"/>
          <p:cNvGrpSpPr/>
          <p:nvPr/>
        </p:nvGrpSpPr>
        <p:grpSpPr bwMode="auto">
          <a:xfrm>
            <a:off x="4750941" y="1989492"/>
            <a:ext cx="1247293" cy="3979878"/>
            <a:chOff x="580" y="1369"/>
            <a:chExt cx="697" cy="2224"/>
          </a:xfrm>
          <a:effectLst>
            <a:outerShdw blurRad="50800" dist="38100" dir="2700000" algn="tl" rotWithShape="0">
              <a:prstClr val="black">
                <a:alpha val="40000"/>
              </a:prstClr>
            </a:outerShdw>
          </a:effectLst>
        </p:grpSpPr>
        <p:sp>
          <p:nvSpPr>
            <p:cNvPr id="12"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13" name="Rectangle 16"/>
            <p:cNvSpPr>
              <a:spLocks noChangeAspect="1" noChangeArrowheads="1"/>
            </p:cNvSpPr>
            <p:nvPr/>
          </p:nvSpPr>
          <p:spPr bwMode="auto">
            <a:xfrm>
              <a:off x="629" y="1686"/>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A</a:t>
              </a:r>
              <a:r>
                <a:rPr lang="en-US" altLang="zh-CN" sz="2000" b="1" baseline="-25000" dirty="0">
                  <a:latin typeface="Times New Roman" panose="02020603050405020304" pitchFamily="18" charset="0"/>
                  <a:ea typeface="微软雅黑" panose="020B0503020204020204" pitchFamily="34" charset="-122"/>
                </a:rPr>
                <a:t>17-0</a:t>
              </a:r>
              <a:endParaRPr lang="en-US" altLang="zh-CN" sz="2000" b="1" dirty="0">
                <a:latin typeface="Tahoma" panose="020B0604030504040204" pitchFamily="34" charset="0"/>
                <a:ea typeface="微软雅黑" panose="020B0503020204020204" pitchFamily="34" charset="-122"/>
              </a:endParaRPr>
            </a:p>
          </p:txBody>
        </p:sp>
        <p:sp>
          <p:nvSpPr>
            <p:cNvPr id="14" name="Rectangle 17"/>
            <p:cNvSpPr>
              <a:spLocks noChangeAspect="1" noChangeArrowheads="1"/>
            </p:cNvSpPr>
            <p:nvPr/>
          </p:nvSpPr>
          <p:spPr bwMode="auto">
            <a:xfrm>
              <a:off x="649" y="1492"/>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MREQ#</a:t>
              </a:r>
              <a:endParaRPr lang="en-US" altLang="zh-CN" sz="2000" b="1" dirty="0">
                <a:latin typeface="Tahoma" panose="020B0604030504040204" pitchFamily="34" charset="0"/>
                <a:ea typeface="微软雅黑" panose="020B0503020204020204" pitchFamily="34" charset="-122"/>
              </a:endParaRPr>
            </a:p>
          </p:txBody>
        </p:sp>
        <p:sp>
          <p:nvSpPr>
            <p:cNvPr id="15" name="Rectangle 18"/>
            <p:cNvSpPr>
              <a:spLocks noChangeAspect="1" noChangeArrowheads="1"/>
            </p:cNvSpPr>
            <p:nvPr/>
          </p:nvSpPr>
          <p:spPr bwMode="auto">
            <a:xfrm>
              <a:off x="674" y="1951"/>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R/W#</a:t>
              </a:r>
              <a:endParaRPr lang="en-US" altLang="zh-CN" sz="2000" b="1" dirty="0">
                <a:latin typeface="Tahoma" panose="020B0604030504040204" pitchFamily="34" charset="0"/>
                <a:ea typeface="微软雅黑" panose="020B0503020204020204" pitchFamily="34" charset="-122"/>
              </a:endParaRPr>
            </a:p>
          </p:txBody>
        </p:sp>
        <p:sp>
          <p:nvSpPr>
            <p:cNvPr id="16"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Rectangle 20"/>
            <p:cNvSpPr>
              <a:spLocks noChangeAspect="1" noChangeArrowheads="1"/>
            </p:cNvSpPr>
            <p:nvPr/>
          </p:nvSpPr>
          <p:spPr bwMode="auto">
            <a:xfrm>
              <a:off x="664" y="3308"/>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31</a:t>
              </a: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0</a:t>
              </a:r>
              <a:endParaRPr lang="en-US" altLang="zh-CN" sz="2000" b="1" dirty="0">
                <a:latin typeface="Tahoma" panose="020B0604030504040204" pitchFamily="34" charset="0"/>
                <a:ea typeface="微软雅黑" panose="020B0503020204020204" pitchFamily="34" charset="-122"/>
              </a:endParaRPr>
            </a:p>
          </p:txBody>
        </p:sp>
      </p:grpSp>
      <p:grpSp>
        <p:nvGrpSpPr>
          <p:cNvPr id="18" name="组合 17"/>
          <p:cNvGrpSpPr/>
          <p:nvPr/>
        </p:nvGrpSpPr>
        <p:grpSpPr>
          <a:xfrm>
            <a:off x="9999586" y="4859873"/>
            <a:ext cx="440221" cy="814230"/>
            <a:chOff x="8418212" y="4676992"/>
            <a:chExt cx="440221" cy="814230"/>
          </a:xfrm>
        </p:grpSpPr>
        <p:sp>
          <p:nvSpPr>
            <p:cNvPr id="19" name="Rectangle 5"/>
            <p:cNvSpPr>
              <a:spLocks noChangeAspect="1" noChangeArrowheads="1"/>
            </p:cNvSpPr>
            <p:nvPr/>
          </p:nvSpPr>
          <p:spPr bwMode="auto">
            <a:xfrm>
              <a:off x="8418212" y="4770046"/>
              <a:ext cx="440221" cy="506433"/>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D</a:t>
              </a:r>
              <a:r>
                <a:rPr lang="en-US" altLang="zh-CN" sz="2000" baseline="-25000" dirty="0">
                  <a:latin typeface="Times New Roman" panose="02020603050405020304" pitchFamily="18" charset="0"/>
                  <a:ea typeface="微软雅黑" panose="020B0503020204020204" pitchFamily="34" charset="-122"/>
                </a:rPr>
                <a:t>1</a:t>
              </a:r>
              <a:endParaRPr lang="en-US" altLang="zh-CN" sz="2000" b="1" dirty="0">
                <a:latin typeface="Tahoma" panose="020B0604030504040204" pitchFamily="34" charset="0"/>
                <a:ea typeface="微软雅黑" panose="020B0503020204020204" pitchFamily="34" charset="-122"/>
              </a:endParaRPr>
            </a:p>
          </p:txBody>
        </p:sp>
        <p:sp>
          <p:nvSpPr>
            <p:cNvPr id="20" name="Line 53"/>
            <p:cNvSpPr>
              <a:spLocks noChangeAspect="1" noChangeShapeType="1"/>
            </p:cNvSpPr>
            <p:nvPr/>
          </p:nvSpPr>
          <p:spPr bwMode="auto">
            <a:xfrm>
              <a:off x="8450422" y="4676992"/>
              <a:ext cx="0" cy="814230"/>
            </a:xfrm>
            <a:prstGeom prst="line">
              <a:avLst/>
            </a:prstGeom>
            <a:noFill/>
            <a:ln w="19050">
              <a:solidFill>
                <a:srgbClr val="00CC00"/>
              </a:solidFill>
              <a:round/>
              <a:headEnd type="triangle" w="lg" len="lg"/>
              <a:tailEnd type="triangle" w="lg" len="lg"/>
            </a:ln>
          </p:spPr>
          <p:txBody>
            <a:bodyPr/>
            <a:lstStyle/>
            <a:p>
              <a:endParaRPr lang="zh-CN" altLang="en-US" sz="2000"/>
            </a:p>
          </p:txBody>
        </p:sp>
      </p:grpSp>
      <p:grpSp>
        <p:nvGrpSpPr>
          <p:cNvPr id="21" name="组合 20"/>
          <p:cNvGrpSpPr/>
          <p:nvPr/>
        </p:nvGrpSpPr>
        <p:grpSpPr>
          <a:xfrm>
            <a:off x="9446372" y="3511733"/>
            <a:ext cx="1160869" cy="1486746"/>
            <a:chOff x="7864998" y="3328852"/>
            <a:chExt cx="1160869" cy="1486746"/>
          </a:xfrm>
        </p:grpSpPr>
        <p:sp>
          <p:nvSpPr>
            <p:cNvPr id="2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23" name="矩形 2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4" name="矩形 2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25" name="矩形 2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6" name="矩形 2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27" name="矩形 2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left)">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left)">
                                      <p:cBhvr>
                                        <p:cTn id="45" dur="500"/>
                                        <p:tgtEl>
                                          <p:spTgt spid="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up)">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childTnLst>
                          </p:cTn>
                        </p:par>
                        <p:par>
                          <p:cTn id="60" fill="hold">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left)">
                                      <p:cBhvr>
                                        <p:cTn id="6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animBg="1"/>
      <p:bldP spid="7" grpId="0" animBg="1"/>
      <p:bldP spid="8" grpId="0" animBg="1"/>
      <p:bldP spid="9" grpId="0" animBg="1"/>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存储器扩展</a:t>
            </a:r>
            <a:endParaRPr lang="zh-CN" altLang="en-US" dirty="0"/>
          </a:p>
        </p:txBody>
      </p:sp>
      <p:sp>
        <p:nvSpPr>
          <p:cNvPr id="3" name="内容占位符 2"/>
          <p:cNvSpPr>
            <a:spLocks noGrp="1"/>
          </p:cNvSpPr>
          <p:nvPr>
            <p:ph idx="1"/>
          </p:nvPr>
        </p:nvSpPr>
        <p:spPr>
          <a:xfrm>
            <a:off x="487823" y="942764"/>
            <a:ext cx="5780650" cy="5637024"/>
          </a:xfrm>
        </p:spPr>
        <p:txBody>
          <a:bodyPr/>
          <a:lstStyle/>
          <a:p>
            <a:r>
              <a:rPr lang="zh-CN" altLang="en-US" b="1" dirty="0">
                <a:solidFill>
                  <a:srgbClr val="1387B7"/>
                </a:solidFill>
              </a:rPr>
              <a:t>字长扩展</a:t>
            </a:r>
            <a:r>
              <a:rPr lang="en-US" altLang="zh-CN" dirty="0"/>
              <a:t>(</a:t>
            </a:r>
            <a:r>
              <a:rPr lang="zh-CN" altLang="en-US" dirty="0"/>
              <a:t>数据总线扩展</a:t>
            </a:r>
            <a:r>
              <a:rPr lang="en-US" altLang="zh-CN" dirty="0"/>
              <a:t>)</a:t>
            </a:r>
            <a:endParaRPr lang="en-US" altLang="zh-CN" dirty="0"/>
          </a:p>
          <a:p>
            <a:pPr lvl="1"/>
            <a:r>
              <a:rPr lang="zh-CN" altLang="en-US" sz="2400" dirty="0"/>
              <a:t>各芯片并行工作</a:t>
            </a:r>
            <a:endParaRPr lang="zh-CN" altLang="en-US" sz="2400" dirty="0"/>
          </a:p>
          <a:p>
            <a:r>
              <a:rPr lang="zh-CN" altLang="en-US" b="1" dirty="0">
                <a:solidFill>
                  <a:srgbClr val="1387B7"/>
                </a:solidFill>
              </a:rPr>
              <a:t>字数扩展</a:t>
            </a:r>
            <a:r>
              <a:rPr lang="en-US" altLang="zh-CN" dirty="0"/>
              <a:t>(</a:t>
            </a:r>
            <a:r>
              <a:rPr lang="zh-CN" altLang="en-US" dirty="0"/>
              <a:t>地址总线扩展</a:t>
            </a:r>
            <a:r>
              <a:rPr lang="en-US" altLang="zh-CN" dirty="0"/>
              <a:t>)</a:t>
            </a:r>
            <a:endParaRPr lang="en-US" altLang="zh-CN" dirty="0"/>
          </a:p>
          <a:p>
            <a:pPr lvl="1"/>
            <a:r>
              <a:rPr lang="zh-CN" altLang="en-US" sz="2400" dirty="0"/>
              <a:t>同一时刻仅一芯片工作</a:t>
            </a:r>
            <a:endParaRPr lang="zh-CN" altLang="en-US" sz="2400" dirty="0"/>
          </a:p>
          <a:p>
            <a:endParaRPr lang="zh-CN" altLang="en-US" dirty="0"/>
          </a:p>
        </p:txBody>
      </p:sp>
      <p:grpSp>
        <p:nvGrpSpPr>
          <p:cNvPr id="46" name="组合 45"/>
          <p:cNvGrpSpPr/>
          <p:nvPr/>
        </p:nvGrpSpPr>
        <p:grpSpPr>
          <a:xfrm>
            <a:off x="6660140" y="3658321"/>
            <a:ext cx="4062371" cy="2120351"/>
            <a:chOff x="6660140" y="3658321"/>
            <a:chExt cx="4062371" cy="2120351"/>
          </a:xfrm>
        </p:grpSpPr>
        <p:grpSp>
          <p:nvGrpSpPr>
            <p:cNvPr id="18" name="组合 17"/>
            <p:cNvGrpSpPr/>
            <p:nvPr/>
          </p:nvGrpSpPr>
          <p:grpSpPr>
            <a:xfrm>
              <a:off x="7443476" y="3658321"/>
              <a:ext cx="1160869" cy="1486746"/>
              <a:chOff x="7864998" y="3328852"/>
              <a:chExt cx="1160869" cy="1486746"/>
            </a:xfrm>
          </p:grpSpPr>
          <p:sp>
            <p:nvSpPr>
              <p:cNvPr id="19"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 name="组合 10"/>
            <p:cNvGrpSpPr/>
            <p:nvPr/>
          </p:nvGrpSpPr>
          <p:grpSpPr>
            <a:xfrm>
              <a:off x="7051808" y="3940029"/>
              <a:ext cx="1160869" cy="1486746"/>
              <a:chOff x="7864998" y="3328852"/>
              <a:chExt cx="1160869" cy="1486746"/>
            </a:xfrm>
          </p:grpSpPr>
          <p:sp>
            <p:nvSpPr>
              <p:cNvPr id="12"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矩形 1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矩形 1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 name="组合 3"/>
            <p:cNvGrpSpPr/>
            <p:nvPr/>
          </p:nvGrpSpPr>
          <p:grpSpPr>
            <a:xfrm>
              <a:off x="6660140" y="4221737"/>
              <a:ext cx="1160869" cy="1486746"/>
              <a:chOff x="7864998" y="3328852"/>
              <a:chExt cx="1160869" cy="1486746"/>
            </a:xfrm>
          </p:grpSpPr>
          <p:sp>
            <p:nvSpPr>
              <p:cNvPr id="5"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9561642" y="3728510"/>
              <a:ext cx="1160869" cy="1486746"/>
              <a:chOff x="7864998" y="3328852"/>
              <a:chExt cx="1160869" cy="1486746"/>
            </a:xfrm>
          </p:grpSpPr>
          <p:sp>
            <p:nvSpPr>
              <p:cNvPr id="2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矩形 2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2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矩形 2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 name="组合 31"/>
            <p:cNvGrpSpPr/>
            <p:nvPr/>
          </p:nvGrpSpPr>
          <p:grpSpPr>
            <a:xfrm>
              <a:off x="9169974" y="4010218"/>
              <a:ext cx="1160869" cy="1486746"/>
              <a:chOff x="7864998" y="3328852"/>
              <a:chExt cx="1160869" cy="1486746"/>
            </a:xfrm>
          </p:grpSpPr>
          <p:sp>
            <p:nvSpPr>
              <p:cNvPr id="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矩形 3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3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9" name="组合 38"/>
            <p:cNvGrpSpPr/>
            <p:nvPr/>
          </p:nvGrpSpPr>
          <p:grpSpPr>
            <a:xfrm>
              <a:off x="8778306" y="4291926"/>
              <a:ext cx="1160869" cy="1486746"/>
              <a:chOff x="7864998" y="3328852"/>
              <a:chExt cx="1160869" cy="1486746"/>
            </a:xfrm>
          </p:grpSpPr>
          <p:sp>
            <p:nvSpPr>
              <p:cNvPr id="40"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WE</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D</a:t>
                </a:r>
                <a:endParaRPr lang="en-US" altLang="zh-CN" sz="2400" b="1"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43"/>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rPr>
                  <a:t>CS</a:t>
                </a:r>
                <a:endParaRPr lang="en-US" altLang="zh-CN" sz="2400" dirty="0">
                  <a:solidFill>
                    <a:srgbClr val="0033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矩形 44"/>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64K×8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551238" y="2719384"/>
            <a:ext cx="5656256" cy="450850"/>
            <a:chOff x="1277" y="2074"/>
            <a:chExt cx="3563" cy="284"/>
          </a:xfrm>
        </p:grpSpPr>
        <p:sp>
          <p:nvSpPr>
            <p:cNvPr id="164911" name="Line 3"/>
            <p:cNvSpPr>
              <a:spLocks noChangeAspect="1" noChangeShapeType="1"/>
            </p:cNvSpPr>
            <p:nvPr/>
          </p:nvSpPr>
          <p:spPr bwMode="auto">
            <a:xfrm flipV="1">
              <a:off x="1812"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2" name="Line 4"/>
            <p:cNvSpPr>
              <a:spLocks noChangeAspect="1" noChangeShapeType="1"/>
            </p:cNvSpPr>
            <p:nvPr/>
          </p:nvSpPr>
          <p:spPr bwMode="auto">
            <a:xfrm flipV="1">
              <a:off x="2704"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sp>
        <p:nvSpPr>
          <p:cNvPr id="164866" name="Rectangle 12"/>
          <p:cNvSpPr>
            <a:spLocks noGrp="1" noChangeArrowheads="1"/>
          </p:cNvSpPr>
          <p:nvPr>
            <p:ph type="title"/>
          </p:nvPr>
        </p:nvSpPr>
        <p:spPr/>
        <p:txBody>
          <a:bodyPr/>
          <a:lstStyle/>
          <a:p>
            <a:pPr eaLnBrk="1" hangingPunct="1"/>
            <a:r>
              <a:rPr lang="zh-CN" altLang="en-US"/>
              <a:t>字长扩展（</a:t>
            </a:r>
            <a:r>
              <a:rPr lang="en-US" altLang="zh-CN"/>
              <a:t>DBUS</a:t>
            </a:r>
            <a:r>
              <a:rPr lang="zh-CN" altLang="en-US"/>
              <a:t>）</a:t>
            </a:r>
            <a:endParaRPr lang="zh-CN" altLang="en-US"/>
          </a:p>
        </p:txBody>
      </p:sp>
      <p:sp>
        <p:nvSpPr>
          <p:cNvPr id="920590" name="Rectangle 14"/>
          <p:cNvSpPr>
            <a:spLocks noChangeAspect="1" noChangeArrowheads="1"/>
          </p:cNvSpPr>
          <p:nvPr/>
        </p:nvSpPr>
        <p:spPr bwMode="auto">
          <a:xfrm>
            <a:off x="8689925" y="1905978"/>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A</a:t>
            </a:r>
            <a:r>
              <a:rPr lang="en-US" altLang="zh-CN" baseline="-25000" dirty="0">
                <a:latin typeface="Times New Roman" panose="02020603050405020304" pitchFamily="18" charset="0"/>
                <a:ea typeface="微软雅黑" panose="020B0503020204020204" pitchFamily="34" charset="-122"/>
              </a:rPr>
              <a:t>17-0</a:t>
            </a:r>
            <a:endParaRPr lang="en-US" altLang="zh-CN" b="1" dirty="0">
              <a:latin typeface="Tahoma" panose="020B0604030504040204" pitchFamily="34" charset="0"/>
              <a:ea typeface="微软雅黑" panose="020B0503020204020204" pitchFamily="34" charset="-122"/>
            </a:endParaRPr>
          </a:p>
        </p:txBody>
      </p:sp>
      <p:sp>
        <p:nvSpPr>
          <p:cNvPr id="920610" name="Line 34"/>
          <p:cNvSpPr>
            <a:spLocks noChangeAspect="1" noChangeShapeType="1"/>
          </p:cNvSpPr>
          <p:nvPr/>
        </p:nvSpPr>
        <p:spPr bwMode="auto">
          <a:xfrm>
            <a:off x="3557219" y="2282192"/>
            <a:ext cx="5901532" cy="0"/>
          </a:xfrm>
          <a:prstGeom prst="line">
            <a:avLst/>
          </a:prstGeom>
          <a:noFill/>
          <a:ln w="76200" cap="sq">
            <a:solidFill>
              <a:srgbClr val="D60093"/>
            </a:solidFill>
            <a:miter lim="800000"/>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3593679" y="5143758"/>
            <a:ext cx="6486296" cy="0"/>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0612" name="Line 36"/>
          <p:cNvSpPr>
            <a:spLocks noChangeAspect="1" noChangeShapeType="1"/>
          </p:cNvSpPr>
          <p:nvPr/>
        </p:nvSpPr>
        <p:spPr bwMode="auto">
          <a:xfrm>
            <a:off x="3551238" y="1819277"/>
            <a:ext cx="6322962" cy="0"/>
          </a:xfrm>
          <a:prstGeom prst="line">
            <a:avLst/>
          </a:prstGeom>
          <a:noFill/>
          <a:ln w="19050" cap="sq">
            <a:solidFill>
              <a:schemeClr val="tx1"/>
            </a:solidFill>
            <a:miter lim="800000"/>
            <a:headEnd type="none" w="sm" len="sm"/>
            <a:tailEnd type="none" w="sm" len="sm"/>
          </a:ln>
        </p:spPr>
        <p:txBody>
          <a:bodyPr/>
          <a:lstStyle/>
          <a:p>
            <a:endParaRPr lang="zh-CN" altLang="en-US"/>
          </a:p>
        </p:txBody>
      </p:sp>
      <p:grpSp>
        <p:nvGrpSpPr>
          <p:cNvPr id="5" name="Group 37"/>
          <p:cNvGrpSpPr/>
          <p:nvPr/>
        </p:nvGrpSpPr>
        <p:grpSpPr bwMode="auto">
          <a:xfrm>
            <a:off x="4689527" y="2282080"/>
            <a:ext cx="4827593" cy="740121"/>
            <a:chOff x="1908" y="1843"/>
            <a:chExt cx="3041"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2" name="Line 39"/>
            <p:cNvSpPr>
              <a:spLocks noChangeAspect="1" noChangeShapeType="1"/>
            </p:cNvSpPr>
            <p:nvPr/>
          </p:nvSpPr>
          <p:spPr bwMode="auto">
            <a:xfrm>
              <a:off x="279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sp>
          <p:nvSpPr>
            <p:cNvPr id="164904" name="Line 41"/>
            <p:cNvSpPr>
              <a:spLocks noChangeAspect="1" noChangeShapeType="1"/>
            </p:cNvSpPr>
            <p:nvPr/>
          </p:nvSpPr>
          <p:spPr bwMode="auto">
            <a:xfrm>
              <a:off x="370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p>
          </p:txBody>
        </p:sp>
      </p:grpSp>
      <p:grpSp>
        <p:nvGrpSpPr>
          <p:cNvPr id="164893" name="Group 43"/>
          <p:cNvGrpSpPr/>
          <p:nvPr/>
        </p:nvGrpSpPr>
        <p:grpSpPr bwMode="auto">
          <a:xfrm>
            <a:off x="5030737" y="1819457"/>
            <a:ext cx="4843463" cy="1316038"/>
            <a:chOff x="2064" y="1526"/>
            <a:chExt cx="3051" cy="829"/>
          </a:xfrm>
        </p:grpSpPr>
        <p:sp>
          <p:nvSpPr>
            <p:cNvPr id="164897" name="Line 44"/>
            <p:cNvSpPr>
              <a:spLocks noChangeAspect="1" noChangeShapeType="1"/>
            </p:cNvSpPr>
            <p:nvPr/>
          </p:nvSpPr>
          <p:spPr bwMode="auto">
            <a:xfrm flipV="1">
              <a:off x="2961"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899" name="Line 46"/>
            <p:cNvSpPr>
              <a:spLocks noChangeAspect="1" noChangeShapeType="1"/>
            </p:cNvSpPr>
            <p:nvPr/>
          </p:nvSpPr>
          <p:spPr bwMode="auto">
            <a:xfrm flipV="1">
              <a:off x="2064" y="1526"/>
              <a:ext cx="0" cy="829"/>
            </a:xfrm>
            <a:prstGeom prst="line">
              <a:avLst/>
            </a:prstGeom>
            <a:noFill/>
            <a:ln w="19050" cap="sq">
              <a:solidFill>
                <a:schemeClr val="tx1"/>
              </a:solidFill>
              <a:miter lim="800000"/>
              <a:headEnd type="none" w="sm" len="sm"/>
              <a:tailEnd type="oval" w="med" len="med"/>
            </a:ln>
          </p:spPr>
          <p:txBody>
            <a:bodyPr/>
            <a:lstStyle/>
            <a:p>
              <a:endParaRPr lang="zh-CN" altLang="en-US"/>
            </a:p>
          </p:txBody>
        </p:sp>
        <p:sp>
          <p:nvSpPr>
            <p:cNvPr id="164900" name="Line 47"/>
            <p:cNvSpPr>
              <a:spLocks noChangeAspect="1" noChangeShapeType="1"/>
            </p:cNvSpPr>
            <p:nvPr/>
          </p:nvSpPr>
          <p:spPr bwMode="auto">
            <a:xfrm flipV="1">
              <a:off x="5115" y="1526"/>
              <a:ext cx="0" cy="761"/>
            </a:xfrm>
            <a:prstGeom prst="line">
              <a:avLst/>
            </a:prstGeom>
            <a:noFill/>
            <a:ln w="19050" cap="sq">
              <a:solidFill>
                <a:schemeClr val="tx1"/>
              </a:solidFill>
              <a:miter lim="800000"/>
              <a:headEnd type="none" w="sm" len="sm"/>
              <a:tailEnd type="none" w="sm" len="sm"/>
            </a:ln>
          </p:spPr>
          <p:txBody>
            <a:bodyPr/>
            <a:lstStyle/>
            <a:p>
              <a:endParaRPr lang="zh-CN" altLang="en-US"/>
            </a:p>
          </p:txBody>
        </p:sp>
      </p:grpSp>
      <p:grpSp>
        <p:nvGrpSpPr>
          <p:cNvPr id="4" name="组合 3"/>
          <p:cNvGrpSpPr/>
          <p:nvPr/>
        </p:nvGrpSpPr>
        <p:grpSpPr>
          <a:xfrm>
            <a:off x="4622945" y="4324426"/>
            <a:ext cx="5335034" cy="796472"/>
            <a:chOff x="4622945" y="4324426"/>
            <a:chExt cx="5335034" cy="796472"/>
          </a:xfrm>
        </p:grpSpPr>
        <p:sp>
          <p:nvSpPr>
            <p:cNvPr id="920589" name="Line 13"/>
            <p:cNvSpPr>
              <a:spLocks noChangeAspect="1" noChangeShapeType="1"/>
            </p:cNvSpPr>
            <p:nvPr/>
          </p:nvSpPr>
          <p:spPr bwMode="auto">
            <a:xfrm>
              <a:off x="7526179"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591" name="Rectangle 15"/>
            <p:cNvSpPr>
              <a:spLocks noChangeAspect="1" noChangeArrowheads="1"/>
            </p:cNvSpPr>
            <p:nvPr/>
          </p:nvSpPr>
          <p:spPr bwMode="auto">
            <a:xfrm>
              <a:off x="9569041" y="4518013"/>
              <a:ext cx="38893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31</a:t>
              </a:r>
              <a:endParaRPr lang="en-US" altLang="zh-CN" b="1" dirty="0">
                <a:latin typeface="Tahoma" panose="020B0604030504040204" pitchFamily="34" charset="0"/>
                <a:ea typeface="微软雅黑" panose="020B0503020204020204" pitchFamily="34" charset="-122"/>
              </a:endParaRPr>
            </a:p>
          </p:txBody>
        </p:sp>
        <p:sp>
          <p:nvSpPr>
            <p:cNvPr id="920592" name="Rectangle 16"/>
            <p:cNvSpPr>
              <a:spLocks noChangeAspect="1" noChangeArrowheads="1"/>
            </p:cNvSpPr>
            <p:nvPr/>
          </p:nvSpPr>
          <p:spPr bwMode="auto">
            <a:xfrm>
              <a:off x="7510336" y="4518013"/>
              <a:ext cx="38893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2</a:t>
              </a:r>
              <a:endParaRPr lang="en-US" altLang="zh-CN" b="1" dirty="0">
                <a:latin typeface="Tahoma" panose="020B0604030504040204" pitchFamily="34" charset="0"/>
                <a:ea typeface="微软雅黑" panose="020B0503020204020204" pitchFamily="34" charset="-122"/>
              </a:endParaRPr>
            </a:p>
          </p:txBody>
        </p:sp>
        <p:sp>
          <p:nvSpPr>
            <p:cNvPr id="920593" name="Rectangle 17"/>
            <p:cNvSpPr>
              <a:spLocks noChangeAspect="1" noChangeArrowheads="1"/>
            </p:cNvSpPr>
            <p:nvPr/>
          </p:nvSpPr>
          <p:spPr bwMode="auto">
            <a:xfrm>
              <a:off x="6055087" y="4518013"/>
              <a:ext cx="390525"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1</a:t>
              </a:r>
              <a:endParaRPr lang="en-US" altLang="zh-CN" b="1" dirty="0">
                <a:latin typeface="Tahoma" panose="020B0604030504040204" pitchFamily="34" charset="0"/>
                <a:ea typeface="微软雅黑" panose="020B0503020204020204" pitchFamily="34" charset="-122"/>
              </a:endParaRPr>
            </a:p>
          </p:txBody>
        </p:sp>
        <p:sp>
          <p:nvSpPr>
            <p:cNvPr id="920594" name="Rectangle 18"/>
            <p:cNvSpPr>
              <a:spLocks noChangeAspect="1" noChangeArrowheads="1"/>
            </p:cNvSpPr>
            <p:nvPr/>
          </p:nvSpPr>
          <p:spPr bwMode="auto">
            <a:xfrm>
              <a:off x="4622945" y="4518013"/>
              <a:ext cx="38893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ea typeface="微软雅黑" panose="020B0503020204020204" pitchFamily="34" charset="-122"/>
                </a:rPr>
                <a:t>D</a:t>
              </a:r>
              <a:r>
                <a:rPr lang="en-US" altLang="zh-CN" baseline="-25000" dirty="0">
                  <a:latin typeface="Times New Roman" panose="02020603050405020304" pitchFamily="18" charset="0"/>
                  <a:ea typeface="微软雅黑" panose="020B0503020204020204" pitchFamily="34" charset="-122"/>
                </a:rPr>
                <a:t>0</a:t>
              </a:r>
              <a:endParaRPr lang="en-US" altLang="zh-CN" b="1" dirty="0">
                <a:latin typeface="Tahoma" panose="020B0604030504040204" pitchFamily="34" charset="0"/>
                <a:ea typeface="微软雅黑" panose="020B0503020204020204" pitchFamily="34" charset="-122"/>
              </a:endParaRPr>
            </a:p>
          </p:txBody>
        </p:sp>
        <p:sp>
          <p:nvSpPr>
            <p:cNvPr id="920627" name="Line 51"/>
            <p:cNvSpPr>
              <a:spLocks noChangeAspect="1" noChangeShapeType="1"/>
            </p:cNvSpPr>
            <p:nvPr/>
          </p:nvSpPr>
          <p:spPr bwMode="auto">
            <a:xfrm>
              <a:off x="9539229" y="4331910"/>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8" name="Line 52"/>
            <p:cNvSpPr>
              <a:spLocks noChangeAspect="1" noChangeShapeType="1"/>
            </p:cNvSpPr>
            <p:nvPr/>
          </p:nvSpPr>
          <p:spPr bwMode="auto">
            <a:xfrm>
              <a:off x="6101947"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sp>
          <p:nvSpPr>
            <p:cNvPr id="920629" name="Line 53"/>
            <p:cNvSpPr>
              <a:spLocks noChangeAspect="1" noChangeShapeType="1"/>
            </p:cNvSpPr>
            <p:nvPr/>
          </p:nvSpPr>
          <p:spPr bwMode="auto">
            <a:xfrm>
              <a:off x="4697163" y="4324426"/>
              <a:ext cx="0" cy="788988"/>
            </a:xfrm>
            <a:prstGeom prst="line">
              <a:avLst/>
            </a:prstGeom>
            <a:noFill/>
            <a:ln w="19050">
              <a:solidFill>
                <a:srgbClr val="008000"/>
              </a:solidFill>
              <a:round/>
              <a:headEnd type="triangle" w="lg" len="lg"/>
              <a:tailEnd type="triangle" w="lg" len="lg"/>
            </a:ln>
          </p:spPr>
          <p:txBody>
            <a:bodyPr/>
            <a:lstStyle/>
            <a:p>
              <a:endParaRPr lang="zh-CN" altLang="en-US"/>
            </a:p>
          </p:txBody>
        </p:sp>
      </p:grpSp>
      <p:sp>
        <p:nvSpPr>
          <p:cNvPr id="920630" name="Text Box 54"/>
          <p:cNvSpPr txBox="1">
            <a:spLocks noChangeArrowheads="1"/>
          </p:cNvSpPr>
          <p:nvPr/>
        </p:nvSpPr>
        <p:spPr bwMode="auto">
          <a:xfrm>
            <a:off x="1857975" y="5877430"/>
            <a:ext cx="8493645"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r" eaLnBrk="1" hangingPunct="1">
              <a:defRPr/>
            </a:pPr>
            <a:r>
              <a:rPr lang="zh-CN" altLang="en-US" sz="2400" dirty="0">
                <a:latin typeface="+mn-ea"/>
                <a:ea typeface="+mn-ea"/>
              </a:rPr>
              <a:t>存储系统位宽 </a:t>
            </a:r>
            <a:r>
              <a:rPr lang="en-US" altLang="zh-CN" sz="2400" dirty="0">
                <a:solidFill>
                  <a:srgbClr val="1387B7"/>
                </a:solidFill>
                <a:latin typeface="+mn-ea"/>
                <a:ea typeface="+mn-ea"/>
              </a:rPr>
              <a:t>N</a:t>
            </a:r>
            <a:r>
              <a:rPr lang="zh-CN" altLang="en-US" sz="2400" dirty="0">
                <a:latin typeface="+mn-ea"/>
                <a:ea typeface="+mn-ea"/>
              </a:rPr>
              <a:t>位，若使用</a:t>
            </a:r>
            <a:r>
              <a:rPr lang="en-US" altLang="zh-CN" sz="2400" dirty="0">
                <a:solidFill>
                  <a:srgbClr val="1387B7"/>
                </a:solidFill>
                <a:latin typeface="+mn-ea"/>
                <a:ea typeface="+mn-ea"/>
              </a:rPr>
              <a:t>k</a:t>
            </a:r>
            <a:r>
              <a:rPr lang="zh-CN" altLang="en-US" sz="2400" dirty="0">
                <a:latin typeface="+mn-ea"/>
                <a:ea typeface="+mn-ea"/>
              </a:rPr>
              <a:t>位芯片，</a:t>
            </a:r>
            <a:r>
              <a:rPr lang="en-US" altLang="zh-CN" sz="2400" dirty="0">
                <a:latin typeface="+mn-ea"/>
                <a:ea typeface="+mn-ea"/>
              </a:rPr>
              <a:t>k&lt;N</a:t>
            </a:r>
            <a:r>
              <a:rPr lang="zh-CN" altLang="en-US" sz="2400" dirty="0">
                <a:latin typeface="+mn-ea"/>
                <a:ea typeface="+mn-ea"/>
              </a:rPr>
              <a:t>，需</a:t>
            </a:r>
            <a:r>
              <a:rPr lang="en-US" altLang="zh-CN" sz="2400" dirty="0">
                <a:latin typeface="+mn-ea"/>
                <a:ea typeface="+mn-ea"/>
              </a:rPr>
              <a:t>(</a:t>
            </a:r>
            <a:r>
              <a:rPr lang="en-US" altLang="zh-CN" sz="2400" dirty="0">
                <a:solidFill>
                  <a:srgbClr val="1387B7"/>
                </a:solidFill>
                <a:latin typeface="+mn-ea"/>
                <a:ea typeface="+mn-ea"/>
              </a:rPr>
              <a:t>N/k</a:t>
            </a:r>
            <a:r>
              <a:rPr lang="en-US" altLang="zh-CN" sz="2400" dirty="0">
                <a:latin typeface="+mn-ea"/>
                <a:ea typeface="+mn-ea"/>
              </a:rPr>
              <a:t>)</a:t>
            </a:r>
            <a:r>
              <a:rPr lang="zh-CN" altLang="en-US" sz="2400" dirty="0">
                <a:latin typeface="+mn-ea"/>
                <a:ea typeface="+mn-ea"/>
              </a:rPr>
              <a:t>个芯片</a:t>
            </a:r>
            <a:endParaRPr lang="zh-CN" altLang="en-US" sz="2400" dirty="0">
              <a:latin typeface="+mn-ea"/>
              <a:ea typeface="+mn-ea"/>
            </a:endParaRPr>
          </a:p>
        </p:txBody>
      </p:sp>
      <p:grpSp>
        <p:nvGrpSpPr>
          <p:cNvPr id="3" name="组合 2"/>
          <p:cNvGrpSpPr/>
          <p:nvPr/>
        </p:nvGrpSpPr>
        <p:grpSpPr>
          <a:xfrm>
            <a:off x="4117975" y="2980904"/>
            <a:ext cx="5997981" cy="1497234"/>
            <a:chOff x="4117975" y="2980904"/>
            <a:chExt cx="5997981" cy="1497234"/>
          </a:xfrm>
        </p:grpSpPr>
        <p:grpSp>
          <p:nvGrpSpPr>
            <p:cNvPr id="8" name="Group 56"/>
            <p:cNvGrpSpPr/>
            <p:nvPr/>
          </p:nvGrpSpPr>
          <p:grpSpPr bwMode="auto">
            <a:xfrm>
              <a:off x="8374565" y="3619288"/>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p>
            </p:txBody>
          </p:sp>
        </p:grpSp>
        <p:grpSp>
          <p:nvGrpSpPr>
            <p:cNvPr id="91" name="组合 90"/>
            <p:cNvGrpSpPr/>
            <p:nvPr/>
          </p:nvGrpSpPr>
          <p:grpSpPr>
            <a:xfrm>
              <a:off x="4117975" y="2980904"/>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 name="组合 97"/>
            <p:cNvGrpSpPr/>
            <p:nvPr/>
          </p:nvGrpSpPr>
          <p:grpSpPr>
            <a:xfrm>
              <a:off x="5533045" y="2980904"/>
              <a:ext cx="1160869" cy="1486746"/>
              <a:chOff x="7712598" y="3328852"/>
              <a:chExt cx="1160869" cy="1486746"/>
            </a:xfrm>
          </p:grpSpPr>
          <p:sp>
            <p:nvSpPr>
              <p:cNvPr id="99" name="Rectangle 8"/>
              <p:cNvSpPr>
                <a:spLocks noChangeAspect="1" noChangeArrowheads="1"/>
              </p:cNvSpPr>
              <p:nvPr/>
            </p:nvSpPr>
            <p:spPr bwMode="auto">
              <a:xfrm>
                <a:off x="77396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00" name="矩形 99"/>
              <p:cNvSpPr/>
              <p:nvPr/>
            </p:nvSpPr>
            <p:spPr>
              <a:xfrm>
                <a:off x="77125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1" name="矩形 100"/>
              <p:cNvSpPr/>
              <p:nvPr/>
            </p:nvSpPr>
            <p:spPr>
              <a:xfrm>
                <a:off x="81319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02" name="矩形 101"/>
              <p:cNvSpPr/>
              <p:nvPr/>
            </p:nvSpPr>
            <p:spPr>
              <a:xfrm>
                <a:off x="81200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3" name="矩形 102"/>
              <p:cNvSpPr/>
              <p:nvPr/>
            </p:nvSpPr>
            <p:spPr>
              <a:xfrm>
                <a:off x="84027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4" name="矩形 103"/>
              <p:cNvSpPr/>
              <p:nvPr/>
            </p:nvSpPr>
            <p:spPr>
              <a:xfrm>
                <a:off x="77200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5" name="组合 104"/>
            <p:cNvGrpSpPr/>
            <p:nvPr/>
          </p:nvGrpSpPr>
          <p:grpSpPr>
            <a:xfrm>
              <a:off x="6957640" y="2980904"/>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2" name="组合 111"/>
            <p:cNvGrpSpPr/>
            <p:nvPr/>
          </p:nvGrpSpPr>
          <p:grpSpPr>
            <a:xfrm>
              <a:off x="8955087" y="2991392"/>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ea typeface="微软雅黑" panose="020B0503020204020204" pitchFamily="34" charset="-122"/>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WE</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D</a:t>
                </a:r>
                <a:endParaRPr lang="en-US" altLang="zh-CN" sz="2400" b="1" dirty="0">
                  <a:solidFill>
                    <a:srgbClr val="003300"/>
                  </a:solidFill>
                  <a:latin typeface="Tahoma" panose="020B0604030504040204" pitchFamily="34" charset="0"/>
                  <a:ea typeface="微软雅黑" panose="020B0503020204020204" pitchFamily="34" charset="-122"/>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A</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ea typeface="微软雅黑" panose="020B0503020204020204" pitchFamily="34" charset="-122"/>
                  </a:rPr>
                  <a:t>CS</a:t>
                </a:r>
                <a:endParaRPr lang="en-US" altLang="zh-CN" sz="2400" dirty="0">
                  <a:solidFill>
                    <a:srgbClr val="003300"/>
                  </a:solidFill>
                  <a:latin typeface="Times New Roman" panose="02020603050405020304" pitchFamily="18" charset="0"/>
                  <a:ea typeface="微软雅黑" panose="020B0503020204020204" pitchFamily="34" charset="-122"/>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20" name="Group 14"/>
          <p:cNvGrpSpPr/>
          <p:nvPr/>
        </p:nvGrpSpPr>
        <p:grpSpPr bwMode="auto">
          <a:xfrm>
            <a:off x="2341562" y="1497408"/>
            <a:ext cx="1247293" cy="3979878"/>
            <a:chOff x="580" y="1369"/>
            <a:chExt cx="697" cy="2224"/>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Arial" panose="020B0604020202020204" pitchFamily="34" charset="0"/>
              </a:endParaRPr>
            </a:p>
          </p:txBody>
        </p:sp>
        <p:sp>
          <p:nvSpPr>
            <p:cNvPr id="122" name="Rectangle 16"/>
            <p:cNvSpPr>
              <a:spLocks noChangeAspect="1" noChangeArrowheads="1"/>
            </p:cNvSpPr>
            <p:nvPr/>
          </p:nvSpPr>
          <p:spPr bwMode="auto">
            <a:xfrm>
              <a:off x="629" y="1686"/>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A</a:t>
              </a:r>
              <a:r>
                <a:rPr lang="en-US" altLang="zh-CN" sz="2000" b="1" baseline="-25000" dirty="0">
                  <a:latin typeface="Times New Roman" panose="02020603050405020304" pitchFamily="18" charset="0"/>
                  <a:ea typeface="微软雅黑" panose="020B0503020204020204" pitchFamily="34" charset="-122"/>
                </a:rPr>
                <a:t>17-0</a:t>
              </a:r>
              <a:endParaRPr lang="en-US" altLang="zh-CN" sz="2000" b="1" dirty="0">
                <a:latin typeface="Tahoma" panose="020B0604030504040204" pitchFamily="34" charset="0"/>
                <a:ea typeface="微软雅黑" panose="020B0503020204020204" pitchFamily="34" charset="-122"/>
              </a:endParaRPr>
            </a:p>
          </p:txBody>
        </p:sp>
        <p:sp>
          <p:nvSpPr>
            <p:cNvPr id="123" name="Rectangle 17"/>
            <p:cNvSpPr>
              <a:spLocks noChangeAspect="1" noChangeArrowheads="1"/>
            </p:cNvSpPr>
            <p:nvPr/>
          </p:nvSpPr>
          <p:spPr bwMode="auto">
            <a:xfrm>
              <a:off x="649" y="1492"/>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MREQ#</a:t>
              </a:r>
              <a:endParaRPr lang="en-US" altLang="zh-CN" sz="2000" b="1" dirty="0">
                <a:latin typeface="Tahoma" panose="020B0604030504040204" pitchFamily="34" charset="0"/>
                <a:ea typeface="微软雅黑" panose="020B0503020204020204" pitchFamily="34" charset="-122"/>
              </a:endParaRPr>
            </a:p>
          </p:txBody>
        </p:sp>
        <p:sp>
          <p:nvSpPr>
            <p:cNvPr id="124" name="Rectangle 18"/>
            <p:cNvSpPr>
              <a:spLocks noChangeAspect="1" noChangeArrowheads="1"/>
            </p:cNvSpPr>
            <p:nvPr/>
          </p:nvSpPr>
          <p:spPr bwMode="auto">
            <a:xfrm>
              <a:off x="674" y="1951"/>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ea typeface="微软雅黑" panose="020B0503020204020204" pitchFamily="34" charset="-122"/>
                </a:rPr>
                <a:t>R/W#</a:t>
              </a:r>
              <a:endParaRPr lang="en-US" altLang="zh-CN" sz="2000" b="1" dirty="0">
                <a:latin typeface="Tahoma" panose="020B0604030504040204" pitchFamily="34" charset="0"/>
                <a:ea typeface="微软雅黑" panose="020B0503020204020204" pitchFamily="34" charset="-122"/>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64" y="3308"/>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31</a:t>
              </a:r>
              <a:r>
                <a:rPr lang="en-US" altLang="zh-CN" sz="2000" b="1" dirty="0">
                  <a:latin typeface="Times New Roman" panose="02020603050405020304" pitchFamily="18" charset="0"/>
                  <a:ea typeface="微软雅黑" panose="020B0503020204020204" pitchFamily="34" charset="-122"/>
                </a:rPr>
                <a:t>~D</a:t>
              </a:r>
              <a:r>
                <a:rPr lang="en-US" altLang="zh-CN" sz="2000" b="1" baseline="-25000" dirty="0">
                  <a:latin typeface="Times New Roman" panose="02020603050405020304" pitchFamily="18" charset="0"/>
                  <a:ea typeface="微软雅黑" panose="020B0503020204020204" pitchFamily="34" charset="-122"/>
                </a:rPr>
                <a:t>0</a:t>
              </a:r>
              <a:endParaRPr lang="en-US" altLang="zh-CN" sz="2000" b="1" dirty="0">
                <a:latin typeface="Tahoma" panose="020B0604030504040204" pitchFamily="34" charset="0"/>
                <a:ea typeface="微软雅黑" panose="020B0503020204020204" pitchFamily="34" charset="-122"/>
              </a:endParaRPr>
            </a:p>
          </p:txBody>
        </p:sp>
      </p:grpSp>
      <p:grpSp>
        <p:nvGrpSpPr>
          <p:cNvPr id="73" name="组合 72"/>
          <p:cNvGrpSpPr/>
          <p:nvPr/>
        </p:nvGrpSpPr>
        <p:grpSpPr>
          <a:xfrm>
            <a:off x="8486532" y="986281"/>
            <a:ext cx="2440101" cy="579957"/>
            <a:chOff x="665665" y="4732301"/>
            <a:chExt cx="1887609" cy="579957"/>
          </a:xfrm>
        </p:grpSpPr>
        <p:sp>
          <p:nvSpPr>
            <p:cNvPr id="74" name="矩形 73"/>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K&gt;N</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1" nodeType="clickEffect">
                                  <p:stCondLst>
                                    <p:cond delay="0"/>
                                  </p:stCondLst>
                                  <p:childTnLst>
                                    <p:set>
                                      <p:cBhvr>
                                        <p:cTn id="21" dur="1" fill="hold">
                                          <p:stCondLst>
                                            <p:cond delay="0"/>
                                          </p:stCondLst>
                                        </p:cTn>
                                        <p:tgtEl>
                                          <p:spTgt spid="920611"/>
                                        </p:tgtEl>
                                        <p:attrNameLst>
                                          <p:attrName>style.visibility</p:attrName>
                                        </p:attrNameLst>
                                      </p:cBhvr>
                                      <p:to>
                                        <p:strVal val="visible"/>
                                      </p:to>
                                    </p:set>
                                    <p:animEffect transition="in" filter="wipe(right)">
                                      <p:cBhvr>
                                        <p:cTn id="22" dur="500"/>
                                        <p:tgtEl>
                                          <p:spTgt spid="9206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grpId="0" nodeType="clickEffect">
                                  <p:stCondLst>
                                    <p:cond delay="0"/>
                                  </p:stCondLst>
                                  <p:childTnLst>
                                    <p:set>
                                      <p:cBhvr>
                                        <p:cTn id="26" dur="1" fill="hold">
                                          <p:stCondLst>
                                            <p:cond delay="0"/>
                                          </p:stCondLst>
                                        </p:cTn>
                                        <p:tgtEl>
                                          <p:spTgt spid="920610"/>
                                        </p:tgtEl>
                                        <p:attrNameLst>
                                          <p:attrName>style.visibility</p:attrName>
                                        </p:attrNameLst>
                                      </p:cBhvr>
                                      <p:to>
                                        <p:strVal val="visible"/>
                                      </p:to>
                                    </p:set>
                                    <p:animEffect transition="in" filter="wipe(left)">
                                      <p:cBhvr>
                                        <p:cTn id="27" dur="1000"/>
                                        <p:tgtEl>
                                          <p:spTgt spid="9206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20590"/>
                                        </p:tgtEl>
                                        <p:attrNameLst>
                                          <p:attrName>style.visibility</p:attrName>
                                        </p:attrNameLst>
                                      </p:cBhvr>
                                      <p:to>
                                        <p:strVal val="visible"/>
                                      </p:to>
                                    </p:set>
                                    <p:anim calcmode="lin" valueType="num">
                                      <p:cBhvr additive="base">
                                        <p:cTn id="32" dur="500" fill="hold"/>
                                        <p:tgtEl>
                                          <p:spTgt spid="920590"/>
                                        </p:tgtEl>
                                        <p:attrNameLst>
                                          <p:attrName>ppt_x</p:attrName>
                                        </p:attrNameLst>
                                      </p:cBhvr>
                                      <p:tavLst>
                                        <p:tav tm="0">
                                          <p:val>
                                            <p:strVal val="#ppt_x"/>
                                          </p:val>
                                        </p:tav>
                                        <p:tav tm="100000">
                                          <p:val>
                                            <p:strVal val="#ppt_x"/>
                                          </p:val>
                                        </p:tav>
                                      </p:tavLst>
                                    </p:anim>
                                    <p:anim calcmode="lin" valueType="num">
                                      <p:cBhvr additive="base">
                                        <p:cTn id="33"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10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920612"/>
                                        </p:tgtEl>
                                        <p:attrNameLst>
                                          <p:attrName>style.visibility</p:attrName>
                                        </p:attrNameLst>
                                      </p:cBhvr>
                                      <p:to>
                                        <p:strVal val="visible"/>
                                      </p:to>
                                    </p:set>
                                    <p:animEffect transition="in" filter="wipe(left)">
                                      <p:cBhvr>
                                        <p:cTn id="48" dur="1000"/>
                                        <p:tgtEl>
                                          <p:spTgt spid="9206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64893"/>
                                        </p:tgtEl>
                                        <p:attrNameLst>
                                          <p:attrName>style.visibility</p:attrName>
                                        </p:attrNameLst>
                                      </p:cBhvr>
                                      <p:to>
                                        <p:strVal val="visible"/>
                                      </p:to>
                                    </p:set>
                                    <p:animEffect transition="in" filter="wipe(up)">
                                      <p:cBhvr>
                                        <p:cTn id="53" dur="500"/>
                                        <p:tgtEl>
                                          <p:spTgt spid="16489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20630"/>
                                        </p:tgtEl>
                                        <p:attrNameLst>
                                          <p:attrName>style.visibility</p:attrName>
                                        </p:attrNameLst>
                                      </p:cBhvr>
                                      <p:to>
                                        <p:strVal val="visible"/>
                                      </p:to>
                                    </p:set>
                                    <p:animEffect transition="in" filter="wipe(left)">
                                      <p:cBhvr>
                                        <p:cTn id="58" dur="500"/>
                                        <p:tgtEl>
                                          <p:spTgt spid="920630"/>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3000" fill="hold" grpId="1" nodeType="clickEffect">
                                  <p:stCondLst>
                                    <p:cond delay="0"/>
                                  </p:stCondLst>
                                  <p:childTnLst>
                                    <p:anim calcmode="discrete" valueType="str">
                                      <p:cBhvr>
                                        <p:cTn id="62" dur="1000" fill="hold"/>
                                        <p:tgtEl>
                                          <p:spTgt spid="920610"/>
                                        </p:tgtEl>
                                        <p:attrNameLst>
                                          <p:attrName>style.visibility</p:attrName>
                                        </p:attrNameLst>
                                      </p:cBhvr>
                                      <p:tavLst>
                                        <p:tav tm="0">
                                          <p:val>
                                            <p:strVal val="hidden"/>
                                          </p:val>
                                        </p:tav>
                                        <p:tav tm="50000">
                                          <p:val>
                                            <p:strVal val="visible"/>
                                          </p:val>
                                        </p:tav>
                                      </p:tavLst>
                                    </p:anim>
                                  </p:childTnLst>
                                </p:cTn>
                              </p:par>
                              <p:par>
                                <p:cTn id="63" presetID="35" presetClass="emph" presetSubtype="0" repeatCount="3000" fill="hold" nodeType="withEffect">
                                  <p:stCondLst>
                                    <p:cond delay="0"/>
                                  </p:stCondLst>
                                  <p:childTnLst>
                                    <p:anim calcmode="discrete" valueType="str">
                                      <p:cBhvr>
                                        <p:cTn id="6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65" fill="hold">
                      <p:stCondLst>
                        <p:cond delay="indefinite"/>
                      </p:stCondLst>
                      <p:childTnLst>
                        <p:par>
                          <p:cTn id="66" fill="hold">
                            <p:stCondLst>
                              <p:cond delay="0"/>
                            </p:stCondLst>
                            <p:childTnLst>
                              <p:par>
                                <p:cTn id="67" presetID="35" presetClass="emph" presetSubtype="0" repeatCount="3000" fill="hold" nodeType="clickEffect">
                                  <p:stCondLst>
                                    <p:cond delay="0"/>
                                  </p:stCondLst>
                                  <p:childTnLst>
                                    <p:anim calcmode="discrete" valueType="str">
                                      <p:cBhvr>
                                        <p:cTn id="68"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35" presetClass="emph" presetSubtype="0" repeatCount="3000" fill="hold" nodeType="clickEffect">
                                  <p:stCondLst>
                                    <p:cond delay="0"/>
                                  </p:stCondLst>
                                  <p:childTnLst>
                                    <p:anim calcmode="discrete" valueType="str">
                                      <p:cBhvr>
                                        <p:cTn id="72"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3" fill="hold">
                      <p:stCondLst>
                        <p:cond delay="indefinite"/>
                      </p:stCondLst>
                      <p:childTnLst>
                        <p:par>
                          <p:cTn id="74" fill="hold">
                            <p:stCondLst>
                              <p:cond delay="0"/>
                            </p:stCondLst>
                            <p:childTnLst>
                              <p:par>
                                <p:cTn id="75" presetID="35" presetClass="emph" presetSubtype="0" repeatCount="3000" fill="hold" grpId="0" nodeType="clickEffect">
                                  <p:stCondLst>
                                    <p:cond delay="0"/>
                                  </p:stCondLst>
                                  <p:childTnLst>
                                    <p:anim calcmode="discrete" valueType="str">
                                      <p:cBhvr>
                                        <p:cTn id="76" dur="1000" fill="hold"/>
                                        <p:tgtEl>
                                          <p:spTgt spid="920611"/>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73"/>
                                        </p:tgtEl>
                                        <p:attrNameLst>
                                          <p:attrName>style.visibility</p:attrName>
                                        </p:attrNameLst>
                                      </p:cBhvr>
                                      <p:to>
                                        <p:strVal val="visible"/>
                                      </p:to>
                                    </p:set>
                                    <p:animEffect transition="in" filter="wipe(left)">
                                      <p:cBhvr>
                                        <p:cTn id="8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1" grpId="1" animBg="1"/>
      <p:bldP spid="920612" grpId="0" animBg="1"/>
      <p:bldP spid="92063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字数扩展</a:t>
            </a:r>
            <a:r>
              <a:rPr lang="en-US" altLang="zh-CN" dirty="0"/>
              <a:t>(ABUS)</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91448" y="4419612"/>
            <a:ext cx="5623287" cy="777386"/>
            <a:chOff x="4691448" y="4324426"/>
            <a:chExt cx="5623287"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88091" y="4518013"/>
              <a:ext cx="726644"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38910" y="4527772"/>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189136" y="4526194"/>
              <a:ext cx="706768"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757163" y="4526194"/>
              <a:ext cx="724475"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 D</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781852" y="5876297"/>
            <a:ext cx="9286275"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r" eaLnBrk="1" hangingPunct="1">
              <a:defRPr/>
            </a:pPr>
            <a:r>
              <a:rPr lang="zh-CN" altLang="en-US" sz="2400" dirty="0">
                <a:latin typeface="+mn-ea"/>
                <a:ea typeface="+mn-ea"/>
              </a:rPr>
              <a:t>存储系统容量为</a:t>
            </a:r>
            <a:r>
              <a:rPr lang="en-US" altLang="zh-CN" sz="2400" dirty="0">
                <a:solidFill>
                  <a:srgbClr val="1387B7"/>
                </a:solidFill>
                <a:latin typeface="+mn-ea"/>
                <a:ea typeface="+mn-ea"/>
              </a:rPr>
              <a:t>M</a:t>
            </a:r>
            <a:r>
              <a:rPr lang="zh-CN" altLang="en-US" sz="2400" dirty="0">
                <a:latin typeface="+mn-ea"/>
                <a:ea typeface="+mn-ea"/>
              </a:rPr>
              <a:t>，若使用容量</a:t>
            </a:r>
            <a:r>
              <a:rPr lang="en-US" altLang="zh-CN" sz="2400" dirty="0">
                <a:solidFill>
                  <a:srgbClr val="1387B7"/>
                </a:solidFill>
                <a:latin typeface="+mn-ea"/>
                <a:ea typeface="+mn-ea"/>
              </a:rPr>
              <a:t>l</a:t>
            </a:r>
            <a:r>
              <a:rPr lang="zh-CN" altLang="en-US" sz="2400" dirty="0">
                <a:latin typeface="+mn-ea"/>
                <a:ea typeface="+mn-ea"/>
              </a:rPr>
              <a:t>的芯片，</a:t>
            </a:r>
            <a:r>
              <a:rPr lang="en-US" altLang="zh-CN" sz="2400" dirty="0">
                <a:latin typeface="+mn-ea"/>
                <a:ea typeface="+mn-ea"/>
              </a:rPr>
              <a:t>l&lt;M</a:t>
            </a:r>
            <a:r>
              <a:rPr lang="zh-CN" altLang="en-US" sz="2400" dirty="0">
                <a:latin typeface="+mn-ea"/>
                <a:ea typeface="+mn-ea"/>
              </a:rPr>
              <a:t>，需（</a:t>
            </a:r>
            <a:r>
              <a:rPr lang="en-US" altLang="zh-CN" sz="2400" dirty="0">
                <a:solidFill>
                  <a:srgbClr val="1387B7"/>
                </a:solidFill>
                <a:latin typeface="+mn-ea"/>
                <a:ea typeface="+mn-ea"/>
              </a:rPr>
              <a:t>M/l</a:t>
            </a:r>
            <a:r>
              <a:rPr lang="zh-CN" altLang="en-US" sz="2400" dirty="0">
                <a:latin typeface="+mn-ea"/>
                <a:ea typeface="+mn-ea"/>
              </a:rPr>
              <a:t>）个芯片</a:t>
            </a:r>
            <a:endParaRPr lang="zh-CN" altLang="en-US" sz="2400" dirty="0">
              <a:latin typeface="+mn-ea"/>
              <a:ea typeface="+mn-ea"/>
            </a:endParaRPr>
          </a:p>
        </p:txBody>
      </p:sp>
      <p:grpSp>
        <p:nvGrpSpPr>
          <p:cNvPr id="8" name="Group 56"/>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3051818"/>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 name="组合 97"/>
          <p:cNvGrpSpPr/>
          <p:nvPr/>
        </p:nvGrpSpPr>
        <p:grpSpPr>
          <a:xfrm>
            <a:off x="5542570" y="3051818"/>
            <a:ext cx="1160869" cy="1486746"/>
            <a:chOff x="7722123" y="3328852"/>
            <a:chExt cx="1160869"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4" name="矩形 103"/>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5" name="组合 104"/>
          <p:cNvGrpSpPr/>
          <p:nvPr/>
        </p:nvGrpSpPr>
        <p:grpSpPr>
          <a:xfrm>
            <a:off x="6957640" y="3051818"/>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2" name="组合 111"/>
          <p:cNvGrpSpPr/>
          <p:nvPr/>
        </p:nvGrpSpPr>
        <p:grpSpPr>
          <a:xfrm>
            <a:off x="8955087" y="3062306"/>
            <a:ext cx="1160869" cy="1486746"/>
            <a:chOff x="7864998" y="3328852"/>
            <a:chExt cx="1160869" cy="1486746"/>
          </a:xfrm>
        </p:grpSpPr>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0" name="Group 14"/>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63" y="3352"/>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45200" y="197846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89" name="组合 88"/>
          <p:cNvGrpSpPr/>
          <p:nvPr/>
        </p:nvGrpSpPr>
        <p:grpSpPr>
          <a:xfrm>
            <a:off x="5543879" y="3051582"/>
            <a:ext cx="1160869" cy="1486746"/>
            <a:chOff x="7722123" y="3328852"/>
            <a:chExt cx="1160869" cy="1486746"/>
          </a:xfrm>
        </p:grpSpPr>
        <p:sp>
          <p:nvSpPr>
            <p:cNvPr id="90"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29538" y="3825087"/>
              <a:ext cx="1153454" cy="338554"/>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256K×8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 name="组合 6"/>
          <p:cNvGrpSpPr/>
          <p:nvPr/>
        </p:nvGrpSpPr>
        <p:grpSpPr>
          <a:xfrm>
            <a:off x="4392271" y="1514033"/>
            <a:ext cx="5687704" cy="464434"/>
            <a:chOff x="4392271" y="1514033"/>
            <a:chExt cx="5687704" cy="464434"/>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2" name="Rectangle 13"/>
            <p:cNvSpPr>
              <a:spLocks noChangeAspect="1" noChangeArrowheads="1"/>
            </p:cNvSpPr>
            <p:nvPr/>
          </p:nvSpPr>
          <p:spPr bwMode="auto">
            <a:xfrm>
              <a:off x="4392271" y="1517143"/>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grpSp>
        <p:nvGrpSpPr>
          <p:cNvPr id="133" name="组合 132"/>
          <p:cNvGrpSpPr/>
          <p:nvPr/>
        </p:nvGrpSpPr>
        <p:grpSpPr>
          <a:xfrm>
            <a:off x="6144289" y="700352"/>
            <a:ext cx="2440101" cy="579957"/>
            <a:chOff x="665665" y="4732301"/>
            <a:chExt cx="1887609" cy="579957"/>
          </a:xfrm>
        </p:grpSpPr>
        <p:sp>
          <p:nvSpPr>
            <p:cNvPr id="134" name="矩形 133"/>
            <p:cNvSpPr/>
            <p:nvPr/>
          </p:nvSpPr>
          <p:spPr>
            <a:xfrm>
              <a:off x="665666" y="4732301"/>
              <a:ext cx="1887608" cy="579957"/>
            </a:xfrm>
            <a:prstGeom prst="rect">
              <a:avLst/>
            </a:prstGeom>
            <a:solidFill>
              <a:schemeClr val="tx1"/>
            </a:solidFill>
            <a:ln>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665665" y="4822224"/>
              <a:ext cx="1887609" cy="400110"/>
            </a:xfrm>
            <a:prstGeom prst="rect">
              <a:avLst/>
            </a:prstGeom>
          </p:spPr>
          <p:txBody>
            <a:bodyPr wrap="square">
              <a:spAutoFit/>
            </a:bodyPr>
            <a:lstStyle/>
            <a:p>
              <a:pPr algn="ctr">
                <a:defRPr/>
              </a:pPr>
              <a:r>
                <a:rPr lang="en-US" altLang="zh-CN" sz="2000" b="1" dirty="0">
                  <a:solidFill>
                    <a:schemeClr val="bg1"/>
                  </a:solidFill>
                  <a:latin typeface="+mn-ea"/>
                </a:rPr>
                <a:t>l&gt;M</a:t>
              </a:r>
              <a:r>
                <a:rPr lang="zh-CN" altLang="en-US" sz="2000" b="1" dirty="0">
                  <a:solidFill>
                    <a:schemeClr val="bg1"/>
                  </a:solidFill>
                  <a:latin typeface="+mn-ea"/>
                </a:rPr>
                <a:t>？是否可用？</a:t>
              </a:r>
              <a:endParaRPr lang="en-US" altLang="zh-CN" sz="2000" b="1" dirty="0">
                <a:solidFill>
                  <a:srgbClr val="FF0000"/>
                </a:solidFill>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lef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par>
                    <p:cTn id="91" fill="hold">
                      <p:stCondLst>
                        <p:cond delay="indefinite"/>
                      </p:stCondLst>
                      <p:childTnLst>
                        <p:par>
                          <p:cTn id="92" fill="hold">
                            <p:stCondLst>
                              <p:cond delay="0"/>
                            </p:stCondLst>
                            <p:childTnLst>
                              <p:par>
                                <p:cTn id="93" presetID="35" presetClass="emph" presetSubtype="0" repeatCount="3000" fill="hold" grpId="1" nodeType="clickEffect">
                                  <p:stCondLst>
                                    <p:cond delay="0"/>
                                  </p:stCondLst>
                                  <p:childTnLst>
                                    <p:anim calcmode="discrete" valueType="str">
                                      <p:cBhvr>
                                        <p:cTn id="94" dur="1000" fill="hold"/>
                                        <p:tgtEl>
                                          <p:spTgt spid="920610"/>
                                        </p:tgtEl>
                                        <p:attrNameLst>
                                          <p:attrName>style.visibility</p:attrName>
                                        </p:attrNameLst>
                                      </p:cBhvr>
                                      <p:tavLst>
                                        <p:tav tm="0">
                                          <p:val>
                                            <p:strVal val="hidden"/>
                                          </p:val>
                                        </p:tav>
                                        <p:tav tm="50000">
                                          <p:val>
                                            <p:strVal val="visible"/>
                                          </p:val>
                                        </p:tav>
                                      </p:tavLst>
                                    </p:anim>
                                  </p:childTnLst>
                                </p:cTn>
                              </p:par>
                              <p:par>
                                <p:cTn id="95" presetID="35" presetClass="emph" presetSubtype="0" repeatCount="3000" fill="hold" nodeType="withEffect">
                                  <p:stCondLst>
                                    <p:cond delay="0"/>
                                  </p:stCondLst>
                                  <p:childTnLst>
                                    <p:anim calcmode="discrete" valueType="str">
                                      <p:cBhvr>
                                        <p:cTn id="96" dur="1000" fill="hold"/>
                                        <p:tgtEl>
                                          <p:spTgt spid="5"/>
                                        </p:tgtEl>
                                        <p:attrNameLst>
                                          <p:attrName>style.visibility</p:attrName>
                                        </p:attrNameLst>
                                      </p:cBhvr>
                                      <p:tavLst>
                                        <p:tav tm="0">
                                          <p:val>
                                            <p:strVal val="hidden"/>
                                          </p:val>
                                        </p:tav>
                                        <p:tav tm="50000">
                                          <p:val>
                                            <p:strVal val="visible"/>
                                          </p:val>
                                        </p:tav>
                                      </p:tavLst>
                                    </p:anim>
                                  </p:childTnLst>
                                </p:cTn>
                              </p:par>
                              <p:par>
                                <p:cTn id="97" presetID="35" presetClass="emph" presetSubtype="0" repeatCount="3000" fill="hold" grpId="1" nodeType="withEffect">
                                  <p:stCondLst>
                                    <p:cond delay="0"/>
                                  </p:stCondLst>
                                  <p:childTnLst>
                                    <p:anim calcmode="discrete" valueType="str">
                                      <p:cBhvr>
                                        <p:cTn id="98" dur="1000" fill="hold"/>
                                        <p:tgtEl>
                                          <p:spTgt spid="77"/>
                                        </p:tgtEl>
                                        <p:attrNameLst>
                                          <p:attrName>style.visibility</p:attrName>
                                        </p:attrNameLst>
                                      </p:cBhvr>
                                      <p:tavLst>
                                        <p:tav tm="0">
                                          <p:val>
                                            <p:strVal val="hidden"/>
                                          </p:val>
                                        </p:tav>
                                        <p:tav tm="50000">
                                          <p:val>
                                            <p:strVal val="visible"/>
                                          </p:val>
                                        </p:tav>
                                      </p:tavLst>
                                    </p:anim>
                                  </p:childTnLst>
                                </p:cTn>
                              </p:par>
                              <p:par>
                                <p:cTn id="99" presetID="35" presetClass="emph" presetSubtype="0" repeatCount="3000" fill="hold" grpId="1" nodeType="withEffect">
                                  <p:stCondLst>
                                    <p:cond delay="0"/>
                                  </p:stCondLst>
                                  <p:childTnLst>
                                    <p:anim calcmode="discrete" valueType="str">
                                      <p:cBhvr>
                                        <p:cTn id="100" dur="1000" fill="hold"/>
                                        <p:tgtEl>
                                          <p:spTgt spid="76"/>
                                        </p:tgtEl>
                                        <p:attrNameLst>
                                          <p:attrName>style.visibility</p:attrName>
                                        </p:attrNameLst>
                                      </p:cBhvr>
                                      <p:tavLst>
                                        <p:tav tm="0">
                                          <p:val>
                                            <p:strVal val="hidden"/>
                                          </p:val>
                                        </p:tav>
                                        <p:tav tm="50000">
                                          <p:val>
                                            <p:strVal val="visible"/>
                                          </p:val>
                                        </p:tav>
                                      </p:tavLst>
                                    </p:anim>
                                  </p:childTnLst>
                                </p:cTn>
                              </p:par>
                            </p:childTnLst>
                          </p:cTn>
                        </p:par>
                      </p:childTnLst>
                    </p:cTn>
                  </p:par>
                  <p:par>
                    <p:cTn id="101" fill="hold">
                      <p:stCondLst>
                        <p:cond delay="indefinite"/>
                      </p:stCondLst>
                      <p:childTnLst>
                        <p:par>
                          <p:cTn id="102" fill="hold">
                            <p:stCondLst>
                              <p:cond delay="0"/>
                            </p:stCondLst>
                            <p:childTnLst>
                              <p:par>
                                <p:cTn id="103" presetID="35" presetClass="emph" presetSubtype="0" repeatCount="3000" fill="hold" nodeType="clickEffect">
                                  <p:stCondLst>
                                    <p:cond delay="0"/>
                                  </p:stCondLst>
                                  <p:childTnLst>
                                    <p:anim calcmode="discrete" valueType="str">
                                      <p:cBhvr>
                                        <p:cTn id="104"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1" repeatCount="3000"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up)">
                                      <p:cBhvr>
                                        <p:cTn id="109" dur="500"/>
                                        <p:tgtEl>
                                          <p:spTgt spid="85"/>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repeatCount="3000" fill="hold" nodeType="clickEffect">
                                  <p:stCondLst>
                                    <p:cond delay="0"/>
                                  </p:stCondLst>
                                  <p:childTnLst>
                                    <p:set>
                                      <p:cBhvr>
                                        <p:cTn id="113" dur="1" fill="hold">
                                          <p:stCondLst>
                                            <p:cond delay="0"/>
                                          </p:stCondLst>
                                        </p:cTn>
                                        <p:tgtEl>
                                          <p:spTgt spid="89"/>
                                        </p:tgtEl>
                                        <p:attrNameLst>
                                          <p:attrName>style.visibility</p:attrName>
                                        </p:attrNameLst>
                                      </p:cBhvr>
                                      <p:to>
                                        <p:strVal val="visible"/>
                                      </p:to>
                                    </p:set>
                                    <p:animEffect transition="in" filter="wipe(up)">
                                      <p:cBhvr>
                                        <p:cTn id="114" dur="500"/>
                                        <p:tgtEl>
                                          <p:spTgt spid="89"/>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33"/>
                                        </p:tgtEl>
                                        <p:attrNameLst>
                                          <p:attrName>style.visibility</p:attrName>
                                        </p:attrNameLst>
                                      </p:cBhvr>
                                      <p:to>
                                        <p:strVal val="visible"/>
                                      </p:to>
                                    </p:set>
                                    <p:animEffect transition="in" filter="wipe(left)">
                                      <p:cBhvr>
                                        <p:cTn id="119"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0" grpId="1" animBg="1"/>
      <p:bldP spid="920611" grpId="0" animBg="1"/>
      <p:bldP spid="920612" grpId="0" animBg="1"/>
      <p:bldP spid="920630" grpId="0"/>
      <p:bldP spid="76" grpId="0" animBg="1"/>
      <p:bldP spid="76" grpId="1" animBg="1"/>
      <p:bldP spid="77" grpId="0" animBg="1"/>
      <p:bldP spid="77" grpId="1" animBg="1"/>
      <p:bldP spid="78" grpId="0"/>
      <p:bldP spid="8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rgbClr val="92D050"/>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rgbClr val="92D050"/>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830997"/>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a:p>
              <a:pPr algn="ctr">
                <a:defRPr/>
              </a:pP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b="1" dirty="0">
                  <a:latin typeface="Times New Roman" panose="02020603050405020304" pitchFamily="18" charset="0"/>
                  <a:cs typeface="Times New Roman" panose="02020603050405020304" pitchFamily="18" charset="0"/>
                </a:rPr>
                <a:t>256K×8</a:t>
              </a:r>
              <a:endParaRPr lang="en-US" altLang="zh-CN" sz="1600" b="1" dirty="0">
                <a:latin typeface="Times New Roman" panose="02020603050405020304" pitchFamily="18" charset="0"/>
                <a:cs typeface="Times New Roman" panose="02020603050405020304" pitchFamily="18" charset="0"/>
              </a:endParaRPr>
            </a:p>
            <a:p>
              <a:pPr algn="ctr">
                <a:defRPr/>
              </a:pPr>
              <a:r>
                <a:rPr lang="en-US" altLang="zh-CN" sz="1600" dirty="0">
                  <a:solidFill>
                    <a:srgbClr val="003300"/>
                  </a:solidFill>
                  <a:latin typeface="Times New Roman" panose="02020603050405020304" pitchFamily="18" charset="0"/>
                  <a:cs typeface="Times New Roman" panose="02020603050405020304" pitchFamily="18" charset="0"/>
                </a:rPr>
                <a:t>4</a:t>
              </a:r>
              <a:r>
                <a:rPr lang="zh-CN" altLang="en-US" sz="1600" dirty="0">
                  <a:solidFill>
                    <a:srgbClr val="003300"/>
                  </a:solidFill>
                  <a:latin typeface="Times New Roman" panose="02020603050405020304" pitchFamily="18" charset="0"/>
                  <a:cs typeface="Times New Roman" panose="02020603050405020304" pitchFamily="18" charset="0"/>
                </a:rPr>
                <a:t>片</a:t>
              </a:r>
              <a:endParaRPr lang="en-US" altLang="zh-CN" sz="1600" dirty="0">
                <a:solidFill>
                  <a:srgbClr val="003300"/>
                </a:solidFill>
                <a:latin typeface="Times New Roman" panose="02020603050405020304" pitchFamily="18" charset="0"/>
                <a:cs typeface="Times New Roman" panose="02020603050405020304" pitchFamily="18" charset="0"/>
              </a:endParaRPr>
            </a:p>
          </p:txBody>
        </p:sp>
      </p:grpSp>
      <p:grpSp>
        <p:nvGrpSpPr>
          <p:cNvPr id="2" name="Group 2"/>
          <p:cNvGrpSpPr/>
          <p:nvPr/>
        </p:nvGrpSpPr>
        <p:grpSpPr bwMode="auto">
          <a:xfrm>
            <a:off x="3551238" y="2719384"/>
            <a:ext cx="5656256" cy="364287"/>
            <a:chOff x="1277" y="2074"/>
            <a:chExt cx="3563" cy="284"/>
          </a:xfrm>
        </p:grpSpPr>
        <p:sp>
          <p:nvSpPr>
            <p:cNvPr id="164911" name="Line 3"/>
            <p:cNvSpPr>
              <a:spLocks noChangeAspect="1" noChangeShapeType="1"/>
            </p:cNvSpPr>
            <p:nvPr/>
          </p:nvSpPr>
          <p:spPr bwMode="auto">
            <a:xfrm flipV="1">
              <a:off x="1806"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2" name="Line 4"/>
            <p:cNvSpPr>
              <a:spLocks noChangeAspect="1" noChangeShapeType="1"/>
            </p:cNvSpPr>
            <p:nvPr/>
          </p:nvSpPr>
          <p:spPr bwMode="auto">
            <a:xfrm flipV="1">
              <a:off x="269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zh-CN" altLang="en-US" dirty="0"/>
              <a:t>综合扩展</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17-0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p:nvPr/>
        </p:nvGrpSpPr>
        <p:grpSpPr bwMode="auto">
          <a:xfrm>
            <a:off x="5021212" y="1982126"/>
            <a:ext cx="4852988" cy="1111236"/>
            <a:chOff x="2058" y="1520"/>
            <a:chExt cx="3057" cy="835"/>
          </a:xfrm>
        </p:grpSpPr>
        <p:sp>
          <p:nvSpPr>
            <p:cNvPr id="164897" name="Line 44"/>
            <p:cNvSpPr>
              <a:spLocks noChangeAspect="1" noChangeShapeType="1"/>
            </p:cNvSpPr>
            <p:nvPr/>
          </p:nvSpPr>
          <p:spPr bwMode="auto">
            <a:xfrm flipV="1">
              <a:off x="2955"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0"/>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31</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138374"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841083" y="5814119"/>
            <a:ext cx="10594581"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r" eaLnBrk="1" hangingPunct="1">
              <a:defRPr/>
            </a:pPr>
            <a:r>
              <a:rPr lang="zh-CN" altLang="en-US" sz="2400" dirty="0">
                <a:latin typeface="+mn-ea"/>
                <a:ea typeface="+mn-ea"/>
              </a:rPr>
              <a:t>存储系统 </a:t>
            </a:r>
            <a:r>
              <a:rPr lang="en-US" altLang="zh-CN" sz="2400" dirty="0">
                <a:solidFill>
                  <a:srgbClr val="1387B7"/>
                </a:solidFill>
                <a:latin typeface="+mn-ea"/>
                <a:ea typeface="+mn-ea"/>
              </a:rPr>
              <a:t>M*N</a:t>
            </a:r>
            <a:r>
              <a:rPr lang="zh-CN" altLang="en-US" sz="2400" dirty="0">
                <a:latin typeface="+mn-ea"/>
                <a:ea typeface="+mn-ea"/>
              </a:rPr>
              <a:t>位，若使用</a:t>
            </a:r>
            <a:r>
              <a:rPr lang="en-US" altLang="zh-CN" sz="2400" dirty="0">
                <a:solidFill>
                  <a:srgbClr val="1387B7"/>
                </a:solidFill>
                <a:latin typeface="+mn-ea"/>
                <a:ea typeface="+mn-ea"/>
              </a:rPr>
              <a:t>l*k</a:t>
            </a:r>
            <a:r>
              <a:rPr lang="zh-CN" altLang="en-US" sz="2400" dirty="0">
                <a:latin typeface="+mn-ea"/>
                <a:ea typeface="+mn-ea"/>
              </a:rPr>
              <a:t>位的芯片，</a:t>
            </a:r>
            <a:r>
              <a:rPr lang="en-US" altLang="zh-CN" sz="2400" dirty="0">
                <a:latin typeface="+mn-ea"/>
                <a:ea typeface="+mn-ea"/>
              </a:rPr>
              <a:t>l&lt;</a:t>
            </a:r>
            <a:r>
              <a:rPr lang="en-US" altLang="zh-CN" sz="2400" dirty="0" err="1">
                <a:latin typeface="+mn-ea"/>
                <a:ea typeface="+mn-ea"/>
              </a:rPr>
              <a:t>M,k</a:t>
            </a:r>
            <a:r>
              <a:rPr lang="en-US" altLang="zh-CN" sz="2400" dirty="0">
                <a:latin typeface="+mn-ea"/>
                <a:ea typeface="+mn-ea"/>
              </a:rPr>
              <a:t>&lt;N</a:t>
            </a:r>
            <a:r>
              <a:rPr lang="zh-CN" altLang="en-US" sz="2400" dirty="0">
                <a:latin typeface="+mn-ea"/>
                <a:ea typeface="+mn-ea"/>
              </a:rPr>
              <a:t>，需</a:t>
            </a:r>
            <a:r>
              <a:rPr lang="zh-CN" altLang="en-US" sz="2400" dirty="0">
                <a:solidFill>
                  <a:srgbClr val="1387B7"/>
                </a:solidFill>
                <a:latin typeface="+mn-ea"/>
                <a:ea typeface="+mn-ea"/>
              </a:rPr>
              <a:t>（</a:t>
            </a:r>
            <a:r>
              <a:rPr lang="en-US" altLang="zh-CN" sz="2400" dirty="0">
                <a:solidFill>
                  <a:srgbClr val="1387B7"/>
                </a:solidFill>
                <a:latin typeface="+mn-ea"/>
                <a:ea typeface="+mn-ea"/>
              </a:rPr>
              <a:t>M/l</a:t>
            </a:r>
            <a:r>
              <a:rPr lang="zh-CN" altLang="en-US" sz="2400" dirty="0">
                <a:solidFill>
                  <a:srgbClr val="1387B7"/>
                </a:solidFill>
                <a:latin typeface="+mn-ea"/>
                <a:ea typeface="+mn-ea"/>
              </a:rPr>
              <a:t>）*</a:t>
            </a:r>
            <a:r>
              <a:rPr lang="en-US" altLang="zh-CN" sz="2400" dirty="0">
                <a:solidFill>
                  <a:srgbClr val="1387B7"/>
                </a:solidFill>
                <a:latin typeface="+mn-ea"/>
                <a:ea typeface="+mn-ea"/>
              </a:rPr>
              <a:t>(N/k)</a:t>
            </a:r>
            <a:r>
              <a:rPr lang="zh-CN" altLang="en-US" sz="2400" dirty="0">
                <a:latin typeface="+mn-ea"/>
                <a:ea typeface="+mn-ea"/>
              </a:rPr>
              <a:t>个芯片</a:t>
            </a:r>
            <a:endParaRPr lang="zh-CN" altLang="en-US" sz="2400" dirty="0">
              <a:latin typeface="+mn-ea"/>
              <a:ea typeface="+mn-ea"/>
            </a:endParaRPr>
          </a:p>
        </p:txBody>
      </p:sp>
      <p:grpSp>
        <p:nvGrpSpPr>
          <p:cNvPr id="8" name="Group 56"/>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20-0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Times New Roman" panose="02020603050405020304" pitchFamily="18" charset="0"/>
                  <a:cs typeface="Times New Roman" panose="02020603050405020304" pitchFamily="18" charset="0"/>
                </a:rPr>
                <a:t>CPU</a:t>
              </a:r>
              <a:endParaRPr lang="en-US" altLang="zh-CN" sz="2400" b="1" dirty="0">
                <a:latin typeface="Times New Roman" panose="02020603050405020304" pitchFamily="18" charset="0"/>
                <a:cs typeface="Times New Roman" panose="02020603050405020304" pitchFamily="18" charset="0"/>
              </a:endParaRPr>
            </a:p>
          </p:txBody>
        </p:sp>
        <p:sp>
          <p:nvSpPr>
            <p:cNvPr id="126" name="Rectangle 20"/>
            <p:cNvSpPr>
              <a:spLocks noChangeAspect="1" noChangeArrowheads="1"/>
            </p:cNvSpPr>
            <p:nvPr/>
          </p:nvSpPr>
          <p:spPr bwMode="auto">
            <a:xfrm>
              <a:off x="663" y="3352"/>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31</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20-18</a:t>
            </a:r>
            <a:endParaRPr lang="en-US" altLang="zh-CN" b="1" dirty="0">
              <a:latin typeface="Times New Roman" panose="02020603050405020304" pitchFamily="18" charset="0"/>
              <a:cs typeface="Times New Roman" panose="02020603050405020304" pitchFamily="18" charset="0"/>
            </a:endParaRPr>
          </a:p>
        </p:txBody>
      </p:sp>
      <p:sp>
        <p:nvSpPr>
          <p:cNvPr id="85" name="Line 44"/>
          <p:cNvSpPr>
            <a:spLocks noChangeAspect="1" noChangeShapeType="1"/>
          </p:cNvSpPr>
          <p:nvPr/>
        </p:nvSpPr>
        <p:spPr bwMode="auto">
          <a:xfrm flipV="1">
            <a:off x="6451922" y="1963227"/>
            <a:ext cx="0" cy="1092763"/>
          </a:xfrm>
          <a:prstGeom prst="line">
            <a:avLst/>
          </a:prstGeom>
          <a:noFill/>
          <a:ln w="28575" cap="sq">
            <a:solidFill>
              <a:srgbClr val="00CC00"/>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98022" y="1561989"/>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7</a:t>
              </a:r>
              <a:endParaRPr lang="en-US" altLang="zh-CN" b="1" dirty="0">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0630"/>
                                        </p:tgtEl>
                                        <p:attrNameLst>
                                          <p:attrName>style.visibility</p:attrName>
                                        </p:attrNameLst>
                                      </p:cBhvr>
                                      <p:to>
                                        <p:strVal val="visible"/>
                                      </p:to>
                                    </p:set>
                                    <p:animEffect transition="in" filter="wipe(left)">
                                      <p:cBhvr>
                                        <p:cTn id="7"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630" grpId="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8207081" y="3243600"/>
            <a:ext cx="1984489" cy="1987337"/>
          </a:xfrm>
          <a:prstGeom prst="rect">
            <a:avLst/>
          </a:prstGeom>
        </p:spPr>
      </p:pic>
      <p:sp>
        <p:nvSpPr>
          <p:cNvPr id="2" name="标题 1"/>
          <p:cNvSpPr>
            <a:spLocks noGrp="1"/>
          </p:cNvSpPr>
          <p:nvPr>
            <p:ph type="title"/>
          </p:nvPr>
        </p:nvSpPr>
        <p:spPr/>
        <p:txBody>
          <a:bodyPr/>
          <a:lstStyle/>
          <a:p>
            <a:r>
              <a:rPr lang="en-US" altLang="zh-CN" dirty="0"/>
              <a:t>16</a:t>
            </a:r>
            <a:r>
              <a:rPr lang="zh-CN" altLang="en-US" dirty="0"/>
              <a:t>*</a:t>
            </a:r>
            <a:r>
              <a:rPr lang="en-US" altLang="zh-CN" dirty="0"/>
              <a:t>16</a:t>
            </a:r>
            <a:r>
              <a:rPr lang="zh-CN" altLang="en-US" dirty="0"/>
              <a:t>点阵字库设计</a:t>
            </a:r>
            <a:endParaRPr lang="zh-CN" altLang="en-US" dirty="0"/>
          </a:p>
        </p:txBody>
      </p:sp>
      <p:sp>
        <p:nvSpPr>
          <p:cNvPr id="3" name="内容占位符 2"/>
          <p:cNvSpPr>
            <a:spLocks noGrp="1"/>
          </p:cNvSpPr>
          <p:nvPr>
            <p:ph idx="1"/>
          </p:nvPr>
        </p:nvSpPr>
        <p:spPr/>
        <p:txBody>
          <a:bodyPr>
            <a:normAutofit/>
          </a:bodyPr>
          <a:lstStyle/>
          <a:p>
            <a:r>
              <a:rPr lang="zh-CN" altLang="en-US" b="1" dirty="0">
                <a:solidFill>
                  <a:srgbClr val="1387B7"/>
                </a:solidFill>
              </a:rPr>
              <a:t>汉字字库</a:t>
            </a:r>
            <a:r>
              <a:rPr lang="zh-CN" altLang="en-US" dirty="0"/>
              <a:t>：用于输出汉字字形码</a:t>
            </a:r>
            <a:endParaRPr lang="en-US" altLang="zh-CN" dirty="0"/>
          </a:p>
          <a:p>
            <a:pPr lvl="1"/>
            <a:r>
              <a:rPr lang="zh-CN" altLang="en-US" dirty="0"/>
              <a:t>输入：区号，位号</a:t>
            </a:r>
            <a:endParaRPr lang="en-US" altLang="zh-CN" dirty="0"/>
          </a:p>
          <a:p>
            <a:pPr lvl="1"/>
            <a:r>
              <a:rPr lang="zh-CN" altLang="en-US" dirty="0"/>
              <a:t>输出：对应汉字编码的字形码（字模码）</a:t>
            </a:r>
            <a:endParaRPr lang="en-US" altLang="zh-CN" dirty="0"/>
          </a:p>
          <a:p>
            <a:r>
              <a:rPr lang="en-US" altLang="zh-CN" dirty="0"/>
              <a:t>16*16</a:t>
            </a:r>
            <a:r>
              <a:rPr lang="zh-CN" altLang="en-US" dirty="0"/>
              <a:t>点阵需</a:t>
            </a:r>
            <a:r>
              <a:rPr lang="en-US" altLang="zh-CN" dirty="0"/>
              <a:t>256</a:t>
            </a:r>
            <a:r>
              <a:rPr lang="zh-CN" altLang="en-US" dirty="0"/>
              <a:t>位才能显示一个汉字</a:t>
            </a:r>
            <a:endParaRPr lang="en-US" altLang="zh-CN" dirty="0"/>
          </a:p>
          <a:p>
            <a:pPr lvl="1"/>
            <a:r>
              <a:rPr lang="zh-CN" altLang="en-US" dirty="0"/>
              <a:t>字库存储单元位宽应该为</a:t>
            </a:r>
            <a:r>
              <a:rPr lang="en-US" altLang="zh-CN" dirty="0"/>
              <a:t>256</a:t>
            </a:r>
            <a:r>
              <a:rPr lang="zh-CN" altLang="en-US" dirty="0"/>
              <a:t>位</a:t>
            </a:r>
            <a:endParaRPr lang="en-US" altLang="zh-CN" dirty="0"/>
          </a:p>
          <a:p>
            <a:pPr lvl="1"/>
            <a:r>
              <a:rPr lang="en-US" altLang="zh-CN" dirty="0" err="1"/>
              <a:t>Logisim</a:t>
            </a:r>
            <a:r>
              <a:rPr lang="en-US" altLang="zh-CN" dirty="0"/>
              <a:t> </a:t>
            </a:r>
            <a:r>
              <a:rPr lang="zh-CN" altLang="en-US" dirty="0"/>
              <a:t>中</a:t>
            </a:r>
            <a:r>
              <a:rPr lang="en-US" altLang="zh-CN" dirty="0"/>
              <a:t>ROM</a:t>
            </a:r>
            <a:r>
              <a:rPr lang="zh-CN" altLang="en-US" dirty="0"/>
              <a:t>数据位宽最多</a:t>
            </a:r>
            <a:r>
              <a:rPr lang="en-US" altLang="zh-CN" dirty="0"/>
              <a:t>32</a:t>
            </a:r>
            <a:r>
              <a:rPr lang="zh-CN" altLang="en-US" dirty="0"/>
              <a:t>位</a:t>
            </a:r>
            <a:endParaRPr lang="en-US" altLang="zh-CN" dirty="0"/>
          </a:p>
          <a:p>
            <a:pPr lvl="1"/>
            <a:r>
              <a:rPr lang="zh-CN" altLang="en-US" dirty="0"/>
              <a:t>位扩展</a:t>
            </a:r>
            <a:endParaRPr lang="en-US" altLang="zh-CN" dirty="0"/>
          </a:p>
          <a:p>
            <a:pPr lvl="2"/>
            <a:r>
              <a:rPr lang="en-US" altLang="zh-CN" dirty="0"/>
              <a:t>8</a:t>
            </a:r>
            <a:r>
              <a:rPr lang="zh-CN" altLang="en-US" dirty="0"/>
              <a:t>个</a:t>
            </a:r>
            <a:r>
              <a:rPr lang="en-US" altLang="zh-CN" dirty="0"/>
              <a:t>16K</a:t>
            </a:r>
            <a:r>
              <a:rPr lang="zh-CN" altLang="en-US" dirty="0"/>
              <a:t>*</a:t>
            </a:r>
            <a:r>
              <a:rPr lang="en-US" altLang="zh-CN" dirty="0"/>
              <a:t>32</a:t>
            </a:r>
            <a:r>
              <a:rPr lang="zh-CN" altLang="en-US" dirty="0"/>
              <a:t>位的</a:t>
            </a:r>
            <a:r>
              <a:rPr lang="en-US" altLang="zh-CN" dirty="0"/>
              <a:t>ROM</a:t>
            </a:r>
            <a:r>
              <a:rPr lang="zh-CN" altLang="en-US" dirty="0"/>
              <a:t>存储器</a:t>
            </a:r>
            <a:endParaRPr lang="en-US" altLang="zh-CN" dirty="0"/>
          </a:p>
          <a:p>
            <a:pPr lvl="2"/>
            <a:r>
              <a:rPr lang="en-US" altLang="zh-CN" dirty="0"/>
              <a:t>256</a:t>
            </a:r>
            <a:r>
              <a:rPr lang="zh-CN" altLang="en-US" dirty="0"/>
              <a:t>位最终输出到</a:t>
            </a:r>
            <a:r>
              <a:rPr lang="en-US" altLang="zh-CN" dirty="0"/>
              <a:t>8</a:t>
            </a:r>
            <a:r>
              <a:rPr lang="zh-CN" altLang="en-US" dirty="0"/>
              <a:t>个</a:t>
            </a:r>
            <a:r>
              <a:rPr lang="en-US" altLang="zh-CN" dirty="0"/>
              <a:t>32</a:t>
            </a:r>
            <a:r>
              <a:rPr lang="zh-CN" altLang="en-US" dirty="0"/>
              <a:t>位输出引脚</a:t>
            </a:r>
            <a:endParaRPr lang="en-US" altLang="zh-CN" dirty="0"/>
          </a:p>
          <a:p>
            <a:pPr lvl="1"/>
            <a:endParaRPr lang="en-US" altLang="zh-CN" dirty="0"/>
          </a:p>
          <a:p>
            <a:pPr lvl="1"/>
            <a:endParaRPr lang="en-US" altLang="zh-CN" dirty="0"/>
          </a:p>
          <a:p>
            <a:endParaRPr lang="en-US" altLang="zh-CN" dirty="0"/>
          </a:p>
          <a:p>
            <a:pPr marL="0" indent="0">
              <a:buNone/>
            </a:pPr>
            <a:endParaRPr lang="en-US" altLang="zh-CN" dirty="0"/>
          </a:p>
          <a:p>
            <a:pPr marL="0" indent="0">
              <a:buNone/>
            </a:pPr>
            <a:endParaRPr lang="zh-CN" altLang="en-US" dirty="0"/>
          </a:p>
        </p:txBody>
      </p:sp>
      <p:grpSp>
        <p:nvGrpSpPr>
          <p:cNvPr id="10" name="组合 9"/>
          <p:cNvGrpSpPr/>
          <p:nvPr/>
        </p:nvGrpSpPr>
        <p:grpSpPr>
          <a:xfrm>
            <a:off x="7544556" y="5378753"/>
            <a:ext cx="4647444" cy="1268544"/>
            <a:chOff x="6790879" y="4176812"/>
            <a:chExt cx="4647444" cy="1268544"/>
          </a:xfrm>
        </p:grpSpPr>
        <p:pic>
          <p:nvPicPr>
            <p:cNvPr id="11" name="图片 10"/>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848890" y="4176812"/>
              <a:ext cx="1589433" cy="1268544"/>
            </a:xfrm>
            <a:prstGeom prst="rect">
              <a:avLst/>
            </a:prstGeom>
          </p:spPr>
        </p:pic>
        <p:pic>
          <p:nvPicPr>
            <p:cNvPr id="12" name="图片 11"/>
            <p:cNvPicPr>
              <a:picLocks noChangeAspect="1"/>
            </p:cNvPicPr>
            <p:nvPr/>
          </p:nvPicPr>
          <p:blipFill>
            <a:blip r:embed="rId3"/>
            <a:stretch>
              <a:fillRect/>
            </a:stretch>
          </p:blipFill>
          <p:spPr>
            <a:xfrm>
              <a:off x="6790879" y="4310173"/>
              <a:ext cx="2993395" cy="816935"/>
            </a:xfrm>
            <a:prstGeom prst="rect">
              <a:avLst/>
            </a:prstGeom>
          </p:spPr>
        </p:pic>
      </p:grpSp>
      <p:pic>
        <p:nvPicPr>
          <p:cNvPr id="7" name="图片 6"/>
          <p:cNvPicPr>
            <a:picLocks noChangeAspect="1"/>
          </p:cNvPicPr>
          <p:nvPr/>
        </p:nvPicPr>
        <p:blipFill>
          <a:blip r:embed="rId4"/>
          <a:stretch>
            <a:fillRect/>
          </a:stretch>
        </p:blipFill>
        <p:spPr>
          <a:xfrm>
            <a:off x="6651047" y="984185"/>
            <a:ext cx="4443673" cy="21115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字库设计实验</a:t>
            </a:r>
            <a:endParaRPr lang="zh-CN" altLang="en-US" dirty="0"/>
          </a:p>
        </p:txBody>
      </p:sp>
      <p:pic>
        <p:nvPicPr>
          <p:cNvPr id="5" name="内容占位符 4"/>
          <p:cNvPicPr>
            <a:picLocks noGrp="1" noChangeAspect="1"/>
          </p:cNvPicPr>
          <p:nvPr>
            <p:ph idx="1"/>
          </p:nvPr>
        </p:nvPicPr>
        <p:blipFill rotWithShape="1">
          <a:blip r:embed="rId1"/>
          <a:srcRect l="18402" t="26631" r="12380" b="29756"/>
          <a:stretch>
            <a:fillRect/>
          </a:stretch>
        </p:blipFill>
        <p:spPr>
          <a:xfrm>
            <a:off x="1047547" y="947342"/>
            <a:ext cx="10044775" cy="3560174"/>
          </a:xfrm>
          <a:prstGeom prst="rect">
            <a:avLst/>
          </a:prstGeom>
        </p:spPr>
      </p:pic>
      <p:sp>
        <p:nvSpPr>
          <p:cNvPr id="6" name="内容占位符 2"/>
          <p:cNvSpPr txBox="1"/>
          <p:nvPr/>
        </p:nvSpPr>
        <p:spPr bwMode="auto">
          <a:xfrm>
            <a:off x="1291256" y="4743080"/>
            <a:ext cx="10113343" cy="21149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nSpc>
                <a:spcPct val="150000"/>
              </a:lnSpc>
            </a:pPr>
            <a:r>
              <a:rPr lang="zh-CN" altLang="en-US" sz="2600" kern="0" dirty="0"/>
              <a:t>用</a:t>
            </a:r>
            <a:r>
              <a:rPr lang="en-US" altLang="zh-CN" sz="2600" kern="0" dirty="0"/>
              <a:t>4</a:t>
            </a:r>
            <a:r>
              <a:rPr lang="zh-CN" altLang="en-US" sz="2600" kern="0" dirty="0"/>
              <a:t>片</a:t>
            </a:r>
            <a:r>
              <a:rPr lang="en-US" altLang="zh-CN" sz="2600" kern="0" dirty="0">
                <a:solidFill>
                  <a:srgbClr val="1387B7"/>
                </a:solidFill>
              </a:rPr>
              <a:t>4K</a:t>
            </a:r>
            <a:r>
              <a:rPr lang="zh-CN" altLang="en-US" sz="2600" kern="0" dirty="0">
                <a:solidFill>
                  <a:srgbClr val="1387B7"/>
                </a:solidFill>
              </a:rPr>
              <a:t>*</a:t>
            </a:r>
            <a:r>
              <a:rPr lang="en-US" altLang="zh-CN" sz="2600" kern="0" dirty="0">
                <a:solidFill>
                  <a:srgbClr val="1387B7"/>
                </a:solidFill>
              </a:rPr>
              <a:t>32</a:t>
            </a:r>
            <a:r>
              <a:rPr lang="zh-CN" altLang="en-US" sz="2600" kern="0" dirty="0"/>
              <a:t>位的</a:t>
            </a:r>
            <a:r>
              <a:rPr lang="en-US" altLang="zh-CN" sz="2600" kern="0" dirty="0"/>
              <a:t>ROM </a:t>
            </a:r>
            <a:r>
              <a:rPr lang="zh-CN" altLang="en-US" sz="2600" kern="0" dirty="0"/>
              <a:t>替换其中一片</a:t>
            </a:r>
            <a:r>
              <a:rPr lang="en-US" altLang="zh-CN" sz="2600" kern="0" dirty="0"/>
              <a:t>16K</a:t>
            </a:r>
            <a:r>
              <a:rPr lang="zh-CN" altLang="en-US" sz="2600" kern="0" dirty="0"/>
              <a:t>*</a:t>
            </a:r>
            <a:r>
              <a:rPr lang="en-US" altLang="zh-CN" sz="2600" kern="0" dirty="0"/>
              <a:t>32</a:t>
            </a:r>
            <a:r>
              <a:rPr lang="zh-CN" altLang="en-US" sz="2600" kern="0" dirty="0"/>
              <a:t>位器件</a:t>
            </a:r>
            <a:endParaRPr lang="en-US" altLang="zh-CN" sz="2600" kern="0" dirty="0"/>
          </a:p>
          <a:p>
            <a:pPr lvl="1">
              <a:lnSpc>
                <a:spcPct val="150000"/>
              </a:lnSpc>
            </a:pPr>
            <a:r>
              <a:rPr lang="zh-CN" altLang="en-US" sz="2200" kern="0" dirty="0"/>
              <a:t>容量扩展（地址总线扩展）</a:t>
            </a:r>
            <a:endParaRPr lang="en-US" altLang="zh-CN" sz="2200" kern="0" dirty="0"/>
          </a:p>
          <a:p>
            <a:pPr lvl="1">
              <a:lnSpc>
                <a:spcPct val="150000"/>
              </a:lnSpc>
            </a:pPr>
            <a:r>
              <a:rPr lang="zh-CN" altLang="en-US" sz="2200" kern="0" dirty="0"/>
              <a:t>原字库文件数据如何分布？</a:t>
            </a:r>
            <a:endParaRPr lang="zh-CN" altLang="en-US" kern="0" dirty="0"/>
          </a:p>
          <a:p>
            <a:pPr marL="0" indent="0">
              <a:lnSpc>
                <a:spcPct val="150000"/>
              </a:lnSpc>
              <a:buNone/>
            </a:pPr>
            <a:endParaRPr lang="zh-CN" altLang="en-US" kern="0" dirty="0"/>
          </a:p>
        </p:txBody>
      </p:sp>
      <p:sp>
        <p:nvSpPr>
          <p:cNvPr id="7" name="矩形 6"/>
          <p:cNvSpPr/>
          <p:nvPr/>
        </p:nvSpPr>
        <p:spPr>
          <a:xfrm>
            <a:off x="6750964"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8" name="矩形 7"/>
          <p:cNvSpPr/>
          <p:nvPr/>
        </p:nvSpPr>
        <p:spPr>
          <a:xfrm>
            <a:off x="1773499"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9" name="矩形 8"/>
          <p:cNvSpPr/>
          <p:nvPr/>
        </p:nvSpPr>
        <p:spPr>
          <a:xfrm>
            <a:off x="1773498"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0" name="矩形 9"/>
          <p:cNvSpPr/>
          <p:nvPr/>
        </p:nvSpPr>
        <p:spPr>
          <a:xfrm>
            <a:off x="4271342"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1" name="矩形 10"/>
          <p:cNvSpPr/>
          <p:nvPr/>
        </p:nvSpPr>
        <p:spPr>
          <a:xfrm>
            <a:off x="6780685"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2" name="矩形 11"/>
          <p:cNvSpPr/>
          <p:nvPr/>
        </p:nvSpPr>
        <p:spPr>
          <a:xfrm>
            <a:off x="9252846" y="428726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3" name="矩形 12"/>
          <p:cNvSpPr/>
          <p:nvPr/>
        </p:nvSpPr>
        <p:spPr>
          <a:xfrm>
            <a:off x="9263017" y="2037888"/>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16" name="矩形 15"/>
          <p:cNvSpPr/>
          <p:nvPr/>
        </p:nvSpPr>
        <p:spPr>
          <a:xfrm>
            <a:off x="4238911" y="2034879"/>
            <a:ext cx="1027845" cy="369332"/>
          </a:xfrm>
          <a:prstGeom prst="rect">
            <a:avLst/>
          </a:prstGeom>
        </p:spPr>
        <p:txBody>
          <a:bodyPr wrap="none">
            <a:spAutoFit/>
          </a:bodyPr>
          <a:lstStyle/>
          <a:p>
            <a:r>
              <a:rPr lang="en-US" altLang="zh-CN" b="1" kern="0" dirty="0"/>
              <a:t>16K</a:t>
            </a:r>
            <a:r>
              <a:rPr lang="zh-CN" altLang="en-US" b="1" kern="0" dirty="0"/>
              <a:t>*</a:t>
            </a:r>
            <a:r>
              <a:rPr lang="en-US" altLang="zh-CN" b="1" kern="0" dirty="0"/>
              <a:t>32</a:t>
            </a:r>
            <a:endParaRPr lang="zh-CN" altLang="en-US" b="1" dirty="0"/>
          </a:p>
        </p:txBody>
      </p:sp>
      <p:sp>
        <p:nvSpPr>
          <p:cNvPr id="3" name="矩形 2"/>
          <p:cNvSpPr/>
          <p:nvPr/>
        </p:nvSpPr>
        <p:spPr>
          <a:xfrm>
            <a:off x="3913967" y="1080183"/>
            <a:ext cx="1597833" cy="895309"/>
          </a:xfrm>
          <a:prstGeom prst="rect">
            <a:avLst/>
          </a:prstGeom>
          <a:solidFill>
            <a:srgbClr val="00CC00"/>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rPr>
              <a:t>4</a:t>
            </a:r>
            <a:r>
              <a:rPr lang="zh-CN" altLang="en-US" b="1" dirty="0">
                <a:solidFill>
                  <a:schemeClr val="bg1"/>
                </a:solidFill>
              </a:rPr>
              <a:t>片 </a:t>
            </a:r>
            <a:r>
              <a:rPr lang="en-US" altLang="zh-CN" b="1" dirty="0">
                <a:solidFill>
                  <a:schemeClr val="bg1"/>
                </a:solidFill>
              </a:rPr>
              <a:t>4K</a:t>
            </a:r>
            <a:r>
              <a:rPr lang="zh-CN" altLang="en-US" b="1" dirty="0">
                <a:solidFill>
                  <a:schemeClr val="bg1"/>
                </a:solidFill>
              </a:rPr>
              <a:t>*</a:t>
            </a:r>
            <a:r>
              <a:rPr lang="en-US" altLang="zh-CN" b="1" dirty="0">
                <a:solidFill>
                  <a:schemeClr val="bg1"/>
                </a:solidFill>
              </a:rPr>
              <a:t>32</a:t>
            </a:r>
            <a:endParaRPr lang="zh-CN" alt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wipe(left)">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wipe(left)">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按存取方式分</a:t>
            </a:r>
            <a:endParaRPr lang="zh-CN" altLang="en-US" dirty="0"/>
          </a:p>
        </p:txBody>
      </p:sp>
      <p:sp>
        <p:nvSpPr>
          <p:cNvPr id="3" name="内容占位符 2"/>
          <p:cNvSpPr>
            <a:spLocks noGrp="1"/>
          </p:cNvSpPr>
          <p:nvPr>
            <p:ph idx="1"/>
          </p:nvPr>
        </p:nvSpPr>
        <p:spPr/>
        <p:txBody>
          <a:bodyPr/>
          <a:lstStyle/>
          <a:p>
            <a:r>
              <a:rPr lang="zh-CN" altLang="en-US" b="1" dirty="0"/>
              <a:t>随机存储器</a:t>
            </a:r>
            <a:endParaRPr lang="zh-CN" altLang="en-US" b="1" dirty="0"/>
          </a:p>
          <a:p>
            <a:pPr lvl="1"/>
            <a:r>
              <a:rPr lang="zh-CN" altLang="en-US" sz="2400" dirty="0"/>
              <a:t>存取时间与物理位置无关</a:t>
            </a:r>
            <a:endParaRPr lang="zh-CN" altLang="en-US" sz="2400" dirty="0"/>
          </a:p>
          <a:p>
            <a:pPr lvl="1"/>
            <a:r>
              <a:rPr lang="zh-CN" altLang="en-US" sz="2400" dirty="0"/>
              <a:t>磁芯、半导体存储器</a:t>
            </a:r>
            <a:endParaRPr lang="zh-CN" altLang="en-US" sz="2400" dirty="0"/>
          </a:p>
          <a:p>
            <a:r>
              <a:rPr lang="zh-CN" altLang="en-US" b="1" dirty="0"/>
              <a:t>顺序存储器</a:t>
            </a:r>
            <a:endParaRPr lang="zh-CN" altLang="en-US" b="1" dirty="0"/>
          </a:p>
          <a:p>
            <a:pPr lvl="1"/>
            <a:r>
              <a:rPr lang="zh-CN" altLang="en-US" sz="2400" dirty="0"/>
              <a:t>存取时间与物理位置有关</a:t>
            </a:r>
            <a:endParaRPr lang="zh-CN" altLang="en-US" sz="2400" dirty="0"/>
          </a:p>
          <a:p>
            <a:pPr lvl="1"/>
            <a:r>
              <a:rPr lang="zh-CN" altLang="en-US" sz="2400" dirty="0"/>
              <a:t>磁带</a:t>
            </a:r>
            <a:endParaRPr lang="en-US" altLang="zh-CN" sz="2400" dirty="0"/>
          </a:p>
          <a:p>
            <a:r>
              <a:rPr lang="zh-CN" altLang="en-US" b="1" dirty="0"/>
              <a:t>直接存储器</a:t>
            </a:r>
            <a:endParaRPr lang="en-US" altLang="zh-CN" b="1" dirty="0"/>
          </a:p>
          <a:p>
            <a:pPr lvl="1"/>
            <a:r>
              <a:rPr lang="zh-CN" altLang="en-US" sz="2400" dirty="0"/>
              <a:t>磁盘、激光存储器</a:t>
            </a:r>
            <a:endParaRPr lang="zh-CN" altLang="en-US" sz="2400" dirty="0"/>
          </a:p>
          <a:p>
            <a:endParaRPr lang="zh-CN" altLang="en-US" dirty="0"/>
          </a:p>
          <a:p>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汉字字库自动测试</a:t>
            </a:r>
            <a:endParaRPr lang="zh-CN" altLang="en-US" dirty="0"/>
          </a:p>
        </p:txBody>
      </p:sp>
      <p:sp>
        <p:nvSpPr>
          <p:cNvPr id="5" name="文本框 4"/>
          <p:cNvSpPr txBox="1"/>
          <p:nvPr/>
        </p:nvSpPr>
        <p:spPr>
          <a:xfrm>
            <a:off x="2081118" y="5956551"/>
            <a:ext cx="719299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时钟频率</a:t>
            </a:r>
            <a:r>
              <a:rPr lang="en-US" altLang="zh-CN" sz="2400" b="1" dirty="0">
                <a:latin typeface="微软雅黑" panose="020B0503020204020204" pitchFamily="34" charset="-122"/>
                <a:ea typeface="微软雅黑" panose="020B0503020204020204" pitchFamily="34" charset="-122"/>
              </a:rPr>
              <a:t>8Hz</a:t>
            </a:r>
            <a:r>
              <a:rPr lang="zh-CN" altLang="en-US"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Ctrl+k</a:t>
            </a:r>
            <a:r>
              <a:rPr lang="zh-CN" altLang="en-US" sz="2400" b="1" dirty="0">
                <a:latin typeface="微软雅黑" panose="020B0503020204020204" pitchFamily="34" charset="-122"/>
                <a:ea typeface="微软雅黑" panose="020B0503020204020204" pitchFamily="34" charset="-122"/>
              </a:rPr>
              <a:t>，</a:t>
            </a:r>
            <a:r>
              <a:rPr lang="zh-CN" altLang="en-US" sz="2400" b="1" dirty="0"/>
              <a:t>⌘</a:t>
            </a:r>
            <a:r>
              <a:rPr lang="en-US" altLang="zh-CN" sz="2400" b="1" dirty="0">
                <a:latin typeface="微软雅黑" panose="020B0503020204020204" pitchFamily="34" charset="-122"/>
                <a:ea typeface="微软雅黑" panose="020B0503020204020204" pitchFamily="34" charset="-122"/>
              </a:rPr>
              <a:t>+k</a:t>
            </a:r>
            <a:r>
              <a:rPr lang="zh-CN" altLang="en-US" sz="2400" b="1" dirty="0">
                <a:latin typeface="微软雅黑" panose="020B0503020204020204" pitchFamily="34" charset="-122"/>
                <a:ea typeface="微软雅黑" panose="020B0503020204020204" pitchFamily="34" charset="-122"/>
              </a:rPr>
              <a:t> 自动测试，提交检查</a:t>
            </a:r>
            <a:endParaRPr lang="zh-CN" altLang="en-US" sz="24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249822" y="901449"/>
            <a:ext cx="9291178" cy="4676067"/>
          </a:xfrm>
          <a:prstGeom prst="rect">
            <a:avLst/>
          </a:prstGeom>
        </p:spPr>
      </p:pic>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zh-CN" altLang="en-US"/>
              <a:t>芯片表示的主存空间</a:t>
            </a:r>
            <a:endParaRPr lang="zh-CN" altLang="en-US"/>
          </a:p>
        </p:txBody>
      </p:sp>
      <p:sp>
        <p:nvSpPr>
          <p:cNvPr id="168962" name="Rectangle 4"/>
          <p:cNvSpPr>
            <a:spLocks noChangeArrowheads="1"/>
          </p:cNvSpPr>
          <p:nvPr/>
        </p:nvSpPr>
        <p:spPr bwMode="auto">
          <a:xfrm>
            <a:off x="9557915" y="2491595"/>
            <a:ext cx="365806" cy="342851"/>
          </a:xfrm>
          <a:prstGeom prst="rect">
            <a:avLst/>
          </a:prstGeom>
          <a:noFill/>
          <a:ln w="16510">
            <a:noFill/>
            <a:miter lim="800000"/>
          </a:ln>
        </p:spPr>
        <p:txBody>
          <a:bodyPr lIns="0" tIns="0" rIns="0" bIns="0"/>
          <a:lstStyle/>
          <a:p>
            <a:pPr algn="ctr">
              <a:lnSpc>
                <a:spcPct val="64000"/>
              </a:lnSpc>
            </a:pPr>
            <a:r>
              <a:rPr lang="en-US" altLang="zh-CN" sz="2400" dirty="0">
                <a:latin typeface="+mn-ea"/>
              </a:rPr>
              <a:t>1</a:t>
            </a:r>
            <a:endParaRPr lang="en-US" altLang="zh-CN" sz="2400" dirty="0">
              <a:latin typeface="+mn-ea"/>
            </a:endParaRPr>
          </a:p>
        </p:txBody>
      </p:sp>
      <p:sp>
        <p:nvSpPr>
          <p:cNvPr id="1175557" name="Text Box 5"/>
          <p:cNvSpPr txBox="1">
            <a:spLocks noChangeArrowheads="1"/>
          </p:cNvSpPr>
          <p:nvPr/>
        </p:nvSpPr>
        <p:spPr bwMode="auto">
          <a:xfrm>
            <a:off x="3557413" y="1455055"/>
            <a:ext cx="871792" cy="436826"/>
          </a:xfrm>
          <a:prstGeom prst="rect">
            <a:avLst/>
          </a:prstGeom>
          <a:noFill/>
          <a:ln w="16510">
            <a:noFill/>
            <a:miter lim="800000"/>
          </a:ln>
        </p:spPr>
        <p:txBody>
          <a:bodyPr lIns="0" tIns="0" rIns="0" bIns="0"/>
          <a:lstStyle/>
          <a:p>
            <a:pPr algn="ctr">
              <a:defRPr/>
            </a:pPr>
            <a:r>
              <a:rPr lang="en-US" altLang="zh-CN" sz="2000">
                <a:latin typeface="+mn-ea"/>
              </a:rPr>
              <a:t>8</a:t>
            </a:r>
            <a:r>
              <a:rPr lang="zh-CN" altLang="en-US" sz="2000">
                <a:latin typeface="+mn-ea"/>
              </a:rPr>
              <a:t>位</a:t>
            </a:r>
            <a:endParaRPr lang="zh-CN" altLang="en-US" sz="2000">
              <a:effectLst>
                <a:outerShdw blurRad="38100" dist="38100" dir="2700000" algn="tl">
                  <a:srgbClr val="C0C0C0"/>
                </a:outerShdw>
              </a:effectLst>
              <a:latin typeface="+mn-ea"/>
            </a:endParaRPr>
          </a:p>
        </p:txBody>
      </p:sp>
      <p:sp>
        <p:nvSpPr>
          <p:cNvPr id="168964" name="Rectangle 6"/>
          <p:cNvSpPr>
            <a:spLocks noChangeArrowheads="1"/>
          </p:cNvSpPr>
          <p:nvPr/>
        </p:nvSpPr>
        <p:spPr bwMode="auto">
          <a:xfrm>
            <a:off x="2776702" y="2005268"/>
            <a:ext cx="2109775" cy="2896064"/>
          </a:xfrm>
          <a:prstGeom prst="rect">
            <a:avLst/>
          </a:prstGeom>
          <a:solidFill>
            <a:srgbClr val="66FFCC"/>
          </a:solidFill>
          <a:ln w="28575">
            <a:solidFill>
              <a:schemeClr val="tx1"/>
            </a:solidFill>
            <a:miter lim="800000"/>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65" name="Line 7"/>
          <p:cNvSpPr>
            <a:spLocks noChangeShapeType="1"/>
          </p:cNvSpPr>
          <p:nvPr/>
        </p:nvSpPr>
        <p:spPr bwMode="auto">
          <a:xfrm>
            <a:off x="3302751" y="2005268"/>
            <a:ext cx="0" cy="2896064"/>
          </a:xfrm>
          <a:prstGeom prst="line">
            <a:avLst/>
          </a:prstGeom>
          <a:noFill/>
          <a:ln w="16510">
            <a:solidFill>
              <a:schemeClr val="tx1"/>
            </a:solidFill>
            <a:round/>
          </a:ln>
        </p:spPr>
        <p:txBody>
          <a:bodyPr/>
          <a:lstStyle/>
          <a:p>
            <a:pPr algn="ctr"/>
            <a:endParaRPr lang="zh-CN" altLang="en-US" sz="2000">
              <a:latin typeface="+mn-ea"/>
            </a:endParaRPr>
          </a:p>
        </p:txBody>
      </p:sp>
      <p:sp>
        <p:nvSpPr>
          <p:cNvPr id="168966" name="Line 8"/>
          <p:cNvSpPr>
            <a:spLocks noChangeShapeType="1"/>
          </p:cNvSpPr>
          <p:nvPr/>
        </p:nvSpPr>
        <p:spPr bwMode="auto">
          <a:xfrm>
            <a:off x="3838095" y="2005268"/>
            <a:ext cx="0" cy="2896064"/>
          </a:xfrm>
          <a:prstGeom prst="line">
            <a:avLst/>
          </a:prstGeom>
          <a:noFill/>
          <a:ln w="16510">
            <a:solidFill>
              <a:schemeClr val="tx1"/>
            </a:solidFill>
            <a:round/>
          </a:ln>
        </p:spPr>
        <p:txBody>
          <a:bodyPr/>
          <a:lstStyle/>
          <a:p>
            <a:pPr algn="ctr"/>
            <a:endParaRPr lang="zh-CN" altLang="en-US" sz="2000">
              <a:latin typeface="+mn-ea"/>
            </a:endParaRPr>
          </a:p>
        </p:txBody>
      </p:sp>
      <p:sp>
        <p:nvSpPr>
          <p:cNvPr id="168967" name="Line 9"/>
          <p:cNvSpPr>
            <a:spLocks noChangeShapeType="1"/>
          </p:cNvSpPr>
          <p:nvPr/>
        </p:nvSpPr>
        <p:spPr bwMode="auto">
          <a:xfrm>
            <a:off x="4371580" y="2005268"/>
            <a:ext cx="0" cy="2896064"/>
          </a:xfrm>
          <a:prstGeom prst="line">
            <a:avLst/>
          </a:prstGeom>
          <a:noFill/>
          <a:ln w="16510">
            <a:solidFill>
              <a:schemeClr val="tx1"/>
            </a:solidFill>
            <a:round/>
          </a:ln>
        </p:spPr>
        <p:txBody>
          <a:bodyPr/>
          <a:lstStyle/>
          <a:p>
            <a:pPr algn="ctr"/>
            <a:endParaRPr lang="zh-CN" altLang="en-US" sz="2000">
              <a:latin typeface="+mn-ea"/>
            </a:endParaRPr>
          </a:p>
        </p:txBody>
      </p:sp>
      <p:sp>
        <p:nvSpPr>
          <p:cNvPr id="168968" name="Line 10"/>
          <p:cNvSpPr>
            <a:spLocks noChangeShapeType="1"/>
          </p:cNvSpPr>
          <p:nvPr/>
        </p:nvSpPr>
        <p:spPr bwMode="auto">
          <a:xfrm>
            <a:off x="2895664"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69" name="Line 11"/>
          <p:cNvSpPr>
            <a:spLocks noChangeShapeType="1"/>
          </p:cNvSpPr>
          <p:nvPr/>
        </p:nvSpPr>
        <p:spPr bwMode="auto">
          <a:xfrm>
            <a:off x="3163336"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0" name="Line 12"/>
          <p:cNvSpPr>
            <a:spLocks noChangeShapeType="1"/>
          </p:cNvSpPr>
          <p:nvPr/>
        </p:nvSpPr>
        <p:spPr bwMode="auto">
          <a:xfrm>
            <a:off x="3436585"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1" name="Line 13"/>
          <p:cNvSpPr>
            <a:spLocks noChangeShapeType="1"/>
          </p:cNvSpPr>
          <p:nvPr/>
        </p:nvSpPr>
        <p:spPr bwMode="auto">
          <a:xfrm>
            <a:off x="3707975"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2" name="Line 14"/>
          <p:cNvSpPr>
            <a:spLocks noChangeShapeType="1"/>
          </p:cNvSpPr>
          <p:nvPr/>
        </p:nvSpPr>
        <p:spPr bwMode="auto">
          <a:xfrm>
            <a:off x="3981223"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3" name="Line 15"/>
          <p:cNvSpPr>
            <a:spLocks noChangeShapeType="1"/>
          </p:cNvSpPr>
          <p:nvPr/>
        </p:nvSpPr>
        <p:spPr bwMode="auto">
          <a:xfrm>
            <a:off x="4252613"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4" name="Line 16"/>
          <p:cNvSpPr>
            <a:spLocks noChangeShapeType="1"/>
          </p:cNvSpPr>
          <p:nvPr/>
        </p:nvSpPr>
        <p:spPr bwMode="auto">
          <a:xfrm>
            <a:off x="4522144"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5" name="Line 17"/>
          <p:cNvSpPr>
            <a:spLocks noChangeShapeType="1"/>
          </p:cNvSpPr>
          <p:nvPr/>
        </p:nvSpPr>
        <p:spPr bwMode="auto">
          <a:xfrm>
            <a:off x="4795392" y="4910264"/>
            <a:ext cx="0" cy="403367"/>
          </a:xfrm>
          <a:prstGeom prst="line">
            <a:avLst/>
          </a:prstGeom>
          <a:noFill/>
          <a:ln w="9525">
            <a:solidFill>
              <a:schemeClr val="tx1"/>
            </a:solidFill>
            <a:round/>
          </a:ln>
        </p:spPr>
        <p:txBody>
          <a:bodyPr/>
          <a:lstStyle/>
          <a:p>
            <a:pPr algn="ctr"/>
            <a:endParaRPr lang="zh-CN" altLang="en-US" sz="2000">
              <a:latin typeface="+mn-ea"/>
            </a:endParaRPr>
          </a:p>
        </p:txBody>
      </p:sp>
      <p:sp>
        <p:nvSpPr>
          <p:cNvPr id="168976" name="AutoShape 18"/>
          <p:cNvSpPr/>
          <p:nvPr/>
        </p:nvSpPr>
        <p:spPr bwMode="auto">
          <a:xfrm rot="5400000" flipV="1">
            <a:off x="3754448" y="826769"/>
            <a:ext cx="139413" cy="2087469"/>
          </a:xfrm>
          <a:prstGeom prst="leftBrace">
            <a:avLst>
              <a:gd name="adj1" fmla="val 79234"/>
              <a:gd name="adj2" fmla="val 50000"/>
            </a:avLst>
          </a:prstGeom>
          <a:noFill/>
          <a:ln w="9525">
            <a:solidFill>
              <a:schemeClr val="tx1"/>
            </a:solidFill>
            <a:round/>
          </a:ln>
        </p:spPr>
        <p:txBody>
          <a:bodyPr/>
          <a:lstStyle/>
          <a:p>
            <a:pPr algn="ctr"/>
            <a:endParaRPr lang="zh-CN" altLang="en-US" sz="2000">
              <a:latin typeface="+mn-ea"/>
            </a:endParaRPr>
          </a:p>
        </p:txBody>
      </p:sp>
      <p:sp>
        <p:nvSpPr>
          <p:cNvPr id="168977" name="AutoShape 19"/>
          <p:cNvSpPr/>
          <p:nvPr/>
        </p:nvSpPr>
        <p:spPr bwMode="auto">
          <a:xfrm flipV="1">
            <a:off x="2538771" y="2020139"/>
            <a:ext cx="169153" cy="3065216"/>
          </a:xfrm>
          <a:prstGeom prst="leftBrace">
            <a:avLst>
              <a:gd name="adj1" fmla="val 95890"/>
              <a:gd name="adj2" fmla="val 50000"/>
            </a:avLst>
          </a:prstGeom>
          <a:noFill/>
          <a:ln w="9525">
            <a:solidFill>
              <a:schemeClr val="tx1"/>
            </a:solidFill>
            <a:round/>
          </a:ln>
        </p:spPr>
        <p:txBody>
          <a:bodyPr/>
          <a:lstStyle/>
          <a:p>
            <a:pPr algn="ctr"/>
            <a:endParaRPr lang="zh-CN" altLang="en-US" sz="2000">
              <a:latin typeface="+mn-ea"/>
            </a:endParaRPr>
          </a:p>
        </p:txBody>
      </p:sp>
      <p:sp>
        <p:nvSpPr>
          <p:cNvPr id="1175572" name="Text Box 20"/>
          <p:cNvSpPr txBox="1">
            <a:spLocks noChangeArrowheads="1"/>
          </p:cNvSpPr>
          <p:nvPr/>
        </p:nvSpPr>
        <p:spPr bwMode="auto">
          <a:xfrm>
            <a:off x="2813878" y="3297159"/>
            <a:ext cx="466567" cy="314142"/>
          </a:xfrm>
          <a:prstGeom prst="rect">
            <a:avLst/>
          </a:prstGeom>
          <a:noFill/>
          <a:ln w="16510">
            <a:noFill/>
            <a:miter lim="800000"/>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73" name="Text Box 21"/>
          <p:cNvSpPr txBox="1">
            <a:spLocks noChangeArrowheads="1"/>
          </p:cNvSpPr>
          <p:nvPr/>
        </p:nvSpPr>
        <p:spPr bwMode="auto">
          <a:xfrm>
            <a:off x="3341788" y="3297159"/>
            <a:ext cx="464708" cy="314142"/>
          </a:xfrm>
          <a:prstGeom prst="rect">
            <a:avLst/>
          </a:prstGeom>
          <a:noFill/>
          <a:ln w="16510">
            <a:noFill/>
            <a:miter lim="800000"/>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74" name="Text Box 22"/>
          <p:cNvSpPr txBox="1">
            <a:spLocks noChangeArrowheads="1"/>
          </p:cNvSpPr>
          <p:nvPr/>
        </p:nvSpPr>
        <p:spPr bwMode="auto">
          <a:xfrm>
            <a:off x="3867837" y="3297159"/>
            <a:ext cx="466568" cy="314142"/>
          </a:xfrm>
          <a:prstGeom prst="rect">
            <a:avLst/>
          </a:prstGeom>
          <a:noFill/>
          <a:ln w="16510">
            <a:noFill/>
            <a:miter lim="800000"/>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75" name="Text Box 23"/>
          <p:cNvSpPr txBox="1">
            <a:spLocks noChangeArrowheads="1"/>
          </p:cNvSpPr>
          <p:nvPr/>
        </p:nvSpPr>
        <p:spPr bwMode="auto">
          <a:xfrm>
            <a:off x="4403181" y="3297159"/>
            <a:ext cx="464708" cy="314142"/>
          </a:xfrm>
          <a:prstGeom prst="rect">
            <a:avLst/>
          </a:prstGeom>
          <a:noFill/>
          <a:ln w="16510">
            <a:noFill/>
            <a:miter lim="800000"/>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576" name="Text Box 24"/>
          <p:cNvSpPr txBox="1">
            <a:spLocks noChangeArrowheads="1"/>
          </p:cNvSpPr>
          <p:nvPr/>
        </p:nvSpPr>
        <p:spPr bwMode="auto">
          <a:xfrm>
            <a:off x="1373282" y="3265558"/>
            <a:ext cx="1161771" cy="801158"/>
          </a:xfrm>
          <a:prstGeom prst="rect">
            <a:avLst/>
          </a:prstGeom>
          <a:noFill/>
          <a:ln w="16510">
            <a:noFill/>
            <a:miter lim="800000"/>
          </a:ln>
        </p:spPr>
        <p:txBody>
          <a:bodyPr lIns="0" tIns="0" rIns="0" bIns="0"/>
          <a:lstStyle/>
          <a:p>
            <a:pPr algn="ctr">
              <a:defRPr/>
            </a:pPr>
            <a:r>
              <a:rPr lang="en-US" altLang="zh-CN" sz="2000">
                <a:latin typeface="+mn-ea"/>
              </a:rPr>
              <a:t>2048</a:t>
            </a:r>
            <a:r>
              <a:rPr lang="zh-CN" altLang="en-US" sz="2000">
                <a:latin typeface="+mn-ea"/>
              </a:rPr>
              <a:t>个</a:t>
            </a:r>
            <a:endParaRPr lang="zh-CN" altLang="en-US" sz="2000">
              <a:latin typeface="+mn-ea"/>
            </a:endParaRPr>
          </a:p>
          <a:p>
            <a:pPr algn="ctr">
              <a:defRPr/>
            </a:pPr>
            <a:r>
              <a:rPr lang="zh-CN" altLang="en-US" sz="2000">
                <a:latin typeface="+mn-ea"/>
              </a:rPr>
              <a:t>存储单元</a:t>
            </a:r>
            <a:endParaRPr lang="zh-CN" altLang="en-US" sz="2000">
              <a:effectLst>
                <a:outerShdw blurRad="38100" dist="38100" dir="2700000" algn="tl">
                  <a:srgbClr val="C0C0C0"/>
                </a:outerShdw>
              </a:effectLst>
              <a:latin typeface="+mn-ea"/>
            </a:endParaRPr>
          </a:p>
        </p:txBody>
      </p:sp>
      <p:sp>
        <p:nvSpPr>
          <p:cNvPr id="1175577" name="Text Box 25"/>
          <p:cNvSpPr txBox="1">
            <a:spLocks noChangeArrowheads="1"/>
          </p:cNvSpPr>
          <p:nvPr/>
        </p:nvSpPr>
        <p:spPr bwMode="auto">
          <a:xfrm>
            <a:off x="2707924" y="5326643"/>
            <a:ext cx="360614"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7</a:t>
            </a:r>
            <a:endParaRPr lang="en-US" altLang="zh-CN" sz="2000">
              <a:effectLst>
                <a:outerShdw blurRad="38100" dist="38100" dir="2700000" algn="tl">
                  <a:srgbClr val="C0C0C0"/>
                </a:outerShdw>
              </a:effectLst>
              <a:latin typeface="+mn-ea"/>
            </a:endParaRPr>
          </a:p>
        </p:txBody>
      </p:sp>
      <p:sp>
        <p:nvSpPr>
          <p:cNvPr id="1175578" name="Text Box 26"/>
          <p:cNvSpPr txBox="1">
            <a:spLocks noChangeArrowheads="1"/>
          </p:cNvSpPr>
          <p:nvPr/>
        </p:nvSpPr>
        <p:spPr bwMode="auto">
          <a:xfrm>
            <a:off x="2986748" y="5326643"/>
            <a:ext cx="362472"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6</a:t>
            </a:r>
            <a:endParaRPr lang="en-US" altLang="zh-CN" sz="2000">
              <a:effectLst>
                <a:outerShdw blurRad="38100" dist="38100" dir="2700000" algn="tl">
                  <a:srgbClr val="C0C0C0"/>
                </a:outerShdw>
              </a:effectLst>
              <a:latin typeface="+mn-ea"/>
            </a:endParaRPr>
          </a:p>
        </p:txBody>
      </p:sp>
      <p:sp>
        <p:nvSpPr>
          <p:cNvPr id="1175579" name="Text Box 27"/>
          <p:cNvSpPr txBox="1">
            <a:spLocks noChangeArrowheads="1"/>
          </p:cNvSpPr>
          <p:nvPr/>
        </p:nvSpPr>
        <p:spPr bwMode="auto">
          <a:xfrm>
            <a:off x="3349220" y="5326643"/>
            <a:ext cx="894099" cy="312284"/>
          </a:xfrm>
          <a:prstGeom prst="rect">
            <a:avLst/>
          </a:prstGeom>
          <a:noFill/>
          <a:ln w="16510">
            <a:noFill/>
            <a:miter lim="800000"/>
          </a:ln>
        </p:spPr>
        <p:txBody>
          <a:bodyPr lIns="0" tIns="0" rIns="0" bIns="0"/>
          <a:lstStyle/>
          <a:p>
            <a:pPr algn="ctr">
              <a:defRPr/>
            </a:pPr>
            <a:r>
              <a:rPr lang="en-US" altLang="zh-CN" sz="2000">
                <a:latin typeface="+mn-ea"/>
              </a:rPr>
              <a:t>…</a:t>
            </a:r>
            <a:endParaRPr lang="en-US" altLang="zh-CN" sz="2000">
              <a:effectLst>
                <a:outerShdw blurRad="38100" dist="38100" dir="2700000" algn="tl">
                  <a:srgbClr val="C0C0C0"/>
                </a:outerShdw>
              </a:effectLst>
              <a:latin typeface="+mn-ea"/>
            </a:endParaRPr>
          </a:p>
        </p:txBody>
      </p:sp>
      <p:sp>
        <p:nvSpPr>
          <p:cNvPr id="1175580" name="Text Box 28"/>
          <p:cNvSpPr txBox="1">
            <a:spLocks noChangeArrowheads="1"/>
          </p:cNvSpPr>
          <p:nvPr/>
        </p:nvSpPr>
        <p:spPr bwMode="auto">
          <a:xfrm>
            <a:off x="4325108" y="5326643"/>
            <a:ext cx="362472"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1</a:t>
            </a:r>
            <a:endParaRPr lang="en-US" altLang="zh-CN" sz="2000">
              <a:effectLst>
                <a:outerShdw blurRad="38100" dist="38100" dir="2700000" algn="tl">
                  <a:srgbClr val="C0C0C0"/>
                </a:outerShdw>
              </a:effectLst>
              <a:latin typeface="+mn-ea"/>
            </a:endParaRPr>
          </a:p>
        </p:txBody>
      </p:sp>
      <p:sp>
        <p:nvSpPr>
          <p:cNvPr id="1175581" name="Text Box 29"/>
          <p:cNvSpPr txBox="1">
            <a:spLocks noChangeArrowheads="1"/>
          </p:cNvSpPr>
          <p:nvPr/>
        </p:nvSpPr>
        <p:spPr bwMode="auto">
          <a:xfrm>
            <a:off x="4631816" y="5326643"/>
            <a:ext cx="362473" cy="312284"/>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68988" name="Rectangle 30"/>
          <p:cNvSpPr>
            <a:spLocks noChangeArrowheads="1"/>
          </p:cNvSpPr>
          <p:nvPr/>
        </p:nvSpPr>
        <p:spPr bwMode="auto">
          <a:xfrm>
            <a:off x="7830868" y="2023651"/>
            <a:ext cx="1591161" cy="3265969"/>
          </a:xfrm>
          <a:prstGeom prst="rect">
            <a:avLst/>
          </a:prstGeom>
          <a:solidFill>
            <a:srgbClr val="66FFCC"/>
          </a:solidFill>
          <a:ln w="28575">
            <a:solidFill>
              <a:schemeClr val="tx1"/>
            </a:solidFill>
            <a:miter lim="800000"/>
          </a:ln>
          <a:effectLst>
            <a:outerShdw blurRad="50800" dist="38100" dir="5400000" algn="t" rotWithShape="0">
              <a:prstClr val="black">
                <a:alpha val="40000"/>
              </a:prstClr>
            </a:outerShdw>
          </a:effectLst>
        </p:spPr>
        <p:txBody>
          <a:bodyPr/>
          <a:lstStyle/>
          <a:p>
            <a:pPr algn="ctr"/>
            <a:endParaRPr lang="zh-CN" altLang="en-US" sz="2000">
              <a:latin typeface="+mn-ea"/>
            </a:endParaRPr>
          </a:p>
        </p:txBody>
      </p:sp>
      <p:sp>
        <p:nvSpPr>
          <p:cNvPr id="168989" name="Line 31"/>
          <p:cNvSpPr>
            <a:spLocks noChangeShapeType="1"/>
          </p:cNvSpPr>
          <p:nvPr/>
        </p:nvSpPr>
        <p:spPr bwMode="auto">
          <a:xfrm>
            <a:off x="7839930" y="2821088"/>
            <a:ext cx="1582099" cy="0"/>
          </a:xfrm>
          <a:prstGeom prst="line">
            <a:avLst/>
          </a:prstGeom>
          <a:noFill/>
          <a:ln w="9525">
            <a:solidFill>
              <a:schemeClr val="tx1"/>
            </a:solidFill>
            <a:round/>
          </a:ln>
        </p:spPr>
        <p:txBody>
          <a:bodyPr/>
          <a:lstStyle/>
          <a:p>
            <a:pPr algn="ctr"/>
            <a:endParaRPr lang="zh-CN" altLang="en-US" sz="2000">
              <a:latin typeface="+mn-ea"/>
            </a:endParaRPr>
          </a:p>
        </p:txBody>
      </p:sp>
      <p:sp>
        <p:nvSpPr>
          <p:cNvPr id="168990" name="Line 32"/>
          <p:cNvSpPr>
            <a:spLocks noChangeShapeType="1"/>
          </p:cNvSpPr>
          <p:nvPr/>
        </p:nvSpPr>
        <p:spPr bwMode="auto">
          <a:xfrm>
            <a:off x="7836445" y="3651987"/>
            <a:ext cx="1591161" cy="0"/>
          </a:xfrm>
          <a:prstGeom prst="line">
            <a:avLst/>
          </a:prstGeom>
          <a:noFill/>
          <a:ln w="9525">
            <a:solidFill>
              <a:schemeClr val="tx1"/>
            </a:solidFill>
            <a:round/>
          </a:ln>
        </p:spPr>
        <p:txBody>
          <a:bodyPr/>
          <a:lstStyle/>
          <a:p>
            <a:pPr algn="ctr"/>
            <a:endParaRPr lang="zh-CN" altLang="en-US" sz="2000">
              <a:latin typeface="+mn-ea"/>
            </a:endParaRPr>
          </a:p>
        </p:txBody>
      </p:sp>
      <p:sp>
        <p:nvSpPr>
          <p:cNvPr id="168991" name="Line 33"/>
          <p:cNvSpPr>
            <a:spLocks noChangeShapeType="1"/>
          </p:cNvSpPr>
          <p:nvPr/>
        </p:nvSpPr>
        <p:spPr bwMode="auto">
          <a:xfrm>
            <a:off x="7836445" y="4482885"/>
            <a:ext cx="1591161" cy="0"/>
          </a:xfrm>
          <a:prstGeom prst="line">
            <a:avLst/>
          </a:prstGeom>
          <a:noFill/>
          <a:ln w="9525">
            <a:solidFill>
              <a:schemeClr val="tx1"/>
            </a:solidFill>
            <a:round/>
          </a:ln>
        </p:spPr>
        <p:txBody>
          <a:bodyPr/>
          <a:lstStyle/>
          <a:p>
            <a:pPr algn="ctr"/>
            <a:endParaRPr lang="zh-CN" altLang="en-US" sz="2000">
              <a:latin typeface="+mn-ea"/>
            </a:endParaRPr>
          </a:p>
        </p:txBody>
      </p:sp>
      <p:sp>
        <p:nvSpPr>
          <p:cNvPr id="1175586" name="Text Box 34"/>
          <p:cNvSpPr txBox="1">
            <a:spLocks noChangeArrowheads="1"/>
          </p:cNvSpPr>
          <p:nvPr/>
        </p:nvSpPr>
        <p:spPr bwMode="auto">
          <a:xfrm>
            <a:off x="8297437" y="1458565"/>
            <a:ext cx="663603" cy="405226"/>
          </a:xfrm>
          <a:prstGeom prst="rect">
            <a:avLst/>
          </a:prstGeom>
          <a:noFill/>
          <a:ln w="16510">
            <a:noFill/>
            <a:miter lim="800000"/>
          </a:ln>
        </p:spPr>
        <p:txBody>
          <a:bodyPr lIns="0" tIns="0" rIns="0" bIns="0"/>
          <a:lstStyle/>
          <a:p>
            <a:pPr algn="ctr">
              <a:defRPr/>
            </a:pPr>
            <a:r>
              <a:rPr lang="en-US" altLang="zh-CN" sz="2000" dirty="0">
                <a:latin typeface="+mn-ea"/>
              </a:rPr>
              <a:t>8</a:t>
            </a:r>
            <a:r>
              <a:rPr lang="zh-CN" altLang="en-US" sz="2000" dirty="0">
                <a:latin typeface="+mn-ea"/>
              </a:rPr>
              <a:t>位</a:t>
            </a:r>
            <a:endParaRPr lang="zh-CN" altLang="en-US" sz="2000" dirty="0">
              <a:effectLst>
                <a:outerShdw blurRad="38100" dist="38100" dir="2700000" algn="tl">
                  <a:srgbClr val="C0C0C0"/>
                </a:outerShdw>
              </a:effectLst>
              <a:latin typeface="+mn-ea"/>
            </a:endParaRPr>
          </a:p>
        </p:txBody>
      </p:sp>
      <p:sp>
        <p:nvSpPr>
          <p:cNvPr id="168993" name="AutoShape 35"/>
          <p:cNvSpPr/>
          <p:nvPr/>
        </p:nvSpPr>
        <p:spPr bwMode="auto">
          <a:xfrm rot="5400000" flipV="1">
            <a:off x="8558602" y="1097022"/>
            <a:ext cx="146848" cy="1565137"/>
          </a:xfrm>
          <a:prstGeom prst="leftBrace">
            <a:avLst>
              <a:gd name="adj1" fmla="val 56400"/>
              <a:gd name="adj2" fmla="val 50000"/>
            </a:avLst>
          </a:prstGeom>
          <a:noFill/>
          <a:ln w="9525">
            <a:solidFill>
              <a:schemeClr val="tx1"/>
            </a:solidFill>
            <a:round/>
          </a:ln>
        </p:spPr>
        <p:txBody>
          <a:bodyPr/>
          <a:lstStyle/>
          <a:p>
            <a:pPr algn="ctr"/>
            <a:endParaRPr lang="zh-CN" altLang="en-US" sz="2000">
              <a:latin typeface="+mn-ea"/>
            </a:endParaRPr>
          </a:p>
        </p:txBody>
      </p:sp>
      <p:sp>
        <p:nvSpPr>
          <p:cNvPr id="168994" name="AutoShape 36"/>
          <p:cNvSpPr/>
          <p:nvPr/>
        </p:nvSpPr>
        <p:spPr bwMode="auto">
          <a:xfrm flipV="1">
            <a:off x="7589221" y="2029227"/>
            <a:ext cx="169154" cy="754686"/>
          </a:xfrm>
          <a:prstGeom prst="leftBrace">
            <a:avLst>
              <a:gd name="adj1" fmla="val 23609"/>
              <a:gd name="adj2" fmla="val 50000"/>
            </a:avLst>
          </a:prstGeom>
          <a:noFill/>
          <a:ln w="9525">
            <a:solidFill>
              <a:schemeClr val="tx1"/>
            </a:solidFill>
            <a:round/>
          </a:ln>
        </p:spPr>
        <p:txBody>
          <a:bodyPr/>
          <a:lstStyle/>
          <a:p>
            <a:pPr algn="ctr"/>
            <a:endParaRPr lang="zh-CN" altLang="en-US" sz="2000">
              <a:latin typeface="+mn-ea"/>
            </a:endParaRPr>
          </a:p>
        </p:txBody>
      </p:sp>
      <p:sp>
        <p:nvSpPr>
          <p:cNvPr id="1175589" name="Text Box 37"/>
          <p:cNvSpPr txBox="1">
            <a:spLocks noChangeArrowheads="1"/>
          </p:cNvSpPr>
          <p:nvPr/>
        </p:nvSpPr>
        <p:spPr bwMode="auto">
          <a:xfrm>
            <a:off x="7156112" y="2272734"/>
            <a:ext cx="468426" cy="329013"/>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6" name="AutoShape 38"/>
          <p:cNvSpPr/>
          <p:nvPr/>
        </p:nvSpPr>
        <p:spPr bwMode="auto">
          <a:xfrm flipV="1">
            <a:off x="7589221" y="2860125"/>
            <a:ext cx="169154" cy="754686"/>
          </a:xfrm>
          <a:prstGeom prst="leftBrace">
            <a:avLst>
              <a:gd name="adj1" fmla="val 23609"/>
              <a:gd name="adj2" fmla="val 50000"/>
            </a:avLst>
          </a:prstGeom>
          <a:noFill/>
          <a:ln w="9525">
            <a:solidFill>
              <a:schemeClr val="tx1"/>
            </a:solidFill>
            <a:round/>
          </a:ln>
        </p:spPr>
        <p:txBody>
          <a:bodyPr/>
          <a:lstStyle/>
          <a:p>
            <a:pPr algn="ctr"/>
            <a:endParaRPr lang="zh-CN" altLang="en-US" sz="2000">
              <a:latin typeface="+mn-ea"/>
            </a:endParaRPr>
          </a:p>
        </p:txBody>
      </p:sp>
      <p:sp>
        <p:nvSpPr>
          <p:cNvPr id="1175591" name="Text Box 39"/>
          <p:cNvSpPr txBox="1">
            <a:spLocks noChangeArrowheads="1"/>
          </p:cNvSpPr>
          <p:nvPr/>
        </p:nvSpPr>
        <p:spPr bwMode="auto">
          <a:xfrm>
            <a:off x="7156112" y="3105490"/>
            <a:ext cx="468426" cy="332731"/>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8998" name="AutoShape 40"/>
          <p:cNvSpPr/>
          <p:nvPr/>
        </p:nvSpPr>
        <p:spPr bwMode="auto">
          <a:xfrm flipV="1">
            <a:off x="7589221" y="3685446"/>
            <a:ext cx="169154" cy="756544"/>
          </a:xfrm>
          <a:prstGeom prst="leftBrace">
            <a:avLst>
              <a:gd name="adj1" fmla="val 23667"/>
              <a:gd name="adj2" fmla="val 50000"/>
            </a:avLst>
          </a:prstGeom>
          <a:noFill/>
          <a:ln w="9525">
            <a:solidFill>
              <a:schemeClr val="tx1"/>
            </a:solidFill>
            <a:round/>
          </a:ln>
        </p:spPr>
        <p:txBody>
          <a:bodyPr/>
          <a:lstStyle/>
          <a:p>
            <a:pPr algn="ctr"/>
            <a:endParaRPr lang="zh-CN" altLang="en-US" sz="2000">
              <a:latin typeface="+mn-ea"/>
            </a:endParaRPr>
          </a:p>
        </p:txBody>
      </p:sp>
      <p:sp>
        <p:nvSpPr>
          <p:cNvPr id="1175593" name="Text Box 41"/>
          <p:cNvSpPr txBox="1">
            <a:spLocks noChangeArrowheads="1"/>
          </p:cNvSpPr>
          <p:nvPr/>
        </p:nvSpPr>
        <p:spPr bwMode="auto">
          <a:xfrm>
            <a:off x="7156112" y="3932672"/>
            <a:ext cx="468426" cy="332732"/>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69000" name="AutoShape 42"/>
          <p:cNvSpPr/>
          <p:nvPr/>
        </p:nvSpPr>
        <p:spPr bwMode="auto">
          <a:xfrm flipV="1">
            <a:off x="7589221" y="4520063"/>
            <a:ext cx="169154" cy="754686"/>
          </a:xfrm>
          <a:prstGeom prst="leftBrace">
            <a:avLst>
              <a:gd name="adj1" fmla="val 23609"/>
              <a:gd name="adj2" fmla="val 50000"/>
            </a:avLst>
          </a:prstGeom>
          <a:noFill/>
          <a:ln w="9525">
            <a:solidFill>
              <a:schemeClr val="tx1"/>
            </a:solidFill>
            <a:round/>
          </a:ln>
        </p:spPr>
        <p:txBody>
          <a:bodyPr/>
          <a:lstStyle/>
          <a:p>
            <a:pPr algn="ctr"/>
            <a:endParaRPr lang="zh-CN" altLang="en-US" sz="2000">
              <a:latin typeface="+mn-ea"/>
            </a:endParaRPr>
          </a:p>
        </p:txBody>
      </p:sp>
      <p:sp>
        <p:nvSpPr>
          <p:cNvPr id="1175595" name="Text Box 43"/>
          <p:cNvSpPr txBox="1">
            <a:spLocks noChangeArrowheads="1"/>
          </p:cNvSpPr>
          <p:nvPr/>
        </p:nvSpPr>
        <p:spPr bwMode="auto">
          <a:xfrm>
            <a:off x="7156112" y="4767288"/>
            <a:ext cx="468426" cy="330872"/>
          </a:xfrm>
          <a:prstGeom prst="rect">
            <a:avLst/>
          </a:prstGeom>
          <a:noFill/>
          <a:ln w="16510">
            <a:noFill/>
            <a:miter lim="800000"/>
          </a:ln>
        </p:spPr>
        <p:txBody>
          <a:bodyPr lIns="0" tIns="0" rIns="0" bIns="0"/>
          <a:lstStyle/>
          <a:p>
            <a:pPr algn="ctr">
              <a:defRPr/>
            </a:pPr>
            <a:r>
              <a:rPr lang="en-US" altLang="zh-CN" sz="2000">
                <a:latin typeface="+mn-ea"/>
              </a:rPr>
              <a:t>8K</a:t>
            </a:r>
            <a:endParaRPr lang="en-US" altLang="zh-CN" sz="2000">
              <a:effectLst>
                <a:outerShdw blurRad="38100" dist="38100" dir="2700000" algn="tl">
                  <a:srgbClr val="C0C0C0"/>
                </a:outerShdw>
              </a:effectLst>
              <a:latin typeface="+mn-ea"/>
            </a:endParaRPr>
          </a:p>
        </p:txBody>
      </p:sp>
      <p:sp>
        <p:nvSpPr>
          <p:cNvPr id="1175596" name="Text Box 44"/>
          <p:cNvSpPr txBox="1">
            <a:spLocks noChangeArrowheads="1"/>
          </p:cNvSpPr>
          <p:nvPr/>
        </p:nvSpPr>
        <p:spPr bwMode="auto">
          <a:xfrm>
            <a:off x="8366212" y="2282028"/>
            <a:ext cx="527909" cy="325296"/>
          </a:xfrm>
          <a:prstGeom prst="rect">
            <a:avLst/>
          </a:prstGeom>
          <a:noFill/>
          <a:ln w="16510">
            <a:noFill/>
            <a:miter lim="800000"/>
          </a:ln>
        </p:spPr>
        <p:txBody>
          <a:bodyPr lIns="0" tIns="0" rIns="0" bIns="0"/>
          <a:lstStyle/>
          <a:p>
            <a:pPr algn="ctr">
              <a:defRPr/>
            </a:pPr>
            <a:r>
              <a:rPr lang="en-US" altLang="zh-CN" sz="2000">
                <a:latin typeface="+mn-ea"/>
              </a:rPr>
              <a:t>1</a:t>
            </a:r>
            <a:endParaRPr lang="en-US" altLang="zh-CN" sz="2000">
              <a:effectLst>
                <a:outerShdw blurRad="38100" dist="38100" dir="2700000" algn="tl">
                  <a:srgbClr val="C0C0C0"/>
                </a:outerShdw>
              </a:effectLst>
              <a:latin typeface="+mn-ea"/>
            </a:endParaRPr>
          </a:p>
        </p:txBody>
      </p:sp>
      <p:sp>
        <p:nvSpPr>
          <p:cNvPr id="1175597" name="Text Box 45"/>
          <p:cNvSpPr txBox="1">
            <a:spLocks noChangeArrowheads="1"/>
          </p:cNvSpPr>
          <p:nvPr/>
        </p:nvSpPr>
        <p:spPr bwMode="auto">
          <a:xfrm>
            <a:off x="8366212" y="3083184"/>
            <a:ext cx="527909" cy="332731"/>
          </a:xfrm>
          <a:prstGeom prst="rect">
            <a:avLst/>
          </a:prstGeom>
          <a:noFill/>
          <a:ln w="16510">
            <a:noFill/>
            <a:miter lim="800000"/>
          </a:ln>
        </p:spPr>
        <p:txBody>
          <a:bodyPr lIns="0" tIns="0" rIns="0" bIns="0"/>
          <a:lstStyle/>
          <a:p>
            <a:pPr algn="ctr">
              <a:defRPr/>
            </a:pPr>
            <a:r>
              <a:rPr lang="en-US" altLang="zh-CN" sz="2000">
                <a:latin typeface="+mn-ea"/>
              </a:rPr>
              <a:t>2</a:t>
            </a:r>
            <a:endParaRPr lang="en-US" altLang="zh-CN" sz="2000">
              <a:effectLst>
                <a:outerShdw blurRad="38100" dist="38100" dir="2700000" algn="tl">
                  <a:srgbClr val="C0C0C0"/>
                </a:outerShdw>
              </a:effectLst>
              <a:latin typeface="+mn-ea"/>
            </a:endParaRPr>
          </a:p>
        </p:txBody>
      </p:sp>
      <p:sp>
        <p:nvSpPr>
          <p:cNvPr id="1175598" name="Text Box 46"/>
          <p:cNvSpPr txBox="1">
            <a:spLocks noChangeArrowheads="1"/>
          </p:cNvSpPr>
          <p:nvPr/>
        </p:nvSpPr>
        <p:spPr bwMode="auto">
          <a:xfrm>
            <a:off x="8366212" y="3936389"/>
            <a:ext cx="527909" cy="332732"/>
          </a:xfrm>
          <a:prstGeom prst="rect">
            <a:avLst/>
          </a:prstGeom>
          <a:noFill/>
          <a:ln w="16510">
            <a:noFill/>
            <a:miter lim="800000"/>
          </a:ln>
        </p:spPr>
        <p:txBody>
          <a:bodyPr lIns="0" tIns="0" rIns="0" bIns="0"/>
          <a:lstStyle/>
          <a:p>
            <a:pPr algn="ctr">
              <a:defRPr/>
            </a:pPr>
            <a:r>
              <a:rPr lang="en-US" altLang="zh-CN" sz="2000">
                <a:latin typeface="+mn-ea"/>
              </a:rPr>
              <a:t>3</a:t>
            </a:r>
            <a:endParaRPr lang="en-US" altLang="zh-CN" sz="2000">
              <a:effectLst>
                <a:outerShdw blurRad="38100" dist="38100" dir="2700000" algn="tl">
                  <a:srgbClr val="C0C0C0"/>
                </a:outerShdw>
              </a:effectLst>
              <a:latin typeface="+mn-ea"/>
            </a:endParaRPr>
          </a:p>
        </p:txBody>
      </p:sp>
      <p:sp>
        <p:nvSpPr>
          <p:cNvPr id="1175599" name="Text Box 47"/>
          <p:cNvSpPr txBox="1">
            <a:spLocks noChangeArrowheads="1"/>
          </p:cNvSpPr>
          <p:nvPr/>
        </p:nvSpPr>
        <p:spPr bwMode="auto">
          <a:xfrm>
            <a:off x="8366212" y="4726394"/>
            <a:ext cx="527909" cy="330872"/>
          </a:xfrm>
          <a:prstGeom prst="rect">
            <a:avLst/>
          </a:prstGeom>
          <a:noFill/>
          <a:ln w="16510">
            <a:noFill/>
            <a:miter lim="800000"/>
          </a:ln>
        </p:spPr>
        <p:txBody>
          <a:bodyPr lIns="0" tIns="0" rIns="0" bIns="0"/>
          <a:lstStyle/>
          <a:p>
            <a:pPr algn="ctr">
              <a:defRPr/>
            </a:pPr>
            <a:r>
              <a:rPr lang="en-US" altLang="zh-CN" sz="2000">
                <a:latin typeface="+mn-ea"/>
              </a:rPr>
              <a:t>4</a:t>
            </a:r>
            <a:endParaRPr lang="en-US" altLang="zh-CN" sz="2000">
              <a:effectLst>
                <a:outerShdw blurRad="38100" dist="38100" dir="2700000" algn="tl">
                  <a:srgbClr val="C0C0C0"/>
                </a:outerShdw>
              </a:effectLst>
              <a:latin typeface="+mn-ea"/>
            </a:endParaRPr>
          </a:p>
        </p:txBody>
      </p:sp>
      <p:sp>
        <p:nvSpPr>
          <p:cNvPr id="1175600" name="Text Box 48"/>
          <p:cNvSpPr txBox="1">
            <a:spLocks noChangeArrowheads="1"/>
          </p:cNvSpPr>
          <p:nvPr/>
        </p:nvSpPr>
        <p:spPr bwMode="auto">
          <a:xfrm>
            <a:off x="7762092" y="5360255"/>
            <a:ext cx="1745444" cy="399650"/>
          </a:xfrm>
          <a:prstGeom prst="rect">
            <a:avLst/>
          </a:prstGeom>
          <a:noFill/>
          <a:ln w="16510">
            <a:noFill/>
            <a:miter lim="800000"/>
          </a:ln>
        </p:spPr>
        <p:txBody>
          <a:bodyPr lIns="0" tIns="0" rIns="0" bIns="0"/>
          <a:lstStyle/>
          <a:p>
            <a:pPr algn="ctr">
              <a:defRPr/>
            </a:pPr>
            <a:r>
              <a:rPr lang="en-US" altLang="zh-CN" sz="2000">
                <a:latin typeface="+mn-ea"/>
              </a:rPr>
              <a:t>D</a:t>
            </a:r>
            <a:r>
              <a:rPr lang="en-US" altLang="zh-CN" sz="2000" baseline="-25000">
                <a:latin typeface="+mn-ea"/>
              </a:rPr>
              <a:t>7</a:t>
            </a:r>
            <a:r>
              <a:rPr lang="en-US" altLang="zh-CN" sz="2000">
                <a:latin typeface="+mn-ea"/>
              </a:rPr>
              <a:t>D</a:t>
            </a:r>
            <a:r>
              <a:rPr lang="en-US" altLang="zh-CN" sz="2000" baseline="-25000">
                <a:latin typeface="+mn-ea"/>
              </a:rPr>
              <a:t>6</a:t>
            </a:r>
            <a:r>
              <a:rPr lang="en-US" altLang="zh-CN" sz="2000">
                <a:latin typeface="+mn-ea"/>
              </a:rPr>
              <a:t>…D</a:t>
            </a:r>
            <a:r>
              <a:rPr lang="en-US" altLang="zh-CN" sz="2000" baseline="-25000">
                <a:latin typeface="+mn-ea"/>
              </a:rPr>
              <a:t>1</a:t>
            </a:r>
            <a:r>
              <a:rPr lang="en-US" altLang="zh-CN" sz="2000">
                <a:latin typeface="+mn-ea"/>
              </a:rPr>
              <a:t>D</a:t>
            </a:r>
            <a:r>
              <a:rPr lang="en-US" altLang="zh-CN" sz="2000" baseline="-25000">
                <a:latin typeface="+mn-ea"/>
              </a:rPr>
              <a:t>0</a:t>
            </a:r>
            <a:endParaRPr lang="en-US" altLang="zh-CN" sz="2000">
              <a:effectLst>
                <a:outerShdw blurRad="38100" dist="38100" dir="2700000" algn="tl">
                  <a:srgbClr val="C0C0C0"/>
                </a:outerShdw>
              </a:effectLst>
              <a:latin typeface="+mn-ea"/>
            </a:endParaRPr>
          </a:p>
        </p:txBody>
      </p:sp>
      <p:sp>
        <p:nvSpPr>
          <p:cNvPr id="1175601" name="Text Box 49"/>
          <p:cNvSpPr txBox="1">
            <a:spLocks noChangeArrowheads="1"/>
          </p:cNvSpPr>
          <p:nvPr/>
        </p:nvSpPr>
        <p:spPr bwMode="auto">
          <a:xfrm>
            <a:off x="9358830" y="1458565"/>
            <a:ext cx="845770" cy="405226"/>
          </a:xfrm>
          <a:prstGeom prst="rect">
            <a:avLst/>
          </a:prstGeom>
          <a:noFill/>
          <a:ln w="16510">
            <a:noFill/>
            <a:miter lim="800000"/>
          </a:ln>
        </p:spPr>
        <p:txBody>
          <a:bodyPr lIns="0" tIns="0" rIns="0" bIns="0"/>
          <a:lstStyle/>
          <a:p>
            <a:pPr algn="ctr">
              <a:defRPr/>
            </a:pPr>
            <a:r>
              <a:rPr lang="zh-CN" altLang="en-US" sz="2000" dirty="0">
                <a:latin typeface="+mn-ea"/>
              </a:rPr>
              <a:t>地址</a:t>
            </a:r>
            <a:endParaRPr lang="zh-CN" altLang="en-US" sz="2000" dirty="0">
              <a:effectLst>
                <a:outerShdw blurRad="38100" dist="38100" dir="2700000" algn="tl">
                  <a:srgbClr val="C0C0C0"/>
                </a:outerShdw>
              </a:effectLst>
              <a:latin typeface="+mn-ea"/>
            </a:endParaRPr>
          </a:p>
        </p:txBody>
      </p:sp>
      <p:sp>
        <p:nvSpPr>
          <p:cNvPr id="1175602" name="Text Box 50"/>
          <p:cNvSpPr txBox="1">
            <a:spLocks noChangeArrowheads="1"/>
          </p:cNvSpPr>
          <p:nvPr/>
        </p:nvSpPr>
        <p:spPr bwMode="auto">
          <a:xfrm>
            <a:off x="9407158" y="2096686"/>
            <a:ext cx="667320" cy="250401"/>
          </a:xfrm>
          <a:prstGeom prst="rect">
            <a:avLst/>
          </a:prstGeom>
          <a:noFill/>
          <a:ln w="16510">
            <a:noFill/>
            <a:miter lim="800000"/>
          </a:ln>
        </p:spPr>
        <p:txBody>
          <a:bodyPr lIns="0" tIns="0" rIns="0" bIns="0"/>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hangingPunct="1">
              <a:lnSpc>
                <a:spcPct val="64000"/>
              </a:lnSpc>
              <a:defRPr/>
            </a:pPr>
            <a:r>
              <a:rPr lang="en-US" altLang="zh-CN" sz="2400" dirty="0">
                <a:latin typeface="+mn-ea"/>
                <a:ea typeface="+mn-ea"/>
              </a:rPr>
              <a:t>0</a:t>
            </a:r>
            <a:endParaRPr lang="en-US" altLang="zh-CN" sz="2400" dirty="0">
              <a:latin typeface="+mn-ea"/>
              <a:ea typeface="+mn-ea"/>
            </a:endParaRPr>
          </a:p>
          <a:p>
            <a:pPr algn="ctr" eaLnBrk="1" hangingPunct="1">
              <a:lnSpc>
                <a:spcPct val="48000"/>
              </a:lnSpc>
              <a:spcBef>
                <a:spcPts val="300"/>
              </a:spcBef>
              <a:defRPr/>
            </a:pPr>
            <a:endParaRPr lang="en-US" altLang="zh-CN" sz="2400" dirty="0">
              <a:effectLst>
                <a:outerShdw blurRad="38100" dist="38100" dir="2700000" algn="tl">
                  <a:srgbClr val="C0C0C0"/>
                </a:outerShdw>
              </a:effectLst>
              <a:latin typeface="+mn-ea"/>
              <a:ea typeface="+mn-ea"/>
            </a:endParaRPr>
          </a:p>
        </p:txBody>
      </p:sp>
      <p:sp>
        <p:nvSpPr>
          <p:cNvPr id="1175603" name="Text Box 51"/>
          <p:cNvSpPr txBox="1">
            <a:spLocks noChangeArrowheads="1"/>
          </p:cNvSpPr>
          <p:nvPr/>
        </p:nvSpPr>
        <p:spPr bwMode="auto">
          <a:xfrm>
            <a:off x="9557915" y="3438221"/>
            <a:ext cx="414519" cy="689628"/>
          </a:xfrm>
          <a:prstGeom prst="rect">
            <a:avLst/>
          </a:prstGeom>
          <a:noFill/>
          <a:ln w="16510">
            <a:noFill/>
            <a:miter lim="800000"/>
          </a:ln>
        </p:spPr>
        <p:txBody>
          <a:bodyPr lIns="0" tIns="0" rIns="0" bIns="0"/>
          <a:lstStyle/>
          <a:p>
            <a:pPr algn="ctr">
              <a:defRPr/>
            </a:pPr>
            <a:r>
              <a:rPr lang="en-US" altLang="zh-CN" sz="2000" dirty="0">
                <a:latin typeface="+mn-ea"/>
              </a:rPr>
              <a:t>…</a:t>
            </a:r>
            <a:endParaRPr lang="en-US" altLang="zh-CN" sz="2000" dirty="0">
              <a:effectLst>
                <a:outerShdw blurRad="38100" dist="38100" dir="2700000" algn="tl">
                  <a:srgbClr val="C0C0C0"/>
                </a:outerShdw>
              </a:effectLst>
              <a:latin typeface="+mn-ea"/>
            </a:endParaRPr>
          </a:p>
        </p:txBody>
      </p:sp>
      <p:sp>
        <p:nvSpPr>
          <p:cNvPr id="1175604" name="Text Box 52"/>
          <p:cNvSpPr txBox="1">
            <a:spLocks noChangeArrowheads="1"/>
          </p:cNvSpPr>
          <p:nvPr/>
        </p:nvSpPr>
        <p:spPr bwMode="auto">
          <a:xfrm>
            <a:off x="9494524" y="4913206"/>
            <a:ext cx="858781" cy="325296"/>
          </a:xfrm>
          <a:prstGeom prst="rect">
            <a:avLst/>
          </a:prstGeom>
          <a:noFill/>
          <a:ln w="16510">
            <a:noFill/>
            <a:miter lim="800000"/>
          </a:ln>
        </p:spPr>
        <p:txBody>
          <a:bodyPr lIns="0" tIns="0" rIns="0" bIns="0"/>
          <a:lstStyle/>
          <a:p>
            <a:pPr algn="ctr">
              <a:defRPr/>
            </a:pPr>
            <a:r>
              <a:rPr lang="en-US" altLang="zh-CN" sz="2000" dirty="0">
                <a:latin typeface="+mn-ea"/>
              </a:rPr>
              <a:t>32767</a:t>
            </a:r>
            <a:endParaRPr lang="en-US" altLang="zh-CN" sz="2000" dirty="0">
              <a:effectLst>
                <a:outerShdw blurRad="38100" dist="38100" dir="2700000" algn="tl">
                  <a:srgbClr val="C0C0C0"/>
                </a:outerShdw>
              </a:effectLst>
              <a:latin typeface="+mn-ea"/>
            </a:endParaRPr>
          </a:p>
        </p:txBody>
      </p:sp>
      <p:grpSp>
        <p:nvGrpSpPr>
          <p:cNvPr id="2" name="Group 58"/>
          <p:cNvGrpSpPr/>
          <p:nvPr/>
        </p:nvGrpSpPr>
        <p:grpSpPr bwMode="auto">
          <a:xfrm>
            <a:off x="1419753" y="2201168"/>
            <a:ext cx="3964892" cy="801158"/>
            <a:chOff x="619" y="1679"/>
            <a:chExt cx="2133" cy="431"/>
          </a:xfrm>
        </p:grpSpPr>
        <p:sp>
          <p:nvSpPr>
            <p:cNvPr id="169016" name="Line 53"/>
            <p:cNvSpPr>
              <a:spLocks noChangeShapeType="1"/>
            </p:cNvSpPr>
            <p:nvPr/>
          </p:nvSpPr>
          <p:spPr bwMode="auto">
            <a:xfrm>
              <a:off x="932" y="1874"/>
              <a:ext cx="1820" cy="0"/>
            </a:xfrm>
            <a:prstGeom prst="line">
              <a:avLst/>
            </a:prstGeom>
            <a:noFill/>
            <a:ln w="38100">
              <a:solidFill>
                <a:srgbClr val="C00000"/>
              </a:solidFill>
              <a:round/>
            </a:ln>
          </p:spPr>
          <p:txBody>
            <a:bodyPr/>
            <a:lstStyle/>
            <a:p>
              <a:pPr algn="ctr"/>
              <a:endParaRPr lang="zh-CN" altLang="en-US" sz="2000">
                <a:latin typeface="+mn-ea"/>
              </a:endParaRPr>
            </a:p>
          </p:txBody>
        </p:sp>
        <p:sp>
          <p:nvSpPr>
            <p:cNvPr id="1175607" name="Text Box 55"/>
            <p:cNvSpPr txBox="1">
              <a:spLocks noChangeArrowheads="1"/>
            </p:cNvSpPr>
            <p:nvPr/>
          </p:nvSpPr>
          <p:spPr bwMode="auto">
            <a:xfrm>
              <a:off x="619" y="1679"/>
              <a:ext cx="625" cy="431"/>
            </a:xfrm>
            <a:prstGeom prst="rect">
              <a:avLst/>
            </a:prstGeom>
            <a:noFill/>
            <a:ln w="16510">
              <a:noFill/>
              <a:miter lim="800000"/>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grpSp>
        <p:nvGrpSpPr>
          <p:cNvPr id="3" name="Group 59"/>
          <p:cNvGrpSpPr/>
          <p:nvPr/>
        </p:nvGrpSpPr>
        <p:grpSpPr bwMode="auto">
          <a:xfrm>
            <a:off x="6386555" y="4367638"/>
            <a:ext cx="3805030" cy="801158"/>
            <a:chOff x="2930" y="2853"/>
            <a:chExt cx="2047" cy="431"/>
          </a:xfrm>
        </p:grpSpPr>
        <p:sp>
          <p:nvSpPr>
            <p:cNvPr id="169014" name="Line 54"/>
            <p:cNvSpPr>
              <a:spLocks noChangeShapeType="1"/>
            </p:cNvSpPr>
            <p:nvPr/>
          </p:nvSpPr>
          <p:spPr bwMode="auto">
            <a:xfrm>
              <a:off x="3157" y="3135"/>
              <a:ext cx="1820" cy="0"/>
            </a:xfrm>
            <a:prstGeom prst="line">
              <a:avLst/>
            </a:prstGeom>
            <a:noFill/>
            <a:ln w="38100">
              <a:solidFill>
                <a:srgbClr val="C00000"/>
              </a:solidFill>
              <a:round/>
            </a:ln>
          </p:spPr>
          <p:txBody>
            <a:bodyPr/>
            <a:lstStyle/>
            <a:p>
              <a:pPr algn="ctr"/>
              <a:endParaRPr lang="zh-CN" altLang="en-US" sz="2000">
                <a:latin typeface="+mn-ea"/>
              </a:endParaRPr>
            </a:p>
          </p:txBody>
        </p:sp>
        <p:sp>
          <p:nvSpPr>
            <p:cNvPr id="1175608" name="Text Box 56"/>
            <p:cNvSpPr txBox="1">
              <a:spLocks noChangeArrowheads="1"/>
            </p:cNvSpPr>
            <p:nvPr/>
          </p:nvSpPr>
          <p:spPr bwMode="auto">
            <a:xfrm>
              <a:off x="2930" y="2853"/>
              <a:ext cx="625" cy="431"/>
            </a:xfrm>
            <a:prstGeom prst="rect">
              <a:avLst/>
            </a:prstGeom>
            <a:noFill/>
            <a:ln w="16510">
              <a:noFill/>
              <a:miter lim="800000"/>
            </a:ln>
          </p:spPr>
          <p:txBody>
            <a:bodyPr lIns="0" tIns="0" rIns="0" bIns="0"/>
            <a:lstStyle/>
            <a:p>
              <a:pPr algn="ctr">
                <a:defRPr/>
              </a:pPr>
              <a:r>
                <a:rPr lang="en-US" altLang="zh-CN" sz="2000" b="1" dirty="0">
                  <a:solidFill>
                    <a:srgbClr val="C00000"/>
                  </a:solidFill>
                  <a:latin typeface="+mn-ea"/>
                </a:rPr>
                <a:t>Address</a:t>
              </a:r>
              <a:endParaRPr lang="en-US" altLang="zh-CN" sz="2000" b="1" dirty="0">
                <a:solidFill>
                  <a:srgbClr val="C00000"/>
                </a:solidFill>
                <a:effectLst>
                  <a:outerShdw blurRad="38100" dist="38100" dir="2700000" algn="tl">
                    <a:srgbClr val="C0C0C0"/>
                  </a:outerShdw>
                </a:effectLst>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zh-CN" altLang="en-US"/>
              <a:t>各芯片地址范围</a:t>
            </a:r>
            <a:endParaRPr lang="zh-CN" altLang="en-US"/>
          </a:p>
        </p:txBody>
      </p:sp>
      <p:sp>
        <p:nvSpPr>
          <p:cNvPr id="169986" name="Rectangle 4"/>
          <p:cNvSpPr>
            <a:spLocks noChangeArrowheads="1"/>
          </p:cNvSpPr>
          <p:nvPr/>
        </p:nvSpPr>
        <p:spPr bwMode="auto">
          <a:xfrm>
            <a:off x="3403851" y="1845366"/>
            <a:ext cx="2016191" cy="3714036"/>
          </a:xfrm>
          <a:prstGeom prst="rect">
            <a:avLst/>
          </a:prstGeom>
          <a:solidFill>
            <a:srgbClr val="66FFCC"/>
          </a:solidFill>
          <a:ln w="28575">
            <a:solidFill>
              <a:schemeClr val="tx1"/>
            </a:solidFill>
            <a:miter lim="800000"/>
          </a:ln>
        </p:spPr>
        <p:txBody>
          <a:bodyPr/>
          <a:lstStyle/>
          <a:p>
            <a:pPr algn="ctr">
              <a:lnSpc>
                <a:spcPct val="120000"/>
              </a:lnSpc>
              <a:spcBef>
                <a:spcPct val="20000"/>
              </a:spcBef>
              <a:buClr>
                <a:schemeClr val="accent2"/>
              </a:buClr>
              <a:buFont typeface="Wingdings" panose="05000000000000000000" pitchFamily="2" charset="2"/>
              <a:buNone/>
            </a:pPr>
            <a:endParaRPr lang="zh-CN" altLang="zh-CN" sz="2400" b="1">
              <a:latin typeface="+mn-ea"/>
            </a:endParaRPr>
          </a:p>
        </p:txBody>
      </p:sp>
      <p:sp>
        <p:nvSpPr>
          <p:cNvPr id="169987" name="Line 5"/>
          <p:cNvSpPr>
            <a:spLocks noChangeShapeType="1"/>
          </p:cNvSpPr>
          <p:nvPr/>
        </p:nvSpPr>
        <p:spPr bwMode="auto">
          <a:xfrm>
            <a:off x="3427433" y="2753240"/>
            <a:ext cx="1992610" cy="0"/>
          </a:xfrm>
          <a:prstGeom prst="line">
            <a:avLst/>
          </a:prstGeom>
          <a:noFill/>
          <a:ln w="9525">
            <a:solidFill>
              <a:schemeClr val="tx1"/>
            </a:solidFill>
            <a:round/>
          </a:ln>
        </p:spPr>
        <p:txBody>
          <a:bodyPr/>
          <a:lstStyle/>
          <a:p>
            <a:endParaRPr lang="zh-CN" altLang="en-US" sz="2400">
              <a:latin typeface="+mn-ea"/>
            </a:endParaRPr>
          </a:p>
        </p:txBody>
      </p:sp>
      <p:sp>
        <p:nvSpPr>
          <p:cNvPr id="169988" name="Line 6"/>
          <p:cNvSpPr>
            <a:spLocks noChangeShapeType="1"/>
          </p:cNvSpPr>
          <p:nvPr/>
        </p:nvSpPr>
        <p:spPr bwMode="auto">
          <a:xfrm>
            <a:off x="3411713" y="3696487"/>
            <a:ext cx="1998504" cy="0"/>
          </a:xfrm>
          <a:prstGeom prst="line">
            <a:avLst/>
          </a:prstGeom>
          <a:noFill/>
          <a:ln w="9525">
            <a:solidFill>
              <a:schemeClr val="tx1"/>
            </a:solidFill>
            <a:round/>
          </a:ln>
        </p:spPr>
        <p:txBody>
          <a:bodyPr/>
          <a:lstStyle/>
          <a:p>
            <a:endParaRPr lang="zh-CN" altLang="en-US" sz="2400">
              <a:latin typeface="+mn-ea"/>
            </a:endParaRPr>
          </a:p>
        </p:txBody>
      </p:sp>
      <p:sp>
        <p:nvSpPr>
          <p:cNvPr id="169989" name="Line 7"/>
          <p:cNvSpPr>
            <a:spLocks noChangeShapeType="1"/>
          </p:cNvSpPr>
          <p:nvPr/>
        </p:nvSpPr>
        <p:spPr bwMode="auto">
          <a:xfrm>
            <a:off x="3411713" y="4641700"/>
            <a:ext cx="2008330" cy="0"/>
          </a:xfrm>
          <a:prstGeom prst="line">
            <a:avLst/>
          </a:prstGeom>
          <a:noFill/>
          <a:ln w="9525">
            <a:solidFill>
              <a:schemeClr val="tx1"/>
            </a:solidFill>
            <a:round/>
          </a:ln>
        </p:spPr>
        <p:txBody>
          <a:bodyPr/>
          <a:lstStyle/>
          <a:p>
            <a:endParaRPr lang="zh-CN" altLang="en-US" sz="2400">
              <a:latin typeface="+mn-ea"/>
            </a:endParaRPr>
          </a:p>
        </p:txBody>
      </p:sp>
      <p:sp>
        <p:nvSpPr>
          <p:cNvPr id="1174536" name="Text Box 8"/>
          <p:cNvSpPr txBox="1">
            <a:spLocks noChangeArrowheads="1"/>
          </p:cNvSpPr>
          <p:nvPr/>
        </p:nvSpPr>
        <p:spPr bwMode="auto">
          <a:xfrm>
            <a:off x="4081808" y="1207690"/>
            <a:ext cx="839097" cy="459833"/>
          </a:xfrm>
          <a:prstGeom prst="rect">
            <a:avLst/>
          </a:prstGeom>
          <a:noFill/>
          <a:ln w="16510">
            <a:noFill/>
            <a:miter lim="800000"/>
          </a:ln>
        </p:spPr>
        <p:txBody>
          <a:bodyPr lIns="0" tIns="0" rIns="0" bIns="0"/>
          <a:lstStyle/>
          <a:p>
            <a:pPr algn="ctr">
              <a:defRPr/>
            </a:pPr>
            <a:r>
              <a:rPr lang="en-US" altLang="zh-CN" sz="2400">
                <a:latin typeface="+mn-ea"/>
              </a:rPr>
              <a:t>8</a:t>
            </a:r>
            <a:r>
              <a:rPr lang="zh-CN" altLang="en-US" sz="2400" dirty="0">
                <a:latin typeface="+mn-ea"/>
              </a:rPr>
              <a:t>位</a:t>
            </a:r>
            <a:endParaRPr lang="zh-CN" altLang="en-US" sz="2400" dirty="0">
              <a:effectLst>
                <a:outerShdw blurRad="38100" dist="38100" dir="2700000" algn="tl">
                  <a:srgbClr val="C0C0C0"/>
                </a:outerShdw>
              </a:effectLst>
              <a:latin typeface="+mn-ea"/>
            </a:endParaRPr>
          </a:p>
        </p:txBody>
      </p:sp>
      <p:sp>
        <p:nvSpPr>
          <p:cNvPr id="169991" name="AutoShape 9"/>
          <p:cNvSpPr/>
          <p:nvPr/>
        </p:nvSpPr>
        <p:spPr bwMode="auto">
          <a:xfrm rot="5400000" flipV="1">
            <a:off x="4335308" y="691854"/>
            <a:ext cx="167033" cy="1982783"/>
          </a:xfrm>
          <a:prstGeom prst="leftBrace">
            <a:avLst>
              <a:gd name="adj1" fmla="val 62815"/>
              <a:gd name="adj2" fmla="val 50000"/>
            </a:avLst>
          </a:prstGeom>
          <a:noFill/>
          <a:ln w="9525">
            <a:solidFill>
              <a:schemeClr val="tx1"/>
            </a:solidFill>
            <a:round/>
          </a:ln>
        </p:spPr>
        <p:txBody>
          <a:bodyPr/>
          <a:lstStyle/>
          <a:p>
            <a:pPr algn="ctr"/>
            <a:endParaRPr lang="zh-CN" altLang="en-US" sz="2400">
              <a:latin typeface="+mn-ea"/>
            </a:endParaRPr>
          </a:p>
        </p:txBody>
      </p:sp>
      <p:sp>
        <p:nvSpPr>
          <p:cNvPr id="169992" name="AutoShape 10"/>
          <p:cNvSpPr/>
          <p:nvPr/>
        </p:nvSpPr>
        <p:spPr bwMode="auto">
          <a:xfrm flipV="1">
            <a:off x="3097296" y="1853225"/>
            <a:ext cx="214195" cy="856783"/>
          </a:xfrm>
          <a:prstGeom prst="leftBrace">
            <a:avLst>
              <a:gd name="adj1" fmla="val 21167"/>
              <a:gd name="adj2" fmla="val 50000"/>
            </a:avLst>
          </a:prstGeom>
          <a:noFill/>
          <a:ln w="9525">
            <a:solidFill>
              <a:schemeClr val="tx1"/>
            </a:solidFill>
            <a:round/>
          </a:ln>
        </p:spPr>
        <p:txBody>
          <a:bodyPr/>
          <a:lstStyle/>
          <a:p>
            <a:pPr algn="ctr"/>
            <a:endParaRPr lang="zh-CN" altLang="en-US" sz="2400">
              <a:latin typeface="+mn-ea"/>
            </a:endParaRPr>
          </a:p>
        </p:txBody>
      </p:sp>
      <p:sp>
        <p:nvSpPr>
          <p:cNvPr id="1174539" name="Text Box 11"/>
          <p:cNvSpPr txBox="1">
            <a:spLocks noChangeArrowheads="1"/>
          </p:cNvSpPr>
          <p:nvPr/>
        </p:nvSpPr>
        <p:spPr bwMode="auto">
          <a:xfrm>
            <a:off x="2549033" y="2130306"/>
            <a:ext cx="593460" cy="373369"/>
          </a:xfrm>
          <a:prstGeom prst="rect">
            <a:avLst/>
          </a:prstGeom>
          <a:noFill/>
          <a:ln w="16510">
            <a:noFill/>
            <a:miter lim="800000"/>
          </a:ln>
        </p:spPr>
        <p:txBody>
          <a:bodyPr lIns="0" tIns="0" rIns="0" bIns="0"/>
          <a:lstStyle/>
          <a:p>
            <a:pPr algn="ctr">
              <a:defRPr/>
            </a:pPr>
            <a:r>
              <a:rPr lang="en-US" altLang="zh-CN" sz="2400" dirty="0">
                <a:latin typeface="+mn-ea"/>
              </a:rPr>
              <a:t>8K</a:t>
            </a:r>
            <a:endParaRPr lang="en-US" altLang="zh-CN" sz="2400" dirty="0">
              <a:effectLst>
                <a:outerShdw blurRad="38100" dist="38100" dir="2700000" algn="tl">
                  <a:srgbClr val="C0C0C0"/>
                </a:outerShdw>
              </a:effectLst>
              <a:latin typeface="+mn-ea"/>
            </a:endParaRPr>
          </a:p>
        </p:txBody>
      </p:sp>
      <p:sp>
        <p:nvSpPr>
          <p:cNvPr id="169994" name="AutoShape 12"/>
          <p:cNvSpPr/>
          <p:nvPr/>
        </p:nvSpPr>
        <p:spPr bwMode="auto">
          <a:xfrm flipV="1">
            <a:off x="3097296" y="2796472"/>
            <a:ext cx="214195" cy="858749"/>
          </a:xfrm>
          <a:prstGeom prst="leftBrace">
            <a:avLst>
              <a:gd name="adj1" fmla="val 21215"/>
              <a:gd name="adj2" fmla="val 50000"/>
            </a:avLst>
          </a:prstGeom>
          <a:noFill/>
          <a:ln w="9525">
            <a:solidFill>
              <a:schemeClr val="tx1"/>
            </a:solidFill>
            <a:round/>
          </a:ln>
        </p:spPr>
        <p:txBody>
          <a:bodyPr/>
          <a:lstStyle/>
          <a:p>
            <a:pPr algn="ctr"/>
            <a:endParaRPr lang="zh-CN" altLang="en-US" sz="2400">
              <a:latin typeface="+mn-ea"/>
            </a:endParaRPr>
          </a:p>
        </p:txBody>
      </p:sp>
      <p:sp>
        <p:nvSpPr>
          <p:cNvPr id="1174541" name="Text Box 13"/>
          <p:cNvSpPr txBox="1">
            <a:spLocks noChangeArrowheads="1"/>
          </p:cNvSpPr>
          <p:nvPr/>
        </p:nvSpPr>
        <p:spPr bwMode="auto">
          <a:xfrm>
            <a:off x="2549033" y="3075516"/>
            <a:ext cx="593460" cy="379265"/>
          </a:xfrm>
          <a:prstGeom prst="rect">
            <a:avLst/>
          </a:prstGeom>
          <a:noFill/>
          <a:ln w="16510">
            <a:noFill/>
            <a:miter lim="800000"/>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6" name="AutoShape 14"/>
          <p:cNvSpPr/>
          <p:nvPr/>
        </p:nvSpPr>
        <p:spPr bwMode="auto">
          <a:xfrm flipV="1">
            <a:off x="3097296" y="3735790"/>
            <a:ext cx="214195" cy="860713"/>
          </a:xfrm>
          <a:prstGeom prst="leftBrace">
            <a:avLst>
              <a:gd name="adj1" fmla="val 21264"/>
              <a:gd name="adj2" fmla="val 50000"/>
            </a:avLst>
          </a:prstGeom>
          <a:noFill/>
          <a:ln w="9525">
            <a:solidFill>
              <a:schemeClr val="tx1"/>
            </a:solidFill>
            <a:round/>
          </a:ln>
        </p:spPr>
        <p:txBody>
          <a:bodyPr/>
          <a:lstStyle/>
          <a:p>
            <a:pPr algn="ctr"/>
            <a:endParaRPr lang="zh-CN" altLang="en-US" sz="2400">
              <a:latin typeface="+mn-ea"/>
            </a:endParaRPr>
          </a:p>
        </p:txBody>
      </p:sp>
      <p:sp>
        <p:nvSpPr>
          <p:cNvPr id="1174543" name="Text Box 15"/>
          <p:cNvSpPr txBox="1">
            <a:spLocks noChangeArrowheads="1"/>
          </p:cNvSpPr>
          <p:nvPr/>
        </p:nvSpPr>
        <p:spPr bwMode="auto">
          <a:xfrm>
            <a:off x="2549033" y="4016799"/>
            <a:ext cx="593460" cy="377299"/>
          </a:xfrm>
          <a:prstGeom prst="rect">
            <a:avLst/>
          </a:prstGeom>
          <a:noFill/>
          <a:ln w="16510">
            <a:noFill/>
            <a:miter lim="800000"/>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69998" name="AutoShape 16"/>
          <p:cNvSpPr/>
          <p:nvPr/>
        </p:nvSpPr>
        <p:spPr bwMode="auto">
          <a:xfrm flipV="1">
            <a:off x="3097296" y="4684932"/>
            <a:ext cx="214195" cy="856783"/>
          </a:xfrm>
          <a:prstGeom prst="leftBrace">
            <a:avLst>
              <a:gd name="adj1" fmla="val 21167"/>
              <a:gd name="adj2" fmla="val 50000"/>
            </a:avLst>
          </a:prstGeom>
          <a:noFill/>
          <a:ln w="9525">
            <a:solidFill>
              <a:schemeClr val="tx1"/>
            </a:solidFill>
            <a:round/>
          </a:ln>
        </p:spPr>
        <p:txBody>
          <a:bodyPr/>
          <a:lstStyle/>
          <a:p>
            <a:pPr algn="ctr"/>
            <a:endParaRPr lang="zh-CN" altLang="en-US" sz="2400">
              <a:latin typeface="+mn-ea"/>
            </a:endParaRPr>
          </a:p>
        </p:txBody>
      </p:sp>
      <p:sp>
        <p:nvSpPr>
          <p:cNvPr id="1174545" name="Text Box 17"/>
          <p:cNvSpPr txBox="1">
            <a:spLocks noChangeArrowheads="1"/>
          </p:cNvSpPr>
          <p:nvPr/>
        </p:nvSpPr>
        <p:spPr bwMode="auto">
          <a:xfrm>
            <a:off x="2549033" y="4965942"/>
            <a:ext cx="593460" cy="375334"/>
          </a:xfrm>
          <a:prstGeom prst="rect">
            <a:avLst/>
          </a:prstGeom>
          <a:noFill/>
          <a:ln w="16510">
            <a:noFill/>
            <a:miter lim="800000"/>
          </a:ln>
        </p:spPr>
        <p:txBody>
          <a:bodyPr lIns="0" tIns="0" rIns="0" bIns="0"/>
          <a:lstStyle/>
          <a:p>
            <a:pPr algn="ctr">
              <a:defRPr/>
            </a:pPr>
            <a:r>
              <a:rPr lang="en-US" altLang="zh-CN" sz="2400">
                <a:latin typeface="+mn-ea"/>
              </a:rPr>
              <a:t>8K</a:t>
            </a:r>
            <a:endParaRPr lang="en-US" altLang="zh-CN" sz="2400">
              <a:effectLst>
                <a:outerShdw blurRad="38100" dist="38100" dir="2700000" algn="tl">
                  <a:srgbClr val="C0C0C0"/>
                </a:outerShdw>
              </a:effectLst>
              <a:latin typeface="+mn-ea"/>
            </a:endParaRPr>
          </a:p>
        </p:txBody>
      </p:sp>
      <p:sp>
        <p:nvSpPr>
          <p:cNvPr id="1174546" name="Text Box 18"/>
          <p:cNvSpPr txBox="1">
            <a:spLocks noChangeArrowheads="1"/>
          </p:cNvSpPr>
          <p:nvPr/>
        </p:nvSpPr>
        <p:spPr bwMode="auto">
          <a:xfrm>
            <a:off x="4081808" y="2140129"/>
            <a:ext cx="668133" cy="369438"/>
          </a:xfrm>
          <a:prstGeom prst="rect">
            <a:avLst/>
          </a:prstGeom>
          <a:noFill/>
          <a:ln w="16510">
            <a:noFill/>
            <a:miter lim="800000"/>
          </a:ln>
        </p:spPr>
        <p:txBody>
          <a:bodyPr lIns="0" tIns="0" rIns="0" bIns="0"/>
          <a:lstStyle/>
          <a:p>
            <a:pPr algn="ctr">
              <a:defRPr/>
            </a:pPr>
            <a:r>
              <a:rPr lang="en-US" altLang="zh-CN" sz="2400">
                <a:latin typeface="+mn-ea"/>
              </a:rPr>
              <a:t>1</a:t>
            </a:r>
            <a:endParaRPr lang="en-US" altLang="zh-CN" sz="2400">
              <a:effectLst>
                <a:outerShdw blurRad="38100" dist="38100" dir="2700000" algn="tl">
                  <a:srgbClr val="C0C0C0"/>
                </a:outerShdw>
              </a:effectLst>
              <a:latin typeface="+mn-ea"/>
            </a:endParaRPr>
          </a:p>
        </p:txBody>
      </p:sp>
      <p:sp>
        <p:nvSpPr>
          <p:cNvPr id="1174547" name="Text Box 19"/>
          <p:cNvSpPr txBox="1">
            <a:spLocks noChangeArrowheads="1"/>
          </p:cNvSpPr>
          <p:nvPr/>
        </p:nvSpPr>
        <p:spPr bwMode="auto">
          <a:xfrm>
            <a:off x="4081808" y="3049972"/>
            <a:ext cx="668133" cy="379263"/>
          </a:xfrm>
          <a:prstGeom prst="rect">
            <a:avLst/>
          </a:prstGeom>
          <a:noFill/>
          <a:ln w="16510">
            <a:noFill/>
            <a:miter lim="800000"/>
          </a:ln>
        </p:spPr>
        <p:txBody>
          <a:bodyPr lIns="0" tIns="0" rIns="0" bIns="0"/>
          <a:lstStyle/>
          <a:p>
            <a:pPr algn="ctr">
              <a:defRPr/>
            </a:pPr>
            <a:r>
              <a:rPr lang="en-US" altLang="zh-CN" sz="2400">
                <a:latin typeface="+mn-ea"/>
              </a:rPr>
              <a:t>2</a:t>
            </a:r>
            <a:endParaRPr lang="en-US" altLang="zh-CN" sz="2400">
              <a:effectLst>
                <a:outerShdw blurRad="38100" dist="38100" dir="2700000" algn="tl">
                  <a:srgbClr val="C0C0C0"/>
                </a:outerShdw>
              </a:effectLst>
              <a:latin typeface="+mn-ea"/>
            </a:endParaRPr>
          </a:p>
        </p:txBody>
      </p:sp>
      <p:sp>
        <p:nvSpPr>
          <p:cNvPr id="1174548" name="Text Box 20"/>
          <p:cNvSpPr txBox="1">
            <a:spLocks noChangeArrowheads="1"/>
          </p:cNvSpPr>
          <p:nvPr/>
        </p:nvSpPr>
        <p:spPr bwMode="auto">
          <a:xfrm>
            <a:off x="4081808" y="4020730"/>
            <a:ext cx="668133" cy="379263"/>
          </a:xfrm>
          <a:prstGeom prst="rect">
            <a:avLst/>
          </a:prstGeom>
          <a:noFill/>
          <a:ln w="16510">
            <a:noFill/>
            <a:miter lim="800000"/>
          </a:ln>
        </p:spPr>
        <p:txBody>
          <a:bodyPr lIns="0" tIns="0" rIns="0" bIns="0"/>
          <a:lstStyle/>
          <a:p>
            <a:pPr algn="ctr">
              <a:defRPr/>
            </a:pPr>
            <a:r>
              <a:rPr lang="en-US" altLang="zh-CN" sz="2400">
                <a:latin typeface="+mn-ea"/>
              </a:rPr>
              <a:t>3</a:t>
            </a:r>
            <a:endParaRPr lang="en-US" altLang="zh-CN" sz="2400">
              <a:effectLst>
                <a:outerShdw blurRad="38100" dist="38100" dir="2700000" algn="tl">
                  <a:srgbClr val="C0C0C0"/>
                </a:outerShdw>
              </a:effectLst>
              <a:latin typeface="+mn-ea"/>
            </a:endParaRPr>
          </a:p>
        </p:txBody>
      </p:sp>
      <p:sp>
        <p:nvSpPr>
          <p:cNvPr id="1174549" name="Text Box 21"/>
          <p:cNvSpPr txBox="1">
            <a:spLocks noChangeArrowheads="1"/>
          </p:cNvSpPr>
          <p:nvPr/>
        </p:nvSpPr>
        <p:spPr bwMode="auto">
          <a:xfrm>
            <a:off x="4081808" y="4918780"/>
            <a:ext cx="668133" cy="375334"/>
          </a:xfrm>
          <a:prstGeom prst="rect">
            <a:avLst/>
          </a:prstGeom>
          <a:noFill/>
          <a:ln w="16510">
            <a:noFill/>
            <a:miter lim="800000"/>
          </a:ln>
        </p:spPr>
        <p:txBody>
          <a:bodyPr lIns="0" tIns="0" rIns="0" bIns="0"/>
          <a:lstStyle/>
          <a:p>
            <a:pPr algn="ctr">
              <a:defRPr/>
            </a:pPr>
            <a:r>
              <a:rPr lang="en-US" altLang="zh-CN" sz="2400">
                <a:latin typeface="+mn-ea"/>
              </a:rPr>
              <a:t>4</a:t>
            </a:r>
            <a:endParaRPr lang="en-US" altLang="zh-CN" sz="2400">
              <a:effectLst>
                <a:outerShdw blurRad="38100" dist="38100" dir="2700000" algn="tl">
                  <a:srgbClr val="C0C0C0"/>
                </a:outerShdw>
              </a:effectLst>
              <a:latin typeface="+mn-ea"/>
            </a:endParaRPr>
          </a:p>
        </p:txBody>
      </p:sp>
      <p:sp>
        <p:nvSpPr>
          <p:cNvPr id="1174550" name="Text Box 22"/>
          <p:cNvSpPr txBox="1">
            <a:spLocks noChangeArrowheads="1"/>
          </p:cNvSpPr>
          <p:nvPr/>
        </p:nvSpPr>
        <p:spPr bwMode="auto">
          <a:xfrm>
            <a:off x="3317387" y="5639970"/>
            <a:ext cx="2210735" cy="453937"/>
          </a:xfrm>
          <a:prstGeom prst="rect">
            <a:avLst/>
          </a:prstGeom>
          <a:noFill/>
          <a:ln w="16510">
            <a:noFill/>
            <a:miter lim="800000"/>
          </a:ln>
        </p:spPr>
        <p:txBody>
          <a:bodyPr lIns="0" tIns="0" rIns="0" bIns="0"/>
          <a:lstStyle/>
          <a:p>
            <a:pPr algn="ctr">
              <a:defRPr/>
            </a:pPr>
            <a:r>
              <a:rPr lang="en-US" altLang="zh-CN" sz="2400" dirty="0">
                <a:latin typeface="+mn-ea"/>
              </a:rPr>
              <a:t>D</a:t>
            </a:r>
            <a:r>
              <a:rPr lang="en-US" altLang="zh-CN" sz="2400" baseline="-25000" dirty="0">
                <a:latin typeface="+mn-ea"/>
              </a:rPr>
              <a:t>7</a:t>
            </a:r>
            <a:r>
              <a:rPr lang="en-US" altLang="zh-CN" sz="2400" dirty="0">
                <a:latin typeface="+mn-ea"/>
              </a:rPr>
              <a:t>D</a:t>
            </a:r>
            <a:r>
              <a:rPr lang="en-US" altLang="zh-CN" sz="2400" baseline="-25000" dirty="0">
                <a:latin typeface="+mn-ea"/>
              </a:rPr>
              <a:t>6</a:t>
            </a:r>
            <a:r>
              <a:rPr lang="en-US" altLang="zh-CN" sz="2400" dirty="0">
                <a:latin typeface="+mn-ea"/>
              </a:rPr>
              <a:t>…D</a:t>
            </a:r>
            <a:r>
              <a:rPr lang="en-US" altLang="zh-CN" sz="2400" baseline="-25000" dirty="0">
                <a:latin typeface="+mn-ea"/>
              </a:rPr>
              <a:t>1</a:t>
            </a:r>
            <a:r>
              <a:rPr lang="en-US" altLang="zh-CN" sz="2400" dirty="0">
                <a:latin typeface="+mn-ea"/>
              </a:rPr>
              <a:t>D</a:t>
            </a:r>
            <a:r>
              <a:rPr lang="en-US" altLang="zh-CN" sz="2400" baseline="-25000" dirty="0">
                <a:latin typeface="+mn-ea"/>
              </a:rPr>
              <a:t>0</a:t>
            </a:r>
            <a:endParaRPr lang="en-US" altLang="zh-CN" sz="2400" dirty="0">
              <a:effectLst>
                <a:outerShdw blurRad="38100" dist="38100" dir="2700000" algn="tl">
                  <a:srgbClr val="C0C0C0"/>
                </a:outerShdw>
              </a:effectLst>
              <a:latin typeface="+mn-ea"/>
            </a:endParaRPr>
          </a:p>
        </p:txBody>
      </p:sp>
      <p:grpSp>
        <p:nvGrpSpPr>
          <p:cNvPr id="8" name="组合 7"/>
          <p:cNvGrpSpPr/>
          <p:nvPr/>
        </p:nvGrpSpPr>
        <p:grpSpPr>
          <a:xfrm>
            <a:off x="6010773" y="1377671"/>
            <a:ext cx="3580409" cy="1320546"/>
            <a:chOff x="6236691" y="1420703"/>
            <a:chExt cx="3580409" cy="1320546"/>
          </a:xfrm>
        </p:grpSpPr>
        <p:grpSp>
          <p:nvGrpSpPr>
            <p:cNvPr id="2" name="Group 23"/>
            <p:cNvGrpSpPr/>
            <p:nvPr/>
          </p:nvGrpSpPr>
          <p:grpSpPr bwMode="auto">
            <a:xfrm>
              <a:off x="6236691" y="1420703"/>
              <a:ext cx="3580409" cy="471624"/>
              <a:chOff x="2761" y="1392"/>
              <a:chExt cx="1822" cy="240"/>
            </a:xfrm>
          </p:grpSpPr>
          <p:sp>
            <p:nvSpPr>
              <p:cNvPr id="170075" name="Text Box 24"/>
              <p:cNvSpPr txBox="1">
                <a:spLocks noChangeArrowheads="1"/>
              </p:cNvSpPr>
              <p:nvPr/>
            </p:nvSpPr>
            <p:spPr bwMode="auto">
              <a:xfrm>
                <a:off x="2761" y="1392"/>
                <a:ext cx="743" cy="240"/>
              </a:xfrm>
              <a:prstGeom prst="rect">
                <a:avLst/>
              </a:prstGeom>
              <a:noFill/>
              <a:ln w="9525">
                <a:noFill/>
                <a:miter lim="800000"/>
              </a:ln>
            </p:spPr>
            <p:txBody>
              <a:bodyPr lIns="0" tIns="0" rIns="0" bIns="0"/>
              <a:lstStyle/>
              <a:p>
                <a:pPr algn="ct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14</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13</a:t>
                </a:r>
                <a:r>
                  <a:rPr lang="en-US" altLang="zh-CN" sz="2400" b="1" dirty="0">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rPr>
                  <a:t>12</a:t>
                </a:r>
                <a:endParaRPr lang="en-US" altLang="zh-CN" sz="2400" b="1" baseline="-25000" dirty="0">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6" name="Text Box 25"/>
              <p:cNvSpPr txBox="1">
                <a:spLocks noChangeArrowheads="1"/>
              </p:cNvSpPr>
              <p:nvPr/>
            </p:nvSpPr>
            <p:spPr bwMode="auto">
              <a:xfrm>
                <a:off x="4176" y="1392"/>
                <a:ext cx="407" cy="144"/>
              </a:xfrm>
              <a:prstGeom prst="rect">
                <a:avLst/>
              </a:prstGeom>
              <a:noFill/>
              <a:ln w="9525">
                <a:noFill/>
                <a:miter lim="800000"/>
              </a:ln>
            </p:spPr>
            <p:txBody>
              <a:bodyPr lIns="0" tIns="0" rIns="0" bIns="0"/>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a:t>
                </a:r>
                <a:r>
                  <a:rPr lang="en-US" altLang="zh-CN" sz="2400" b="1" baseline="-25000">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baseline="-25000">
                  <a:latin typeface="Consolas" panose="020B0609020204030204" pitchFamily="49" charset="0"/>
                  <a:ea typeface="微软雅黑" panose="020B0503020204020204" pitchFamily="34" charset="-122"/>
                  <a:cs typeface="Times New Roman" panose="02020603050405020304" pitchFamily="18" charset="0"/>
                </a:endParaRPr>
              </a:p>
            </p:txBody>
          </p:sp>
        </p:grpSp>
        <p:grpSp>
          <p:nvGrpSpPr>
            <p:cNvPr id="3" name="Group 26"/>
            <p:cNvGrpSpPr/>
            <p:nvPr/>
          </p:nvGrpSpPr>
          <p:grpSpPr bwMode="auto">
            <a:xfrm>
              <a:off x="6319987" y="1892327"/>
              <a:ext cx="3301365" cy="848922"/>
              <a:chOff x="2784" y="1632"/>
              <a:chExt cx="1680" cy="432"/>
            </a:xfrm>
          </p:grpSpPr>
          <p:sp>
            <p:nvSpPr>
              <p:cNvPr id="170059"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0"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1"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2"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3"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4"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5"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6"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7"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8"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69"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0"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1"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2"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3"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74"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grpSp>
      <p:grpSp>
        <p:nvGrpSpPr>
          <p:cNvPr id="4" name="Group 43"/>
          <p:cNvGrpSpPr/>
          <p:nvPr/>
        </p:nvGrpSpPr>
        <p:grpSpPr bwMode="auto">
          <a:xfrm>
            <a:off x="6094069" y="2792542"/>
            <a:ext cx="3301365" cy="848922"/>
            <a:chOff x="2784" y="2112"/>
            <a:chExt cx="1680" cy="432"/>
          </a:xfrm>
        </p:grpSpPr>
        <p:sp>
          <p:nvSpPr>
            <p:cNvPr id="170043"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4"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dirty="0">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dirty="0">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5"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6"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7"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8"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9"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0"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1"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2"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3"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4"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5"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6"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7"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58"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grpSp>
        <p:nvGrpSpPr>
          <p:cNvPr id="5" name="Group 60"/>
          <p:cNvGrpSpPr/>
          <p:nvPr/>
        </p:nvGrpSpPr>
        <p:grpSpPr bwMode="auto">
          <a:xfrm>
            <a:off x="6094069" y="3735789"/>
            <a:ext cx="3301365" cy="848922"/>
            <a:chOff x="2784" y="2592"/>
            <a:chExt cx="1680" cy="432"/>
          </a:xfrm>
        </p:grpSpPr>
        <p:sp>
          <p:nvSpPr>
            <p:cNvPr id="170027"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8"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9"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0"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1"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2"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3"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4"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5"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6"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7"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8"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39"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0"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1"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42"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grpSp>
        <p:nvGrpSpPr>
          <p:cNvPr id="6" name="Group 77"/>
          <p:cNvGrpSpPr/>
          <p:nvPr/>
        </p:nvGrpSpPr>
        <p:grpSpPr bwMode="auto">
          <a:xfrm>
            <a:off x="6094069" y="4679036"/>
            <a:ext cx="3301365" cy="848922"/>
            <a:chOff x="2784" y="3072"/>
            <a:chExt cx="1680" cy="432"/>
          </a:xfrm>
        </p:grpSpPr>
        <p:sp>
          <p:nvSpPr>
            <p:cNvPr id="170011"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2"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3"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4"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5"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6"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7"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8"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0</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19"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0"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solidFill>
                  <a:srgbClr val="FF0000"/>
                </a:solidFill>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1"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2"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3"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4"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5"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sp>
          <p:nvSpPr>
            <p:cNvPr id="170026"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ln>
          </p:spPr>
          <p:txBody>
            <a:bodyPr wrap="none" anchor="ctr"/>
            <a:lstStyle/>
            <a:p>
              <a:pPr algn="ctr"/>
              <a:r>
                <a:rPr lang="en-US" altLang="zh-CN" sz="2400" b="1">
                  <a:latin typeface="Consolas" panose="020B0609020204030204" pitchFamily="49" charset="0"/>
                  <a:ea typeface="微软雅黑" panose="020B0503020204020204" pitchFamily="34" charset="-122"/>
                  <a:cs typeface="Times New Roman" panose="02020603050405020304" pitchFamily="18" charset="0"/>
                </a:rPr>
                <a:t>1</a:t>
              </a:r>
              <a:endParaRPr lang="en-US" altLang="zh-CN" sz="2400" b="1">
                <a:latin typeface="Consolas" panose="020B0609020204030204" pitchFamily="49" charset="0"/>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综合扩展举例</a:t>
            </a:r>
            <a:endParaRPr lang="zh-CN" altLang="en-US" dirty="0"/>
          </a:p>
        </p:txBody>
      </p:sp>
      <p:sp>
        <p:nvSpPr>
          <p:cNvPr id="3" name="内容占位符 2"/>
          <p:cNvSpPr>
            <a:spLocks noGrp="1"/>
          </p:cNvSpPr>
          <p:nvPr>
            <p:ph idx="1"/>
          </p:nvPr>
        </p:nvSpPr>
        <p:spPr>
          <a:xfrm>
            <a:off x="487822" y="942764"/>
            <a:ext cx="11141194" cy="5637024"/>
          </a:xfrm>
        </p:spPr>
        <p:txBody>
          <a:bodyPr/>
          <a:lstStyle/>
          <a:p>
            <a:pPr marL="0" indent="0">
              <a:buNone/>
              <a:defRPr/>
            </a:pPr>
            <a:r>
              <a:rPr lang="zh-CN" altLang="en-US" sz="2500" b="1" dirty="0">
                <a:latin typeface="楷体" panose="02010609060101010101" pitchFamily="49" charset="-122"/>
                <a:ea typeface="楷体" panose="02010609060101010101" pitchFamily="49" charset="-122"/>
              </a:rPr>
              <a:t>某计算机的主存地址空间中</a:t>
            </a:r>
            <a:endParaRPr lang="zh-CN" altLang="en-US" sz="2500" b="1" dirty="0">
              <a:latin typeface="楷体" panose="02010609060101010101" pitchFamily="49" charset="-122"/>
              <a:ea typeface="楷体" panose="02010609060101010101" pitchFamily="49" charset="-122"/>
            </a:endParaRP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0x0000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3FFF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存储区域</a:t>
            </a:r>
            <a:endParaRPr lang="zh-CN" altLang="en-US" sz="2100" b="1" dirty="0">
              <a:latin typeface="楷体" panose="02010609060101010101" pitchFamily="49" charset="-122"/>
              <a:ea typeface="楷体" panose="02010609060101010101" pitchFamily="49" charset="-122"/>
            </a:endParaRP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0x4000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0x5FFF</a:t>
            </a:r>
            <a:r>
              <a:rPr lang="zh-CN" altLang="en-US" sz="2100" b="1" dirty="0">
                <a:latin typeface="楷体" panose="02010609060101010101" pitchFamily="49" charset="-122"/>
                <a:ea typeface="楷体" panose="02010609060101010101" pitchFamily="49" charset="-122"/>
              </a:rPr>
              <a:t>为保留地址区域</a:t>
            </a:r>
            <a:endParaRPr lang="zh-CN" altLang="en-US" sz="2100" b="1" dirty="0">
              <a:latin typeface="楷体" panose="02010609060101010101" pitchFamily="49" charset="-122"/>
              <a:ea typeface="楷体" panose="02010609060101010101" pitchFamily="49" charset="-122"/>
            </a:endParaRPr>
          </a:p>
          <a:p>
            <a:pPr marL="400050" lvl="1" indent="0">
              <a:buNone/>
              <a:defRPr/>
            </a:pPr>
            <a:r>
              <a:rPr lang="zh-CN" altLang="en-US" sz="2100" b="1" dirty="0">
                <a:latin typeface="楷体" panose="02010609060101010101" pitchFamily="49" charset="-122"/>
                <a:ea typeface="楷体" panose="02010609060101010101" pitchFamily="49" charset="-122"/>
              </a:rPr>
              <a:t>   </a:t>
            </a:r>
            <a:r>
              <a:rPr lang="en-US" altLang="zh-CN" sz="2100" b="1" dirty="0">
                <a:latin typeface="楷体" panose="02010609060101010101" pitchFamily="49" charset="-122"/>
                <a:ea typeface="楷体" panose="02010609060101010101" pitchFamily="49" charset="-122"/>
              </a:rPr>
              <a:t>0x6000</a:t>
            </a:r>
            <a:r>
              <a:rPr lang="zh-CN" altLang="en-US" sz="2100" b="1" dirty="0">
                <a:latin typeface="楷体" panose="02010609060101010101" pitchFamily="49" charset="-122"/>
                <a:ea typeface="楷体" panose="02010609060101010101" pitchFamily="49" charset="-122"/>
              </a:rPr>
              <a:t>到</a:t>
            </a:r>
            <a:r>
              <a:rPr lang="en-US" altLang="zh-CN" sz="2100" b="1" dirty="0">
                <a:latin typeface="楷体" panose="02010609060101010101" pitchFamily="49" charset="-122"/>
                <a:ea typeface="楷体" panose="02010609060101010101" pitchFamily="49" charset="-122"/>
              </a:rPr>
              <a:t>0xFFFF</a:t>
            </a:r>
            <a:r>
              <a:rPr lang="zh-CN" altLang="en-US" sz="2100" b="1" dirty="0">
                <a:latin typeface="楷体" panose="02010609060101010101" pitchFamily="49" charset="-122"/>
                <a:ea typeface="楷体" panose="02010609060101010101" pitchFamily="49" charset="-122"/>
              </a:rPr>
              <a:t>为</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地址区域。</a:t>
            </a:r>
            <a:endParaRPr lang="zh-CN" altLang="en-US" sz="2100" b="1" dirty="0">
              <a:latin typeface="楷体" panose="02010609060101010101" pitchFamily="49" charset="-122"/>
              <a:ea typeface="楷体" panose="02010609060101010101" pitchFamily="49" charset="-122"/>
            </a:endParaRPr>
          </a:p>
          <a:p>
            <a:pPr marL="0" indent="0">
              <a:buNone/>
              <a:defRPr/>
            </a:pPr>
            <a:r>
              <a:rPr lang="en-US" altLang="zh-CN" sz="2500" b="1" dirty="0">
                <a:latin typeface="楷体" panose="02010609060101010101" pitchFamily="49" charset="-122"/>
                <a:ea typeface="楷体" panose="02010609060101010101" pitchFamily="49" charset="-122"/>
              </a:rPr>
              <a:t>RAM</a:t>
            </a:r>
            <a:r>
              <a:rPr lang="zh-CN" altLang="en-US" sz="2500" b="1" dirty="0">
                <a:latin typeface="楷体" panose="02010609060101010101" pitchFamily="49" charset="-122"/>
                <a:ea typeface="楷体" panose="02010609060101010101" pitchFamily="49" charset="-122"/>
              </a:rPr>
              <a:t>的控制信号为</a:t>
            </a:r>
            <a:r>
              <a:rPr lang="en-US" altLang="zh-CN" sz="2500" b="1" dirty="0">
                <a:latin typeface="楷体" panose="02010609060101010101" pitchFamily="49" charset="-122"/>
                <a:ea typeface="楷体" panose="02010609060101010101" pitchFamily="49" charset="-122"/>
              </a:rPr>
              <a:t>CS#</a:t>
            </a:r>
            <a:r>
              <a:rPr lang="zh-CN" altLang="en-US" sz="2500" b="1" dirty="0">
                <a:latin typeface="楷体" panose="02010609060101010101" pitchFamily="49" charset="-122"/>
                <a:ea typeface="楷体" panose="02010609060101010101" pitchFamily="49" charset="-122"/>
              </a:rPr>
              <a:t>和</a:t>
            </a:r>
            <a:r>
              <a:rPr lang="en-US" altLang="zh-CN" sz="2500" b="1" dirty="0">
                <a:latin typeface="楷体" panose="02010609060101010101" pitchFamily="49" charset="-122"/>
                <a:ea typeface="楷体" panose="02010609060101010101" pitchFamily="49" charset="-122"/>
              </a:rPr>
              <a:t>WE#</a:t>
            </a:r>
            <a:r>
              <a:rPr lang="zh-CN" altLang="en-US" sz="2500" b="1" dirty="0">
                <a:latin typeface="楷体" panose="02010609060101010101" pitchFamily="49" charset="-122"/>
                <a:ea typeface="楷体" panose="02010609060101010101" pitchFamily="49" charset="-122"/>
              </a:rPr>
              <a:t>，</a:t>
            </a:r>
            <a:r>
              <a:rPr lang="en-US" altLang="zh-CN" sz="2500" b="1" dirty="0">
                <a:latin typeface="楷体" panose="02010609060101010101" pitchFamily="49" charset="-122"/>
                <a:ea typeface="楷体" panose="02010609060101010101" pitchFamily="49" charset="-122"/>
              </a:rPr>
              <a:t>CPU</a:t>
            </a:r>
            <a:r>
              <a:rPr lang="zh-CN" altLang="en-US" sz="2500" b="1" dirty="0">
                <a:latin typeface="楷体" panose="02010609060101010101" pitchFamily="49" charset="-122"/>
                <a:ea typeface="楷体" panose="02010609060101010101" pitchFamily="49" charset="-122"/>
              </a:rPr>
              <a:t>地址线</a:t>
            </a:r>
            <a:r>
              <a:rPr lang="en-US" altLang="zh-CN" sz="2500" b="1" dirty="0">
                <a:latin typeface="楷体" panose="02010609060101010101" pitchFamily="49" charset="-122"/>
                <a:ea typeface="楷体" panose="02010609060101010101" pitchFamily="49" charset="-122"/>
              </a:rPr>
              <a:t>A15~A0</a:t>
            </a:r>
            <a:r>
              <a:rPr lang="zh-CN" altLang="en-US" sz="2500" b="1" dirty="0">
                <a:latin typeface="楷体" panose="02010609060101010101" pitchFamily="49" charset="-122"/>
                <a:ea typeface="楷体" panose="02010609060101010101" pitchFamily="49" charset="-122"/>
              </a:rPr>
              <a:t>，数据线</a:t>
            </a:r>
            <a:r>
              <a:rPr lang="en-US" altLang="zh-CN" sz="2500" b="1" dirty="0">
                <a:latin typeface="楷体" panose="02010609060101010101" pitchFamily="49" charset="-122"/>
                <a:ea typeface="楷体" panose="02010609060101010101" pitchFamily="49" charset="-122"/>
              </a:rPr>
              <a:t>D7~D0</a:t>
            </a:r>
            <a:r>
              <a:rPr lang="zh-CN" altLang="en-US" sz="2500" b="1" dirty="0">
                <a:latin typeface="楷体" panose="02010609060101010101" pitchFamily="49" charset="-122"/>
                <a:ea typeface="楷体" panose="02010609060101010101" pitchFamily="49" charset="-122"/>
              </a:rPr>
              <a:t>，控制信号有读写控制</a:t>
            </a:r>
            <a:r>
              <a:rPr lang="en-US" altLang="zh-CN" sz="2500" b="1" dirty="0">
                <a:latin typeface="楷体" panose="02010609060101010101" pitchFamily="49" charset="-122"/>
                <a:ea typeface="楷体" panose="02010609060101010101" pitchFamily="49" charset="-122"/>
              </a:rPr>
              <a:t>R/W#</a:t>
            </a:r>
            <a:r>
              <a:rPr lang="zh-CN" altLang="en-US" sz="2500" b="1" dirty="0">
                <a:latin typeface="楷体" panose="02010609060101010101" pitchFamily="49" charset="-122"/>
                <a:ea typeface="楷体" panose="02010609060101010101" pitchFamily="49" charset="-122"/>
              </a:rPr>
              <a:t>和访存请求</a:t>
            </a:r>
            <a:r>
              <a:rPr lang="en-US" altLang="zh-CN" sz="2500" b="1" dirty="0">
                <a:latin typeface="楷体" panose="02010609060101010101" pitchFamily="49" charset="-122"/>
                <a:ea typeface="楷体" panose="02010609060101010101" pitchFamily="49" charset="-122"/>
              </a:rPr>
              <a:t>MREQ#</a:t>
            </a:r>
            <a:r>
              <a:rPr lang="zh-CN" altLang="en-US" sz="2500" b="1" dirty="0">
                <a:latin typeface="楷体" panose="02010609060101010101" pitchFamily="49" charset="-122"/>
                <a:ea typeface="楷体" panose="02010609060101010101" pitchFamily="49" charset="-122"/>
              </a:rPr>
              <a:t>。</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和</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都采用</a:t>
            </a:r>
            <a:r>
              <a:rPr lang="en-US" altLang="zh-CN" sz="2100" b="1" dirty="0">
                <a:latin typeface="楷体" panose="02010609060101010101" pitchFamily="49" charset="-122"/>
                <a:ea typeface="楷体" panose="02010609060101010101" pitchFamily="49" charset="-122"/>
              </a:rPr>
              <a:t>8K×1</a:t>
            </a:r>
            <a:r>
              <a:rPr lang="zh-CN" altLang="en-US" sz="2100" b="1" dirty="0">
                <a:latin typeface="楷体" panose="02010609060101010101" pitchFamily="49" charset="-122"/>
                <a:ea typeface="楷体" panose="02010609060101010101" pitchFamily="49" charset="-122"/>
              </a:rPr>
              <a:t>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8K×8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endParaRPr lang="zh-CN" altLang="en-US" sz="2100" b="1" dirty="0">
              <a:latin typeface="楷体" panose="02010609060101010101" pitchFamily="49" charset="-122"/>
              <a:ea typeface="楷体" panose="02010609060101010101" pitchFamily="49" charset="-122"/>
            </a:endParaRPr>
          </a:p>
          <a:p>
            <a:pPr marL="857250" lvl="1" indent="-457200">
              <a:buClr>
                <a:srgbClr val="C00000"/>
              </a:buClr>
              <a:buFont typeface="+mj-lt"/>
              <a:buAutoNum type="arabicPeriod"/>
              <a:defRPr/>
            </a:pPr>
            <a:r>
              <a:rPr lang="zh-CN" altLang="en-US" sz="2100" b="1" dirty="0">
                <a:latin typeface="楷体" panose="02010609060101010101" pitchFamily="49" charset="-122"/>
                <a:ea typeface="楷体" panose="02010609060101010101" pitchFamily="49" charset="-122"/>
              </a:rPr>
              <a:t>如果</a:t>
            </a:r>
            <a:r>
              <a:rPr lang="en-US" altLang="zh-CN" sz="2100" b="1" dirty="0">
                <a:latin typeface="楷体" panose="02010609060101010101" pitchFamily="49" charset="-122"/>
                <a:ea typeface="楷体" panose="02010609060101010101" pitchFamily="49" charset="-122"/>
              </a:rPr>
              <a:t>ROM</a:t>
            </a:r>
            <a:r>
              <a:rPr lang="zh-CN" altLang="en-US" sz="2100" b="1" dirty="0">
                <a:latin typeface="楷体" panose="02010609060101010101" pitchFamily="49" charset="-122"/>
                <a:ea typeface="楷体" panose="02010609060101010101" pitchFamily="49" charset="-122"/>
              </a:rPr>
              <a:t>采用</a:t>
            </a:r>
            <a:r>
              <a:rPr lang="en-US" altLang="zh-CN" sz="2100" b="1" dirty="0">
                <a:latin typeface="楷体" panose="02010609060101010101" pitchFamily="49" charset="-122"/>
                <a:ea typeface="楷体" panose="02010609060101010101" pitchFamily="49" charset="-122"/>
              </a:rPr>
              <a:t>16K×8</a:t>
            </a:r>
            <a:r>
              <a:rPr lang="zh-CN" altLang="en-US" sz="2100" b="1" dirty="0">
                <a:latin typeface="楷体" panose="02010609060101010101" pitchFamily="49" charset="-122"/>
                <a:ea typeface="楷体" panose="02010609060101010101" pitchFamily="49" charset="-122"/>
              </a:rPr>
              <a:t>的芯片，</a:t>
            </a:r>
            <a:r>
              <a:rPr lang="en-US" altLang="zh-CN" sz="2100" b="1" dirty="0">
                <a:latin typeface="楷体" panose="02010609060101010101" pitchFamily="49" charset="-122"/>
                <a:ea typeface="楷体" panose="02010609060101010101" pitchFamily="49" charset="-122"/>
              </a:rPr>
              <a:t>RAM</a:t>
            </a:r>
            <a:r>
              <a:rPr lang="zh-CN" altLang="en-US" sz="2100" b="1" dirty="0">
                <a:latin typeface="楷体" panose="02010609060101010101" pitchFamily="49" charset="-122"/>
                <a:ea typeface="楷体" panose="02010609060101010101" pitchFamily="49" charset="-122"/>
              </a:rPr>
              <a:t>芯片采用</a:t>
            </a:r>
            <a:r>
              <a:rPr lang="en-US" altLang="zh-CN" sz="2100" b="1" dirty="0">
                <a:latin typeface="楷体" panose="02010609060101010101" pitchFamily="49" charset="-122"/>
                <a:ea typeface="楷体" panose="02010609060101010101" pitchFamily="49" charset="-122"/>
              </a:rPr>
              <a:t>4K×8</a:t>
            </a:r>
            <a:r>
              <a:rPr lang="zh-CN" altLang="en-US" sz="2100" b="1" dirty="0">
                <a:latin typeface="楷体" panose="02010609060101010101" pitchFamily="49" charset="-122"/>
                <a:ea typeface="楷体" panose="02010609060101010101" pitchFamily="49" charset="-122"/>
              </a:rPr>
              <a:t>的芯片，试画出与</a:t>
            </a:r>
            <a:r>
              <a:rPr lang="en-US" altLang="zh-CN" sz="2100" b="1" dirty="0">
                <a:latin typeface="楷体" panose="02010609060101010101" pitchFamily="49" charset="-122"/>
                <a:ea typeface="楷体" panose="02010609060101010101" pitchFamily="49" charset="-122"/>
              </a:rPr>
              <a:t>CPU</a:t>
            </a:r>
            <a:r>
              <a:rPr lang="zh-CN" altLang="en-US" sz="2100" b="1" dirty="0">
                <a:latin typeface="楷体" panose="02010609060101010101" pitchFamily="49" charset="-122"/>
                <a:ea typeface="楷体" panose="02010609060101010101" pitchFamily="49" charset="-122"/>
              </a:rPr>
              <a:t>的连接图</a:t>
            </a:r>
            <a:endParaRPr lang="zh-CN" altLang="en-US" sz="2100" b="1" dirty="0">
              <a:latin typeface="楷体" panose="02010609060101010101" pitchFamily="49" charset="-122"/>
              <a:ea typeface="楷体" panose="02010609060101010101" pitchFamily="49"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地址范围</a:t>
            </a:r>
            <a:endParaRPr lang="zh-CN" altLang="en-US" dirty="0"/>
          </a:p>
        </p:txBody>
      </p:sp>
      <p:sp>
        <p:nvSpPr>
          <p:cNvPr id="58" name="Rectangle 110"/>
          <p:cNvSpPr>
            <a:spLocks noChangeArrowheads="1"/>
          </p:cNvSpPr>
          <p:nvPr/>
        </p:nvSpPr>
        <p:spPr bwMode="auto">
          <a:xfrm>
            <a:off x="2044852" y="993593"/>
            <a:ext cx="8229600" cy="533400"/>
          </a:xfrm>
          <a:prstGeom prst="rect">
            <a:avLst/>
          </a:prstGeom>
          <a:noFill/>
          <a:ln w="9525">
            <a:noFill/>
            <a:miter lim="800000"/>
          </a:ln>
        </p:spPr>
        <p:txBody>
          <a:bodyPr/>
          <a:lstStyle/>
          <a:p>
            <a:pPr marL="469900" indent="-469900">
              <a:lnSpc>
                <a:spcPct val="120000"/>
              </a:lnSpc>
              <a:spcBef>
                <a:spcPct val="20000"/>
              </a:spcBef>
              <a:buClr>
                <a:schemeClr val="accent2"/>
              </a:buClr>
            </a:pPr>
            <a:r>
              <a:rPr lang="en-US" altLang="zh-CN" sz="2100" b="1" dirty="0">
                <a:solidFill>
                  <a:srgbClr val="C00000"/>
                </a:solidFill>
              </a:rPr>
              <a:t>0x0000 ~0x3FFF      16K*8 ROM </a:t>
            </a:r>
            <a:endParaRPr lang="en-US" altLang="zh-CN" sz="2100" b="1" dirty="0">
              <a:solidFill>
                <a:srgbClr val="C00000"/>
              </a:solidFill>
            </a:endParaRPr>
          </a:p>
        </p:txBody>
      </p:sp>
      <p:sp>
        <p:nvSpPr>
          <p:cNvPr id="59" name="Rectangle 165"/>
          <p:cNvSpPr>
            <a:spLocks noChangeArrowheads="1"/>
          </p:cNvSpPr>
          <p:nvPr/>
        </p:nvSpPr>
        <p:spPr bwMode="auto">
          <a:xfrm>
            <a:off x="2044852" y="2822393"/>
            <a:ext cx="8229600" cy="609600"/>
          </a:xfrm>
          <a:prstGeom prst="rect">
            <a:avLst/>
          </a:prstGeom>
          <a:noFill/>
          <a:ln w="9525">
            <a:noFill/>
            <a:miter lim="800000"/>
          </a:ln>
        </p:spPr>
        <p:txBody>
          <a:bodyPr/>
          <a:lstStyle/>
          <a:p>
            <a:pPr marL="469900" indent="-469900">
              <a:lnSpc>
                <a:spcPct val="120000"/>
              </a:lnSpc>
              <a:spcBef>
                <a:spcPct val="20000"/>
              </a:spcBef>
              <a:buClr>
                <a:schemeClr val="accent2"/>
              </a:buClr>
            </a:pPr>
            <a:r>
              <a:rPr lang="en-US" altLang="zh-CN" sz="2100" b="1" dirty="0">
                <a:solidFill>
                  <a:srgbClr val="C00000"/>
                </a:solidFill>
              </a:rPr>
              <a:t>0x4000~0x5FFF        8K*8 RESERVED </a:t>
            </a:r>
            <a:endParaRPr lang="en-US" altLang="zh-CN" sz="2100" b="1" dirty="0">
              <a:solidFill>
                <a:srgbClr val="C00000"/>
              </a:solidFill>
            </a:endParaRPr>
          </a:p>
        </p:txBody>
      </p:sp>
      <p:sp>
        <p:nvSpPr>
          <p:cNvPr id="60" name="Rectangle 166"/>
          <p:cNvSpPr>
            <a:spLocks noChangeArrowheads="1"/>
          </p:cNvSpPr>
          <p:nvPr/>
        </p:nvSpPr>
        <p:spPr bwMode="auto">
          <a:xfrm>
            <a:off x="2059140" y="4724218"/>
            <a:ext cx="8229600" cy="533400"/>
          </a:xfrm>
          <a:prstGeom prst="rect">
            <a:avLst/>
          </a:prstGeom>
          <a:noFill/>
          <a:ln w="9525">
            <a:noFill/>
            <a:miter lim="800000"/>
          </a:ln>
        </p:spPr>
        <p:txBody>
          <a:bodyPr/>
          <a:lstStyle/>
          <a:p>
            <a:pPr marL="469900" indent="-469900">
              <a:lnSpc>
                <a:spcPct val="120000"/>
              </a:lnSpc>
              <a:spcBef>
                <a:spcPct val="20000"/>
              </a:spcBef>
              <a:buClr>
                <a:schemeClr val="accent2"/>
              </a:buClr>
            </a:pPr>
            <a:r>
              <a:rPr lang="en-US" altLang="zh-CN" sz="2100" b="1">
                <a:solidFill>
                  <a:srgbClr val="C00000"/>
                </a:solidFill>
              </a:rPr>
              <a:t>0x6000 ~0xFFFF      40K*8 RAM</a:t>
            </a:r>
            <a:endParaRPr lang="en-US" altLang="zh-CN" sz="2100" b="1">
              <a:solidFill>
                <a:srgbClr val="C00000"/>
              </a:solidFill>
            </a:endParaRPr>
          </a:p>
        </p:txBody>
      </p:sp>
      <p:grpSp>
        <p:nvGrpSpPr>
          <p:cNvPr id="172" name="组合 171"/>
          <p:cNvGrpSpPr/>
          <p:nvPr/>
        </p:nvGrpSpPr>
        <p:grpSpPr>
          <a:xfrm>
            <a:off x="2737895" y="1542231"/>
            <a:ext cx="6745315" cy="1088844"/>
            <a:chOff x="2737895" y="1542231"/>
            <a:chExt cx="6745315" cy="1088844"/>
          </a:xfrm>
        </p:grpSpPr>
        <p:sp>
          <p:nvSpPr>
            <p:cNvPr id="170" name="矩形 16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81"/>
            <p:cNvGrpSpPr/>
            <p:nvPr/>
          </p:nvGrpSpPr>
          <p:grpSpPr bwMode="auto">
            <a:xfrm>
              <a:off x="2751006" y="1556212"/>
              <a:ext cx="6732203" cy="1074862"/>
              <a:chOff x="684" y="672"/>
              <a:chExt cx="4344" cy="716"/>
            </a:xfrm>
          </p:grpSpPr>
          <p:sp>
            <p:nvSpPr>
              <p:cNvPr id="5"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1</a:t>
                </a:r>
                <a:endParaRPr lang="en-US" altLang="zh-CN" sz="2600" b="1" dirty="0">
                  <a:latin typeface="Consolas" panose="020B0609020204030204" pitchFamily="49" charset="0"/>
                </a:endParaRPr>
              </a:p>
            </p:txBody>
          </p:sp>
          <p:sp>
            <p:nvSpPr>
              <p:cNvPr id="6"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7"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8"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9"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0"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1"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2"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1</a:t>
                </a:r>
                <a:endParaRPr lang="en-US" altLang="zh-CN" sz="2600" b="1" dirty="0">
                  <a:solidFill>
                    <a:schemeClr val="bg2">
                      <a:lumMod val="50000"/>
                    </a:schemeClr>
                  </a:solidFill>
                  <a:latin typeface="Consolas" panose="020B0609020204030204" pitchFamily="49" charset="0"/>
                </a:endParaRPr>
              </a:p>
            </p:txBody>
          </p:sp>
          <p:sp>
            <p:nvSpPr>
              <p:cNvPr id="13"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4"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5"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6"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19"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0"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1"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2"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3"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4"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6"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7"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8"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solidFill>
                      <a:schemeClr val="bg2">
                        <a:lumMod val="50000"/>
                      </a:schemeClr>
                    </a:solidFill>
                    <a:latin typeface="Consolas" panose="020B0609020204030204" pitchFamily="49" charset="0"/>
                  </a:rPr>
                  <a:t>0</a:t>
                </a:r>
                <a:endParaRPr lang="en-US" altLang="zh-CN" sz="2600" b="1" dirty="0">
                  <a:solidFill>
                    <a:schemeClr val="bg2">
                      <a:lumMod val="50000"/>
                    </a:schemeClr>
                  </a:solidFill>
                  <a:latin typeface="Consolas" panose="020B0609020204030204" pitchFamily="49" charset="0"/>
                </a:endParaRPr>
              </a:p>
            </p:txBody>
          </p:sp>
          <p:sp>
            <p:nvSpPr>
              <p:cNvPr id="29"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0"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1"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2"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33"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34"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0</a:t>
                </a:r>
                <a:endParaRPr lang="en-US" altLang="zh-CN" sz="2600" b="1" dirty="0">
                  <a:solidFill>
                    <a:srgbClr val="0000FF"/>
                  </a:solidFill>
                  <a:latin typeface="Consolas" panose="020B0609020204030204" pitchFamily="49" charset="0"/>
                </a:endParaRPr>
              </a:p>
            </p:txBody>
          </p:sp>
          <p:sp>
            <p:nvSpPr>
              <p:cNvPr id="35"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36"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37"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8"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39"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0"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1"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2"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3"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4"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5"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6"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7"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8"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49"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0"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1"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2"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3"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4"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5"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6"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57"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173" name="组合 172"/>
          <p:cNvGrpSpPr/>
          <p:nvPr/>
        </p:nvGrpSpPr>
        <p:grpSpPr>
          <a:xfrm>
            <a:off x="2751006" y="3444818"/>
            <a:ext cx="6745315" cy="1088844"/>
            <a:chOff x="2737895" y="1542231"/>
            <a:chExt cx="6745315" cy="1088844"/>
          </a:xfrm>
        </p:grpSpPr>
        <p:sp>
          <p:nvSpPr>
            <p:cNvPr id="174" name="矩形 173"/>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Group 281"/>
            <p:cNvGrpSpPr/>
            <p:nvPr/>
          </p:nvGrpSpPr>
          <p:grpSpPr bwMode="auto">
            <a:xfrm>
              <a:off x="2751006" y="1556212"/>
              <a:ext cx="6732203" cy="1074862"/>
              <a:chOff x="684" y="672"/>
              <a:chExt cx="4344" cy="716"/>
            </a:xfrm>
          </p:grpSpPr>
          <p:sp>
            <p:nvSpPr>
              <p:cNvPr id="176"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7"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8"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79"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0"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1"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2"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3"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4"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5"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6"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7"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8"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189"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0</a:t>
                </a:r>
                <a:endParaRPr lang="en-US" altLang="zh-CN" sz="2600" b="1" dirty="0">
                  <a:solidFill>
                    <a:srgbClr val="0000FF"/>
                  </a:solidFill>
                  <a:latin typeface="Consolas" panose="020B0609020204030204" pitchFamily="49" charset="0"/>
                </a:endParaRPr>
              </a:p>
            </p:txBody>
          </p:sp>
          <p:sp>
            <p:nvSpPr>
              <p:cNvPr id="190"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191"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192"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193"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4"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5"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6"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7"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198"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199"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0"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1"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2"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3"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4"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05"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0</a:t>
                </a:r>
                <a:endParaRPr lang="en-US" altLang="zh-CN" sz="2600" b="1" dirty="0">
                  <a:solidFill>
                    <a:srgbClr val="0000FF"/>
                  </a:solidFill>
                  <a:latin typeface="Consolas" panose="020B0609020204030204" pitchFamily="49" charset="0"/>
                </a:endParaRPr>
              </a:p>
            </p:txBody>
          </p:sp>
          <p:sp>
            <p:nvSpPr>
              <p:cNvPr id="206"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07"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08"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09"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0"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1"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2"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3"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4"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5"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6"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7"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8"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19"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0"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1"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2"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3"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4"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5"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6"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7"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28"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grpSp>
        <p:nvGrpSpPr>
          <p:cNvPr id="229" name="组合 228"/>
          <p:cNvGrpSpPr/>
          <p:nvPr/>
        </p:nvGrpSpPr>
        <p:grpSpPr>
          <a:xfrm>
            <a:off x="2751006" y="5254657"/>
            <a:ext cx="6745315" cy="1088844"/>
            <a:chOff x="2737895" y="1542231"/>
            <a:chExt cx="6745315" cy="1088844"/>
          </a:xfrm>
        </p:grpSpPr>
        <p:sp>
          <p:nvSpPr>
            <p:cNvPr id="230" name="矩形 229"/>
            <p:cNvSpPr/>
            <p:nvPr/>
          </p:nvSpPr>
          <p:spPr>
            <a:xfrm>
              <a:off x="2737895" y="1542231"/>
              <a:ext cx="6745315" cy="1088844"/>
            </a:xfrm>
            <a:prstGeom prst="rect">
              <a:avLst/>
            </a:prstGeom>
            <a:solidFill>
              <a:schemeClr val="bg1"/>
            </a:solidFill>
            <a:ln w="28575">
              <a:solidFill>
                <a:srgbClr val="00206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1" name="Group 281"/>
            <p:cNvGrpSpPr/>
            <p:nvPr/>
          </p:nvGrpSpPr>
          <p:grpSpPr bwMode="auto">
            <a:xfrm>
              <a:off x="2751006" y="1556212"/>
              <a:ext cx="6732203" cy="1074862"/>
              <a:chOff x="684" y="672"/>
              <a:chExt cx="4344" cy="716"/>
            </a:xfrm>
          </p:grpSpPr>
          <p:sp>
            <p:nvSpPr>
              <p:cNvPr id="232"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3"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4"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5"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6"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7"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8"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39"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0"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1"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2"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3"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4"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1</a:t>
                </a:r>
                <a:endParaRPr lang="en-US" altLang="zh-CN" sz="2600" b="1">
                  <a:latin typeface="Consolas" panose="020B0609020204030204" pitchFamily="49" charset="0"/>
                </a:endParaRPr>
              </a:p>
            </p:txBody>
          </p:sp>
          <p:sp>
            <p:nvSpPr>
              <p:cNvPr id="245"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46"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47"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48"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49"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0"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1"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2"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3"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dirty="0">
                    <a:latin typeface="Consolas" panose="020B0609020204030204" pitchFamily="49" charset="0"/>
                  </a:rPr>
                  <a:t>0</a:t>
                </a:r>
                <a:endParaRPr lang="en-US" altLang="zh-CN" sz="2600" b="1" dirty="0">
                  <a:latin typeface="Consolas" panose="020B0609020204030204" pitchFamily="49" charset="0"/>
                </a:endParaRPr>
              </a:p>
            </p:txBody>
          </p:sp>
          <p:sp>
            <p:nvSpPr>
              <p:cNvPr id="254"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5"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6"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7"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8"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59"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60"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gn="ctr">
                  <a:lnSpc>
                    <a:spcPct val="120000"/>
                  </a:lnSpc>
                  <a:spcBef>
                    <a:spcPct val="20000"/>
                  </a:spcBef>
                  <a:buClr>
                    <a:schemeClr val="accent2"/>
                  </a:buClr>
                  <a:buFont typeface="Wingdings" panose="05000000000000000000" pitchFamily="2" charset="2"/>
                  <a:buNone/>
                </a:pPr>
                <a:r>
                  <a:rPr lang="en-US" altLang="zh-CN" sz="2600" b="1">
                    <a:latin typeface="Consolas" panose="020B0609020204030204" pitchFamily="49" charset="0"/>
                  </a:rPr>
                  <a:t>0</a:t>
                </a:r>
                <a:endParaRPr lang="en-US" altLang="zh-CN" sz="2600" b="1">
                  <a:latin typeface="Consolas" panose="020B0609020204030204" pitchFamily="49" charset="0"/>
                </a:endParaRPr>
              </a:p>
            </p:txBody>
          </p:sp>
          <p:sp>
            <p:nvSpPr>
              <p:cNvPr id="261"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62"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dirty="0">
                    <a:solidFill>
                      <a:srgbClr val="0000FF"/>
                    </a:solidFill>
                    <a:latin typeface="Consolas" panose="020B0609020204030204" pitchFamily="49" charset="0"/>
                  </a:rPr>
                  <a:t>1</a:t>
                </a:r>
                <a:endParaRPr lang="en-US" altLang="zh-CN" sz="2600" b="1" dirty="0">
                  <a:solidFill>
                    <a:srgbClr val="0000FF"/>
                  </a:solidFill>
                  <a:latin typeface="Consolas" panose="020B0609020204030204" pitchFamily="49" charset="0"/>
                </a:endParaRPr>
              </a:p>
            </p:txBody>
          </p:sp>
          <p:sp>
            <p:nvSpPr>
              <p:cNvPr id="263"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gn="ctr">
                  <a:lnSpc>
                    <a:spcPct val="120000"/>
                  </a:lnSpc>
                  <a:spcBef>
                    <a:spcPct val="20000"/>
                  </a:spcBef>
                  <a:buClr>
                    <a:schemeClr val="accent2"/>
                  </a:buClr>
                  <a:buFont typeface="Wingdings" panose="05000000000000000000" pitchFamily="2" charset="2"/>
                  <a:buNone/>
                </a:pPr>
                <a:r>
                  <a:rPr lang="en-US" altLang="zh-CN" sz="2600" b="1">
                    <a:solidFill>
                      <a:srgbClr val="0000FF"/>
                    </a:solidFill>
                    <a:latin typeface="Consolas" panose="020B0609020204030204" pitchFamily="49" charset="0"/>
                  </a:rPr>
                  <a:t>0</a:t>
                </a:r>
                <a:endParaRPr lang="en-US" altLang="zh-CN" sz="2600" b="1">
                  <a:solidFill>
                    <a:srgbClr val="0000FF"/>
                  </a:solidFill>
                  <a:latin typeface="Consolas" panose="020B0609020204030204" pitchFamily="49" charset="0"/>
                </a:endParaRPr>
              </a:p>
            </p:txBody>
          </p:sp>
          <p:sp>
            <p:nvSpPr>
              <p:cNvPr id="264"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5"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6"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7"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8"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69"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0"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1"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2"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3"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4"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5"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6"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7"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8"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79"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0"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1"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2"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3"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sp>
            <p:nvSpPr>
              <p:cNvPr id="284"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pPr algn="ctr"/>
                <a:endParaRPr lang="zh-CN" altLang="en-US" b="1">
                  <a:latin typeface="Consolas" panose="020B0609020204030204" pitchFamily="49"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wipe(left)">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wipe(left)">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wipe(left)">
                                      <p:cBhvr>
                                        <p:cTn id="32"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42402" y="2999314"/>
            <a:ext cx="1214516" cy="1540213"/>
            <a:chOff x="5542402" y="2999314"/>
            <a:chExt cx="1214516" cy="1540213"/>
          </a:xfrm>
        </p:grpSpPr>
        <p:grpSp>
          <p:nvGrpSpPr>
            <p:cNvPr id="98" name="组合 97"/>
            <p:cNvGrpSpPr/>
            <p:nvPr/>
          </p:nvGrpSpPr>
          <p:grpSpPr>
            <a:xfrm>
              <a:off x="5542570" y="2999314"/>
              <a:ext cx="1214348" cy="1539250"/>
              <a:chOff x="7722123" y="3276348"/>
              <a:chExt cx="1214348" cy="1539250"/>
            </a:xfrm>
          </p:grpSpPr>
          <p:sp>
            <p:nvSpPr>
              <p:cNvPr id="134" name="Rectangle 8"/>
              <p:cNvSpPr>
                <a:spLocks noChangeAspect="1" noChangeArrowheads="1"/>
              </p:cNvSpPr>
              <p:nvPr/>
            </p:nvSpPr>
            <p:spPr bwMode="auto">
              <a:xfrm>
                <a:off x="7834130" y="327634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8" name="矩形 127"/>
              <p:cNvSpPr/>
              <p:nvPr/>
            </p:nvSpPr>
            <p:spPr>
              <a:xfrm>
                <a:off x="81295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12" name="组合 111"/>
          <p:cNvGrpSpPr/>
          <p:nvPr/>
        </p:nvGrpSpPr>
        <p:grpSpPr>
          <a:xfrm>
            <a:off x="8955087" y="3007476"/>
            <a:ext cx="1224721" cy="1541576"/>
            <a:chOff x="7864998" y="3274022"/>
            <a:chExt cx="1224721" cy="1541576"/>
          </a:xfrm>
        </p:grpSpPr>
        <p:sp>
          <p:nvSpPr>
            <p:cNvPr id="136" name="Rectangle 8"/>
            <p:cNvSpPr>
              <a:spLocks noChangeAspect="1" noChangeArrowheads="1"/>
            </p:cNvSpPr>
            <p:nvPr/>
          </p:nvSpPr>
          <p:spPr bwMode="auto">
            <a:xfrm>
              <a:off x="7987378" y="3274022"/>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14" name="矩形 113"/>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5" name="矩形 114"/>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16" name="矩形 115"/>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7" name="矩形 116"/>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8" name="矩形 117"/>
            <p:cNvSpPr/>
            <p:nvPr/>
          </p:nvSpPr>
          <p:spPr>
            <a:xfrm>
              <a:off x="7872413"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5" name="组合 104"/>
          <p:cNvGrpSpPr/>
          <p:nvPr/>
        </p:nvGrpSpPr>
        <p:grpSpPr>
          <a:xfrm>
            <a:off x="6957640" y="2997859"/>
            <a:ext cx="1215196" cy="1540705"/>
            <a:chOff x="7864998" y="3274893"/>
            <a:chExt cx="1215196" cy="1540705"/>
          </a:xfrm>
        </p:grpSpPr>
        <p:sp>
          <p:nvSpPr>
            <p:cNvPr id="135" name="Rectangle 8"/>
            <p:cNvSpPr>
              <a:spLocks noChangeAspect="1" noChangeArrowheads="1"/>
            </p:cNvSpPr>
            <p:nvPr/>
          </p:nvSpPr>
          <p:spPr bwMode="auto">
            <a:xfrm>
              <a:off x="7977853" y="3274893"/>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1" name="组合 90"/>
          <p:cNvGrpSpPr/>
          <p:nvPr/>
        </p:nvGrpSpPr>
        <p:grpSpPr>
          <a:xfrm>
            <a:off x="4117975" y="2997532"/>
            <a:ext cx="1215699" cy="1541032"/>
            <a:chOff x="7569723" y="3274566"/>
            <a:chExt cx="1215699" cy="1541032"/>
          </a:xfrm>
        </p:grpSpPr>
        <p:sp>
          <p:nvSpPr>
            <p:cNvPr id="132" name="Rectangle 8"/>
            <p:cNvSpPr>
              <a:spLocks noChangeAspect="1" noChangeArrowheads="1"/>
            </p:cNvSpPr>
            <p:nvPr/>
          </p:nvSpPr>
          <p:spPr bwMode="auto">
            <a:xfrm>
              <a:off x="7683081" y="3274566"/>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77125"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8K×1</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 name="Group 2"/>
          <p:cNvGrpSpPr/>
          <p:nvPr/>
        </p:nvGrpSpPr>
        <p:grpSpPr bwMode="auto">
          <a:xfrm>
            <a:off x="3551238" y="2719384"/>
            <a:ext cx="5656256" cy="364287"/>
            <a:chOff x="1277" y="2074"/>
            <a:chExt cx="3563" cy="284"/>
          </a:xfrm>
        </p:grpSpPr>
        <p:sp>
          <p:nvSpPr>
            <p:cNvPr id="164913" name="Line 5"/>
            <p:cNvSpPr>
              <a:spLocks noChangeAspect="1" noChangeShapeType="1"/>
            </p:cNvSpPr>
            <p:nvPr/>
          </p:nvSpPr>
          <p:spPr bwMode="auto">
            <a:xfrm flipV="1">
              <a:off x="4840" y="2074"/>
              <a:ext cx="0" cy="284"/>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575"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3563"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r>
              <a:rPr lang="en-US" altLang="zh-CN" dirty="0"/>
              <a:t>1</a:t>
            </a:r>
            <a:r>
              <a:rPr lang="zh-CN" altLang="en-US" dirty="0"/>
              <a:t>、</a:t>
            </a:r>
            <a:r>
              <a:rPr lang="en-US" altLang="zh-CN" dirty="0"/>
              <a:t>8K×1 ROM</a:t>
            </a:r>
            <a:r>
              <a:rPr lang="zh-CN" altLang="en-US" dirty="0"/>
              <a:t>、</a:t>
            </a:r>
            <a:r>
              <a:rPr lang="en-US" altLang="zh-CN" dirty="0"/>
              <a:t>RAM</a:t>
            </a:r>
            <a:endParaRPr lang="zh-CN" altLang="en-US" dirty="0"/>
          </a:p>
        </p:txBody>
      </p:sp>
      <p:sp>
        <p:nvSpPr>
          <p:cNvPr id="920590" name="Rectangle 14"/>
          <p:cNvSpPr>
            <a:spLocks noChangeAspect="1" noChangeArrowheads="1"/>
          </p:cNvSpPr>
          <p:nvPr/>
        </p:nvSpPr>
        <p:spPr bwMode="auto">
          <a:xfrm>
            <a:off x="8519208" y="2325520"/>
            <a:ext cx="908050" cy="450850"/>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12-0</a:t>
            </a:r>
            <a:endParaRPr lang="en-US" altLang="zh-CN" b="1" dirty="0">
              <a:latin typeface="Times New Roman" panose="02020603050405020304" pitchFamily="18" charset="0"/>
              <a:cs typeface="Times New Roman" panose="02020603050405020304" pitchFamily="18" charset="0"/>
            </a:endParaRPr>
          </a:p>
        </p:txBody>
      </p:sp>
      <p:sp>
        <p:nvSpPr>
          <p:cNvPr id="920610" name="Line 34"/>
          <p:cNvSpPr>
            <a:spLocks noChangeAspect="1" noChangeShapeType="1"/>
          </p:cNvSpPr>
          <p:nvPr/>
        </p:nvSpPr>
        <p:spPr bwMode="auto">
          <a:xfrm>
            <a:off x="3578118" y="2353845"/>
            <a:ext cx="59015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3593679" y="5229483"/>
            <a:ext cx="6486296" cy="0"/>
          </a:xfrm>
          <a:prstGeom prst="line">
            <a:avLst/>
          </a:prstGeom>
          <a:noFill/>
          <a:ln w="76200">
            <a:solidFill>
              <a:srgbClr val="008000"/>
            </a:solidFill>
            <a:round/>
            <a:headEnd type="triangl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3588855"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4681851" y="2353733"/>
            <a:ext cx="4856168" cy="740121"/>
            <a:chOff x="1890" y="1843"/>
            <a:chExt cx="3059" cy="458"/>
          </a:xfrm>
        </p:grpSpPr>
        <p:sp>
          <p:nvSpPr>
            <p:cNvPr id="164901" name="Line 38"/>
            <p:cNvSpPr>
              <a:spLocks noChangeAspect="1" noChangeShapeType="1"/>
            </p:cNvSpPr>
            <p:nvPr/>
          </p:nvSpPr>
          <p:spPr bwMode="auto">
            <a:xfrm>
              <a:off x="4949" y="1843"/>
              <a:ext cx="0" cy="458"/>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890"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4" name="Line 41"/>
            <p:cNvSpPr>
              <a:spLocks noChangeAspect="1" noChangeShapeType="1"/>
            </p:cNvSpPr>
            <p:nvPr/>
          </p:nvSpPr>
          <p:spPr bwMode="auto">
            <a:xfrm>
              <a:off x="367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86"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4893" name="Group 43"/>
          <p:cNvGrpSpPr/>
          <p:nvPr/>
        </p:nvGrpSpPr>
        <p:grpSpPr bwMode="auto">
          <a:xfrm>
            <a:off x="5021212" y="1990111"/>
            <a:ext cx="4852988" cy="1103251"/>
            <a:chOff x="2058" y="1526"/>
            <a:chExt cx="3057" cy="829"/>
          </a:xfrm>
        </p:grpSpPr>
        <p:sp>
          <p:nvSpPr>
            <p:cNvPr id="164897" name="Line 44"/>
            <p:cNvSpPr>
              <a:spLocks noChangeAspect="1" noChangeShapeType="1"/>
            </p:cNvSpPr>
            <p:nvPr/>
          </p:nvSpPr>
          <p:spPr bwMode="auto">
            <a:xfrm flipV="1">
              <a:off x="2955" y="1526"/>
              <a:ext cx="0" cy="82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8" name="Line 45"/>
            <p:cNvSpPr>
              <a:spLocks noChangeAspect="1" noChangeShapeType="1"/>
            </p:cNvSpPr>
            <p:nvPr/>
          </p:nvSpPr>
          <p:spPr bwMode="auto">
            <a:xfrm flipV="1">
              <a:off x="3853"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2058" y="1526"/>
              <a:ext cx="0" cy="81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0" name="Line 47"/>
            <p:cNvSpPr>
              <a:spLocks noChangeAspect="1" noChangeShapeType="1"/>
            </p:cNvSpPr>
            <p:nvPr/>
          </p:nvSpPr>
          <p:spPr bwMode="auto">
            <a:xfrm flipV="1">
              <a:off x="5115" y="1526"/>
              <a:ext cx="0" cy="829"/>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4680963" y="4419612"/>
            <a:ext cx="5644136" cy="777386"/>
            <a:chOff x="4680963" y="4324426"/>
            <a:chExt cx="5644136" cy="796472"/>
          </a:xfrm>
        </p:grpSpPr>
        <p:sp>
          <p:nvSpPr>
            <p:cNvPr id="920589" name="Line 13"/>
            <p:cNvSpPr>
              <a:spLocks noChangeAspect="1" noChangeShapeType="1"/>
            </p:cNvSpPr>
            <p:nvPr/>
          </p:nvSpPr>
          <p:spPr bwMode="auto">
            <a:xfrm>
              <a:off x="752617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9511890" y="451801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48435" y="4527772"/>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6046260" y="4526194"/>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80963" y="4526194"/>
              <a:ext cx="812503"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95392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8" name="Line 52"/>
            <p:cNvSpPr>
              <a:spLocks noChangeAspect="1" noChangeShapeType="1"/>
            </p:cNvSpPr>
            <p:nvPr/>
          </p:nvSpPr>
          <p:spPr bwMode="auto">
            <a:xfrm>
              <a:off x="6126712" y="4324426"/>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920630" name="Text Box 54"/>
          <p:cNvSpPr txBox="1">
            <a:spLocks noChangeArrowheads="1"/>
          </p:cNvSpPr>
          <p:nvPr/>
        </p:nvSpPr>
        <p:spPr bwMode="auto">
          <a:xfrm>
            <a:off x="1922884" y="5805960"/>
            <a:ext cx="8521406" cy="461665"/>
          </a:xfrm>
          <a:prstGeom prst="rect">
            <a:avLst/>
          </a:prstGeom>
          <a:noFill/>
          <a:ln>
            <a:noFill/>
          </a:ln>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ctr" eaLnBrk="1" hangingPunct="1">
              <a:defRPr/>
            </a:pPr>
            <a:r>
              <a:rPr lang="zh-CN" altLang="en-US" sz="2400" dirty="0">
                <a:latin typeface="+mn-ea"/>
                <a:ea typeface="+mn-ea"/>
              </a:rPr>
              <a:t>注意</a:t>
            </a:r>
            <a:r>
              <a:rPr lang="zh-CN" altLang="en-US" sz="2400" b="1" dirty="0">
                <a:solidFill>
                  <a:srgbClr val="1387B7"/>
                </a:solidFill>
                <a:latin typeface="+mn-ea"/>
                <a:ea typeface="+mn-ea"/>
              </a:rPr>
              <a:t>译码器片选信号</a:t>
            </a:r>
            <a:r>
              <a:rPr lang="zh-CN" altLang="en-US" sz="2400" dirty="0">
                <a:latin typeface="+mn-ea"/>
                <a:ea typeface="+mn-ea"/>
              </a:rPr>
              <a:t>的连接对应不同的存储区间和设备类型</a:t>
            </a:r>
            <a:endParaRPr lang="zh-CN" altLang="en-US" sz="2400" dirty="0">
              <a:latin typeface="+mn-ea"/>
              <a:ea typeface="+mn-ea"/>
            </a:endParaRPr>
          </a:p>
        </p:txBody>
      </p:sp>
      <p:grpSp>
        <p:nvGrpSpPr>
          <p:cNvPr id="8" name="Group 56"/>
          <p:cNvGrpSpPr/>
          <p:nvPr/>
        </p:nvGrpSpPr>
        <p:grpSpPr bwMode="auto">
          <a:xfrm>
            <a:off x="8374565" y="3690202"/>
            <a:ext cx="368165" cy="54399"/>
            <a:chOff x="4096" y="2541"/>
            <a:chExt cx="379" cy="56"/>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grpSp>
        <p:nvGrpSpPr>
          <p:cNvPr id="120" name="Group 14"/>
          <p:cNvGrpSpPr/>
          <p:nvPr/>
        </p:nvGrpSpPr>
        <p:grpSpPr bwMode="auto">
          <a:xfrm>
            <a:off x="2341562" y="1497408"/>
            <a:ext cx="1247293" cy="4058617"/>
            <a:chOff x="580" y="1369"/>
            <a:chExt cx="697" cy="2268"/>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63" y="3352"/>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4249073"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3829152"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3785150"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4393992" y="1506026"/>
            <a:ext cx="5685983" cy="472441"/>
            <a:chOff x="4393992" y="1506026"/>
            <a:chExt cx="5685983" cy="472441"/>
          </a:xfrm>
        </p:grpSpPr>
        <p:sp>
          <p:nvSpPr>
            <p:cNvPr id="73" name="梯形 72"/>
            <p:cNvSpPr/>
            <p:nvPr/>
          </p:nvSpPr>
          <p:spPr>
            <a:xfrm>
              <a:off x="4413250" y="1514033"/>
              <a:ext cx="5666725"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12505" y="1561896"/>
              <a:ext cx="122822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756433"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6183587"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9588091" y="1667255"/>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93992"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7647794" y="1660600"/>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left)">
                                      <p:cBhvr>
                                        <p:cTn id="15" dur="500"/>
                                        <p:tgtEl>
                                          <p:spTgt spid="91"/>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par>
                                <p:cTn id="19" presetID="22" presetClass="entr" presetSubtype="8"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wipe(left)">
                                      <p:cBhvr>
                                        <p:cTn id="21" dur="500"/>
                                        <p:tgtEl>
                                          <p:spTgt spid="105"/>
                                        </p:tgtEl>
                                      </p:cBhvr>
                                    </p:animEffect>
                                  </p:childTnLst>
                                </p:cTn>
                              </p:par>
                              <p:par>
                                <p:cTn id="22" presetID="22" presetClass="entr" presetSubtype="8" fill="hold"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wipe(left)">
                                      <p:cBhvr>
                                        <p:cTn id="24" dur="500"/>
                                        <p:tgtEl>
                                          <p:spTgt spid="1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up)">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20611"/>
                                        </p:tgtEl>
                                        <p:attrNameLst>
                                          <p:attrName>style.visibility</p:attrName>
                                        </p:attrNameLst>
                                      </p:cBhvr>
                                      <p:to>
                                        <p:strVal val="visible"/>
                                      </p:to>
                                    </p:set>
                                    <p:animEffect transition="in" filter="wipe(right)">
                                      <p:cBhvr>
                                        <p:cTn id="34" dur="500"/>
                                        <p:tgtEl>
                                          <p:spTgt spid="9206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920610"/>
                                        </p:tgtEl>
                                        <p:attrNameLst>
                                          <p:attrName>style.visibility</p:attrName>
                                        </p:attrNameLst>
                                      </p:cBhvr>
                                      <p:to>
                                        <p:strVal val="visible"/>
                                      </p:to>
                                    </p:set>
                                    <p:animEffect transition="in" filter="wipe(left)">
                                      <p:cBhvr>
                                        <p:cTn id="39" dur="1000"/>
                                        <p:tgtEl>
                                          <p:spTgt spid="9206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920590"/>
                                        </p:tgtEl>
                                        <p:attrNameLst>
                                          <p:attrName>style.visibility</p:attrName>
                                        </p:attrNameLst>
                                      </p:cBhvr>
                                      <p:to>
                                        <p:strVal val="visible"/>
                                      </p:to>
                                    </p:set>
                                    <p:anim calcmode="lin" valueType="num">
                                      <p:cBhvr additive="base">
                                        <p:cTn id="44" dur="500" fill="hold"/>
                                        <p:tgtEl>
                                          <p:spTgt spid="920590"/>
                                        </p:tgtEl>
                                        <p:attrNameLst>
                                          <p:attrName>ppt_x</p:attrName>
                                        </p:attrNameLst>
                                      </p:cBhvr>
                                      <p:tavLst>
                                        <p:tav tm="0">
                                          <p:val>
                                            <p:strVal val="#ppt_x"/>
                                          </p:val>
                                        </p:tav>
                                        <p:tav tm="100000">
                                          <p:val>
                                            <p:strVal val="#ppt_x"/>
                                          </p:val>
                                        </p:tav>
                                      </p:tavLst>
                                    </p:anim>
                                    <p:anim calcmode="lin" valueType="num">
                                      <p:cBhvr additive="base">
                                        <p:cTn id="45"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repeatCount="300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1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920612"/>
                                        </p:tgtEl>
                                        <p:attrNameLst>
                                          <p:attrName>style.visibility</p:attrName>
                                        </p:attrNameLst>
                                      </p:cBhvr>
                                      <p:to>
                                        <p:strVal val="visible"/>
                                      </p:to>
                                    </p:set>
                                    <p:animEffect transition="in" filter="wipe(left)">
                                      <p:cBhvr>
                                        <p:cTn id="65" dur="1000"/>
                                        <p:tgtEl>
                                          <p:spTgt spid="920612"/>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fill="hold"/>
                                        <p:tgtEl>
                                          <p:spTgt spid="78"/>
                                        </p:tgtEl>
                                        <p:attrNameLst>
                                          <p:attrName>ppt_x</p:attrName>
                                        </p:attrNameLst>
                                      </p:cBhvr>
                                      <p:tavLst>
                                        <p:tav tm="0">
                                          <p:val>
                                            <p:strVal val="#ppt_x"/>
                                          </p:val>
                                        </p:tav>
                                        <p:tav tm="100000">
                                          <p:val>
                                            <p:strVal val="#ppt_x"/>
                                          </p:val>
                                        </p:tav>
                                      </p:tavLst>
                                    </p:anim>
                                    <p:anim calcmode="lin" valueType="num">
                                      <p:cBhvr additive="base">
                                        <p:cTn id="7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1000"/>
                                        <p:tgtEl>
                                          <p:spTgt spid="77"/>
                                        </p:tgtEl>
                                      </p:cBhvr>
                                    </p:animEffect>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64893"/>
                                        </p:tgtEl>
                                        <p:attrNameLst>
                                          <p:attrName>style.visibility</p:attrName>
                                        </p:attrNameLst>
                                      </p:cBhvr>
                                      <p:to>
                                        <p:strVal val="visible"/>
                                      </p:to>
                                    </p:set>
                                    <p:animEffect transition="in" filter="wipe(up)">
                                      <p:cBhvr>
                                        <p:cTn id="85" dur="500"/>
                                        <p:tgtEl>
                                          <p:spTgt spid="1648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20630"/>
                                        </p:tgtEl>
                                        <p:attrNameLst>
                                          <p:attrName>style.visibility</p:attrName>
                                        </p:attrNameLst>
                                      </p:cBhvr>
                                      <p:to>
                                        <p:strVal val="visible"/>
                                      </p:to>
                                    </p:set>
                                    <p:animEffect transition="in" filter="wipe(left)">
                                      <p:cBhvr>
                                        <p:cTn id="90" dur="500"/>
                                        <p:tgtEl>
                                          <p:spTgt spid="920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0" grpId="0" animBg="1"/>
      <p:bldP spid="920611" grpId="0" animBg="1"/>
      <p:bldP spid="920612" grpId="0" animBg="1"/>
      <p:bldP spid="920630" grpId="0"/>
      <p:bldP spid="76" grpId="0" animBg="1"/>
      <p:bldP spid="77" grpId="0" animBg="1"/>
      <p:bldP spid="7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134459" y="3557440"/>
            <a:ext cx="1162151" cy="1487709"/>
            <a:chOff x="5542402" y="3051818"/>
            <a:chExt cx="1162151" cy="1487709"/>
          </a:xfrm>
        </p:grpSpPr>
        <p:grpSp>
          <p:nvGrpSpPr>
            <p:cNvPr id="98" name="组合 97"/>
            <p:cNvGrpSpPr/>
            <p:nvPr/>
          </p:nvGrpSpPr>
          <p:grpSpPr>
            <a:xfrm>
              <a:off x="5542570" y="3051818"/>
              <a:ext cx="1129437" cy="1486746"/>
              <a:chOff x="7722123" y="3328852"/>
              <a:chExt cx="1129437" cy="1486746"/>
            </a:xfrm>
          </p:grpSpPr>
          <p:sp>
            <p:nvSpPr>
              <p:cNvPr id="99" name="Rectangle 8"/>
              <p:cNvSpPr>
                <a:spLocks noChangeAspect="1" noChangeArrowheads="1"/>
              </p:cNvSpPr>
              <p:nvPr/>
            </p:nvSpPr>
            <p:spPr bwMode="auto">
              <a:xfrm>
                <a:off x="77492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0" name="矩形 99"/>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1" name="矩形 100"/>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8148187"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3" name="矩形 102"/>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5542402" y="3052781"/>
              <a:ext cx="1162151" cy="1486746"/>
              <a:chOff x="7722123" y="3328852"/>
              <a:chExt cx="1162151" cy="1486746"/>
            </a:xfrm>
          </p:grpSpPr>
          <p:sp>
            <p:nvSpPr>
              <p:cNvPr id="119" name="矩形 118"/>
              <p:cNvSpPr/>
              <p:nvPr/>
            </p:nvSpPr>
            <p:spPr>
              <a:xfrm>
                <a:off x="77221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27" name="矩形 126"/>
              <p:cNvSpPr/>
              <p:nvPr/>
            </p:nvSpPr>
            <p:spPr>
              <a:xfrm>
                <a:off x="81414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29" name="矩形 128"/>
              <p:cNvSpPr/>
              <p:nvPr/>
            </p:nvSpPr>
            <p:spPr>
              <a:xfrm>
                <a:off x="84122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0" name="矩形 129"/>
              <p:cNvSpPr/>
              <p:nvPr/>
            </p:nvSpPr>
            <p:spPr>
              <a:xfrm>
                <a:off x="7730820" y="3732623"/>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05" name="组合 104"/>
          <p:cNvGrpSpPr/>
          <p:nvPr/>
        </p:nvGrpSpPr>
        <p:grpSpPr>
          <a:xfrm>
            <a:off x="54636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1" name="组合 90"/>
          <p:cNvGrpSpPr/>
          <p:nvPr/>
        </p:nvGrpSpPr>
        <p:grpSpPr>
          <a:xfrm>
            <a:off x="2817612" y="3557440"/>
            <a:ext cx="1160869" cy="1486746"/>
            <a:chOff x="7569723" y="3328852"/>
            <a:chExt cx="1160869" cy="1486746"/>
          </a:xfrm>
        </p:grpSpPr>
        <p:sp>
          <p:nvSpPr>
            <p:cNvPr id="92"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93" name="矩形 92"/>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4" name="矩形 93"/>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95" name="矩形 94"/>
            <p:cNvSpPr/>
            <p:nvPr/>
          </p:nvSpPr>
          <p:spPr>
            <a:xfrm>
              <a:off x="798665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6" name="矩形 95"/>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97" name="矩形 96"/>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8K×8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 name="Group 2"/>
          <p:cNvGrpSpPr/>
          <p:nvPr/>
        </p:nvGrpSpPr>
        <p:grpSpPr bwMode="auto">
          <a:xfrm>
            <a:off x="2369213" y="2722874"/>
            <a:ext cx="7735879" cy="879615"/>
            <a:chOff x="1277" y="2074"/>
            <a:chExt cx="4873" cy="290"/>
          </a:xfrm>
        </p:grpSpPr>
        <p:sp>
          <p:nvSpPr>
            <p:cNvPr id="164912" name="Line 4"/>
            <p:cNvSpPr>
              <a:spLocks noChangeAspect="1" noChangeShapeType="1"/>
            </p:cNvSpPr>
            <p:nvPr/>
          </p:nvSpPr>
          <p:spPr bwMode="auto">
            <a:xfrm flipV="1">
              <a:off x="2572"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2</a:t>
            </a:r>
            <a:r>
              <a:rPr lang="zh-CN" altLang="en-US" dirty="0"/>
              <a:t>、</a:t>
            </a:r>
            <a:r>
              <a:rPr lang="en-US" altLang="zh-CN" dirty="0"/>
              <a:t> 8K×8 ROM</a:t>
            </a:r>
            <a:r>
              <a:rPr lang="zh-CN" altLang="en-US" dirty="0"/>
              <a:t> ，</a:t>
            </a:r>
            <a:r>
              <a:rPr lang="en-US" altLang="zh-CN" dirty="0"/>
              <a:t>4K×8 RAM </a:t>
            </a:r>
            <a:endParaRPr lang="zh-CN" altLang="en-US" dirty="0"/>
          </a:p>
        </p:txBody>
      </p:sp>
      <p:sp>
        <p:nvSpPr>
          <p:cNvPr id="920590" name="Rectangle 14"/>
          <p:cNvSpPr>
            <a:spLocks noChangeAspect="1" noChangeArrowheads="1"/>
          </p:cNvSpPr>
          <p:nvPr/>
        </p:nvSpPr>
        <p:spPr bwMode="auto">
          <a:xfrm>
            <a:off x="6501605" y="2003076"/>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068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068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3414101" y="2353281"/>
            <a:ext cx="6975482" cy="1253272"/>
            <a:chOff x="1908" y="1842"/>
            <a:chExt cx="4394"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3" name="Line 40"/>
            <p:cNvSpPr>
              <a:spLocks noChangeAspect="1" noChangeShapeType="1"/>
            </p:cNvSpPr>
            <p:nvPr/>
          </p:nvSpPr>
          <p:spPr bwMode="auto">
            <a:xfrm>
              <a:off x="1908"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2" name="Line 39"/>
            <p:cNvSpPr>
              <a:spLocks noChangeAspect="1" noChangeShapeType="1"/>
            </p:cNvSpPr>
            <p:nvPr/>
          </p:nvSpPr>
          <p:spPr bwMode="auto">
            <a:xfrm>
              <a:off x="2732" y="1861"/>
              <a:ext cx="0" cy="426"/>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734412" y="1990110"/>
            <a:ext cx="1338263" cy="1594175"/>
            <a:chOff x="3874112" y="1990110"/>
            <a:chExt cx="1338263" cy="1594175"/>
          </a:xfrm>
        </p:grpSpPr>
        <p:sp>
          <p:nvSpPr>
            <p:cNvPr id="164897" name="Line 44"/>
            <p:cNvSpPr>
              <a:spLocks noChangeAspect="1" noChangeShapeType="1"/>
            </p:cNvSpPr>
            <p:nvPr/>
          </p:nvSpPr>
          <p:spPr bwMode="auto">
            <a:xfrm flipV="1">
              <a:off x="5212375" y="1990110"/>
              <a:ext cx="0" cy="15941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899" name="Line 46"/>
            <p:cNvSpPr>
              <a:spLocks noChangeAspect="1" noChangeShapeType="1"/>
            </p:cNvSpPr>
            <p:nvPr/>
          </p:nvSpPr>
          <p:spPr bwMode="auto">
            <a:xfrm flipV="1">
              <a:off x="3874112" y="1990110"/>
              <a:ext cx="0" cy="1594174"/>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08438" y="4923011"/>
            <a:ext cx="7098608" cy="779606"/>
            <a:chOff x="4604763" y="4322151"/>
            <a:chExt cx="7098608"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5865285" y="4526194"/>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4" name="Rectangle 18"/>
            <p:cNvSpPr>
              <a:spLocks noChangeAspect="1" noChangeArrowheads="1"/>
            </p:cNvSpPr>
            <p:nvPr/>
          </p:nvSpPr>
          <p:spPr bwMode="auto">
            <a:xfrm>
              <a:off x="4604763" y="4526194"/>
              <a:ext cx="812503"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629" name="Line 53"/>
            <p:cNvSpPr>
              <a:spLocks noChangeAspect="1" noChangeShapeType="1"/>
            </p:cNvSpPr>
            <p:nvPr/>
          </p:nvSpPr>
          <p:spPr bwMode="auto">
            <a:xfrm>
              <a:off x="4691448" y="4324426"/>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6005024" y="4331910"/>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p:nvPr/>
        </p:nvGrpSpPr>
        <p:grpSpPr bwMode="auto">
          <a:xfrm>
            <a:off x="80367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670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471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03125"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65317" y="1506026"/>
            <a:ext cx="7785513" cy="472441"/>
            <a:chOff x="4359782" y="1506026"/>
            <a:chExt cx="5709017"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582529"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59782"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28485"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365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4" name="组合 143"/>
          <p:cNvGrpSpPr/>
          <p:nvPr/>
        </p:nvGrpSpPr>
        <p:grpSpPr>
          <a:xfrm>
            <a:off x="86530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1" name="组合 150"/>
          <p:cNvGrpSpPr/>
          <p:nvPr/>
        </p:nvGrpSpPr>
        <p:grpSpPr>
          <a:xfrm>
            <a:off x="98259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20610" name="Line 34"/>
          <p:cNvSpPr>
            <a:spLocks noChangeAspect="1" noChangeShapeType="1"/>
          </p:cNvSpPr>
          <p:nvPr/>
        </p:nvSpPr>
        <p:spPr bwMode="auto">
          <a:xfrm>
            <a:off x="2396091" y="2353845"/>
            <a:ext cx="8395332"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p:nvPr/>
        </p:nvGrpSpPr>
        <p:grpSpPr bwMode="auto">
          <a:xfrm>
            <a:off x="11595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74" y="3599"/>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819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5" name="组合 14"/>
          <p:cNvGrpSpPr/>
          <p:nvPr/>
        </p:nvGrpSpPr>
        <p:grpSpPr>
          <a:xfrm>
            <a:off x="73276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87542" y="2895661"/>
            <a:ext cx="1139388" cy="210013"/>
            <a:chOff x="6427242" y="2895661"/>
            <a:chExt cx="1139388" cy="210013"/>
          </a:xfrm>
        </p:grpSpPr>
        <p:sp>
          <p:nvSpPr>
            <p:cNvPr id="172"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629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7" name="组合 16"/>
          <p:cNvGrpSpPr/>
          <p:nvPr/>
        </p:nvGrpSpPr>
        <p:grpSpPr>
          <a:xfrm>
            <a:off x="105086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685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5988932" y="2365917"/>
            <a:ext cx="2019373" cy="749024"/>
            <a:chOff x="6128632" y="2365917"/>
            <a:chExt cx="2019373" cy="749024"/>
          </a:xfrm>
        </p:grpSpPr>
        <p:grpSp>
          <p:nvGrpSpPr>
            <p:cNvPr id="11" name="组合 10"/>
            <p:cNvGrpSpPr/>
            <p:nvPr/>
          </p:nvGrpSpPr>
          <p:grpSpPr>
            <a:xfrm>
              <a:off x="7693013" y="2385700"/>
              <a:ext cx="166966" cy="729241"/>
              <a:chOff x="7693013" y="2385700"/>
              <a:chExt cx="166966" cy="729241"/>
            </a:xfrm>
          </p:grpSpPr>
          <p:sp>
            <p:nvSpPr>
              <p:cNvPr id="173"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p:cNvGrpSpPr/>
              <p:nvPr/>
            </p:nvGrpSpPr>
            <p:grpSpPr>
              <a:xfrm rot="16200000" flipH="1">
                <a:off x="7671095" y="2815183"/>
                <a:ext cx="210801" cy="166966"/>
                <a:chOff x="1036662" y="5940106"/>
                <a:chExt cx="598163" cy="477271"/>
              </a:xfrm>
            </p:grpSpPr>
            <p:sp>
              <p:nvSpPr>
                <p:cNvPr id="181" name="Oval 99"/>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9720"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6" name="Rectangle 14"/>
            <p:cNvSpPr>
              <a:spLocks noChangeAspect="1" noChangeArrowheads="1"/>
            </p:cNvSpPr>
            <p:nvPr/>
          </p:nvSpPr>
          <p:spPr bwMode="auto">
            <a:xfrm>
              <a:off x="6128632" y="2365917"/>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9133851" y="2358555"/>
            <a:ext cx="2046069" cy="765095"/>
            <a:chOff x="9273551" y="2358555"/>
            <a:chExt cx="2046069" cy="765095"/>
          </a:xfrm>
        </p:grpSpPr>
        <p:grpSp>
          <p:nvGrpSpPr>
            <p:cNvPr id="195" name="组合 194"/>
            <p:cNvGrpSpPr/>
            <p:nvPr/>
          </p:nvGrpSpPr>
          <p:grpSpPr>
            <a:xfrm>
              <a:off x="10874059" y="2394409"/>
              <a:ext cx="166966" cy="729241"/>
              <a:chOff x="7693013" y="2385700"/>
              <a:chExt cx="166966" cy="729241"/>
            </a:xfrm>
          </p:grpSpPr>
          <p:sp>
            <p:nvSpPr>
              <p:cNvPr id="196" name="Line 45"/>
              <p:cNvSpPr>
                <a:spLocks noChangeAspect="1" noChangeShapeType="1"/>
              </p:cNvSpPr>
              <p:nvPr/>
            </p:nvSpPr>
            <p:spPr bwMode="auto">
              <a:xfrm flipV="1">
                <a:off x="777582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p:cNvGrpSpPr/>
              <p:nvPr/>
            </p:nvGrpSpPr>
            <p:grpSpPr>
              <a:xfrm rot="16200000" flipH="1">
                <a:off x="7671095" y="2815183"/>
                <a:ext cx="210801" cy="166966"/>
                <a:chOff x="1036662" y="5940106"/>
                <a:chExt cx="598163" cy="477271"/>
              </a:xfrm>
            </p:grpSpPr>
            <p:sp>
              <p:nvSpPr>
                <p:cNvPr id="199" name="Oval 99"/>
                <p:cNvSpPr/>
                <p:nvPr/>
              </p:nvSpPr>
              <p:spPr>
                <a:xfrm>
                  <a:off x="1477167" y="6103226"/>
                  <a:ext cx="157658"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p:cNvSpPr/>
                <p:nvPr/>
              </p:nvSpPr>
              <p:spPr>
                <a:xfrm rot="5400000">
                  <a:off x="1003746" y="5973022"/>
                  <a:ext cx="477271" cy="411440"/>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77339"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168" name="Rectangle 14"/>
            <p:cNvSpPr>
              <a:spLocks noChangeAspect="1" noChangeArrowheads="1"/>
            </p:cNvSpPr>
            <p:nvPr/>
          </p:nvSpPr>
          <p:spPr bwMode="auto">
            <a:xfrm>
              <a:off x="9273551" y="2358555"/>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612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par>
                                <p:cTn id="8" presetID="22" presetClass="entr" presetSubtype="8"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wipe(left)">
                                      <p:cBhvr>
                                        <p:cTn id="10" dur="500"/>
                                        <p:tgtEl>
                                          <p:spTgt spid="91"/>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wipe(left)">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left)">
                                      <p:cBhvr>
                                        <p:cTn id="23" dur="500"/>
                                        <p:tgtEl>
                                          <p:spTgt spid="10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wipe(left)">
                                      <p:cBhvr>
                                        <p:cTn id="32" dur="500"/>
                                        <p:tgtEl>
                                          <p:spTgt spid="144"/>
                                        </p:tgtEl>
                                      </p:cBhvr>
                                    </p:animEffect>
                                  </p:childTnLst>
                                </p:cTn>
                              </p:par>
                              <p:par>
                                <p:cTn id="33" presetID="22" presetClass="entr" presetSubtype="8" fill="hold" nodeType="with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wipe(left)">
                                      <p:cBhvr>
                                        <p:cTn id="35" dur="500"/>
                                        <p:tgtEl>
                                          <p:spTgt spid="15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920611"/>
                                        </p:tgtEl>
                                        <p:attrNameLst>
                                          <p:attrName>style.visibility</p:attrName>
                                        </p:attrNameLst>
                                      </p:cBhvr>
                                      <p:to>
                                        <p:strVal val="visible"/>
                                      </p:to>
                                    </p:set>
                                    <p:animEffect transition="in" filter="wipe(right)">
                                      <p:cBhvr>
                                        <p:cTn id="45" dur="500"/>
                                        <p:tgtEl>
                                          <p:spTgt spid="9206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920610"/>
                                        </p:tgtEl>
                                        <p:attrNameLst>
                                          <p:attrName>style.visibility</p:attrName>
                                        </p:attrNameLst>
                                      </p:cBhvr>
                                      <p:to>
                                        <p:strVal val="visible"/>
                                      </p:to>
                                    </p:set>
                                    <p:animEffect transition="in" filter="wipe(left)">
                                      <p:cBhvr>
                                        <p:cTn id="50" dur="1000"/>
                                        <p:tgtEl>
                                          <p:spTgt spid="92061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920590"/>
                                        </p:tgtEl>
                                        <p:attrNameLst>
                                          <p:attrName>style.visibility</p:attrName>
                                        </p:attrNameLst>
                                      </p:cBhvr>
                                      <p:to>
                                        <p:strVal val="visible"/>
                                      </p:to>
                                    </p:set>
                                    <p:anim calcmode="lin" valueType="num">
                                      <p:cBhvr additive="base">
                                        <p:cTn id="55" dur="500" fill="hold"/>
                                        <p:tgtEl>
                                          <p:spTgt spid="920590"/>
                                        </p:tgtEl>
                                        <p:attrNameLst>
                                          <p:attrName>ppt_x</p:attrName>
                                        </p:attrNameLst>
                                      </p:cBhvr>
                                      <p:tavLst>
                                        <p:tav tm="0">
                                          <p:val>
                                            <p:strVal val="0-#ppt_w/2"/>
                                          </p:val>
                                        </p:tav>
                                        <p:tav tm="100000">
                                          <p:val>
                                            <p:strVal val="#ppt_x"/>
                                          </p:val>
                                        </p:tav>
                                      </p:tavLst>
                                    </p:anim>
                                    <p:anim calcmode="lin" valueType="num">
                                      <p:cBhvr additive="base">
                                        <p:cTn id="56" dur="500" fill="hold"/>
                                        <p:tgtEl>
                                          <p:spTgt spid="92059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repeatCount="300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10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repeatCount="3000" fill="hold" grpId="0" nodeType="clickEffect">
                                  <p:stCondLst>
                                    <p:cond delay="0"/>
                                  </p:stCondLst>
                                  <p:childTnLst>
                                    <p:set>
                                      <p:cBhvr>
                                        <p:cTn id="81" dur="1" fill="hold">
                                          <p:stCondLst>
                                            <p:cond delay="0"/>
                                          </p:stCondLst>
                                        </p:cTn>
                                        <p:tgtEl>
                                          <p:spTgt spid="920612"/>
                                        </p:tgtEl>
                                        <p:attrNameLst>
                                          <p:attrName>style.visibility</p:attrName>
                                        </p:attrNameLst>
                                      </p:cBhvr>
                                      <p:to>
                                        <p:strVal val="visible"/>
                                      </p:to>
                                    </p:set>
                                    <p:animEffect transition="in" filter="wipe(left)">
                                      <p:cBhvr>
                                        <p:cTn id="82" dur="1000"/>
                                        <p:tgtEl>
                                          <p:spTgt spid="92061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down)">
                                      <p:cBhvr>
                                        <p:cTn id="87" dur="1000"/>
                                        <p:tgtEl>
                                          <p:spTgt spid="77"/>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76"/>
                                        </p:tgtEl>
                                        <p:attrNameLst>
                                          <p:attrName>style.visibility</p:attrName>
                                        </p:attrNameLst>
                                      </p:cBhvr>
                                      <p:to>
                                        <p:strVal val="visible"/>
                                      </p:to>
                                    </p:set>
                                    <p:animEffect transition="in" filter="wipe(left)">
                                      <p:cBhvr>
                                        <p:cTn id="91" dur="500"/>
                                        <p:tgtEl>
                                          <p:spTgt spid="7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78"/>
                                        </p:tgtEl>
                                        <p:attrNameLst>
                                          <p:attrName>style.visibility</p:attrName>
                                        </p:attrNameLst>
                                      </p:cBhvr>
                                      <p:to>
                                        <p:strVal val="visible"/>
                                      </p:to>
                                    </p:set>
                                    <p:anim calcmode="lin" valueType="num">
                                      <p:cBhvr additive="base">
                                        <p:cTn id="96" dur="500" fill="hold"/>
                                        <p:tgtEl>
                                          <p:spTgt spid="78"/>
                                        </p:tgtEl>
                                        <p:attrNameLst>
                                          <p:attrName>ppt_x</p:attrName>
                                        </p:attrNameLst>
                                      </p:cBhvr>
                                      <p:tavLst>
                                        <p:tav tm="0">
                                          <p:val>
                                            <p:strVal val="#ppt_x"/>
                                          </p:val>
                                        </p:tav>
                                        <p:tav tm="100000">
                                          <p:val>
                                            <p:strVal val="#ppt_x"/>
                                          </p:val>
                                        </p:tav>
                                      </p:tavLst>
                                    </p:anim>
                                    <p:anim calcmode="lin" valueType="num">
                                      <p:cBhvr additive="base">
                                        <p:cTn id="97"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1" repeatCount="3000"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up)">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up)">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15"/>
                                        </p:tgtEl>
                                        <p:attrNameLst>
                                          <p:attrName>style.visibility</p:attrName>
                                        </p:attrNameLst>
                                      </p:cBhvr>
                                      <p:to>
                                        <p:strVal val="visible"/>
                                      </p:to>
                                    </p:set>
                                    <p:animEffect transition="in" filter="wipe(up)">
                                      <p:cBhvr>
                                        <p:cTn id="112" dur="500"/>
                                        <p:tgtEl>
                                          <p:spTgt spid="1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0"/>
                                        </p:tgtEl>
                                        <p:attrNameLst>
                                          <p:attrName>style.visibility</p:attrName>
                                        </p:attrNameLst>
                                      </p:cBhvr>
                                      <p:to>
                                        <p:strVal val="visible"/>
                                      </p:to>
                                    </p:set>
                                    <p:animEffect transition="in" filter="wipe(left)">
                                      <p:cBhvr>
                                        <p:cTn id="117" dur="500"/>
                                        <p:tgtEl>
                                          <p:spTgt spid="1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ipe(up)">
                                      <p:cBhvr>
                                        <p:cTn id="122" dur="500"/>
                                        <p:tgtEl>
                                          <p:spTgt spid="1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185"/>
                                        </p:tgtEl>
                                        <p:attrNameLst>
                                          <p:attrName>style.visibility</p:attrName>
                                        </p:attrNameLst>
                                      </p:cBhvr>
                                      <p:to>
                                        <p:strVal val="visible"/>
                                      </p:to>
                                    </p:set>
                                    <p:animEffect transition="in" filter="wipe(up)">
                                      <p:cBhvr>
                                        <p:cTn id="127" dur="500"/>
                                        <p:tgtEl>
                                          <p:spTgt spid="18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wipe(down)">
                                      <p:cBhvr>
                                        <p:cTn id="132" dur="500"/>
                                        <p:tgtEl>
                                          <p:spTgt spid="1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92"/>
                                        </p:tgtEl>
                                        <p:attrNameLst>
                                          <p:attrName>style.visibility</p:attrName>
                                        </p:attrNameLst>
                                      </p:cBhvr>
                                      <p:to>
                                        <p:strVal val="visible"/>
                                      </p:to>
                                    </p:set>
                                    <p:animEffect transition="in" filter="wipe(left)">
                                      <p:cBhvr>
                                        <p:cTn id="137" dur="500"/>
                                        <p:tgtEl>
                                          <p:spTgt spid="19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wipe(up)">
                                      <p:cBhvr>
                                        <p:cTn id="1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90" grpId="0"/>
      <p:bldP spid="920611" grpId="0" animBg="1"/>
      <p:bldP spid="920612" grpId="0" animBg="1"/>
      <p:bldP spid="76" grpId="0" animBg="1"/>
      <p:bldP spid="77" grpId="0" animBg="1"/>
      <p:bldP spid="78" grpId="0"/>
      <p:bldP spid="9206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5476333" y="3557440"/>
            <a:ext cx="1160869" cy="1486746"/>
            <a:chOff x="7864998" y="3328852"/>
            <a:chExt cx="1160869" cy="1486746"/>
          </a:xfrm>
        </p:grpSpPr>
        <p:sp>
          <p:nvSpPr>
            <p:cNvPr id="106"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07" name="矩形 10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08" name="矩形 107"/>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09" name="矩形 108"/>
            <p:cNvSpPr/>
            <p:nvPr/>
          </p:nvSpPr>
          <p:spPr>
            <a:xfrm>
              <a:off x="82819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0" name="矩形 109"/>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11" name="矩形 110"/>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 name="Group 2"/>
          <p:cNvGrpSpPr/>
          <p:nvPr/>
        </p:nvGrpSpPr>
        <p:grpSpPr bwMode="auto">
          <a:xfrm>
            <a:off x="2381913" y="2722874"/>
            <a:ext cx="7735879" cy="879615"/>
            <a:chOff x="1277" y="2074"/>
            <a:chExt cx="4873" cy="290"/>
          </a:xfrm>
        </p:grpSpPr>
        <p:sp>
          <p:nvSpPr>
            <p:cNvPr id="164913" name="Line 5"/>
            <p:cNvSpPr>
              <a:spLocks noChangeAspect="1" noChangeShapeType="1"/>
            </p:cNvSpPr>
            <p:nvPr/>
          </p:nvSpPr>
          <p:spPr bwMode="auto">
            <a:xfrm flipV="1">
              <a:off x="4140"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4" name="Line 6"/>
            <p:cNvSpPr>
              <a:spLocks noChangeAspect="1" noChangeShapeType="1"/>
            </p:cNvSpPr>
            <p:nvPr/>
          </p:nvSpPr>
          <p:spPr bwMode="auto">
            <a:xfrm flipV="1">
              <a:off x="3407"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16" name="Line 8"/>
            <p:cNvSpPr>
              <a:spLocks noChangeAspect="1" noChangeShapeType="1"/>
            </p:cNvSpPr>
            <p:nvPr/>
          </p:nvSpPr>
          <p:spPr bwMode="auto">
            <a:xfrm>
              <a:off x="1277" y="2074"/>
              <a:ext cx="4867"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0" name="Line 5"/>
            <p:cNvSpPr>
              <a:spLocks noChangeAspect="1" noChangeShapeType="1"/>
            </p:cNvSpPr>
            <p:nvPr/>
          </p:nvSpPr>
          <p:spPr bwMode="auto">
            <a:xfrm flipV="1">
              <a:off x="5418" y="2074"/>
              <a:ext cx="0" cy="284"/>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1" name="Line 5"/>
            <p:cNvSpPr>
              <a:spLocks noChangeAspect="1" noChangeShapeType="1"/>
            </p:cNvSpPr>
            <p:nvPr/>
          </p:nvSpPr>
          <p:spPr bwMode="auto">
            <a:xfrm flipV="1">
              <a:off x="6150" y="2076"/>
              <a:ext cx="0" cy="28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164866" name="Rectangle 12"/>
          <p:cNvSpPr>
            <a:spLocks noGrp="1" noChangeArrowheads="1"/>
          </p:cNvSpPr>
          <p:nvPr>
            <p:ph type="title"/>
          </p:nvPr>
        </p:nvSpPr>
        <p:spPr/>
        <p:txBody>
          <a:bodyPr/>
          <a:lstStyle/>
          <a:p>
            <a:pPr>
              <a:defRPr/>
            </a:pPr>
            <a:r>
              <a:rPr lang="en-US" altLang="zh-CN" dirty="0"/>
              <a:t>3</a:t>
            </a:r>
            <a:r>
              <a:rPr lang="zh-CN" altLang="en-US" dirty="0"/>
              <a:t>、</a:t>
            </a:r>
            <a:r>
              <a:rPr lang="en-US" altLang="zh-CN" dirty="0"/>
              <a:t> 16K×8 ROM</a:t>
            </a:r>
            <a:r>
              <a:rPr lang="zh-CN" altLang="en-US" dirty="0"/>
              <a:t>，</a:t>
            </a:r>
            <a:r>
              <a:rPr lang="en-US" altLang="zh-CN" dirty="0"/>
              <a:t> 4K×8 RAM</a:t>
            </a:r>
            <a:endParaRPr lang="zh-CN" altLang="en-US" dirty="0"/>
          </a:p>
        </p:txBody>
      </p:sp>
      <p:sp>
        <p:nvSpPr>
          <p:cNvPr id="920590" name="Rectangle 14"/>
          <p:cNvSpPr>
            <a:spLocks noChangeAspect="1" noChangeArrowheads="1"/>
          </p:cNvSpPr>
          <p:nvPr/>
        </p:nvSpPr>
        <p:spPr bwMode="auto">
          <a:xfrm>
            <a:off x="6514305" y="2003076"/>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920611" name="Line 35"/>
          <p:cNvSpPr>
            <a:spLocks noChangeAspect="1" noChangeShapeType="1"/>
          </p:cNvSpPr>
          <p:nvPr/>
        </p:nvSpPr>
        <p:spPr bwMode="auto">
          <a:xfrm>
            <a:off x="2419530" y="5743833"/>
            <a:ext cx="8708731" cy="0"/>
          </a:xfrm>
          <a:prstGeom prst="line">
            <a:avLst/>
          </a:prstGeom>
          <a:noFill/>
          <a:ln w="76200">
            <a:solidFill>
              <a:srgbClr val="008000"/>
            </a:solidFill>
            <a:round/>
            <a:headEnd type="triangle" w="sm" len="sm"/>
            <a:tailEnd type="triangle" w="sm" len="sm"/>
          </a:ln>
        </p:spPr>
        <p:txBody>
          <a:bodyPr/>
          <a:lstStyle/>
          <a:p>
            <a:endParaRPr lang="zh-CN" altLang="en-US" dirty="0">
              <a:latin typeface="Times New Roman" panose="02020603050405020304" pitchFamily="18" charset="0"/>
              <a:cs typeface="Times New Roman" panose="02020603050405020304" pitchFamily="18" charset="0"/>
            </a:endParaRPr>
          </a:p>
        </p:txBody>
      </p:sp>
      <p:sp>
        <p:nvSpPr>
          <p:cNvPr id="920612" name="Line 36"/>
          <p:cNvSpPr>
            <a:spLocks noChangeAspect="1" noChangeShapeType="1"/>
          </p:cNvSpPr>
          <p:nvPr/>
        </p:nvSpPr>
        <p:spPr bwMode="auto">
          <a:xfrm>
            <a:off x="2419530" y="1658468"/>
            <a:ext cx="831810" cy="0"/>
          </a:xfrm>
          <a:prstGeom prst="line">
            <a:avLst/>
          </a:prstGeom>
          <a:noFill/>
          <a:ln w="19050" cap="sq">
            <a:solidFill>
              <a:schemeClr val="tx1"/>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 name="Group 37"/>
          <p:cNvGrpSpPr/>
          <p:nvPr/>
        </p:nvGrpSpPr>
        <p:grpSpPr bwMode="auto">
          <a:xfrm>
            <a:off x="6052534" y="2353281"/>
            <a:ext cx="4349756" cy="1253272"/>
            <a:chOff x="3562" y="1842"/>
            <a:chExt cx="2740" cy="451"/>
          </a:xfrm>
        </p:grpSpPr>
        <p:sp>
          <p:nvSpPr>
            <p:cNvPr id="164904" name="Line 41"/>
            <p:cNvSpPr>
              <a:spLocks noChangeAspect="1" noChangeShapeType="1"/>
            </p:cNvSpPr>
            <p:nvPr/>
          </p:nvSpPr>
          <p:spPr bwMode="auto">
            <a:xfrm>
              <a:off x="3562" y="1861"/>
              <a:ext cx="0" cy="426"/>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901" name="Line 38"/>
            <p:cNvSpPr>
              <a:spLocks noChangeAspect="1" noChangeShapeType="1"/>
            </p:cNvSpPr>
            <p:nvPr/>
          </p:nvSpPr>
          <p:spPr bwMode="auto">
            <a:xfrm>
              <a:off x="4285" y="1843"/>
              <a:ext cx="0" cy="442"/>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8" name="Line 38"/>
            <p:cNvSpPr>
              <a:spLocks noChangeAspect="1" noChangeShapeType="1"/>
            </p:cNvSpPr>
            <p:nvPr/>
          </p:nvSpPr>
          <p:spPr bwMode="auto">
            <a:xfrm>
              <a:off x="5573" y="1842"/>
              <a:ext cx="0" cy="451"/>
            </a:xfrm>
            <a:prstGeom prst="line">
              <a:avLst/>
            </a:prstGeom>
            <a:noFill/>
            <a:ln w="508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59" name="Line 38"/>
            <p:cNvSpPr>
              <a:spLocks noChangeAspect="1" noChangeShapeType="1"/>
            </p:cNvSpPr>
            <p:nvPr/>
          </p:nvSpPr>
          <p:spPr bwMode="auto">
            <a:xfrm>
              <a:off x="6302" y="1842"/>
              <a:ext cx="0" cy="44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324960" y="4923011"/>
            <a:ext cx="7094786" cy="779606"/>
            <a:chOff x="4608585" y="4322151"/>
            <a:chExt cx="7094786" cy="798747"/>
          </a:xfrm>
        </p:grpSpPr>
        <p:sp>
          <p:nvSpPr>
            <p:cNvPr id="920589" name="Line 13"/>
            <p:cNvSpPr>
              <a:spLocks noChangeAspect="1" noChangeShapeType="1"/>
            </p:cNvSpPr>
            <p:nvPr/>
          </p:nvSpPr>
          <p:spPr bwMode="auto">
            <a:xfrm>
              <a:off x="7326629" y="4331910"/>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920591" name="Rectangle 15"/>
            <p:cNvSpPr>
              <a:spLocks noChangeAspect="1" noChangeArrowheads="1"/>
            </p:cNvSpPr>
            <p:nvPr/>
          </p:nvSpPr>
          <p:spPr bwMode="auto">
            <a:xfrm>
              <a:off x="10649603" y="4533143"/>
              <a:ext cx="81320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2" name="Rectangle 16"/>
            <p:cNvSpPr>
              <a:spLocks noChangeAspect="1" noChangeArrowheads="1"/>
            </p:cNvSpPr>
            <p:nvPr/>
          </p:nvSpPr>
          <p:spPr bwMode="auto">
            <a:xfrm>
              <a:off x="7501929" y="4516945"/>
              <a:ext cx="772301"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593" name="Rectangle 17"/>
            <p:cNvSpPr>
              <a:spLocks noChangeAspect="1" noChangeArrowheads="1"/>
            </p:cNvSpPr>
            <p:nvPr/>
          </p:nvSpPr>
          <p:spPr bwMode="auto">
            <a:xfrm>
              <a:off x="4608585" y="4556607"/>
              <a:ext cx="881359" cy="449262"/>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~D</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920627" name="Line 51"/>
            <p:cNvSpPr>
              <a:spLocks noChangeAspect="1" noChangeShapeType="1"/>
            </p:cNvSpPr>
            <p:nvPr/>
          </p:nvSpPr>
          <p:spPr bwMode="auto">
            <a:xfrm>
              <a:off x="10509165" y="4328134"/>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31" name="Line 52"/>
            <p:cNvSpPr>
              <a:spLocks noChangeAspect="1" noChangeShapeType="1"/>
            </p:cNvSpPr>
            <p:nvPr/>
          </p:nvSpPr>
          <p:spPr bwMode="auto">
            <a:xfrm>
              <a:off x="4740376" y="4331910"/>
              <a:ext cx="0" cy="788988"/>
            </a:xfrm>
            <a:prstGeom prst="line">
              <a:avLst/>
            </a:prstGeom>
            <a:noFill/>
            <a:ln w="50800">
              <a:solidFill>
                <a:srgbClr val="008000"/>
              </a:solidFill>
              <a:round/>
              <a:headEnd type="non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2" name="Line 13"/>
            <p:cNvSpPr>
              <a:spLocks noChangeAspect="1" noChangeShapeType="1"/>
            </p:cNvSpPr>
            <p:nvPr/>
          </p:nvSpPr>
          <p:spPr bwMode="auto">
            <a:xfrm>
              <a:off x="8500339" y="4324426"/>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3" name="Line 51"/>
            <p:cNvSpPr>
              <a:spLocks noChangeAspect="1" noChangeShapeType="1"/>
            </p:cNvSpPr>
            <p:nvPr/>
          </p:nvSpPr>
          <p:spPr bwMode="auto">
            <a:xfrm>
              <a:off x="11703371" y="4322151"/>
              <a:ext cx="0" cy="788988"/>
            </a:xfrm>
            <a:prstGeom prst="line">
              <a:avLst/>
            </a:prstGeom>
            <a:noFill/>
            <a:ln w="50800">
              <a:solidFill>
                <a:srgbClr val="008000"/>
              </a:solidFill>
              <a:round/>
              <a:headEnd type="triangle" w="med" len="med"/>
              <a:tailEnd type="triangl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8" name="Group 56"/>
          <p:cNvGrpSpPr/>
          <p:nvPr/>
        </p:nvGrpSpPr>
        <p:grpSpPr bwMode="auto">
          <a:xfrm>
            <a:off x="8049449" y="4202025"/>
            <a:ext cx="368165" cy="54399"/>
            <a:chOff x="4096" y="2541"/>
            <a:chExt cx="379" cy="56"/>
          </a:xfrm>
          <a:solidFill>
            <a:srgbClr val="C5E0B4"/>
          </a:solidFill>
        </p:grpSpPr>
        <p:sp>
          <p:nvSpPr>
            <p:cNvPr id="164885" name="Oval 27"/>
            <p:cNvSpPr>
              <a:spLocks noChangeAspect="1" noChangeArrowheads="1"/>
            </p:cNvSpPr>
            <p:nvPr/>
          </p:nvSpPr>
          <p:spPr bwMode="auto">
            <a:xfrm>
              <a:off x="4422"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6" name="Oval 28"/>
            <p:cNvSpPr>
              <a:spLocks noChangeAspect="1" noChangeArrowheads="1"/>
            </p:cNvSpPr>
            <p:nvPr/>
          </p:nvSpPr>
          <p:spPr bwMode="auto">
            <a:xfrm>
              <a:off x="4096" y="2541"/>
              <a:ext cx="52"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sp>
          <p:nvSpPr>
            <p:cNvPr id="164887" name="Oval 29"/>
            <p:cNvSpPr>
              <a:spLocks noChangeAspect="1" noChangeArrowheads="1"/>
            </p:cNvSpPr>
            <p:nvPr/>
          </p:nvSpPr>
          <p:spPr bwMode="auto">
            <a:xfrm>
              <a:off x="4259" y="2541"/>
              <a:ext cx="53" cy="56"/>
            </a:xfrm>
            <a:prstGeom prst="ellipse">
              <a:avLst/>
            </a:prstGeom>
            <a:grpFill/>
            <a:ln w="3175">
              <a:solidFill>
                <a:schemeClr val="tx1"/>
              </a:solidFill>
              <a:round/>
            </a:ln>
          </p:spPr>
          <p:txBody>
            <a:bodyPr/>
            <a:lstStyle/>
            <a:p>
              <a:pPr algn="ctr"/>
              <a:endParaRPr lang="zh-CN" altLang="en-US" sz="1200">
                <a:latin typeface="Times New Roman" panose="02020603050405020304" pitchFamily="18" charset="0"/>
                <a:cs typeface="Times New Roman" panose="02020603050405020304" pitchFamily="18" charset="0"/>
              </a:endParaRPr>
            </a:p>
          </p:txBody>
        </p:sp>
      </p:grpSp>
      <p:sp>
        <p:nvSpPr>
          <p:cNvPr id="76" name="Line 40"/>
          <p:cNvSpPr>
            <a:spLocks noChangeAspect="1" noChangeShapeType="1"/>
          </p:cNvSpPr>
          <p:nvPr/>
        </p:nvSpPr>
        <p:spPr bwMode="auto">
          <a:xfrm rot="16200000">
            <a:off x="3079748" y="1677416"/>
            <a:ext cx="0" cy="343184"/>
          </a:xfrm>
          <a:prstGeom prst="line">
            <a:avLst/>
          </a:prstGeom>
          <a:noFill/>
          <a:ln w="762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7" name="Line 34"/>
          <p:cNvSpPr>
            <a:spLocks noChangeAspect="1" noChangeShapeType="1"/>
          </p:cNvSpPr>
          <p:nvPr/>
        </p:nvSpPr>
        <p:spPr bwMode="auto">
          <a:xfrm rot="5400000">
            <a:off x="2659827" y="2105404"/>
            <a:ext cx="496658"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78" name="Rectangle 13"/>
          <p:cNvSpPr>
            <a:spLocks noChangeAspect="1" noChangeArrowheads="1"/>
          </p:cNvSpPr>
          <p:nvPr/>
        </p:nvSpPr>
        <p:spPr bwMode="auto">
          <a:xfrm>
            <a:off x="2615825" y="1968523"/>
            <a:ext cx="892175" cy="442913"/>
          </a:xfrm>
          <a:prstGeom prst="rect">
            <a:avLst/>
          </a:prstGeom>
          <a:noFill/>
          <a:ln w="9525">
            <a:noFill/>
            <a:miter lim="800000"/>
          </a:ln>
        </p:spPr>
        <p:txBody>
          <a:bodyPr lIns="12700" tIns="12700" rIns="12700" bIns="12700"/>
          <a:lstStyle/>
          <a:p>
            <a:pPr algn="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15-13</a:t>
            </a:r>
            <a:endParaRPr lang="en-US" altLang="zh-CN"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159357" y="1506026"/>
            <a:ext cx="7804175" cy="472441"/>
            <a:chOff x="4346098" y="1506026"/>
            <a:chExt cx="5722701" cy="472441"/>
          </a:xfrm>
        </p:grpSpPr>
        <p:sp>
          <p:nvSpPr>
            <p:cNvPr id="73" name="梯形 72"/>
            <p:cNvSpPr/>
            <p:nvPr/>
          </p:nvSpPr>
          <p:spPr>
            <a:xfrm>
              <a:off x="4413250" y="1514033"/>
              <a:ext cx="5655549" cy="464434"/>
            </a:xfrm>
            <a:prstGeom prst="trapezoid">
              <a:avLst>
                <a:gd name="adj" fmla="val 0"/>
              </a:avLst>
            </a:prstGeom>
            <a:solidFill>
              <a:srgbClr val="CCFF66"/>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nchor="ctr" anchorCtr="1"/>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797145" y="1571893"/>
              <a:ext cx="90063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3:8</a:t>
              </a:r>
              <a:r>
                <a:rPr lang="zh-CN" altLang="en-US" b="1" dirty="0">
                  <a:latin typeface="Times New Roman" panose="02020603050405020304" pitchFamily="18" charset="0"/>
                  <a:cs typeface="Times New Roman" panose="02020603050405020304" pitchFamily="18" charset="0"/>
                </a:rPr>
                <a:t>译码器</a:t>
              </a:r>
              <a:endParaRPr lang="zh-CN" altLang="en-US" b="1" dirty="0">
                <a:latin typeface="Times New Roman" panose="02020603050405020304" pitchFamily="18" charset="0"/>
                <a:cs typeface="Times New Roman" panose="02020603050405020304" pitchFamily="18" charset="0"/>
              </a:endParaRPr>
            </a:p>
          </p:txBody>
        </p:sp>
        <p:sp>
          <p:nvSpPr>
            <p:cNvPr id="80" name="Rectangle 13"/>
            <p:cNvSpPr>
              <a:spLocks noChangeAspect="1" noChangeArrowheads="1"/>
            </p:cNvSpPr>
            <p:nvPr/>
          </p:nvSpPr>
          <p:spPr bwMode="auto">
            <a:xfrm>
              <a:off x="4584999" y="1676781"/>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0</a:t>
              </a:r>
              <a:endParaRPr lang="en-US" altLang="zh-CN" b="1" dirty="0">
                <a:latin typeface="Times New Roman" panose="02020603050405020304" pitchFamily="18" charset="0"/>
                <a:cs typeface="Times New Roman" panose="02020603050405020304" pitchFamily="18" charset="0"/>
              </a:endParaRPr>
            </a:p>
          </p:txBody>
        </p:sp>
        <p:sp>
          <p:nvSpPr>
            <p:cNvPr id="81" name="Rectangle 13"/>
            <p:cNvSpPr>
              <a:spLocks noChangeAspect="1" noChangeArrowheads="1"/>
            </p:cNvSpPr>
            <p:nvPr/>
          </p:nvSpPr>
          <p:spPr bwMode="auto">
            <a:xfrm>
              <a:off x="5541006" y="1671169"/>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endParaRPr lang="en-US" altLang="zh-CN" b="1" dirty="0">
                <a:latin typeface="Times New Roman" panose="02020603050405020304" pitchFamily="18" charset="0"/>
                <a:cs typeface="Times New Roman" panose="02020603050405020304" pitchFamily="18" charset="0"/>
              </a:endParaRPr>
            </a:p>
          </p:txBody>
        </p:sp>
        <p:sp>
          <p:nvSpPr>
            <p:cNvPr id="82" name="Rectangle 13"/>
            <p:cNvSpPr>
              <a:spLocks noChangeAspect="1" noChangeArrowheads="1"/>
            </p:cNvSpPr>
            <p:nvPr/>
          </p:nvSpPr>
          <p:spPr bwMode="auto">
            <a:xfrm>
              <a:off x="8726419"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7</a:t>
              </a:r>
              <a:endParaRPr lang="en-US" altLang="zh-CN" b="1" dirty="0">
                <a:solidFill>
                  <a:srgbClr val="C00000"/>
                </a:solidFill>
                <a:latin typeface="Times New Roman" panose="02020603050405020304" pitchFamily="18" charset="0"/>
                <a:cs typeface="Times New Roman" panose="02020603050405020304" pitchFamily="18" charset="0"/>
              </a:endParaRPr>
            </a:p>
          </p:txBody>
        </p:sp>
        <p:sp>
          <p:nvSpPr>
            <p:cNvPr id="138" name="Rectangle 13"/>
            <p:cNvSpPr>
              <a:spLocks noChangeAspect="1" noChangeArrowheads="1"/>
            </p:cNvSpPr>
            <p:nvPr/>
          </p:nvSpPr>
          <p:spPr bwMode="auto">
            <a:xfrm>
              <a:off x="4346098" y="1506026"/>
              <a:ext cx="421850" cy="283725"/>
            </a:xfrm>
            <a:prstGeom prst="rect">
              <a:avLst/>
            </a:prstGeom>
            <a:noFill/>
            <a:ln w="9525">
              <a:noFill/>
              <a:miter lim="800000"/>
            </a:ln>
          </p:spPr>
          <p:txBody>
            <a:bodyPr lIns="12700" tIns="12700" rIns="12700" bIns="12700"/>
            <a:lstStyle/>
            <a:p>
              <a:pPr algn="ctr"/>
              <a:r>
                <a:rPr lang="en-US" altLang="zh-CN" dirty="0">
                  <a:latin typeface="Times New Roman" panose="02020603050405020304" pitchFamily="18" charset="0"/>
                  <a:cs typeface="Times New Roman" panose="02020603050405020304" pitchFamily="18" charset="0"/>
                </a:rPr>
                <a:t>OE</a:t>
              </a:r>
              <a:endParaRPr lang="en-US" altLang="zh-CN" b="1" dirty="0">
                <a:latin typeface="Times New Roman" panose="02020603050405020304" pitchFamily="18" charset="0"/>
                <a:cs typeface="Times New Roman" panose="02020603050405020304" pitchFamily="18" charset="0"/>
              </a:endParaRPr>
            </a:p>
          </p:txBody>
        </p:sp>
        <p:sp>
          <p:nvSpPr>
            <p:cNvPr id="143" name="Rectangle 13"/>
            <p:cNvSpPr>
              <a:spLocks noChangeAspect="1" noChangeArrowheads="1"/>
            </p:cNvSpPr>
            <p:nvPr/>
          </p:nvSpPr>
          <p:spPr bwMode="auto">
            <a:xfrm>
              <a:off x="6496910" y="1676121"/>
              <a:ext cx="421850" cy="283725"/>
            </a:xfrm>
            <a:prstGeom prst="rect">
              <a:avLst/>
            </a:prstGeom>
            <a:noFill/>
            <a:ln w="9525">
              <a:noFill/>
              <a:miter lim="800000"/>
            </a:ln>
          </p:spPr>
          <p:txBody>
            <a:bodyPr lIns="12700" tIns="12700" rIns="12700" bIns="12700"/>
            <a:lstStyle/>
            <a:p>
              <a:pPr algn="ctr"/>
              <a:r>
                <a:rPr lang="en-US" altLang="zh-CN" dirty="0">
                  <a:solidFill>
                    <a:srgbClr val="C00000"/>
                  </a:solidFill>
                  <a:latin typeface="Times New Roman" panose="02020603050405020304" pitchFamily="18" charset="0"/>
                  <a:cs typeface="Times New Roman" panose="02020603050405020304" pitchFamily="18" charset="0"/>
                </a:rPr>
                <a:t>Y</a:t>
              </a:r>
              <a:r>
                <a:rPr lang="en-US" altLang="zh-CN" baseline="-25000" dirty="0">
                  <a:solidFill>
                    <a:srgbClr val="C00000"/>
                  </a:solidFill>
                  <a:latin typeface="Times New Roman" panose="02020603050405020304" pitchFamily="18" charset="0"/>
                  <a:cs typeface="Times New Roman" panose="02020603050405020304" pitchFamily="18" charset="0"/>
                </a:rPr>
                <a:t>3</a:t>
              </a:r>
              <a:endParaRPr lang="en-US" altLang="zh-CN" b="1" dirty="0">
                <a:solidFill>
                  <a:srgbClr val="C00000"/>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6649221" y="3556196"/>
            <a:ext cx="1160869" cy="1486746"/>
            <a:chOff x="7864998" y="3328852"/>
            <a:chExt cx="1160869" cy="1486746"/>
          </a:xfrm>
        </p:grpSpPr>
        <p:sp>
          <p:nvSpPr>
            <p:cNvPr id="133"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37" name="矩形 136"/>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39" name="矩形 138"/>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0" name="矩形 139"/>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1" name="矩形 140"/>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2" name="矩形 141"/>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4" name="组合 143"/>
          <p:cNvGrpSpPr/>
          <p:nvPr/>
        </p:nvGrpSpPr>
        <p:grpSpPr>
          <a:xfrm>
            <a:off x="8665750" y="3572434"/>
            <a:ext cx="1160869" cy="1486746"/>
            <a:chOff x="7864998" y="3328852"/>
            <a:chExt cx="1160869" cy="1486746"/>
          </a:xfrm>
        </p:grpSpPr>
        <p:sp>
          <p:nvSpPr>
            <p:cNvPr id="145"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46" name="矩形 145"/>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7" name="矩形 146"/>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48" name="矩形 147"/>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49" name="矩形 148"/>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0" name="矩形 149"/>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1" name="组合 150"/>
          <p:cNvGrpSpPr/>
          <p:nvPr/>
        </p:nvGrpSpPr>
        <p:grpSpPr>
          <a:xfrm>
            <a:off x="9838638" y="3571190"/>
            <a:ext cx="1160869" cy="1486746"/>
            <a:chOff x="7864998" y="3328852"/>
            <a:chExt cx="1160869" cy="1486746"/>
          </a:xfrm>
        </p:grpSpPr>
        <p:sp>
          <p:nvSpPr>
            <p:cNvPr id="152" name="Rectangle 8"/>
            <p:cNvSpPr>
              <a:spLocks noChangeAspect="1" noChangeArrowheads="1"/>
            </p:cNvSpPr>
            <p:nvPr/>
          </p:nvSpPr>
          <p:spPr bwMode="auto">
            <a:xfrm>
              <a:off x="7892094" y="3359908"/>
              <a:ext cx="1102341" cy="1317082"/>
            </a:xfrm>
            <a:prstGeom prst="rect">
              <a:avLst/>
            </a:prstGeom>
            <a:solidFill>
              <a:schemeClr val="accent6">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53" name="矩形 152"/>
            <p:cNvSpPr/>
            <p:nvPr/>
          </p:nvSpPr>
          <p:spPr>
            <a:xfrm>
              <a:off x="7864998" y="3328852"/>
              <a:ext cx="50366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WE</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4" name="矩形 153"/>
            <p:cNvSpPr/>
            <p:nvPr/>
          </p:nvSpPr>
          <p:spPr>
            <a:xfrm>
              <a:off x="8284351"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55" name="矩形 154"/>
            <p:cNvSpPr/>
            <p:nvPr/>
          </p:nvSpPr>
          <p:spPr>
            <a:xfrm>
              <a:off x="8272400"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6" name="矩形 155"/>
            <p:cNvSpPr/>
            <p:nvPr/>
          </p:nvSpPr>
          <p:spPr>
            <a:xfrm>
              <a:off x="8555152"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57" name="矩形 156"/>
            <p:cNvSpPr/>
            <p:nvPr/>
          </p:nvSpPr>
          <p:spPr>
            <a:xfrm>
              <a:off x="7872413" y="3748887"/>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4K×8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RAM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20610" name="Line 34"/>
          <p:cNvSpPr>
            <a:spLocks noChangeAspect="1" noChangeShapeType="1"/>
          </p:cNvSpPr>
          <p:nvPr/>
        </p:nvSpPr>
        <p:spPr bwMode="auto">
          <a:xfrm>
            <a:off x="2408791" y="2353845"/>
            <a:ext cx="8387713" cy="0"/>
          </a:xfrm>
          <a:prstGeom prst="line">
            <a:avLst/>
          </a:prstGeom>
          <a:noFill/>
          <a:ln w="76200" cap="sq">
            <a:solidFill>
              <a:srgbClr val="D60093"/>
            </a:solidFill>
            <a:miter lim="800000"/>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20" name="Group 14"/>
          <p:cNvGrpSpPr/>
          <p:nvPr/>
        </p:nvGrpSpPr>
        <p:grpSpPr bwMode="auto">
          <a:xfrm>
            <a:off x="1172237" y="1497408"/>
            <a:ext cx="1247293" cy="4500627"/>
            <a:chOff x="580" y="1369"/>
            <a:chExt cx="697" cy="2515"/>
          </a:xfrm>
          <a:effectLst>
            <a:outerShdw blurRad="50800" dist="38100" dir="2700000" algn="tl" rotWithShape="0">
              <a:prstClr val="black">
                <a:alpha val="40000"/>
              </a:prstClr>
            </a:outerShdw>
          </a:effectLst>
        </p:grpSpPr>
        <p:sp>
          <p:nvSpPr>
            <p:cNvPr id="121" name="Rectangle 15"/>
            <p:cNvSpPr>
              <a:spLocks noChangeAspect="1" noChangeArrowheads="1"/>
            </p:cNvSpPr>
            <p:nvPr/>
          </p:nvSpPr>
          <p:spPr bwMode="auto">
            <a:xfrm>
              <a:off x="624" y="1369"/>
              <a:ext cx="653" cy="2487"/>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a:defRPr/>
              </a:pPr>
              <a:endParaRPr lang="zh-CN" altLang="en-US" sz="2000">
                <a:latin typeface="Times New Roman" panose="02020603050405020304" pitchFamily="18" charset="0"/>
                <a:cs typeface="Times New Roman" panose="02020603050405020304" pitchFamily="18" charset="0"/>
              </a:endParaRPr>
            </a:p>
          </p:txBody>
        </p:sp>
        <p:sp>
          <p:nvSpPr>
            <p:cNvPr id="122" name="Rectangle 16"/>
            <p:cNvSpPr>
              <a:spLocks noChangeAspect="1" noChangeArrowheads="1"/>
            </p:cNvSpPr>
            <p:nvPr/>
          </p:nvSpPr>
          <p:spPr bwMode="auto">
            <a:xfrm>
              <a:off x="649" y="1697"/>
              <a:ext cx="572" cy="283"/>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A</a:t>
              </a:r>
              <a:r>
                <a:rPr lang="en-US" altLang="zh-CN" sz="2000" b="1" baseline="-25000" dirty="0">
                  <a:latin typeface="Times New Roman" panose="02020603050405020304" pitchFamily="18" charset="0"/>
                  <a:cs typeface="Times New Roman" panose="02020603050405020304" pitchFamily="18" charset="0"/>
                </a:rPr>
                <a:t>15-0</a:t>
              </a:r>
              <a:endParaRPr lang="en-US" altLang="zh-CN" sz="2000" b="1" dirty="0">
                <a:latin typeface="Times New Roman" panose="02020603050405020304" pitchFamily="18" charset="0"/>
                <a:cs typeface="Times New Roman" panose="02020603050405020304" pitchFamily="18" charset="0"/>
              </a:endParaRPr>
            </a:p>
          </p:txBody>
        </p:sp>
        <p:sp>
          <p:nvSpPr>
            <p:cNvPr id="123" name="Rectangle 17"/>
            <p:cNvSpPr>
              <a:spLocks noChangeAspect="1" noChangeArrowheads="1"/>
            </p:cNvSpPr>
            <p:nvPr/>
          </p:nvSpPr>
          <p:spPr bwMode="auto">
            <a:xfrm>
              <a:off x="654" y="1369"/>
              <a:ext cx="571"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MREQ#</a:t>
              </a:r>
              <a:endParaRPr lang="en-US" altLang="zh-CN" sz="2000" b="1" dirty="0">
                <a:latin typeface="Times New Roman" panose="02020603050405020304" pitchFamily="18" charset="0"/>
                <a:cs typeface="Times New Roman" panose="02020603050405020304" pitchFamily="18" charset="0"/>
              </a:endParaRPr>
            </a:p>
          </p:txBody>
        </p:sp>
        <p:sp>
          <p:nvSpPr>
            <p:cNvPr id="124" name="Rectangle 18"/>
            <p:cNvSpPr>
              <a:spLocks noChangeAspect="1" noChangeArrowheads="1"/>
            </p:cNvSpPr>
            <p:nvPr/>
          </p:nvSpPr>
          <p:spPr bwMode="auto">
            <a:xfrm>
              <a:off x="674" y="1962"/>
              <a:ext cx="572" cy="284"/>
            </a:xfrm>
            <a:prstGeom prst="rect">
              <a:avLst/>
            </a:prstGeom>
            <a:noFill/>
            <a:ln w="9525">
              <a:noFill/>
              <a:miter lim="800000"/>
            </a:ln>
          </p:spPr>
          <p:txBody>
            <a:bodyPr lIns="12700" tIns="12700" rIns="12700" bIns="12700"/>
            <a:lstStyle/>
            <a:p>
              <a:pPr algn="r"/>
              <a:r>
                <a:rPr lang="en-US" altLang="zh-CN" sz="2000" dirty="0">
                  <a:latin typeface="Times New Roman" panose="02020603050405020304" pitchFamily="18" charset="0"/>
                  <a:cs typeface="Times New Roman" panose="02020603050405020304" pitchFamily="18" charset="0"/>
                </a:rPr>
                <a:t>R/W#</a:t>
              </a:r>
              <a:endParaRPr lang="en-US" altLang="zh-CN" sz="2000" b="1" dirty="0">
                <a:latin typeface="Times New Roman" panose="02020603050405020304" pitchFamily="18" charset="0"/>
                <a:cs typeface="Times New Roman" panose="02020603050405020304" pitchFamily="18" charset="0"/>
              </a:endParaRPr>
            </a:p>
          </p:txBody>
        </p:sp>
        <p:sp>
          <p:nvSpPr>
            <p:cNvPr id="125"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endParaRPr lang="en-US" altLang="zh-CN" sz="24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6" name="Rectangle 20"/>
            <p:cNvSpPr>
              <a:spLocks noChangeAspect="1" noChangeArrowheads="1"/>
            </p:cNvSpPr>
            <p:nvPr/>
          </p:nvSpPr>
          <p:spPr bwMode="auto">
            <a:xfrm>
              <a:off x="674" y="3599"/>
              <a:ext cx="571" cy="285"/>
            </a:xfrm>
            <a:prstGeom prst="rect">
              <a:avLst/>
            </a:prstGeom>
            <a:noFill/>
            <a:ln w="9525">
              <a:noFill/>
              <a:miter lim="800000"/>
            </a:ln>
          </p:spPr>
          <p:txBody>
            <a:bodyPr lIns="12700" tIns="12700" rIns="12700" bIns="12700"/>
            <a:lstStyle/>
            <a:p>
              <a:pPr algn="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7</a:t>
              </a:r>
              <a:r>
                <a:rPr lang="en-US" altLang="zh-CN" sz="2000" b="1" dirty="0">
                  <a:latin typeface="Times New Roman" panose="02020603050405020304" pitchFamily="18" charset="0"/>
                  <a:cs typeface="Times New Roman" panose="02020603050405020304" pitchFamily="18" charset="0"/>
                </a:rPr>
                <a:t>~D</a:t>
              </a:r>
              <a:r>
                <a:rPr lang="en-US" altLang="zh-CN" sz="2000" b="1" baseline="-25000" dirty="0">
                  <a:latin typeface="Times New Roman" panose="02020603050405020304" pitchFamily="18" charset="0"/>
                  <a:cs typeface="Times New Roman" panose="02020603050405020304" pitchFamily="18" charset="0"/>
                </a:rPr>
                <a:t>0</a:t>
              </a:r>
              <a:endParaRPr lang="en-US" altLang="zh-CN" sz="2000" b="1"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6194632" y="1990109"/>
            <a:ext cx="404122" cy="1587671"/>
            <a:chOff x="6321632" y="1990109"/>
            <a:chExt cx="404122" cy="1587671"/>
          </a:xfrm>
        </p:grpSpPr>
        <p:sp>
          <p:nvSpPr>
            <p:cNvPr id="164898"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5"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7"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4"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5" name="组合 14"/>
          <p:cNvGrpSpPr/>
          <p:nvPr/>
        </p:nvGrpSpPr>
        <p:grpSpPr>
          <a:xfrm>
            <a:off x="7340314" y="3114942"/>
            <a:ext cx="404122" cy="469342"/>
            <a:chOff x="7467314" y="3114942"/>
            <a:chExt cx="404122" cy="469342"/>
          </a:xfrm>
        </p:grpSpPr>
        <p:sp>
          <p:nvSpPr>
            <p:cNvPr id="170" name="Rectangle 36"/>
            <p:cNvSpPr>
              <a:spLocks noChangeArrowheads="1"/>
            </p:cNvSpPr>
            <p:nvPr/>
          </p:nvSpPr>
          <p:spPr bwMode="auto">
            <a:xfrm>
              <a:off x="7467314" y="3114942"/>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71" name="Line 45"/>
            <p:cNvSpPr>
              <a:spLocks noChangeAspect="1" noChangeShapeType="1"/>
            </p:cNvSpPr>
            <p:nvPr/>
          </p:nvSpPr>
          <p:spPr bwMode="auto">
            <a:xfrm flipV="1">
              <a:off x="7677392" y="3407454"/>
              <a:ext cx="0" cy="17683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6290911" y="2895661"/>
            <a:ext cx="1148719" cy="210011"/>
            <a:chOff x="6417911" y="2895661"/>
            <a:chExt cx="1148719" cy="210011"/>
          </a:xfrm>
        </p:grpSpPr>
        <p:sp>
          <p:nvSpPr>
            <p:cNvPr id="172" name="Line 45"/>
            <p:cNvSpPr>
              <a:spLocks noChangeAspect="1" noChangeShapeType="1"/>
            </p:cNvSpPr>
            <p:nvPr/>
          </p:nvSpPr>
          <p:spPr bwMode="auto">
            <a:xfrm flipV="1">
              <a:off x="7566630" y="2899374"/>
              <a:ext cx="0" cy="20629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76" name="Line 45"/>
            <p:cNvSpPr>
              <a:spLocks noChangeAspect="1" noChangeShapeType="1"/>
            </p:cNvSpPr>
            <p:nvPr/>
          </p:nvSpPr>
          <p:spPr bwMode="auto">
            <a:xfrm rot="16200000" flipV="1">
              <a:off x="6990124" y="2323448"/>
              <a:ext cx="0" cy="1144426"/>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85" name="组合 184"/>
          <p:cNvGrpSpPr/>
          <p:nvPr/>
        </p:nvGrpSpPr>
        <p:grpSpPr>
          <a:xfrm>
            <a:off x="9375678" y="1998818"/>
            <a:ext cx="404122" cy="1587671"/>
            <a:chOff x="6321632" y="1990109"/>
            <a:chExt cx="404122" cy="1587671"/>
          </a:xfrm>
        </p:grpSpPr>
        <p:sp>
          <p:nvSpPr>
            <p:cNvPr id="186" name="Line 45"/>
            <p:cNvSpPr>
              <a:spLocks noChangeAspect="1" noChangeShapeType="1"/>
            </p:cNvSpPr>
            <p:nvPr/>
          </p:nvSpPr>
          <p:spPr bwMode="auto">
            <a:xfrm flipV="1">
              <a:off x="6423630" y="1990109"/>
              <a:ext cx="0" cy="1103252"/>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7" name="Line 45"/>
            <p:cNvSpPr>
              <a:spLocks noChangeAspect="1" noChangeShapeType="1"/>
            </p:cNvSpPr>
            <p:nvPr/>
          </p:nvSpPr>
          <p:spPr bwMode="auto">
            <a:xfrm flipV="1">
              <a:off x="6628415" y="2373387"/>
              <a:ext cx="0" cy="729241"/>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8" name="Line 45"/>
            <p:cNvSpPr>
              <a:spLocks noChangeAspect="1" noChangeShapeType="1"/>
            </p:cNvSpPr>
            <p:nvPr/>
          </p:nvSpPr>
          <p:spPr bwMode="auto">
            <a:xfrm flipV="1">
              <a:off x="6523650" y="3398907"/>
              <a:ext cx="0" cy="178873"/>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89" name="Rectangle 36"/>
            <p:cNvSpPr>
              <a:spLocks noChangeArrowheads="1"/>
            </p:cNvSpPr>
            <p:nvPr/>
          </p:nvSpPr>
          <p:spPr bwMode="auto">
            <a:xfrm>
              <a:off x="6321632" y="3102629"/>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grpSp>
      <p:grpSp>
        <p:nvGrpSpPr>
          <p:cNvPr id="17" name="组合 16"/>
          <p:cNvGrpSpPr/>
          <p:nvPr/>
        </p:nvGrpSpPr>
        <p:grpSpPr>
          <a:xfrm>
            <a:off x="10521360" y="3123651"/>
            <a:ext cx="404122" cy="478593"/>
            <a:chOff x="10648360" y="3123651"/>
            <a:chExt cx="404122" cy="478593"/>
          </a:xfrm>
        </p:grpSpPr>
        <p:sp>
          <p:nvSpPr>
            <p:cNvPr id="190" name="Rectangle 36"/>
            <p:cNvSpPr>
              <a:spLocks noChangeArrowheads="1"/>
            </p:cNvSpPr>
            <p:nvPr/>
          </p:nvSpPr>
          <p:spPr bwMode="auto">
            <a:xfrm>
              <a:off x="10648360" y="3123651"/>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&amp;</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191" name="Line 45"/>
            <p:cNvSpPr>
              <a:spLocks noChangeAspect="1" noChangeShapeType="1"/>
            </p:cNvSpPr>
            <p:nvPr/>
          </p:nvSpPr>
          <p:spPr bwMode="auto">
            <a:xfrm flipV="1">
              <a:off x="10858438" y="3416163"/>
              <a:ext cx="0" cy="186081"/>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92" name="组合 191"/>
          <p:cNvGrpSpPr/>
          <p:nvPr/>
        </p:nvGrpSpPr>
        <p:grpSpPr>
          <a:xfrm>
            <a:off x="9481288" y="2904370"/>
            <a:ext cx="1139388" cy="210013"/>
            <a:chOff x="6427242" y="2895661"/>
            <a:chExt cx="1139388" cy="210013"/>
          </a:xfrm>
        </p:grpSpPr>
        <p:sp>
          <p:nvSpPr>
            <p:cNvPr id="193" name="Line 45"/>
            <p:cNvSpPr>
              <a:spLocks noChangeAspect="1" noChangeShapeType="1"/>
            </p:cNvSpPr>
            <p:nvPr/>
          </p:nvSpPr>
          <p:spPr bwMode="auto">
            <a:xfrm flipV="1">
              <a:off x="7566630" y="2908299"/>
              <a:ext cx="0" cy="1973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94" name="Line 45"/>
            <p:cNvSpPr>
              <a:spLocks noChangeAspect="1" noChangeShapeType="1"/>
            </p:cNvSpPr>
            <p:nvPr/>
          </p:nvSpPr>
          <p:spPr bwMode="auto">
            <a:xfrm rot="16200000" flipV="1">
              <a:off x="6996936" y="2325967"/>
              <a:ext cx="0" cy="1139388"/>
            </a:xfrm>
            <a:prstGeom prst="line">
              <a:avLst/>
            </a:prstGeom>
            <a:noFill/>
            <a:ln w="19050" cap="sq">
              <a:solidFill>
                <a:schemeClr val="tx1"/>
              </a:solidFill>
              <a:miter lim="800000"/>
              <a:headEnd type="none" w="sm" len="sm"/>
              <a:tailEnd type="oval"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7112955" y="2383974"/>
            <a:ext cx="908050" cy="730967"/>
            <a:chOff x="7239955" y="2383974"/>
            <a:chExt cx="908050" cy="730967"/>
          </a:xfrm>
        </p:grpSpPr>
        <p:grpSp>
          <p:nvGrpSpPr>
            <p:cNvPr id="11" name="组合 10"/>
            <p:cNvGrpSpPr/>
            <p:nvPr/>
          </p:nvGrpSpPr>
          <p:grpSpPr>
            <a:xfrm>
              <a:off x="7685871" y="2385700"/>
              <a:ext cx="166966" cy="729241"/>
              <a:chOff x="7685871" y="2385700"/>
              <a:chExt cx="166966" cy="729241"/>
            </a:xfrm>
          </p:grpSpPr>
          <p:sp>
            <p:nvSpPr>
              <p:cNvPr id="173" name="Line 45"/>
              <p:cNvSpPr>
                <a:spLocks noChangeAspect="1" noChangeShapeType="1"/>
              </p:cNvSpPr>
              <p:nvPr/>
            </p:nvSpPr>
            <p:spPr bwMode="auto">
              <a:xfrm flipV="1">
                <a:off x="7766298"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78" name="Group 96"/>
              <p:cNvGrpSpPr/>
              <p:nvPr/>
            </p:nvGrpSpPr>
            <p:grpSpPr>
              <a:xfrm rot="16200000" flipH="1">
                <a:off x="7663953" y="2815182"/>
                <a:ext cx="210802" cy="166966"/>
                <a:chOff x="1036660" y="5919690"/>
                <a:chExt cx="598167" cy="477271"/>
              </a:xfrm>
            </p:grpSpPr>
            <p:sp>
              <p:nvSpPr>
                <p:cNvPr id="181" name="Oval 99"/>
                <p:cNvSpPr/>
                <p:nvPr/>
              </p:nvSpPr>
              <p:spPr>
                <a:xfrm>
                  <a:off x="1477168" y="6085074"/>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182" name="Triangle 100"/>
                <p:cNvSpPr/>
                <p:nvPr/>
              </p:nvSpPr>
              <p:spPr>
                <a:xfrm rot="5400000">
                  <a:off x="1003745" y="5952605"/>
                  <a:ext cx="477271" cy="411441"/>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83" name="Line 45"/>
              <p:cNvSpPr>
                <a:spLocks noChangeAspect="1" noChangeShapeType="1"/>
              </p:cNvSpPr>
              <p:nvPr/>
            </p:nvSpPr>
            <p:spPr bwMode="auto">
              <a:xfrm flipV="1">
                <a:off x="7770196"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1" name="Rectangle 14"/>
            <p:cNvSpPr>
              <a:spLocks noChangeAspect="1" noChangeArrowheads="1"/>
            </p:cNvSpPr>
            <p:nvPr/>
          </p:nvSpPr>
          <p:spPr bwMode="auto">
            <a:xfrm>
              <a:off x="7239955" y="2383974"/>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10284570" y="2365590"/>
            <a:ext cx="908050" cy="758060"/>
            <a:chOff x="10411570" y="2365590"/>
            <a:chExt cx="908050" cy="758060"/>
          </a:xfrm>
        </p:grpSpPr>
        <p:grpSp>
          <p:nvGrpSpPr>
            <p:cNvPr id="195" name="组合 194"/>
            <p:cNvGrpSpPr/>
            <p:nvPr/>
          </p:nvGrpSpPr>
          <p:grpSpPr>
            <a:xfrm>
              <a:off x="10866440" y="2394409"/>
              <a:ext cx="166966" cy="729241"/>
              <a:chOff x="7685394" y="2385700"/>
              <a:chExt cx="166966" cy="729241"/>
            </a:xfrm>
          </p:grpSpPr>
          <p:sp>
            <p:nvSpPr>
              <p:cNvPr id="196" name="Line 45"/>
              <p:cNvSpPr>
                <a:spLocks noChangeAspect="1" noChangeShapeType="1"/>
              </p:cNvSpPr>
              <p:nvPr/>
            </p:nvSpPr>
            <p:spPr bwMode="auto">
              <a:xfrm flipV="1">
                <a:off x="7768203" y="2385700"/>
                <a:ext cx="0" cy="390669"/>
              </a:xfrm>
              <a:prstGeom prst="line">
                <a:avLst/>
              </a:prstGeom>
              <a:noFill/>
              <a:ln w="19050" cap="sq">
                <a:solidFill>
                  <a:srgbClr val="D60093"/>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7" name="Group 96"/>
              <p:cNvGrpSpPr/>
              <p:nvPr/>
            </p:nvGrpSpPr>
            <p:grpSpPr>
              <a:xfrm rot="16200000" flipH="1">
                <a:off x="7663476" y="2815182"/>
                <a:ext cx="210801" cy="166966"/>
                <a:chOff x="1036661" y="5918326"/>
                <a:chExt cx="598164" cy="477271"/>
              </a:xfrm>
            </p:grpSpPr>
            <p:sp>
              <p:nvSpPr>
                <p:cNvPr id="199" name="Oval 99"/>
                <p:cNvSpPr/>
                <p:nvPr/>
              </p:nvSpPr>
              <p:spPr>
                <a:xfrm>
                  <a:off x="1477166" y="6081446"/>
                  <a:ext cx="157659" cy="154256"/>
                </a:xfrm>
                <a:prstGeom prst="ellips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sp>
              <p:nvSpPr>
                <p:cNvPr id="200" name="Triangle 100"/>
                <p:cNvSpPr/>
                <p:nvPr/>
              </p:nvSpPr>
              <p:spPr>
                <a:xfrm rot="5400000">
                  <a:off x="1003745" y="5951242"/>
                  <a:ext cx="477271" cy="411439"/>
                </a:xfrm>
                <a:prstGeom prst="triangle">
                  <a:avLst/>
                </a:prstGeom>
                <a:solidFill>
                  <a:srgbClr val="0099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New Roman" panose="02020603050405020304" pitchFamily="18" charset="0"/>
                    <a:cs typeface="Times New Roman" panose="02020603050405020304" pitchFamily="18" charset="0"/>
                  </a:endParaRPr>
                </a:p>
              </p:txBody>
            </p:sp>
          </p:grpSp>
          <p:sp>
            <p:nvSpPr>
              <p:cNvPr id="198" name="Line 45"/>
              <p:cNvSpPr>
                <a:spLocks noChangeAspect="1" noChangeShapeType="1"/>
              </p:cNvSpPr>
              <p:nvPr/>
            </p:nvSpPr>
            <p:spPr bwMode="auto">
              <a:xfrm flipV="1">
                <a:off x="7769402" y="3004066"/>
                <a:ext cx="0" cy="11087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02" name="Rectangle 14"/>
            <p:cNvSpPr>
              <a:spLocks noChangeAspect="1" noChangeArrowheads="1"/>
            </p:cNvSpPr>
            <p:nvPr/>
          </p:nvSpPr>
          <p:spPr bwMode="auto">
            <a:xfrm>
              <a:off x="10411570" y="2365590"/>
              <a:ext cx="908050" cy="450850"/>
            </a:xfrm>
            <a:prstGeom prst="rect">
              <a:avLst/>
            </a:prstGeom>
            <a:noFill/>
            <a:ln w="9525">
              <a:noFill/>
              <a:miter lim="800000"/>
            </a:ln>
          </p:spPr>
          <p:txBody>
            <a:bodyPr lIns="12700" tIns="12700" rIns="12700" bIns="12700"/>
            <a:lstStyle/>
            <a:p>
              <a:pPr algn="r"/>
              <a:r>
                <a:rPr lang="en-US" altLang="zh-CN" dirty="0">
                  <a:solidFill>
                    <a:srgbClr val="D60093"/>
                  </a:solidFill>
                  <a:latin typeface="Times New Roman" panose="02020603050405020304" pitchFamily="18" charset="0"/>
                  <a:cs typeface="Times New Roman" panose="02020603050405020304" pitchFamily="18" charset="0"/>
                </a:rPr>
                <a:t>A</a:t>
              </a:r>
              <a:r>
                <a:rPr lang="en-US" altLang="zh-CN" baseline="-25000" dirty="0">
                  <a:solidFill>
                    <a:srgbClr val="D60093"/>
                  </a:solidFill>
                  <a:latin typeface="Times New Roman" panose="02020603050405020304" pitchFamily="18" charset="0"/>
                  <a:cs typeface="Times New Roman" panose="02020603050405020304" pitchFamily="18" charset="0"/>
                </a:rPr>
                <a:t>12</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5073929" y="2327188"/>
            <a:ext cx="4118010" cy="468963"/>
            <a:chOff x="5200929" y="2327188"/>
            <a:chExt cx="4118010" cy="468963"/>
          </a:xfrm>
        </p:grpSpPr>
        <p:sp>
          <p:nvSpPr>
            <p:cNvPr id="184" name="Rectangle 14"/>
            <p:cNvSpPr>
              <a:spLocks noChangeAspect="1" noChangeArrowheads="1"/>
            </p:cNvSpPr>
            <p:nvPr/>
          </p:nvSpPr>
          <p:spPr bwMode="auto">
            <a:xfrm>
              <a:off x="5200929" y="2327188"/>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
          <p:nvSpPr>
            <p:cNvPr id="203" name="Rectangle 14"/>
            <p:cNvSpPr>
              <a:spLocks noChangeAspect="1" noChangeArrowheads="1"/>
            </p:cNvSpPr>
            <p:nvPr/>
          </p:nvSpPr>
          <p:spPr bwMode="auto">
            <a:xfrm>
              <a:off x="8410889" y="2345301"/>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11-0</a:t>
              </a:r>
              <a:endParaRPr lang="en-US" altLang="zh-CN" b="1" dirty="0">
                <a:solidFill>
                  <a:srgbClr val="D60093"/>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2924398" y="3557440"/>
            <a:ext cx="1160869" cy="1486746"/>
            <a:chOff x="7569723" y="3328852"/>
            <a:chExt cx="1160869" cy="1486746"/>
          </a:xfrm>
        </p:grpSpPr>
        <p:sp>
          <p:nvSpPr>
            <p:cNvPr id="169" name="Rectangle 8"/>
            <p:cNvSpPr>
              <a:spLocks noChangeAspect="1" noChangeArrowheads="1"/>
            </p:cNvSpPr>
            <p:nvPr/>
          </p:nvSpPr>
          <p:spPr bwMode="auto">
            <a:xfrm>
              <a:off x="7596819" y="3359908"/>
              <a:ext cx="1102341" cy="1317082"/>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a:defRPr/>
              </a:pP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174" name="矩形 173"/>
            <p:cNvSpPr/>
            <p:nvPr/>
          </p:nvSpPr>
          <p:spPr>
            <a:xfrm>
              <a:off x="7569723" y="3328852"/>
              <a:ext cx="503664" cy="461665"/>
            </a:xfrm>
            <a:prstGeom prst="rect">
              <a:avLst/>
            </a:prstGeom>
          </p:spPr>
          <p:txBody>
            <a:bodyPr wrap="none">
              <a:noAutofit/>
            </a:bodyPr>
            <a:lstStyle/>
            <a:p>
              <a:pPr algn="ctr">
                <a:defRPr/>
              </a:pP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7989076" y="4353933"/>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D</a:t>
              </a:r>
              <a:endParaRPr lang="en-US" altLang="zh-CN" sz="2400" b="1" dirty="0">
                <a:solidFill>
                  <a:srgbClr val="00330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7949326" y="3328852"/>
              <a:ext cx="332143"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 A</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259877" y="3328852"/>
              <a:ext cx="434734" cy="461665"/>
            </a:xfrm>
            <a:prstGeom prst="rect">
              <a:avLst/>
            </a:prstGeom>
          </p:spPr>
          <p:txBody>
            <a:bodyPr wrap="none">
              <a:noAutofit/>
            </a:bodyPr>
            <a:lstStyle/>
            <a:p>
              <a:pPr algn="ctr">
                <a:defRPr/>
              </a:pPr>
              <a:r>
                <a:rPr lang="en-US" altLang="zh-CN" sz="2400" baseline="30000" dirty="0">
                  <a:solidFill>
                    <a:srgbClr val="003300"/>
                  </a:solidFill>
                  <a:latin typeface="Times New Roman" panose="02020603050405020304" pitchFamily="18" charset="0"/>
                  <a:cs typeface="Times New Roman" panose="02020603050405020304" pitchFamily="18" charset="0"/>
                </a:rPr>
                <a:t>CS</a:t>
              </a:r>
              <a:endParaRPr lang="en-US" altLang="zh-CN" sz="2400" dirty="0">
                <a:solidFill>
                  <a:srgbClr val="003300"/>
                </a:solidFill>
                <a:latin typeface="Times New Roman" panose="02020603050405020304" pitchFamily="18" charset="0"/>
                <a:cs typeface="Times New Roman" panose="02020603050405020304" pitchFamily="18" charset="0"/>
              </a:endParaRPr>
            </a:p>
          </p:txBody>
        </p:sp>
        <p:sp>
          <p:nvSpPr>
            <p:cNvPr id="180" name="矩形 179"/>
            <p:cNvSpPr/>
            <p:nvPr/>
          </p:nvSpPr>
          <p:spPr>
            <a:xfrm>
              <a:off x="7577138" y="3739362"/>
              <a:ext cx="1153454" cy="584775"/>
            </a:xfrm>
            <a:prstGeom prst="rect">
              <a:avLst/>
            </a:prstGeom>
          </p:spPr>
          <p:txBody>
            <a:bodyPr wrap="square">
              <a:spAutoFit/>
            </a:bodyPr>
            <a:lstStyle/>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16K×8</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defRPr/>
              </a:pP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dirty="0">
                  <a:solidFill>
                    <a:srgbClr val="003300"/>
                  </a:solidFill>
                  <a:latin typeface="Segoe UI Black" panose="020B0A02040204020203" pitchFamily="34" charset="0"/>
                  <a:cs typeface="Segoe UI Black" panose="020B0A02040204020203" pitchFamily="34" charset="0"/>
                </a:rPr>
                <a:t>片</a:t>
              </a:r>
              <a:r>
                <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rPr>
                <a:t>ROM</a:t>
              </a:r>
              <a:endParaRPr lang="en-US" altLang="zh-CN" sz="1600" dirty="0">
                <a:solidFill>
                  <a:srgbClr val="0033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4" name="Line 39"/>
          <p:cNvSpPr>
            <a:spLocks noChangeAspect="1" noChangeShapeType="1"/>
          </p:cNvSpPr>
          <p:nvPr/>
        </p:nvSpPr>
        <p:spPr bwMode="auto">
          <a:xfrm>
            <a:off x="3488331" y="2406080"/>
            <a:ext cx="0" cy="1183800"/>
          </a:xfrm>
          <a:prstGeom prst="line">
            <a:avLst/>
          </a:prstGeom>
          <a:noFill/>
          <a:ln w="101600" cap="sq">
            <a:solidFill>
              <a:srgbClr val="D60093"/>
            </a:solidFill>
            <a:miter lim="800000"/>
            <a:headEnd type="none" w="sm" len="sm"/>
            <a:tailEnd type="triangl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9" name="组合 18"/>
          <p:cNvGrpSpPr/>
          <p:nvPr/>
        </p:nvGrpSpPr>
        <p:grpSpPr>
          <a:xfrm>
            <a:off x="3652647" y="1990110"/>
            <a:ext cx="1421282" cy="1594174"/>
            <a:chOff x="3779647" y="1990110"/>
            <a:chExt cx="1421282" cy="1594174"/>
          </a:xfrm>
        </p:grpSpPr>
        <p:sp>
          <p:nvSpPr>
            <p:cNvPr id="166" name="Rectangle 36"/>
            <p:cNvSpPr>
              <a:spLocks noChangeArrowheads="1"/>
            </p:cNvSpPr>
            <p:nvPr/>
          </p:nvSpPr>
          <p:spPr bwMode="auto">
            <a:xfrm>
              <a:off x="3779647" y="3084860"/>
              <a:ext cx="404122" cy="283966"/>
            </a:xfrm>
            <a:prstGeom prst="rect">
              <a:avLst/>
            </a:prstGeom>
            <a:solidFill>
              <a:srgbClr val="0099FF"/>
            </a:solidFill>
            <a:ln w="19050" cap="sq">
              <a:solidFill>
                <a:schemeClr val="tx1"/>
              </a:solidFill>
              <a:miter lim="800000"/>
            </a:ln>
            <a:effectLst>
              <a:outerShdw blurRad="50800" dist="38100" dir="5400000" algn="t" rotWithShape="0">
                <a:prstClr val="black">
                  <a:alpha val="40000"/>
                </a:prstClr>
              </a:outerShdw>
            </a:effectLst>
          </p:spPr>
          <p:txBody>
            <a:bodyPr wrap="none"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buNone/>
              </a:pPr>
              <a:r>
                <a:rPr lang="en-US" altLang="zh-CN" sz="1800" dirty="0">
                  <a:solidFill>
                    <a:schemeClr val="bg1"/>
                  </a:solidFill>
                  <a:latin typeface="Times New Roman" panose="02020603050405020304" pitchFamily="18" charset="0"/>
                  <a:ea typeface="+mn-ea"/>
                  <a:cs typeface="Times New Roman" panose="02020603050405020304" pitchFamily="18" charset="0"/>
                </a:rPr>
                <a:t>≥1</a:t>
              </a:r>
              <a:endParaRPr lang="en-US" altLang="zh-CN" sz="1800" dirty="0">
                <a:solidFill>
                  <a:schemeClr val="bg1"/>
                </a:solidFill>
                <a:latin typeface="Times New Roman" panose="02020603050405020304" pitchFamily="18" charset="0"/>
                <a:ea typeface="+mn-ea"/>
                <a:cs typeface="Times New Roman" panose="02020603050405020304" pitchFamily="18" charset="0"/>
              </a:endParaRPr>
            </a:p>
          </p:txBody>
        </p:sp>
        <p:sp>
          <p:nvSpPr>
            <p:cNvPr id="211" name="Line 45"/>
            <p:cNvSpPr>
              <a:spLocks noChangeAspect="1" noChangeShapeType="1"/>
            </p:cNvSpPr>
            <p:nvPr/>
          </p:nvSpPr>
          <p:spPr bwMode="auto">
            <a:xfrm flipV="1">
              <a:off x="3974384" y="3386594"/>
              <a:ext cx="0" cy="19769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9" name="组合 8"/>
            <p:cNvGrpSpPr/>
            <p:nvPr/>
          </p:nvGrpSpPr>
          <p:grpSpPr>
            <a:xfrm>
              <a:off x="3874112" y="1990110"/>
              <a:ext cx="1326817" cy="1094750"/>
              <a:chOff x="3874112" y="1990110"/>
              <a:chExt cx="1326817" cy="1094750"/>
            </a:xfrm>
          </p:grpSpPr>
          <p:grpSp>
            <p:nvGrpSpPr>
              <p:cNvPr id="206" name="组合 205"/>
              <p:cNvGrpSpPr/>
              <p:nvPr/>
            </p:nvGrpSpPr>
            <p:grpSpPr>
              <a:xfrm>
                <a:off x="3874112" y="1990110"/>
                <a:ext cx="1326817" cy="1094750"/>
                <a:chOff x="3874112" y="1990110"/>
                <a:chExt cx="1326817" cy="1094750"/>
              </a:xfrm>
            </p:grpSpPr>
            <p:sp>
              <p:nvSpPr>
                <p:cNvPr id="207" name="Line 44"/>
                <p:cNvSpPr>
                  <a:spLocks noChangeAspect="1" noChangeShapeType="1"/>
                </p:cNvSpPr>
                <p:nvPr/>
              </p:nvSpPr>
              <p:spPr bwMode="auto">
                <a:xfrm flipV="1">
                  <a:off x="5200929" y="2008069"/>
                  <a:ext cx="0" cy="882418"/>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8" name="Line 46"/>
                <p:cNvSpPr>
                  <a:spLocks noChangeAspect="1" noChangeShapeType="1"/>
                </p:cNvSpPr>
                <p:nvPr/>
              </p:nvSpPr>
              <p:spPr bwMode="auto">
                <a:xfrm flipV="1">
                  <a:off x="3874112" y="1990110"/>
                  <a:ext cx="0" cy="1094750"/>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10" name="Line 44"/>
                <p:cNvSpPr>
                  <a:spLocks noChangeAspect="1" noChangeShapeType="1"/>
                </p:cNvSpPr>
                <p:nvPr/>
              </p:nvSpPr>
              <p:spPr bwMode="auto">
                <a:xfrm flipV="1">
                  <a:off x="4082200" y="2899375"/>
                  <a:ext cx="0" cy="185485"/>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212" name="Line 45"/>
              <p:cNvSpPr>
                <a:spLocks noChangeAspect="1" noChangeShapeType="1"/>
              </p:cNvSpPr>
              <p:nvPr/>
            </p:nvSpPr>
            <p:spPr bwMode="auto">
              <a:xfrm rot="16200000" flipV="1">
                <a:off x="4641564" y="2331123"/>
                <a:ext cx="0" cy="1118729"/>
              </a:xfrm>
              <a:prstGeom prst="line">
                <a:avLst/>
              </a:prstGeom>
              <a:noFill/>
              <a:ln w="19050" cap="sq">
                <a:solidFill>
                  <a:schemeClr val="tx1"/>
                </a:solidFill>
                <a:miter lim="800000"/>
                <a:headEnd type="none" w="sm" len="sm"/>
                <a:tailEnd type="none" w="med" len="med"/>
              </a:ln>
            </p:spPr>
            <p:txBody>
              <a:bodyPr/>
              <a:lstStyle/>
              <a:p>
                <a:endParaRPr lang="zh-CN" altLang="en-US">
                  <a:latin typeface="Times New Roman" panose="02020603050405020304" pitchFamily="18" charset="0"/>
                  <a:cs typeface="Times New Roman" panose="02020603050405020304" pitchFamily="18" charset="0"/>
                </a:endParaRPr>
              </a:p>
            </p:txBody>
          </p:sp>
        </p:grpSp>
      </p:grpSp>
      <p:sp>
        <p:nvSpPr>
          <p:cNvPr id="213" name="Rectangle 14"/>
          <p:cNvSpPr>
            <a:spLocks noChangeAspect="1" noChangeArrowheads="1"/>
          </p:cNvSpPr>
          <p:nvPr/>
        </p:nvSpPr>
        <p:spPr bwMode="auto">
          <a:xfrm>
            <a:off x="2416910" y="2378211"/>
            <a:ext cx="908050" cy="450850"/>
          </a:xfrm>
          <a:prstGeom prst="rect">
            <a:avLst/>
          </a:prstGeom>
          <a:noFill/>
          <a:ln w="9525">
            <a:noFill/>
            <a:miter lim="800000"/>
          </a:ln>
        </p:spPr>
        <p:txBody>
          <a:bodyPr lIns="12700" tIns="12700" rIns="12700" bIns="12700"/>
          <a:lstStyle/>
          <a:p>
            <a:pPr algn="r"/>
            <a:r>
              <a:rPr lang="en-US" altLang="zh-CN" b="1" dirty="0">
                <a:solidFill>
                  <a:srgbClr val="D60093"/>
                </a:solidFill>
                <a:latin typeface="Times New Roman" panose="02020603050405020304" pitchFamily="18" charset="0"/>
                <a:cs typeface="Times New Roman" panose="02020603050405020304" pitchFamily="18" charset="0"/>
              </a:rPr>
              <a:t>A</a:t>
            </a:r>
            <a:r>
              <a:rPr lang="en-US" altLang="zh-CN" b="1" baseline="-25000" dirty="0">
                <a:solidFill>
                  <a:srgbClr val="D60093"/>
                </a:solidFill>
                <a:latin typeface="Times New Roman" panose="02020603050405020304" pitchFamily="18" charset="0"/>
                <a:cs typeface="Times New Roman" panose="02020603050405020304" pitchFamily="18" charset="0"/>
              </a:rPr>
              <a:t>13-0</a:t>
            </a:r>
            <a:endParaRPr lang="en-US" altLang="zh-CN" b="1" dirty="0">
              <a:solidFill>
                <a:srgbClr val="D60093"/>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left)">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wipe(up)">
                                      <p:cBhvr>
                                        <p:cTn id="22" dur="500"/>
                                        <p:tgtEl>
                                          <p:spTgt spid="20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3"/>
                                        </p:tgtEl>
                                        <p:attrNameLst>
                                          <p:attrName>style.visibility</p:attrName>
                                        </p:attrNameLst>
                                      </p:cBhvr>
                                      <p:to>
                                        <p:strVal val="visible"/>
                                      </p:to>
                                    </p:set>
                                    <p:anim calcmode="lin" valueType="num">
                                      <p:cBhvr additive="base">
                                        <p:cTn id="27" dur="500" fill="hold"/>
                                        <p:tgtEl>
                                          <p:spTgt spid="213"/>
                                        </p:tgtEl>
                                        <p:attrNameLst>
                                          <p:attrName>ppt_x</p:attrName>
                                        </p:attrNameLst>
                                      </p:cBhvr>
                                      <p:tavLst>
                                        <p:tav tm="0">
                                          <p:val>
                                            <p:strVal val="#ppt_x"/>
                                          </p:val>
                                        </p:tav>
                                        <p:tav tm="100000">
                                          <p:val>
                                            <p:strVal val="#ppt_x"/>
                                          </p:val>
                                        </p:tav>
                                      </p:tavLst>
                                    </p:anim>
                                    <p:anim calcmode="lin" valueType="num">
                                      <p:cBhvr additive="base">
                                        <p:cTn id="2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3"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MIPS </a:t>
            </a:r>
            <a:r>
              <a:rPr lang="zh-CN" altLang="en-US" dirty="0"/>
              <a:t>存储器设计</a:t>
            </a:r>
            <a:endParaRPr lang="zh-CN" altLang="en-US" dirty="0"/>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7645400" y="1444980"/>
            <a:ext cx="2943968" cy="2256503"/>
          </a:xfrm>
          <a:prstGeom prst="rect">
            <a:avLst/>
          </a:prstGeom>
        </p:spPr>
      </p:pic>
      <p:sp>
        <p:nvSpPr>
          <p:cNvPr id="6" name="内容占位符 5"/>
          <p:cNvSpPr>
            <a:spLocks noGrp="1"/>
          </p:cNvSpPr>
          <p:nvPr>
            <p:ph idx="1"/>
          </p:nvPr>
        </p:nvSpPr>
        <p:spPr>
          <a:xfrm>
            <a:off x="487822" y="942764"/>
            <a:ext cx="10515599" cy="3260936"/>
          </a:xfrm>
        </p:spPr>
        <p:txBody>
          <a:bodyPr/>
          <a:lstStyle/>
          <a:p>
            <a:r>
              <a:rPr lang="zh-CN" altLang="en-US" dirty="0"/>
              <a:t>设计支持</a:t>
            </a:r>
            <a:r>
              <a:rPr lang="en-US" altLang="zh-CN" dirty="0"/>
              <a:t>MIPS Load/Store</a:t>
            </a:r>
            <a:r>
              <a:rPr lang="zh-CN" altLang="en-US" dirty="0"/>
              <a:t>指令的存储器</a:t>
            </a:r>
            <a:endParaRPr lang="en-US" altLang="zh-CN" dirty="0"/>
          </a:p>
          <a:p>
            <a:pPr lvl="1"/>
            <a:r>
              <a:rPr lang="zh-CN" altLang="en-US" sz="2400" dirty="0"/>
              <a:t>字节</a:t>
            </a:r>
            <a:r>
              <a:rPr lang="en-US" altLang="zh-CN" sz="2400" dirty="0"/>
              <a:t>/</a:t>
            </a:r>
            <a:r>
              <a:rPr lang="zh-CN" altLang="en-US" sz="2400" dirty="0"/>
              <a:t>半字</a:t>
            </a:r>
            <a:r>
              <a:rPr lang="en-US" altLang="zh-CN" sz="2400" dirty="0"/>
              <a:t>/</a:t>
            </a:r>
            <a:r>
              <a:rPr lang="zh-CN" altLang="en-US" sz="2400" dirty="0"/>
              <a:t>字访问</a:t>
            </a:r>
            <a:endParaRPr lang="en-US" altLang="zh-CN" sz="2400" dirty="0"/>
          </a:p>
          <a:p>
            <a:pPr lvl="1"/>
            <a:r>
              <a:rPr lang="en-US" altLang="zh-CN" sz="2400" dirty="0" err="1"/>
              <a:t>lb</a:t>
            </a:r>
            <a:r>
              <a:rPr lang="en-US" altLang="zh-CN" sz="2400" dirty="0"/>
              <a:t>   </a:t>
            </a:r>
            <a:r>
              <a:rPr lang="en-US" altLang="zh-CN" sz="2400" dirty="0" err="1"/>
              <a:t>lh</a:t>
            </a:r>
            <a:r>
              <a:rPr lang="en-US" altLang="zh-CN" sz="2400" dirty="0"/>
              <a:t>    </a:t>
            </a:r>
            <a:r>
              <a:rPr lang="en-US" altLang="zh-CN" sz="2400" dirty="0" err="1"/>
              <a:t>lw</a:t>
            </a:r>
            <a:endParaRPr lang="en-US" altLang="zh-CN" sz="2400" dirty="0"/>
          </a:p>
          <a:p>
            <a:pPr lvl="1"/>
            <a:r>
              <a:rPr lang="en-US" altLang="zh-CN" sz="2400" dirty="0" err="1"/>
              <a:t>sb</a:t>
            </a:r>
            <a:r>
              <a:rPr lang="en-US" altLang="zh-CN" sz="2400" dirty="0"/>
              <a:t>  </a:t>
            </a:r>
            <a:r>
              <a:rPr lang="en-US" altLang="zh-CN" sz="2400" dirty="0" err="1"/>
              <a:t>sh</a:t>
            </a:r>
            <a:r>
              <a:rPr lang="en-US" altLang="zh-CN" sz="2400" dirty="0"/>
              <a:t>  </a:t>
            </a:r>
            <a:r>
              <a:rPr lang="en-US" altLang="zh-CN" sz="2400" dirty="0" err="1"/>
              <a:t>sw</a:t>
            </a:r>
            <a:endParaRPr lang="en-US" altLang="zh-CN" sz="2400" dirty="0"/>
          </a:p>
        </p:txBody>
      </p:sp>
      <p:grpSp>
        <p:nvGrpSpPr>
          <p:cNvPr id="7" name="组合 6"/>
          <p:cNvGrpSpPr/>
          <p:nvPr/>
        </p:nvGrpSpPr>
        <p:grpSpPr>
          <a:xfrm>
            <a:off x="5852421" y="3987799"/>
            <a:ext cx="6199881" cy="2337987"/>
            <a:chOff x="6976912" y="4138537"/>
            <a:chExt cx="4396795" cy="1658040"/>
          </a:xfrm>
        </p:grpSpPr>
        <p:pic>
          <p:nvPicPr>
            <p:cNvPr id="8" name="图片 7"/>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9" name="图片 8"/>
            <p:cNvPicPr>
              <a:picLocks noChangeAspect="1"/>
            </p:cNvPicPr>
            <p:nvPr/>
          </p:nvPicPr>
          <p:blipFill>
            <a:blip r:embed="rId3"/>
            <a:stretch>
              <a:fillRect/>
            </a:stretch>
          </p:blipFill>
          <p:spPr>
            <a:xfrm>
              <a:off x="6976912" y="4138537"/>
              <a:ext cx="2993395" cy="816935"/>
            </a:xfrm>
            <a:prstGeom prst="rect">
              <a:avLst/>
            </a:prstGeom>
          </p:spPr>
        </p:pic>
      </p:grpSp>
      <p:pic>
        <p:nvPicPr>
          <p:cNvPr id="10" name="Picture 250" descr="j03125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1045825"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主存储器</a:t>
            </a:r>
            <a:endParaRPr lang="zh-CN" altLang="en-US" dirty="0"/>
          </a:p>
        </p:txBody>
      </p:sp>
      <p:sp>
        <p:nvSpPr>
          <p:cNvPr id="3" name="内容占位符 2"/>
          <p:cNvSpPr>
            <a:spLocks noGrp="1"/>
          </p:cNvSpPr>
          <p:nvPr>
            <p:ph idx="1"/>
          </p:nvPr>
        </p:nvSpPr>
        <p:spPr/>
        <p:txBody>
          <a:bodyPr/>
          <a:lstStyle/>
          <a:p>
            <a:pPr>
              <a:defRPr/>
            </a:pPr>
            <a:r>
              <a:rPr lang="zh-CN" altLang="en-US" dirty="0"/>
              <a:t>基本概念</a:t>
            </a:r>
            <a:endParaRPr lang="zh-CN" altLang="en-US" dirty="0"/>
          </a:p>
          <a:p>
            <a:pPr>
              <a:defRPr/>
            </a:pPr>
            <a:r>
              <a:rPr lang="zh-CN" altLang="en-US" dirty="0"/>
              <a:t>随机存储器</a:t>
            </a:r>
            <a:endParaRPr lang="zh-CN" altLang="en-US" dirty="0"/>
          </a:p>
          <a:p>
            <a:pPr>
              <a:defRPr/>
            </a:pPr>
            <a:r>
              <a:rPr lang="zh-CN" altLang="en-US" dirty="0"/>
              <a:t>只读存储器</a:t>
            </a:r>
            <a:endParaRPr lang="zh-CN" altLang="en-US" dirty="0"/>
          </a:p>
          <a:p>
            <a:pPr>
              <a:defRPr/>
            </a:pPr>
            <a:r>
              <a:rPr lang="zh-CN" altLang="en-US" dirty="0"/>
              <a:t>新型存储器</a:t>
            </a:r>
            <a:endParaRPr lang="zh-CN" altLang="en-US" dirty="0"/>
          </a:p>
          <a:p>
            <a:pPr>
              <a:defRPr/>
            </a:pPr>
            <a:r>
              <a:rPr lang="zh-CN" altLang="en-US" dirty="0"/>
              <a:t>主存储器与</a:t>
            </a:r>
            <a:r>
              <a:rPr lang="en-US" altLang="zh-CN" dirty="0"/>
              <a:t>CPU</a:t>
            </a:r>
            <a:r>
              <a:rPr lang="zh-CN" altLang="en-US" dirty="0"/>
              <a:t>的连接</a:t>
            </a:r>
            <a:endParaRPr lang="zh-CN" altLang="en-US" dirty="0"/>
          </a:p>
          <a:p>
            <a:pPr>
              <a:defRPr/>
            </a:pPr>
            <a:r>
              <a:rPr lang="zh-CN" altLang="en-US" b="1" dirty="0">
                <a:solidFill>
                  <a:srgbClr val="C00000"/>
                </a:solidFill>
              </a:rPr>
              <a:t>高速主存储器</a:t>
            </a:r>
            <a:endParaRPr lang="zh-CN" altLang="en-US" b="1" dirty="0">
              <a:solidFill>
                <a:srgbClr val="C00000"/>
              </a:solidFill>
            </a:endParaRPr>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anose="02010800040101010101" pitchFamily="2" charset="-122"/>
              </a:rPr>
              <a:t>按读</a:t>
            </a:r>
            <a:r>
              <a:rPr lang="en-US" altLang="zh-CN" dirty="0">
                <a:latin typeface="华文新魏" panose="02010800040101010101" pitchFamily="2" charset="-122"/>
              </a:rPr>
              <a:t>/</a:t>
            </a:r>
            <a:r>
              <a:rPr lang="zh-CN" altLang="en-US" dirty="0">
                <a:latin typeface="华文新魏" panose="02010800040101010101" pitchFamily="2" charset="-122"/>
              </a:rPr>
              <a:t>写功能分</a:t>
            </a:r>
            <a:endParaRPr lang="zh-CN" altLang="en-US" dirty="0"/>
          </a:p>
        </p:txBody>
      </p:sp>
      <p:sp>
        <p:nvSpPr>
          <p:cNvPr id="3" name="内容占位符 2"/>
          <p:cNvSpPr>
            <a:spLocks noGrp="1"/>
          </p:cNvSpPr>
          <p:nvPr>
            <p:ph idx="1"/>
          </p:nvPr>
        </p:nvSpPr>
        <p:spPr/>
        <p:txBody>
          <a:bodyPr/>
          <a:lstStyle/>
          <a:p>
            <a:r>
              <a:rPr lang="zh-CN" altLang="en-US" sz="2800" b="1" dirty="0"/>
              <a:t>只读存储器</a:t>
            </a:r>
            <a:r>
              <a:rPr lang="zh-CN" altLang="en-US" sz="2800" dirty="0"/>
              <a:t> </a:t>
            </a:r>
            <a:r>
              <a:rPr lang="en-US" altLang="zh-CN" sz="2800" dirty="0"/>
              <a:t>(ROM)</a:t>
            </a:r>
            <a:endParaRPr lang="en-US" altLang="zh-CN" sz="2800" dirty="0"/>
          </a:p>
          <a:p>
            <a:pPr lvl="1"/>
            <a:r>
              <a:rPr lang="zh-CN" altLang="en-US" sz="2400" dirty="0"/>
              <a:t>存储器内容是预置的，固定的，无法改写</a:t>
            </a:r>
            <a:endParaRPr lang="zh-CN" altLang="en-US" sz="2400" dirty="0"/>
          </a:p>
          <a:p>
            <a:r>
              <a:rPr lang="zh-CN" altLang="en-US" sz="2800" b="1" dirty="0"/>
              <a:t>读</a:t>
            </a:r>
            <a:r>
              <a:rPr lang="en-US" altLang="zh-CN" sz="2800" b="1" dirty="0"/>
              <a:t>/</a:t>
            </a:r>
            <a:r>
              <a:rPr lang="zh-CN" altLang="en-US" sz="2800" b="1" dirty="0"/>
              <a:t>写存储器</a:t>
            </a:r>
            <a:endParaRPr lang="zh-CN" altLang="en-US" sz="2800" b="1" dirty="0"/>
          </a:p>
          <a:p>
            <a:pPr lvl="1"/>
            <a:r>
              <a:rPr lang="zh-CN" altLang="en-US" sz="2400" dirty="0"/>
              <a:t>既能读出也能写入的存储器</a:t>
            </a:r>
            <a:endParaRPr lang="zh-CN" altLang="en-US" sz="2400" dirty="0"/>
          </a:p>
          <a:p>
            <a:pPr lvl="1"/>
            <a:r>
              <a:rPr lang="zh-CN" altLang="en-US" sz="2400" dirty="0"/>
              <a:t>随机存储器</a:t>
            </a:r>
            <a:r>
              <a:rPr lang="en-US" altLang="zh-CN" sz="2400" dirty="0"/>
              <a:t>RAM</a:t>
            </a:r>
            <a:endParaRPr lang="zh-CN" altLang="en-US" sz="2400" dirty="0"/>
          </a:p>
          <a:p>
            <a:endParaRPr lang="zh-CN" altLang="en-US" dirty="0">
              <a:solidFill>
                <a:schemeClr val="accent2"/>
              </a:solidFill>
            </a:endParaRPr>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r>
              <a:rPr lang="en-US" altLang="zh-CN" b="1" dirty="0">
                <a:latin typeface="+mj-lt"/>
              </a:rPr>
              <a:t>4.1 </a:t>
            </a:r>
            <a:r>
              <a:rPr lang="zh-CN" altLang="en-US" b="1" dirty="0">
                <a:latin typeface="+mj-lt"/>
              </a:rPr>
              <a:t>存储器概述</a:t>
            </a:r>
            <a:endParaRPr lang="zh-CN" altLang="en-US" b="1" dirty="0">
              <a:latin typeface="+mj-lt"/>
            </a:endParaRPr>
          </a:p>
          <a:p>
            <a:r>
              <a:rPr lang="en-US" altLang="zh-CN" b="1" dirty="0">
                <a:latin typeface="+mj-lt"/>
              </a:rPr>
              <a:t>4.2 </a:t>
            </a:r>
            <a:r>
              <a:rPr lang="zh-CN" altLang="en-US" b="1" dirty="0">
                <a:latin typeface="+mj-lt"/>
              </a:rPr>
              <a:t>半导体存储器</a:t>
            </a:r>
            <a:endParaRPr lang="zh-CN" altLang="en-US" b="1" dirty="0">
              <a:latin typeface="+mj-lt"/>
            </a:endParaRPr>
          </a:p>
          <a:p>
            <a:r>
              <a:rPr lang="en-US" altLang="zh-CN" b="1" dirty="0">
                <a:latin typeface="+mj-lt"/>
              </a:rPr>
              <a:t>4.3 </a:t>
            </a:r>
            <a:r>
              <a:rPr lang="zh-CN" altLang="en-US" b="1" dirty="0">
                <a:latin typeface="+mj-lt"/>
              </a:rPr>
              <a:t>主存的组织</a:t>
            </a:r>
            <a:r>
              <a:rPr lang="zh-CN" altLang="en-US" b="1" dirty="0"/>
              <a:t>及</a:t>
            </a:r>
            <a:r>
              <a:rPr lang="zh-CN" altLang="en-US" b="1" dirty="0">
                <a:latin typeface="+mj-lt"/>
              </a:rPr>
              <a:t>与</a:t>
            </a:r>
            <a:r>
              <a:rPr lang="en-US" altLang="zh-CN" b="1" dirty="0">
                <a:latin typeface="+mj-lt"/>
              </a:rPr>
              <a:t>CPU</a:t>
            </a:r>
            <a:r>
              <a:rPr lang="zh-CN" altLang="en-US" b="1" dirty="0">
                <a:latin typeface="+mj-lt"/>
              </a:rPr>
              <a:t>的连接</a:t>
            </a:r>
            <a:endParaRPr lang="zh-CN" altLang="en-US" b="1" dirty="0">
              <a:latin typeface="+mj-lt"/>
            </a:endParaRPr>
          </a:p>
          <a:p>
            <a:r>
              <a:rPr lang="en-US" altLang="zh-CN" b="1" dirty="0">
                <a:solidFill>
                  <a:srgbClr val="C00000"/>
                </a:solidFill>
                <a:effectLst>
                  <a:outerShdw blurRad="38100" dist="38100" dir="2700000" algn="tl">
                    <a:srgbClr val="000000">
                      <a:alpha val="43137"/>
                    </a:srgbClr>
                  </a:outerShdw>
                </a:effectLst>
                <a:latin typeface="+mj-lt"/>
              </a:rPr>
              <a:t>4.4 </a:t>
            </a:r>
            <a:r>
              <a:rPr lang="zh-CN" altLang="en-US" b="1" dirty="0">
                <a:solidFill>
                  <a:srgbClr val="C00000"/>
                </a:solidFill>
                <a:effectLst>
                  <a:outerShdw blurRad="38100" dist="38100" dir="2700000" algn="tl">
                    <a:srgbClr val="000000">
                      <a:alpha val="43137"/>
                    </a:srgbClr>
                  </a:outerShdw>
                </a:effectLst>
                <a:latin typeface="+mj-lt"/>
              </a:rPr>
              <a:t>并行主存系统</a:t>
            </a:r>
            <a:endParaRPr lang="zh-CN" altLang="en-US" b="1" dirty="0">
              <a:solidFill>
                <a:srgbClr val="C00000"/>
              </a:solidFill>
              <a:effectLst>
                <a:outerShdw blurRad="38100" dist="38100" dir="2700000" algn="tl">
                  <a:srgbClr val="000000">
                    <a:alpha val="43137"/>
                  </a:srgbClr>
                </a:outerShdw>
              </a:effectLst>
              <a:latin typeface="+mj-lt"/>
            </a:endParaRPr>
          </a:p>
          <a:p>
            <a:r>
              <a:rPr lang="en-US" altLang="zh-CN" b="1" dirty="0">
                <a:latin typeface="+mj-lt"/>
              </a:rPr>
              <a:t>4.5 </a:t>
            </a:r>
            <a:r>
              <a:rPr lang="zh-CN" altLang="en-US" b="1" dirty="0">
                <a:latin typeface="+mj-lt"/>
              </a:rPr>
              <a:t>高速缓冲存储器</a:t>
            </a:r>
            <a:endParaRPr lang="en-US" altLang="zh-CN" b="1" dirty="0">
              <a:latin typeface="+mj-lt"/>
            </a:endParaRPr>
          </a:p>
          <a:p>
            <a:r>
              <a:rPr lang="en-US" altLang="zh-CN" b="1" dirty="0">
                <a:latin typeface="+mj-lt"/>
              </a:rPr>
              <a:t>4.6 </a:t>
            </a:r>
            <a:r>
              <a:rPr lang="zh-CN" altLang="en-US" b="1" dirty="0">
                <a:latin typeface="+mj-lt"/>
              </a:rPr>
              <a:t>虚拟存储器</a:t>
            </a:r>
            <a:endParaRPr lang="zh-CN" altLang="en-US" b="1" dirty="0">
              <a:latin typeface="+mj-lt"/>
            </a:endParaRPr>
          </a:p>
          <a:p>
            <a:endParaRPr lang="zh-CN" altLang="en-US"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rPr>
              <a:t>高速存储器</a:t>
            </a:r>
            <a:endParaRPr lang="zh-CN" altLang="en-US" dirty="0"/>
          </a:p>
        </p:txBody>
      </p:sp>
      <p:sp>
        <p:nvSpPr>
          <p:cNvPr id="3" name="内容占位符 2"/>
          <p:cNvSpPr>
            <a:spLocks noGrp="1"/>
          </p:cNvSpPr>
          <p:nvPr>
            <p:ph idx="1"/>
          </p:nvPr>
        </p:nvSpPr>
        <p:spPr/>
        <p:txBody>
          <a:bodyPr/>
          <a:lstStyle/>
          <a:p>
            <a:r>
              <a:rPr lang="en-US" altLang="zh-CN" sz="2800" dirty="0"/>
              <a:t>CPU</a:t>
            </a:r>
            <a:r>
              <a:rPr lang="zh-CN" altLang="en-US" sz="2800" dirty="0"/>
              <a:t>与存储器之间的速度无法匹配</a:t>
            </a:r>
            <a:endParaRPr lang="zh-CN" altLang="en-US" sz="2800" dirty="0"/>
          </a:p>
          <a:p>
            <a:r>
              <a:rPr lang="zh-CN" altLang="en-US" sz="2800" dirty="0"/>
              <a:t>解决之道</a:t>
            </a:r>
            <a:endParaRPr lang="zh-CN" altLang="en-US" sz="2800" dirty="0"/>
          </a:p>
          <a:p>
            <a:pPr lvl="1"/>
            <a:r>
              <a:rPr lang="zh-CN" altLang="en-US" dirty="0"/>
              <a:t>增加</a:t>
            </a:r>
            <a:r>
              <a:rPr lang="en-US" altLang="zh-CN" dirty="0"/>
              <a:t>Cache</a:t>
            </a:r>
            <a:r>
              <a:rPr lang="zh-CN" altLang="en-US" dirty="0"/>
              <a:t>；</a:t>
            </a:r>
            <a:endParaRPr lang="zh-CN" altLang="en-US" dirty="0"/>
          </a:p>
          <a:p>
            <a:pPr lvl="1"/>
            <a:r>
              <a:rPr lang="zh-CN" altLang="en-US" dirty="0"/>
              <a:t>采用高速器件提高速度；</a:t>
            </a:r>
            <a:endParaRPr lang="zh-CN" altLang="en-US" dirty="0"/>
          </a:p>
          <a:p>
            <a:pPr lvl="1"/>
            <a:r>
              <a:rPr lang="zh-CN" altLang="en-US" dirty="0"/>
              <a:t>采用双端口存储器；</a:t>
            </a:r>
            <a:endParaRPr lang="zh-CN" altLang="en-US" dirty="0"/>
          </a:p>
          <a:p>
            <a:pPr lvl="1"/>
            <a:r>
              <a:rPr lang="zh-CN" altLang="en-US" dirty="0"/>
              <a:t>增加字长，在每个存储周期中存取多个字。</a:t>
            </a:r>
            <a:endParaRPr lang="zh-CN" altLang="en-US" dirty="0"/>
          </a:p>
          <a:p>
            <a:pPr lvl="1"/>
            <a:r>
              <a:rPr lang="zh-CN" altLang="en-US" dirty="0"/>
              <a:t>将主存划分为多个模块，多模块并行</a:t>
            </a:r>
            <a:endParaRPr lang="zh-CN" altLang="en-US" dirty="0"/>
          </a:p>
          <a:p>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defRPr/>
            </a:pPr>
            <a:r>
              <a:rPr lang="zh-CN" altLang="en-US" dirty="0">
                <a:solidFill>
                  <a:srgbClr val="C00000"/>
                </a:solidFill>
              </a:rPr>
              <a:t>增加</a:t>
            </a:r>
            <a:r>
              <a:rPr lang="en-US" altLang="zh-CN" dirty="0">
                <a:solidFill>
                  <a:srgbClr val="C00000"/>
                </a:solidFill>
              </a:rPr>
              <a:t>Cache</a:t>
            </a:r>
            <a:r>
              <a:rPr lang="zh-CN" altLang="en-US" dirty="0">
                <a:solidFill>
                  <a:srgbClr val="C00000"/>
                </a:solidFill>
              </a:rPr>
              <a:t>；</a:t>
            </a:r>
            <a:endParaRPr lang="zh-CN" altLang="en-US" dirty="0">
              <a:solidFill>
                <a:srgbClr val="C00000"/>
              </a:solidFill>
            </a:endParaRPr>
          </a:p>
          <a:p>
            <a:pPr>
              <a:buFont typeface="Wingdings" panose="05000000000000000000" pitchFamily="2" charset="2"/>
              <a:buChar char="l"/>
              <a:defRPr/>
            </a:pPr>
            <a:r>
              <a:rPr lang="zh-CN" altLang="en-US" dirty="0"/>
              <a:t>采用高速器件提高速度；</a:t>
            </a:r>
            <a:endParaRPr lang="zh-CN" altLang="en-US" dirty="0"/>
          </a:p>
          <a:p>
            <a:pPr>
              <a:buFont typeface="Wingdings" panose="05000000000000000000" pitchFamily="2" charset="2"/>
              <a:buChar char="l"/>
              <a:defRPr/>
            </a:pPr>
            <a:r>
              <a:rPr lang="zh-CN" altLang="en-US" dirty="0"/>
              <a:t>采用双端口存储器；</a:t>
            </a:r>
            <a:endParaRPr lang="zh-CN" altLang="en-US" dirty="0"/>
          </a:p>
          <a:p>
            <a:pPr>
              <a:buFont typeface="Wingdings" panose="05000000000000000000" pitchFamily="2" charset="2"/>
              <a:buChar char="l"/>
              <a:defRPr/>
            </a:pPr>
            <a:r>
              <a:rPr lang="zh-CN" altLang="en-US" dirty="0"/>
              <a:t>增加字长，在每个存储周期中存取多个字；</a:t>
            </a:r>
            <a:endParaRPr lang="zh-CN" altLang="en-US" dirty="0"/>
          </a:p>
          <a:p>
            <a:pPr>
              <a:buFont typeface="Wingdings" panose="05000000000000000000" pitchFamily="2" charset="2"/>
              <a:buChar char="l"/>
              <a:defRPr/>
            </a:pPr>
            <a:r>
              <a:rPr lang="zh-CN" altLang="en-US" dirty="0"/>
              <a:t>将主存划分为多个模块，多模块并行。</a:t>
            </a:r>
            <a:endParaRPr lang="zh-CN" altLang="en-US" dirty="0"/>
          </a:p>
          <a:p>
            <a:pPr marL="0" indent="0">
              <a:buNone/>
              <a:defRPr/>
            </a:pPr>
            <a:endParaRPr lang="zh-CN" altLang="en-US" dirty="0"/>
          </a:p>
          <a:p>
            <a:endParaRPr lang="zh-CN" altLang="en-US" dirty="0"/>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369" name="标题 1"/>
          <p:cNvSpPr>
            <a:spLocks noGrp="1"/>
          </p:cNvSpPr>
          <p:nvPr>
            <p:ph type="title"/>
          </p:nvPr>
        </p:nvSpPr>
        <p:spPr/>
        <p:txBody>
          <a:bodyPr/>
          <a:lstStyle/>
          <a:p>
            <a:r>
              <a:rPr lang="en-US" altLang="zh-CN"/>
              <a:t>EDRAM</a:t>
            </a:r>
            <a:r>
              <a:rPr lang="zh-CN" altLang="en-US"/>
              <a:t>芯片（增强型</a:t>
            </a:r>
            <a:r>
              <a:rPr lang="en-US" altLang="zh-CN"/>
              <a:t>DRAM</a:t>
            </a:r>
            <a:r>
              <a:rPr lang="zh-CN" altLang="en-US"/>
              <a:t>）</a:t>
            </a:r>
            <a:r>
              <a:rPr lang="en-US" altLang="zh-CN"/>
              <a:t>1M×4</a:t>
            </a:r>
            <a:r>
              <a:rPr lang="zh-CN" altLang="en-US"/>
              <a:t>位</a:t>
            </a:r>
            <a:endParaRPr lang="zh-CN" altLang="en-US"/>
          </a:p>
        </p:txBody>
      </p:sp>
      <p:sp>
        <p:nvSpPr>
          <p:cNvPr id="4" name="Rectangle 3"/>
          <p:cNvSpPr>
            <a:spLocks noChangeArrowheads="1"/>
          </p:cNvSpPr>
          <p:nvPr/>
        </p:nvSpPr>
        <p:spPr bwMode="auto">
          <a:xfrm>
            <a:off x="1905000" y="6096000"/>
            <a:ext cx="8153400" cy="369332"/>
          </a:xfrm>
          <a:prstGeom prst="rect">
            <a:avLst/>
          </a:prstGeom>
          <a:noFill/>
          <a:ln w="3175" algn="ctr">
            <a:noFill/>
            <a:miter lim="800000"/>
          </a:ln>
          <a:effectLst/>
        </p:spPr>
        <p:txBody>
          <a:bodyPr>
            <a:spAutoFit/>
          </a:bodyPr>
          <a:lstStyle/>
          <a:p>
            <a:pPr algn="ctr">
              <a:lnSpc>
                <a:spcPct val="90000"/>
              </a:lnSpc>
              <a:spcBef>
                <a:spcPct val="20000"/>
              </a:spcBef>
              <a:buClr>
                <a:schemeClr val="hlink"/>
              </a:buClr>
              <a:buSzPct val="65000"/>
              <a:buFont typeface="Wingdings" panose="05000000000000000000" pitchFamily="2" charset="2"/>
              <a:buNone/>
              <a:defRPr/>
            </a:pPr>
            <a:r>
              <a:rPr lang="zh-CN" altLang="en-US" sz="2000" b="1" dirty="0">
                <a:solidFill>
                  <a:srgbClr val="C00000"/>
                </a:solidFill>
                <a:latin typeface="+mn-ea"/>
              </a:rPr>
              <a:t>在</a:t>
            </a:r>
            <a:r>
              <a:rPr lang="en-US" altLang="zh-CN" sz="2000" b="1" dirty="0">
                <a:solidFill>
                  <a:srgbClr val="C00000"/>
                </a:solidFill>
                <a:latin typeface="+mn-ea"/>
              </a:rPr>
              <a:t>DRAM</a:t>
            </a:r>
            <a:r>
              <a:rPr lang="zh-CN" altLang="en-US" sz="2000" b="1" dirty="0">
                <a:solidFill>
                  <a:srgbClr val="C00000"/>
                </a:solidFill>
                <a:latin typeface="+mn-ea"/>
              </a:rPr>
              <a:t>芯片中增加小容量的</a:t>
            </a:r>
            <a:r>
              <a:rPr lang="en-US" altLang="zh-CN" sz="2000" b="1" dirty="0">
                <a:solidFill>
                  <a:srgbClr val="C00000"/>
                </a:solidFill>
                <a:latin typeface="+mn-ea"/>
              </a:rPr>
              <a:t>SRAM Cache</a:t>
            </a:r>
            <a:endParaRPr lang="en-US" altLang="zh-CN" sz="2000" b="1" dirty="0">
              <a:solidFill>
                <a:srgbClr val="C00000"/>
              </a:solidFill>
              <a:latin typeface="+mn-ea"/>
            </a:endParaRPr>
          </a:p>
        </p:txBody>
      </p:sp>
      <p:sp>
        <p:nvSpPr>
          <p:cNvPr id="5" name="Rectangle 5"/>
          <p:cNvSpPr>
            <a:spLocks noChangeArrowheads="1"/>
          </p:cNvSpPr>
          <p:nvPr/>
        </p:nvSpPr>
        <p:spPr bwMode="auto">
          <a:xfrm>
            <a:off x="32908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endParaRPr lang="zh-CN" altLang="en-US" sz="1400" b="1">
              <a:solidFill>
                <a:schemeClr val="bg1"/>
              </a:solidFill>
              <a:latin typeface="+mn-ea"/>
            </a:endParaRPr>
          </a:p>
        </p:txBody>
      </p:sp>
      <p:sp>
        <p:nvSpPr>
          <p:cNvPr id="6" name="Rectangle 6"/>
          <p:cNvSpPr>
            <a:spLocks noChangeArrowheads="1"/>
          </p:cNvSpPr>
          <p:nvPr/>
        </p:nvSpPr>
        <p:spPr bwMode="auto">
          <a:xfrm>
            <a:off x="32908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行地址锁存器</a:t>
            </a:r>
            <a:endParaRPr lang="zh-CN" altLang="en-US" sz="1400" b="1">
              <a:solidFill>
                <a:schemeClr val="bg1"/>
              </a:solidFill>
              <a:latin typeface="+mn-ea"/>
            </a:endParaRPr>
          </a:p>
        </p:txBody>
      </p:sp>
      <p:sp>
        <p:nvSpPr>
          <p:cNvPr id="7" name="Rectangle 7"/>
          <p:cNvSpPr>
            <a:spLocks noChangeArrowheads="1"/>
          </p:cNvSpPr>
          <p:nvPr/>
        </p:nvSpPr>
        <p:spPr bwMode="auto">
          <a:xfrm>
            <a:off x="32908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最后读出行</a:t>
            </a:r>
            <a:endParaRPr lang="zh-CN" altLang="en-US" sz="1400" b="1">
              <a:solidFill>
                <a:schemeClr val="bg1"/>
              </a:solidFill>
              <a:latin typeface="+mn-ea"/>
            </a:endParaRPr>
          </a:p>
          <a:p>
            <a:pPr algn="ctr"/>
            <a:r>
              <a:rPr lang="zh-CN" altLang="en-US" sz="1400" b="1">
                <a:solidFill>
                  <a:schemeClr val="bg1"/>
                </a:solidFill>
                <a:latin typeface="+mn-ea"/>
              </a:rPr>
              <a:t>地址锁存器</a:t>
            </a:r>
            <a:endParaRPr lang="zh-CN" altLang="en-US" sz="1400" b="1">
              <a:solidFill>
                <a:schemeClr val="bg1"/>
              </a:solidFill>
              <a:latin typeface="+mn-ea"/>
            </a:endParaRPr>
          </a:p>
        </p:txBody>
      </p:sp>
      <p:sp>
        <p:nvSpPr>
          <p:cNvPr id="8" name="Rectangle 11"/>
          <p:cNvSpPr>
            <a:spLocks noChangeArrowheads="1"/>
          </p:cNvSpPr>
          <p:nvPr/>
        </p:nvSpPr>
        <p:spPr bwMode="auto">
          <a:xfrm>
            <a:off x="59197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a:latin typeface="+mn-ea"/>
              </a:rPr>
              <a:t>读出放大和列写选择</a:t>
            </a:r>
            <a:endParaRPr lang="zh-CN" altLang="en-US" sz="1400">
              <a:latin typeface="+mn-ea"/>
            </a:endParaRPr>
          </a:p>
        </p:txBody>
      </p:sp>
      <p:grpSp>
        <p:nvGrpSpPr>
          <p:cNvPr id="9" name="Group 64"/>
          <p:cNvGrpSpPr/>
          <p:nvPr/>
        </p:nvGrpSpPr>
        <p:grpSpPr bwMode="auto">
          <a:xfrm>
            <a:off x="7824788" y="1371600"/>
            <a:ext cx="2690812" cy="2209800"/>
            <a:chOff x="3969" y="864"/>
            <a:chExt cx="1695" cy="1392"/>
          </a:xfrm>
        </p:grpSpPr>
        <p:sp>
          <p:nvSpPr>
            <p:cNvPr id="186434" name="Rectangle 14"/>
            <p:cNvSpPr>
              <a:spLocks noChangeArrowheads="1"/>
            </p:cNvSpPr>
            <p:nvPr/>
          </p:nvSpPr>
          <p:spPr bwMode="auto">
            <a:xfrm>
              <a:off x="4449" y="864"/>
              <a:ext cx="720" cy="1392"/>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a:latin typeface="+mn-ea"/>
                </a:rPr>
                <a:t>I/O</a:t>
              </a:r>
              <a:r>
                <a:rPr lang="zh-CN" altLang="en-US" sz="1400">
                  <a:latin typeface="+mn-ea"/>
                </a:rPr>
                <a:t>控制</a:t>
              </a:r>
              <a:endParaRPr lang="zh-CN" altLang="en-US" sz="1400">
                <a:latin typeface="+mn-ea"/>
              </a:endParaRPr>
            </a:p>
            <a:p>
              <a:pPr algn="ctr"/>
              <a:r>
                <a:rPr lang="zh-CN" altLang="en-US" sz="1400">
                  <a:latin typeface="+mn-ea"/>
                </a:rPr>
                <a:t>和</a:t>
              </a:r>
              <a:endParaRPr lang="zh-CN" altLang="en-US" sz="1400">
                <a:latin typeface="+mn-ea"/>
              </a:endParaRPr>
            </a:p>
            <a:p>
              <a:pPr algn="ctr"/>
              <a:r>
                <a:rPr lang="zh-CN" altLang="en-US" sz="1400">
                  <a:latin typeface="+mn-ea"/>
                </a:rPr>
                <a:t>数据锁存器</a:t>
              </a:r>
              <a:endParaRPr lang="zh-CN" altLang="en-US" sz="1400">
                <a:latin typeface="+mn-ea"/>
              </a:endParaRPr>
            </a:p>
          </p:txBody>
        </p:sp>
        <p:sp>
          <p:nvSpPr>
            <p:cNvPr id="186435" name="Line 15"/>
            <p:cNvSpPr>
              <a:spLocks noChangeShapeType="1"/>
            </p:cNvSpPr>
            <p:nvPr/>
          </p:nvSpPr>
          <p:spPr bwMode="auto">
            <a:xfrm>
              <a:off x="3969" y="1248"/>
              <a:ext cx="495" cy="1"/>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86436" name="Line 16"/>
            <p:cNvSpPr>
              <a:spLocks noChangeShapeType="1"/>
            </p:cNvSpPr>
            <p:nvPr/>
          </p:nvSpPr>
          <p:spPr bwMode="auto">
            <a:xfrm flipH="1">
              <a:off x="3984" y="2112"/>
              <a:ext cx="480" cy="0"/>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86437" name="Line 17"/>
            <p:cNvSpPr>
              <a:spLocks noChangeShapeType="1"/>
            </p:cNvSpPr>
            <p:nvPr/>
          </p:nvSpPr>
          <p:spPr bwMode="auto">
            <a:xfrm flipH="1">
              <a:off x="5169" y="1536"/>
              <a:ext cx="495" cy="1"/>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grpSp>
        <p:nvGrpSpPr>
          <p:cNvPr id="14" name="Group 69"/>
          <p:cNvGrpSpPr/>
          <p:nvPr/>
        </p:nvGrpSpPr>
        <p:grpSpPr bwMode="auto">
          <a:xfrm>
            <a:off x="5005388" y="1752600"/>
            <a:ext cx="328612" cy="3657600"/>
            <a:chOff x="2193" y="1104"/>
            <a:chExt cx="207" cy="2304"/>
          </a:xfrm>
        </p:grpSpPr>
        <p:sp>
          <p:nvSpPr>
            <p:cNvPr id="186428" name="Line 18"/>
            <p:cNvSpPr>
              <a:spLocks noChangeShapeType="1"/>
            </p:cNvSpPr>
            <p:nvPr/>
          </p:nvSpPr>
          <p:spPr bwMode="auto">
            <a:xfrm flipH="1">
              <a:off x="2193" y="1104"/>
              <a:ext cx="207"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29" name="Line 19"/>
            <p:cNvSpPr>
              <a:spLocks noChangeShapeType="1"/>
            </p:cNvSpPr>
            <p:nvPr/>
          </p:nvSpPr>
          <p:spPr bwMode="auto">
            <a:xfrm flipH="1">
              <a:off x="2193" y="1536"/>
              <a:ext cx="207"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30" name="Line 20"/>
            <p:cNvSpPr>
              <a:spLocks noChangeShapeType="1"/>
            </p:cNvSpPr>
            <p:nvPr/>
          </p:nvSpPr>
          <p:spPr bwMode="auto">
            <a:xfrm flipH="1">
              <a:off x="2193" y="2208"/>
              <a:ext cx="207"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31" name="Line 21"/>
            <p:cNvSpPr>
              <a:spLocks noChangeShapeType="1"/>
            </p:cNvSpPr>
            <p:nvPr/>
          </p:nvSpPr>
          <p:spPr bwMode="auto">
            <a:xfrm flipH="1">
              <a:off x="2193" y="3024"/>
              <a:ext cx="207"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32" name="Line 22"/>
            <p:cNvSpPr>
              <a:spLocks noChangeShapeType="1"/>
            </p:cNvSpPr>
            <p:nvPr/>
          </p:nvSpPr>
          <p:spPr bwMode="auto">
            <a:xfrm flipH="1">
              <a:off x="2193" y="3408"/>
              <a:ext cx="207"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33" name="Line 30"/>
            <p:cNvSpPr>
              <a:spLocks noChangeShapeType="1"/>
            </p:cNvSpPr>
            <p:nvPr/>
          </p:nvSpPr>
          <p:spPr bwMode="auto">
            <a:xfrm flipV="1">
              <a:off x="2400" y="1104"/>
              <a:ext cx="0" cy="2304"/>
            </a:xfrm>
            <a:prstGeom prst="line">
              <a:avLst/>
            </a:prstGeom>
            <a:noFill/>
            <a:ln w="19050">
              <a:solidFill>
                <a:schemeClr val="tx1"/>
              </a:solidFill>
              <a:round/>
            </a:ln>
          </p:spPr>
          <p:txBody>
            <a:bodyPr/>
            <a:lstStyle/>
            <a:p>
              <a:endParaRPr lang="zh-CN" altLang="en-US">
                <a:latin typeface="+mn-ea"/>
              </a:endParaRPr>
            </a:p>
          </p:txBody>
        </p:sp>
      </p:grpSp>
      <p:sp>
        <p:nvSpPr>
          <p:cNvPr id="21" name="Line 32"/>
          <p:cNvSpPr>
            <a:spLocks noChangeShapeType="1"/>
          </p:cNvSpPr>
          <p:nvPr/>
        </p:nvSpPr>
        <p:spPr bwMode="auto">
          <a:xfrm rot="5400000" flipH="1">
            <a:off x="65738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nvGrpSpPr>
          <p:cNvPr id="22" name="Group 62"/>
          <p:cNvGrpSpPr/>
          <p:nvPr/>
        </p:nvGrpSpPr>
        <p:grpSpPr bwMode="auto">
          <a:xfrm>
            <a:off x="5919788" y="1371600"/>
            <a:ext cx="1928812" cy="1752600"/>
            <a:chOff x="2769" y="864"/>
            <a:chExt cx="1215" cy="1104"/>
          </a:xfrm>
        </p:grpSpPr>
        <p:sp>
          <p:nvSpPr>
            <p:cNvPr id="186425" name="Rectangle 9"/>
            <p:cNvSpPr>
              <a:spLocks noChangeArrowheads="1"/>
            </p:cNvSpPr>
            <p:nvPr/>
          </p:nvSpPr>
          <p:spPr bwMode="auto">
            <a:xfrm>
              <a:off x="2769" y="864"/>
              <a:ext cx="1215" cy="264"/>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a:latin typeface="+mn-ea"/>
                </a:rPr>
                <a:t>列译码器</a:t>
              </a:r>
              <a:endParaRPr lang="zh-CN" altLang="en-US" sz="1400">
                <a:latin typeface="+mn-ea"/>
              </a:endParaRPr>
            </a:p>
          </p:txBody>
        </p:sp>
        <p:sp>
          <p:nvSpPr>
            <p:cNvPr id="186426" name="Rectangle 10"/>
            <p:cNvSpPr>
              <a:spLocks noChangeArrowheads="1"/>
            </p:cNvSpPr>
            <p:nvPr/>
          </p:nvSpPr>
          <p:spPr bwMode="auto">
            <a:xfrm>
              <a:off x="2769" y="1104"/>
              <a:ext cx="1215" cy="528"/>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dirty="0">
                  <a:latin typeface="+mn-ea"/>
                </a:rPr>
                <a:t>512×4 </a:t>
              </a:r>
              <a:r>
                <a:rPr lang="en-US" altLang="zh-CN" sz="1400">
                  <a:latin typeface="+mn-ea"/>
                </a:rPr>
                <a:t>SRAM Cache</a:t>
              </a:r>
              <a:endParaRPr lang="en-US" altLang="zh-CN" sz="1400" dirty="0">
                <a:latin typeface="+mn-ea"/>
              </a:endParaRPr>
            </a:p>
            <a:p>
              <a:pPr algn="ctr"/>
              <a:r>
                <a:rPr lang="zh-CN" altLang="en-US" sz="1400" dirty="0">
                  <a:latin typeface="+mn-ea"/>
                </a:rPr>
                <a:t>最后读出行</a:t>
              </a:r>
              <a:endParaRPr lang="zh-CN" altLang="en-US" sz="1400" dirty="0">
                <a:latin typeface="+mn-ea"/>
              </a:endParaRPr>
            </a:p>
          </p:txBody>
        </p:sp>
        <p:sp>
          <p:nvSpPr>
            <p:cNvPr id="186427" name="Line 33"/>
            <p:cNvSpPr>
              <a:spLocks noChangeShapeType="1"/>
            </p:cNvSpPr>
            <p:nvPr/>
          </p:nvSpPr>
          <p:spPr bwMode="auto">
            <a:xfrm rot="5400000" flipH="1">
              <a:off x="3194" y="1800"/>
              <a:ext cx="336"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grpSp>
      <p:grpSp>
        <p:nvGrpSpPr>
          <p:cNvPr id="26" name="Group 66"/>
          <p:cNvGrpSpPr/>
          <p:nvPr/>
        </p:nvGrpSpPr>
        <p:grpSpPr bwMode="auto">
          <a:xfrm>
            <a:off x="2209800" y="1371600"/>
            <a:ext cx="2795588" cy="533400"/>
            <a:chOff x="432" y="864"/>
            <a:chExt cx="1761" cy="336"/>
          </a:xfrm>
        </p:grpSpPr>
        <p:sp>
          <p:nvSpPr>
            <p:cNvPr id="186422" name="Rectangle 4"/>
            <p:cNvSpPr>
              <a:spLocks noChangeArrowheads="1"/>
            </p:cNvSpPr>
            <p:nvPr/>
          </p:nvSpPr>
          <p:spPr bwMode="auto">
            <a:xfrm>
              <a:off x="1113" y="864"/>
              <a:ext cx="1080" cy="336"/>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endParaRPr lang="zh-CN" altLang="en-US" sz="1400" b="1">
                <a:solidFill>
                  <a:schemeClr val="bg1"/>
                </a:solidFill>
                <a:latin typeface="+mn-ea"/>
              </a:endParaRPr>
            </a:p>
          </p:txBody>
        </p:sp>
        <p:sp>
          <p:nvSpPr>
            <p:cNvPr id="186423" name="Text Box 37"/>
            <p:cNvSpPr txBox="1">
              <a:spLocks noChangeArrowheads="1"/>
            </p:cNvSpPr>
            <p:nvPr/>
          </p:nvSpPr>
          <p:spPr bwMode="auto">
            <a:xfrm>
              <a:off x="432" y="864"/>
              <a:ext cx="528" cy="330"/>
            </a:xfrm>
            <a:prstGeom prst="rect">
              <a:avLst/>
            </a:prstGeom>
            <a:noFill/>
            <a:ln w="9525">
              <a:noFill/>
              <a:miter lim="800000"/>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6424" name="Line 38"/>
            <p:cNvSpPr>
              <a:spLocks noChangeShapeType="1"/>
            </p:cNvSpPr>
            <p:nvPr/>
          </p:nvSpPr>
          <p:spPr bwMode="auto">
            <a:xfrm>
              <a:off x="912" y="960"/>
              <a:ext cx="192" cy="0"/>
            </a:xfrm>
            <a:prstGeom prst="line">
              <a:avLst/>
            </a:prstGeom>
            <a:noFill/>
            <a:ln w="19050">
              <a:solidFill>
                <a:schemeClr val="tx1"/>
              </a:solidFill>
              <a:round/>
              <a:tailEnd type="triangle" w="med" len="med"/>
            </a:ln>
          </p:spPr>
          <p:txBody>
            <a:bodyPr/>
            <a:lstStyle/>
            <a:p>
              <a:endParaRPr lang="zh-CN" altLang="en-US">
                <a:latin typeface="+mn-ea"/>
              </a:endParaRPr>
            </a:p>
          </p:txBody>
        </p:sp>
      </p:grpSp>
      <p:grpSp>
        <p:nvGrpSpPr>
          <p:cNvPr id="30" name="Group 63"/>
          <p:cNvGrpSpPr/>
          <p:nvPr/>
        </p:nvGrpSpPr>
        <p:grpSpPr bwMode="auto">
          <a:xfrm>
            <a:off x="2209800" y="4976813"/>
            <a:ext cx="3709988" cy="814388"/>
            <a:chOff x="432" y="3135"/>
            <a:chExt cx="2337" cy="513"/>
          </a:xfrm>
        </p:grpSpPr>
        <p:sp>
          <p:nvSpPr>
            <p:cNvPr id="186417" name="Rectangle 8"/>
            <p:cNvSpPr>
              <a:spLocks noChangeArrowheads="1"/>
            </p:cNvSpPr>
            <p:nvPr/>
          </p:nvSpPr>
          <p:spPr bwMode="auto">
            <a:xfrm>
              <a:off x="1113" y="3264"/>
              <a:ext cx="1080" cy="384"/>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endParaRPr lang="zh-CN" altLang="en-US" sz="1400" b="1">
                <a:solidFill>
                  <a:schemeClr val="bg1"/>
                </a:solidFill>
                <a:latin typeface="+mn-ea"/>
              </a:endParaRPr>
            </a:p>
          </p:txBody>
        </p:sp>
        <p:sp>
          <p:nvSpPr>
            <p:cNvPr id="186418" name="Line 23"/>
            <p:cNvSpPr>
              <a:spLocks noChangeShapeType="1"/>
            </p:cNvSpPr>
            <p:nvPr/>
          </p:nvSpPr>
          <p:spPr bwMode="auto">
            <a:xfrm flipH="1">
              <a:off x="2193" y="3552"/>
              <a:ext cx="576"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6419" name="Line 35"/>
            <p:cNvSpPr>
              <a:spLocks noChangeShapeType="1"/>
            </p:cNvSpPr>
            <p:nvPr/>
          </p:nvSpPr>
          <p:spPr bwMode="auto">
            <a:xfrm>
              <a:off x="912" y="3360"/>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20" name="Line 36"/>
            <p:cNvSpPr>
              <a:spLocks noChangeShapeType="1"/>
            </p:cNvSpPr>
            <p:nvPr/>
          </p:nvSpPr>
          <p:spPr bwMode="auto">
            <a:xfrm>
              <a:off x="912" y="3504"/>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21" name="Text Box 39"/>
            <p:cNvSpPr txBox="1">
              <a:spLocks noChangeArrowheads="1"/>
            </p:cNvSpPr>
            <p:nvPr/>
          </p:nvSpPr>
          <p:spPr bwMode="auto">
            <a:xfrm>
              <a:off x="432" y="3135"/>
              <a:ext cx="528" cy="465"/>
            </a:xfrm>
            <a:prstGeom prst="rect">
              <a:avLst/>
            </a:prstGeom>
            <a:noFill/>
            <a:ln w="9525">
              <a:noFill/>
              <a:miter lim="800000"/>
            </a:ln>
          </p:spPr>
          <p:txBody>
            <a:bodyPr>
              <a:spAutoFit/>
            </a:bodyPr>
            <a:lstStyle/>
            <a:p>
              <a:pPr algn="ctr"/>
              <a:r>
                <a:rPr lang="zh-CN" altLang="en-US" sz="1400" b="1" dirty="0">
                  <a:solidFill>
                    <a:schemeClr val="folHlink"/>
                  </a:solidFill>
                  <a:latin typeface="+mn-ea"/>
                </a:rPr>
                <a:t>行选通   </a:t>
              </a:r>
              <a:r>
                <a:rPr lang="en-US" altLang="zh-CN" sz="1400" b="1" dirty="0">
                  <a:solidFill>
                    <a:schemeClr val="folHlink"/>
                  </a:solidFill>
                  <a:latin typeface="+mn-ea"/>
                </a:rPr>
                <a:t>RAS</a:t>
              </a:r>
              <a:endParaRPr lang="en-US" altLang="zh-CN" sz="1400" b="1" dirty="0">
                <a:solidFill>
                  <a:schemeClr val="folHlink"/>
                </a:solidFill>
                <a:latin typeface="+mn-ea"/>
              </a:endParaRPr>
            </a:p>
            <a:p>
              <a:pPr algn="ctr"/>
              <a:r>
                <a:rPr lang="zh-CN" altLang="en-US" sz="1400" b="1" dirty="0">
                  <a:solidFill>
                    <a:schemeClr val="folHlink"/>
                  </a:solidFill>
                  <a:latin typeface="+mn-ea"/>
                </a:rPr>
                <a:t>刷新</a:t>
              </a:r>
              <a:r>
                <a:rPr lang="en-US" altLang="zh-CN" sz="1400" b="1" dirty="0">
                  <a:solidFill>
                    <a:schemeClr val="folHlink"/>
                  </a:solidFill>
                  <a:latin typeface="+mn-ea"/>
                </a:rPr>
                <a:t>Ref</a:t>
              </a:r>
              <a:endParaRPr lang="en-US" altLang="zh-CN" sz="1400" b="1" baseline="-25000" dirty="0">
                <a:solidFill>
                  <a:schemeClr val="folHlink"/>
                </a:solidFill>
                <a:latin typeface="+mn-ea"/>
              </a:endParaRPr>
            </a:p>
          </p:txBody>
        </p:sp>
      </p:grpSp>
      <p:grpSp>
        <p:nvGrpSpPr>
          <p:cNvPr id="36" name="Group 68"/>
          <p:cNvGrpSpPr/>
          <p:nvPr/>
        </p:nvGrpSpPr>
        <p:grpSpPr bwMode="auto">
          <a:xfrm>
            <a:off x="2141539" y="1752600"/>
            <a:ext cx="1135063" cy="2895600"/>
            <a:chOff x="389" y="1104"/>
            <a:chExt cx="715" cy="1824"/>
          </a:xfrm>
        </p:grpSpPr>
        <p:sp>
          <p:nvSpPr>
            <p:cNvPr id="186410" name="Line 25"/>
            <p:cNvSpPr>
              <a:spLocks noChangeShapeType="1"/>
            </p:cNvSpPr>
            <p:nvPr/>
          </p:nvSpPr>
          <p:spPr bwMode="auto">
            <a:xfrm>
              <a:off x="912" y="1104"/>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11" name="Line 26"/>
            <p:cNvSpPr>
              <a:spLocks noChangeShapeType="1"/>
            </p:cNvSpPr>
            <p:nvPr/>
          </p:nvSpPr>
          <p:spPr bwMode="auto">
            <a:xfrm>
              <a:off x="912" y="1584"/>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12" name="Line 27"/>
            <p:cNvSpPr>
              <a:spLocks noChangeShapeType="1"/>
            </p:cNvSpPr>
            <p:nvPr/>
          </p:nvSpPr>
          <p:spPr bwMode="auto">
            <a:xfrm>
              <a:off x="912" y="2256"/>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13" name="Line 28"/>
            <p:cNvSpPr>
              <a:spLocks noChangeShapeType="1"/>
            </p:cNvSpPr>
            <p:nvPr/>
          </p:nvSpPr>
          <p:spPr bwMode="auto">
            <a:xfrm>
              <a:off x="912" y="2928"/>
              <a:ext cx="19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6414" name="Line 29"/>
            <p:cNvSpPr>
              <a:spLocks noChangeShapeType="1"/>
            </p:cNvSpPr>
            <p:nvPr/>
          </p:nvSpPr>
          <p:spPr bwMode="auto">
            <a:xfrm flipH="1">
              <a:off x="912" y="1104"/>
              <a:ext cx="0" cy="1824"/>
            </a:xfrm>
            <a:prstGeom prst="line">
              <a:avLst/>
            </a:prstGeom>
            <a:noFill/>
            <a:ln w="19050">
              <a:solidFill>
                <a:schemeClr val="tx1"/>
              </a:solidFill>
              <a:round/>
            </a:ln>
          </p:spPr>
          <p:txBody>
            <a:bodyPr/>
            <a:lstStyle/>
            <a:p>
              <a:endParaRPr lang="zh-CN" altLang="en-US">
                <a:latin typeface="+mn-ea"/>
              </a:endParaRPr>
            </a:p>
          </p:txBody>
        </p:sp>
        <p:sp>
          <p:nvSpPr>
            <p:cNvPr id="186415" name="Line 34"/>
            <p:cNvSpPr>
              <a:spLocks noChangeShapeType="1"/>
            </p:cNvSpPr>
            <p:nvPr/>
          </p:nvSpPr>
          <p:spPr bwMode="auto">
            <a:xfrm flipH="1">
              <a:off x="480" y="2112"/>
              <a:ext cx="432"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6416" name="Text Box 40"/>
            <p:cNvSpPr txBox="1">
              <a:spLocks noChangeArrowheads="1"/>
            </p:cNvSpPr>
            <p:nvPr/>
          </p:nvSpPr>
          <p:spPr bwMode="auto">
            <a:xfrm>
              <a:off x="389" y="1934"/>
              <a:ext cx="624" cy="368"/>
            </a:xfrm>
            <a:prstGeom prst="rect">
              <a:avLst/>
            </a:prstGeom>
            <a:noFill/>
            <a:ln w="9525">
              <a:noFill/>
              <a:miter lim="800000"/>
            </a:ln>
          </p:spPr>
          <p:txBody>
            <a:bodyPr>
              <a:spAutoFit/>
            </a:bodyPr>
            <a:lstStyle/>
            <a:p>
              <a:pPr algn="ctr"/>
              <a:r>
                <a:rPr lang="zh-CN" altLang="en-US" sz="1400" b="1" dirty="0">
                  <a:solidFill>
                    <a:schemeClr val="folHlink"/>
                  </a:solidFill>
                  <a:latin typeface="+mn-ea"/>
                </a:rPr>
                <a:t>地址</a:t>
              </a:r>
              <a:endParaRPr lang="zh-CN" altLang="en-US" sz="1400" b="1" dirty="0">
                <a:solidFill>
                  <a:schemeClr val="folHlink"/>
                </a:solidFill>
                <a:latin typeface="+mn-ea"/>
              </a:endParaRP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a:t>
              </a:r>
              <a:r>
                <a:rPr lang="en-US" altLang="zh-CN" sz="1400" b="1" baseline="-25000" dirty="0">
                  <a:solidFill>
                    <a:schemeClr val="folHlink"/>
                  </a:solidFill>
                  <a:latin typeface="+mn-ea"/>
                </a:rPr>
                <a:t>10</a:t>
              </a:r>
              <a:endParaRPr lang="en-US" altLang="zh-CN" sz="1400" b="1" baseline="-25000" dirty="0">
                <a:solidFill>
                  <a:schemeClr val="folHlink"/>
                </a:solidFill>
                <a:latin typeface="+mn-ea"/>
              </a:endParaRPr>
            </a:p>
          </p:txBody>
        </p:sp>
      </p:grpSp>
      <p:grpSp>
        <p:nvGrpSpPr>
          <p:cNvPr id="44" name="Group 67"/>
          <p:cNvGrpSpPr/>
          <p:nvPr/>
        </p:nvGrpSpPr>
        <p:grpSpPr bwMode="auto">
          <a:xfrm>
            <a:off x="4953000" y="914400"/>
            <a:ext cx="1219200" cy="609600"/>
            <a:chOff x="2160" y="576"/>
            <a:chExt cx="768" cy="384"/>
          </a:xfrm>
        </p:grpSpPr>
        <p:sp>
          <p:nvSpPr>
            <p:cNvPr id="186408" name="Line 31"/>
            <p:cNvSpPr>
              <a:spLocks noChangeShapeType="1"/>
            </p:cNvSpPr>
            <p:nvPr/>
          </p:nvSpPr>
          <p:spPr bwMode="auto">
            <a:xfrm flipH="1">
              <a:off x="2208" y="960"/>
              <a:ext cx="576"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6409" name="Text Box 41"/>
            <p:cNvSpPr txBox="1">
              <a:spLocks noChangeArrowheads="1"/>
            </p:cNvSpPr>
            <p:nvPr/>
          </p:nvSpPr>
          <p:spPr bwMode="auto">
            <a:xfrm>
              <a:off x="2160" y="576"/>
              <a:ext cx="768" cy="330"/>
            </a:xfrm>
            <a:prstGeom prst="rect">
              <a:avLst/>
            </a:prstGeom>
            <a:noFill/>
            <a:ln w="9525">
              <a:noFill/>
              <a:miter lim="800000"/>
            </a:ln>
          </p:spPr>
          <p:txBody>
            <a:bodyPr>
              <a:spAutoFit/>
            </a:bodyPr>
            <a:lstStyle/>
            <a:p>
              <a:pPr algn="ctr"/>
              <a:r>
                <a:rPr lang="zh-CN" altLang="en-US" sz="1400" b="1" dirty="0">
                  <a:solidFill>
                    <a:schemeClr val="folHlink"/>
                  </a:solidFill>
                  <a:latin typeface="+mn-ea"/>
                </a:rPr>
                <a:t>列地址</a:t>
              </a:r>
              <a:endParaRPr lang="zh-CN" altLang="en-US" sz="1400" b="1" dirty="0">
                <a:solidFill>
                  <a:schemeClr val="folHlink"/>
                </a:solidFill>
                <a:latin typeface="+mn-ea"/>
              </a:endParaRP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grpSp>
      <p:grpSp>
        <p:nvGrpSpPr>
          <p:cNvPr id="47" name="Group 61"/>
          <p:cNvGrpSpPr/>
          <p:nvPr/>
        </p:nvGrpSpPr>
        <p:grpSpPr bwMode="auto">
          <a:xfrm>
            <a:off x="4953000" y="3871914"/>
            <a:ext cx="1219200" cy="623887"/>
            <a:chOff x="2160" y="2439"/>
            <a:chExt cx="768" cy="393"/>
          </a:xfrm>
        </p:grpSpPr>
        <p:sp>
          <p:nvSpPr>
            <p:cNvPr id="186406" name="Line 24"/>
            <p:cNvSpPr>
              <a:spLocks noChangeShapeType="1"/>
            </p:cNvSpPr>
            <p:nvPr/>
          </p:nvSpPr>
          <p:spPr bwMode="auto">
            <a:xfrm flipH="1">
              <a:off x="2193" y="2832"/>
              <a:ext cx="576"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6407" name="Text Box 42"/>
            <p:cNvSpPr txBox="1">
              <a:spLocks noChangeArrowheads="1"/>
            </p:cNvSpPr>
            <p:nvPr/>
          </p:nvSpPr>
          <p:spPr bwMode="auto">
            <a:xfrm>
              <a:off x="2160" y="2439"/>
              <a:ext cx="768" cy="330"/>
            </a:xfrm>
            <a:prstGeom prst="rect">
              <a:avLst/>
            </a:prstGeom>
            <a:noFill/>
            <a:ln w="9525">
              <a:noFill/>
              <a:miter lim="800000"/>
            </a:ln>
          </p:spPr>
          <p:txBody>
            <a:bodyPr>
              <a:spAutoFit/>
            </a:bodyPr>
            <a:lstStyle/>
            <a:p>
              <a:pPr algn="ctr"/>
              <a:r>
                <a:rPr lang="zh-CN" altLang="en-US" sz="1400" b="1" dirty="0">
                  <a:solidFill>
                    <a:schemeClr val="folHlink"/>
                  </a:solidFill>
                  <a:latin typeface="+mn-ea"/>
                </a:rPr>
                <a:t>行地址</a:t>
              </a:r>
              <a:endParaRPr lang="zh-CN" altLang="en-US" sz="1400" b="1" dirty="0">
                <a:solidFill>
                  <a:schemeClr val="folHlink"/>
                </a:solidFill>
                <a:latin typeface="+mn-ea"/>
              </a:endParaRPr>
            </a:p>
            <a:p>
              <a:pPr algn="ctr"/>
              <a:r>
                <a:rPr lang="en-US" altLang="zh-CN" sz="1400" b="1" dirty="0">
                  <a:solidFill>
                    <a:schemeClr val="folHlink"/>
                  </a:solidFill>
                  <a:latin typeface="+mn-ea"/>
                </a:rPr>
                <a:t>RA</a:t>
              </a:r>
              <a:r>
                <a:rPr lang="en-US" altLang="zh-CN" sz="1400" b="1" baseline="-25000" dirty="0">
                  <a:solidFill>
                    <a:schemeClr val="folHlink"/>
                  </a:solidFill>
                  <a:latin typeface="+mn-ea"/>
                </a:rPr>
                <a:t>0</a:t>
              </a:r>
              <a:r>
                <a:rPr lang="en-US" altLang="zh-CN" sz="1400" b="1" dirty="0">
                  <a:solidFill>
                    <a:schemeClr val="folHlink"/>
                  </a:solidFill>
                  <a:latin typeface="+mn-ea"/>
                </a:rPr>
                <a:t>~RA</a:t>
              </a:r>
              <a:r>
                <a:rPr lang="en-US" altLang="zh-CN" sz="1400" b="1" baseline="-25000" dirty="0">
                  <a:solidFill>
                    <a:schemeClr val="folHlink"/>
                  </a:solidFill>
                  <a:latin typeface="+mn-ea"/>
                </a:rPr>
                <a:t>10</a:t>
              </a:r>
              <a:endParaRPr lang="en-US" altLang="zh-CN" sz="1400" b="1" baseline="-25000" dirty="0">
                <a:solidFill>
                  <a:schemeClr val="folHlink"/>
                </a:solidFill>
                <a:latin typeface="+mn-ea"/>
              </a:endParaRPr>
            </a:p>
          </p:txBody>
        </p:sp>
      </p:grpSp>
      <p:grpSp>
        <p:nvGrpSpPr>
          <p:cNvPr id="50" name="Group 65"/>
          <p:cNvGrpSpPr/>
          <p:nvPr/>
        </p:nvGrpSpPr>
        <p:grpSpPr bwMode="auto">
          <a:xfrm>
            <a:off x="5948364" y="4114800"/>
            <a:ext cx="3081337" cy="1676400"/>
            <a:chOff x="2787" y="2592"/>
            <a:chExt cx="1941" cy="1056"/>
          </a:xfrm>
        </p:grpSpPr>
        <p:sp>
          <p:nvSpPr>
            <p:cNvPr id="186386" name="Rectangle 12"/>
            <p:cNvSpPr>
              <a:spLocks noChangeArrowheads="1"/>
            </p:cNvSpPr>
            <p:nvPr/>
          </p:nvSpPr>
          <p:spPr bwMode="auto">
            <a:xfrm>
              <a:off x="3057" y="2592"/>
              <a:ext cx="945" cy="105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DRAM</a:t>
              </a:r>
              <a:r>
                <a:rPr lang="zh-CN" altLang="en-US" sz="1400">
                  <a:latin typeface="+mn-ea"/>
                </a:rPr>
                <a:t>阵列</a:t>
              </a:r>
              <a:endParaRPr lang="zh-CN" altLang="en-US" sz="1400">
                <a:latin typeface="+mn-ea"/>
              </a:endParaRPr>
            </a:p>
            <a:p>
              <a:pPr algn="ctr"/>
              <a:r>
                <a:rPr lang="en-US" altLang="zh-CN" sz="1400">
                  <a:latin typeface="+mn-ea"/>
                </a:rPr>
                <a:t>2048×512×4</a:t>
              </a:r>
              <a:endParaRPr lang="en-US" altLang="zh-CN" sz="1400">
                <a:latin typeface="+mn-ea"/>
              </a:endParaRPr>
            </a:p>
          </p:txBody>
        </p:sp>
        <p:sp>
          <p:nvSpPr>
            <p:cNvPr id="186387" name="Rectangle 13"/>
            <p:cNvSpPr>
              <a:spLocks noChangeArrowheads="1"/>
            </p:cNvSpPr>
            <p:nvPr/>
          </p:nvSpPr>
          <p:spPr bwMode="auto">
            <a:xfrm>
              <a:off x="2787" y="2592"/>
              <a:ext cx="270" cy="1056"/>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a:latin typeface="+mn-ea"/>
                </a:rPr>
                <a:t>行译码器</a:t>
              </a:r>
              <a:endParaRPr lang="zh-CN" altLang="en-US" sz="1400">
                <a:latin typeface="+mn-ea"/>
              </a:endParaRPr>
            </a:p>
          </p:txBody>
        </p:sp>
        <p:sp>
          <p:nvSpPr>
            <p:cNvPr id="186388" name="Rectangle 43"/>
            <p:cNvSpPr>
              <a:spLocks noChangeArrowheads="1"/>
            </p:cNvSpPr>
            <p:nvPr/>
          </p:nvSpPr>
          <p:spPr bwMode="auto">
            <a:xfrm>
              <a:off x="3984" y="259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endParaRPr lang="en-US" altLang="zh-CN" sz="1400">
                <a:latin typeface="+mn-ea"/>
              </a:endParaRPr>
            </a:p>
          </p:txBody>
        </p:sp>
        <p:sp>
          <p:nvSpPr>
            <p:cNvPr id="186389" name="Rectangle 44"/>
            <p:cNvSpPr>
              <a:spLocks noChangeArrowheads="1"/>
            </p:cNvSpPr>
            <p:nvPr/>
          </p:nvSpPr>
          <p:spPr bwMode="auto">
            <a:xfrm>
              <a:off x="3984" y="268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endParaRPr lang="en-US" altLang="zh-CN" sz="1400">
                <a:latin typeface="+mn-ea"/>
              </a:endParaRPr>
            </a:p>
          </p:txBody>
        </p:sp>
        <p:sp>
          <p:nvSpPr>
            <p:cNvPr id="186390" name="Rectangle 45"/>
            <p:cNvSpPr>
              <a:spLocks noChangeArrowheads="1"/>
            </p:cNvSpPr>
            <p:nvPr/>
          </p:nvSpPr>
          <p:spPr bwMode="auto">
            <a:xfrm>
              <a:off x="3984" y="278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endParaRPr lang="en-US" altLang="zh-CN" sz="1400">
                <a:latin typeface="+mn-ea"/>
              </a:endParaRPr>
            </a:p>
          </p:txBody>
        </p:sp>
        <p:sp>
          <p:nvSpPr>
            <p:cNvPr id="186391" name="Rectangle 46"/>
            <p:cNvSpPr>
              <a:spLocks noChangeArrowheads="1"/>
            </p:cNvSpPr>
            <p:nvPr/>
          </p:nvSpPr>
          <p:spPr bwMode="auto">
            <a:xfrm>
              <a:off x="3984" y="288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endParaRPr lang="en-US" altLang="zh-CN" sz="1400">
                <a:latin typeface="+mn-ea"/>
              </a:endParaRPr>
            </a:p>
          </p:txBody>
        </p:sp>
        <p:sp>
          <p:nvSpPr>
            <p:cNvPr id="186392" name="Rectangle 47"/>
            <p:cNvSpPr>
              <a:spLocks noChangeArrowheads="1"/>
            </p:cNvSpPr>
            <p:nvPr/>
          </p:nvSpPr>
          <p:spPr bwMode="auto">
            <a:xfrm>
              <a:off x="3984" y="2976"/>
              <a:ext cx="744" cy="96"/>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endParaRPr lang="en-US" altLang="zh-CN" sz="1400">
                <a:latin typeface="+mn-ea"/>
              </a:endParaRPr>
            </a:p>
          </p:txBody>
        </p:sp>
        <p:sp>
          <p:nvSpPr>
            <p:cNvPr id="186393" name="Rectangle 48"/>
            <p:cNvSpPr>
              <a:spLocks noChangeArrowheads="1"/>
            </p:cNvSpPr>
            <p:nvPr/>
          </p:nvSpPr>
          <p:spPr bwMode="auto">
            <a:xfrm>
              <a:off x="3984" y="307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endParaRPr lang="en-US" altLang="zh-CN" sz="1400">
                <a:latin typeface="+mn-ea"/>
              </a:endParaRPr>
            </a:p>
          </p:txBody>
        </p:sp>
        <p:sp>
          <p:nvSpPr>
            <p:cNvPr id="186394" name="Rectangle 49"/>
            <p:cNvSpPr>
              <a:spLocks noChangeArrowheads="1"/>
            </p:cNvSpPr>
            <p:nvPr/>
          </p:nvSpPr>
          <p:spPr bwMode="auto">
            <a:xfrm>
              <a:off x="3984" y="316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endParaRPr lang="en-US" altLang="zh-CN" sz="1400">
                <a:latin typeface="+mn-ea"/>
              </a:endParaRPr>
            </a:p>
          </p:txBody>
        </p:sp>
        <p:sp>
          <p:nvSpPr>
            <p:cNvPr id="186395" name="Rectangle 50"/>
            <p:cNvSpPr>
              <a:spLocks noChangeArrowheads="1"/>
            </p:cNvSpPr>
            <p:nvPr/>
          </p:nvSpPr>
          <p:spPr bwMode="auto">
            <a:xfrm>
              <a:off x="3984" y="326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endParaRPr lang="en-US" altLang="zh-CN" sz="1400">
                <a:latin typeface="+mn-ea"/>
              </a:endParaRPr>
            </a:p>
          </p:txBody>
        </p:sp>
        <p:sp>
          <p:nvSpPr>
            <p:cNvPr id="186396" name="Rectangle 51"/>
            <p:cNvSpPr>
              <a:spLocks noChangeArrowheads="1"/>
            </p:cNvSpPr>
            <p:nvPr/>
          </p:nvSpPr>
          <p:spPr bwMode="auto">
            <a:xfrm>
              <a:off x="3984" y="336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endParaRPr lang="en-US" altLang="zh-CN" sz="1400">
                <a:latin typeface="+mn-ea"/>
              </a:endParaRPr>
            </a:p>
          </p:txBody>
        </p:sp>
        <p:sp>
          <p:nvSpPr>
            <p:cNvPr id="186397" name="Rectangle 52"/>
            <p:cNvSpPr>
              <a:spLocks noChangeArrowheads="1"/>
            </p:cNvSpPr>
            <p:nvPr/>
          </p:nvSpPr>
          <p:spPr bwMode="auto">
            <a:xfrm>
              <a:off x="3984" y="3456"/>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endParaRPr lang="en-US" altLang="zh-CN" sz="1400">
                <a:latin typeface="+mn-ea"/>
              </a:endParaRPr>
            </a:p>
          </p:txBody>
        </p:sp>
        <p:sp>
          <p:nvSpPr>
            <p:cNvPr id="186398" name="Rectangle 53"/>
            <p:cNvSpPr>
              <a:spLocks noChangeArrowheads="1"/>
            </p:cNvSpPr>
            <p:nvPr/>
          </p:nvSpPr>
          <p:spPr bwMode="auto">
            <a:xfrm>
              <a:off x="3984" y="355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6399" name="Rectangle 54"/>
            <p:cNvSpPr>
              <a:spLocks noChangeArrowheads="1"/>
            </p:cNvSpPr>
            <p:nvPr/>
          </p:nvSpPr>
          <p:spPr bwMode="auto">
            <a:xfrm flipV="1">
              <a:off x="398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0" name="Rectangle 55"/>
            <p:cNvSpPr>
              <a:spLocks noChangeArrowheads="1"/>
            </p:cNvSpPr>
            <p:nvPr/>
          </p:nvSpPr>
          <p:spPr bwMode="auto">
            <a:xfrm flipV="1">
              <a:off x="408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1" name="Rectangle 56"/>
            <p:cNvSpPr>
              <a:spLocks noChangeArrowheads="1"/>
            </p:cNvSpPr>
            <p:nvPr/>
          </p:nvSpPr>
          <p:spPr bwMode="auto">
            <a:xfrm flipV="1">
              <a:off x="4176"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2" name="Rectangle 57"/>
            <p:cNvSpPr>
              <a:spLocks noChangeArrowheads="1"/>
            </p:cNvSpPr>
            <p:nvPr/>
          </p:nvSpPr>
          <p:spPr bwMode="auto">
            <a:xfrm flipV="1">
              <a:off x="4272"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3" name="Rectangle 58"/>
            <p:cNvSpPr>
              <a:spLocks noChangeArrowheads="1"/>
            </p:cNvSpPr>
            <p:nvPr/>
          </p:nvSpPr>
          <p:spPr bwMode="auto">
            <a:xfrm flipV="1">
              <a:off x="4368"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4" name="Rectangle 59"/>
            <p:cNvSpPr>
              <a:spLocks noChangeArrowheads="1"/>
            </p:cNvSpPr>
            <p:nvPr/>
          </p:nvSpPr>
          <p:spPr bwMode="auto">
            <a:xfrm flipV="1">
              <a:off x="446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6405" name="Rectangle 60"/>
            <p:cNvSpPr>
              <a:spLocks noChangeArrowheads="1"/>
            </p:cNvSpPr>
            <p:nvPr/>
          </p:nvSpPr>
          <p:spPr bwMode="auto">
            <a:xfrm flipV="1">
              <a:off x="456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righ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21"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7393" name="标题 1"/>
          <p:cNvSpPr>
            <a:spLocks noGrp="1"/>
          </p:cNvSpPr>
          <p:nvPr>
            <p:ph type="title"/>
          </p:nvPr>
        </p:nvSpPr>
        <p:spPr/>
        <p:txBody>
          <a:bodyPr/>
          <a:lstStyle/>
          <a:p>
            <a:r>
              <a:rPr lang="en-US" altLang="zh-CN"/>
              <a:t>EDRAM</a:t>
            </a:r>
            <a:r>
              <a:rPr lang="zh-CN" altLang="en-US"/>
              <a:t>芯片读取过程（</a:t>
            </a:r>
            <a:r>
              <a:rPr lang="en-US" altLang="zh-CN"/>
              <a:t>1</a:t>
            </a:r>
            <a:r>
              <a:rPr lang="zh-CN" altLang="en-US"/>
              <a:t>）</a:t>
            </a:r>
            <a:endParaRPr lang="zh-CN" altLang="en-US"/>
          </a:p>
        </p:txBody>
      </p:sp>
      <p:sp>
        <p:nvSpPr>
          <p:cNvPr id="4" name="Rectangle 2"/>
          <p:cNvSpPr>
            <a:spLocks noChangeArrowheads="1"/>
          </p:cNvSpPr>
          <p:nvPr/>
        </p:nvSpPr>
        <p:spPr bwMode="auto">
          <a:xfrm>
            <a:off x="1905000" y="6096000"/>
            <a:ext cx="8153400" cy="369332"/>
          </a:xfrm>
          <a:prstGeom prst="rect">
            <a:avLst/>
          </a:prstGeom>
          <a:noFill/>
          <a:ln w="3175" algn="ctr">
            <a:noFill/>
            <a:miter lim="800000"/>
          </a:ln>
          <a:effectLst/>
        </p:spPr>
        <p:txBody>
          <a:bodyPr>
            <a:spAutoFit/>
          </a:bodyPr>
          <a:lstStyle/>
          <a:p>
            <a:pPr algn="ctr">
              <a:lnSpc>
                <a:spcPct val="90000"/>
              </a:lnSpc>
              <a:spcBef>
                <a:spcPct val="20000"/>
              </a:spcBef>
              <a:buClr>
                <a:schemeClr val="hlink"/>
              </a:buClr>
              <a:buSzPct val="65000"/>
              <a:buFont typeface="Wingdings" panose="05000000000000000000" pitchFamily="2" charset="2"/>
              <a:buNone/>
            </a:pPr>
            <a:r>
              <a:rPr lang="zh-CN" altLang="en-US" sz="2000" b="1" dirty="0">
                <a:solidFill>
                  <a:srgbClr val="C00000"/>
                </a:solidFill>
                <a:latin typeface="+mn-ea"/>
              </a:rPr>
              <a:t>在</a:t>
            </a:r>
            <a:r>
              <a:rPr lang="en-US" altLang="zh-CN" sz="2000" b="1" dirty="0">
                <a:solidFill>
                  <a:srgbClr val="C00000"/>
                </a:solidFill>
                <a:latin typeface="+mn-ea"/>
              </a:rPr>
              <a:t>DRAM</a:t>
            </a:r>
            <a:r>
              <a:rPr lang="zh-CN" altLang="en-US" sz="2000" b="1" dirty="0">
                <a:solidFill>
                  <a:srgbClr val="C00000"/>
                </a:solidFill>
                <a:latin typeface="+mn-ea"/>
              </a:rPr>
              <a:t>芯片中增加小容量</a:t>
            </a:r>
            <a:r>
              <a:rPr lang="en-US" altLang="zh-CN" sz="2000" b="1" dirty="0">
                <a:solidFill>
                  <a:srgbClr val="C00000"/>
                </a:solidFill>
                <a:latin typeface="+mn-ea"/>
              </a:rPr>
              <a:t>SRAM Cache</a:t>
            </a:r>
            <a:endParaRPr lang="en-US" altLang="zh-CN" sz="2000" b="1" dirty="0">
              <a:solidFill>
                <a:srgbClr val="C00000"/>
              </a:solidFill>
              <a:latin typeface="+mn-ea"/>
            </a:endParaRPr>
          </a:p>
        </p:txBody>
      </p:sp>
      <p:sp>
        <p:nvSpPr>
          <p:cNvPr id="5" name="Rectangle 3"/>
          <p:cNvSpPr>
            <a:spLocks noChangeArrowheads="1"/>
          </p:cNvSpPr>
          <p:nvPr/>
        </p:nvSpPr>
        <p:spPr bwMode="auto">
          <a:xfrm>
            <a:off x="3214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endParaRPr lang="zh-CN" altLang="en-US" sz="1400" b="1">
              <a:solidFill>
                <a:schemeClr val="bg1"/>
              </a:solidFill>
              <a:latin typeface="+mn-ea"/>
            </a:endParaRPr>
          </a:p>
        </p:txBody>
      </p:sp>
      <p:sp>
        <p:nvSpPr>
          <p:cNvPr id="187396" name="Rectangle 4"/>
          <p:cNvSpPr>
            <a:spLocks noChangeArrowheads="1"/>
          </p:cNvSpPr>
          <p:nvPr/>
        </p:nvSpPr>
        <p:spPr bwMode="auto">
          <a:xfrm>
            <a:off x="3214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endParaRPr lang="zh-CN" altLang="en-US" sz="1400" b="1">
              <a:solidFill>
                <a:schemeClr val="bg1"/>
              </a:solidFill>
              <a:latin typeface="+mn-ea"/>
            </a:endParaRPr>
          </a:p>
        </p:txBody>
      </p:sp>
      <p:sp>
        <p:nvSpPr>
          <p:cNvPr id="7" name="Rectangle 5"/>
          <p:cNvSpPr>
            <a:spLocks noChangeArrowheads="1"/>
          </p:cNvSpPr>
          <p:nvPr/>
        </p:nvSpPr>
        <p:spPr bwMode="auto">
          <a:xfrm>
            <a:off x="3214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行地址锁存器</a:t>
            </a:r>
            <a:endParaRPr lang="zh-CN" altLang="en-US" sz="1400" b="1">
              <a:solidFill>
                <a:schemeClr val="bg1"/>
              </a:solidFill>
              <a:latin typeface="+mn-ea"/>
            </a:endParaRPr>
          </a:p>
        </p:txBody>
      </p:sp>
      <p:sp>
        <p:nvSpPr>
          <p:cNvPr id="8" name="Rectangle 6"/>
          <p:cNvSpPr>
            <a:spLocks noChangeArrowheads="1"/>
          </p:cNvSpPr>
          <p:nvPr/>
        </p:nvSpPr>
        <p:spPr bwMode="auto">
          <a:xfrm>
            <a:off x="32146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最后读出行</a:t>
            </a:r>
            <a:endParaRPr lang="zh-CN" altLang="en-US" sz="1400" b="1">
              <a:solidFill>
                <a:schemeClr val="bg1"/>
              </a:solidFill>
              <a:latin typeface="+mn-ea"/>
            </a:endParaRPr>
          </a:p>
          <a:p>
            <a:pPr algn="ctr"/>
            <a:r>
              <a:rPr lang="zh-CN" altLang="en-US" sz="1400" b="1">
                <a:solidFill>
                  <a:schemeClr val="bg1"/>
                </a:solidFill>
                <a:latin typeface="+mn-ea"/>
              </a:rPr>
              <a:t>地址锁存器</a:t>
            </a:r>
            <a:endParaRPr lang="zh-CN" altLang="en-US" sz="1400" b="1">
              <a:solidFill>
                <a:schemeClr val="bg1"/>
              </a:solidFill>
              <a:latin typeface="+mn-ea"/>
            </a:endParaRPr>
          </a:p>
        </p:txBody>
      </p:sp>
      <p:sp>
        <p:nvSpPr>
          <p:cNvPr id="9" name="Rectangle 7"/>
          <p:cNvSpPr>
            <a:spLocks noChangeArrowheads="1"/>
          </p:cNvSpPr>
          <p:nvPr/>
        </p:nvSpPr>
        <p:spPr bwMode="auto">
          <a:xfrm>
            <a:off x="3214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endParaRPr lang="zh-CN" altLang="en-US" sz="1400" b="1">
              <a:solidFill>
                <a:schemeClr val="bg1"/>
              </a:solidFill>
              <a:latin typeface="+mn-ea"/>
            </a:endParaRPr>
          </a:p>
        </p:txBody>
      </p:sp>
      <p:sp>
        <p:nvSpPr>
          <p:cNvPr id="10" name="Rectangle 8"/>
          <p:cNvSpPr>
            <a:spLocks noChangeArrowheads="1"/>
          </p:cNvSpPr>
          <p:nvPr/>
        </p:nvSpPr>
        <p:spPr bwMode="auto">
          <a:xfrm>
            <a:off x="5843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列译码器</a:t>
            </a:r>
            <a:endParaRPr lang="zh-CN" altLang="en-US" sz="1400" b="1">
              <a:latin typeface="+mn-ea"/>
            </a:endParaRPr>
          </a:p>
        </p:txBody>
      </p:sp>
      <p:sp>
        <p:nvSpPr>
          <p:cNvPr id="11" name="Rectangle 9"/>
          <p:cNvSpPr>
            <a:spLocks noChangeArrowheads="1"/>
          </p:cNvSpPr>
          <p:nvPr/>
        </p:nvSpPr>
        <p:spPr bwMode="auto">
          <a:xfrm>
            <a:off x="5843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rgbClr val="003300"/>
                </a:solidFill>
                <a:latin typeface="+mn-ea"/>
              </a:rPr>
              <a:t>512×4 </a:t>
            </a:r>
            <a:r>
              <a:rPr lang="en-US" altLang="zh-CN" sz="1400" b="1">
                <a:solidFill>
                  <a:srgbClr val="003300"/>
                </a:solidFill>
                <a:latin typeface="+mn-ea"/>
              </a:rPr>
              <a:t>SRAM Cache</a:t>
            </a:r>
            <a:endParaRPr lang="en-US" altLang="zh-CN" sz="1400" b="1" dirty="0">
              <a:solidFill>
                <a:srgbClr val="003300"/>
              </a:solidFill>
              <a:latin typeface="+mn-ea"/>
            </a:endParaRPr>
          </a:p>
          <a:p>
            <a:pPr algn="ctr"/>
            <a:r>
              <a:rPr lang="zh-CN" altLang="en-US" sz="1400" b="1" dirty="0">
                <a:solidFill>
                  <a:srgbClr val="003300"/>
                </a:solidFill>
                <a:latin typeface="+mn-ea"/>
              </a:rPr>
              <a:t>最后读出行</a:t>
            </a:r>
            <a:endParaRPr lang="zh-CN" altLang="en-US" sz="1400" b="1" dirty="0">
              <a:solidFill>
                <a:srgbClr val="003300"/>
              </a:solidFill>
              <a:latin typeface="+mn-ea"/>
            </a:endParaRPr>
          </a:p>
        </p:txBody>
      </p:sp>
      <p:sp>
        <p:nvSpPr>
          <p:cNvPr id="12" name="Rectangle 10"/>
          <p:cNvSpPr>
            <a:spLocks noChangeArrowheads="1"/>
          </p:cNvSpPr>
          <p:nvPr/>
        </p:nvSpPr>
        <p:spPr bwMode="auto">
          <a:xfrm>
            <a:off x="5843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读出放大和列写选择</a:t>
            </a:r>
            <a:endParaRPr lang="zh-CN" altLang="en-US" sz="1400" b="1">
              <a:latin typeface="+mn-ea"/>
            </a:endParaRPr>
          </a:p>
        </p:txBody>
      </p:sp>
      <p:sp>
        <p:nvSpPr>
          <p:cNvPr id="187403" name="Rectangle 11"/>
          <p:cNvSpPr>
            <a:spLocks noChangeArrowheads="1"/>
          </p:cNvSpPr>
          <p:nvPr/>
        </p:nvSpPr>
        <p:spPr bwMode="auto">
          <a:xfrm>
            <a:off x="6300789"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DRAM</a:t>
            </a:r>
            <a:r>
              <a:rPr lang="zh-CN" altLang="en-US" sz="1400" b="1">
                <a:latin typeface="+mn-ea"/>
              </a:rPr>
              <a:t>阵列</a:t>
            </a:r>
            <a:endParaRPr lang="zh-CN" altLang="en-US" sz="1400" b="1">
              <a:latin typeface="+mn-ea"/>
            </a:endParaRPr>
          </a:p>
          <a:p>
            <a:pPr algn="ctr"/>
            <a:r>
              <a:rPr lang="en-US" altLang="zh-CN" sz="1400" b="1">
                <a:latin typeface="+mn-ea"/>
              </a:rPr>
              <a:t>2048×512×4</a:t>
            </a:r>
            <a:endParaRPr lang="en-US" altLang="zh-CN" sz="1400" b="1">
              <a:latin typeface="+mn-ea"/>
            </a:endParaRPr>
          </a:p>
        </p:txBody>
      </p:sp>
      <p:sp>
        <p:nvSpPr>
          <p:cNvPr id="14" name="Rectangle 12"/>
          <p:cNvSpPr>
            <a:spLocks noChangeArrowheads="1"/>
          </p:cNvSpPr>
          <p:nvPr/>
        </p:nvSpPr>
        <p:spPr bwMode="auto">
          <a:xfrm>
            <a:off x="5872164"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a:latin typeface="+mn-ea"/>
              </a:rPr>
              <a:t>行译码器</a:t>
            </a:r>
            <a:endParaRPr lang="zh-CN" altLang="en-US" sz="1400" b="1">
              <a:latin typeface="+mn-ea"/>
            </a:endParaRPr>
          </a:p>
        </p:txBody>
      </p:sp>
      <p:sp>
        <p:nvSpPr>
          <p:cNvPr id="15" name="Rectangle 13"/>
          <p:cNvSpPr>
            <a:spLocks noChangeArrowheads="1"/>
          </p:cNvSpPr>
          <p:nvPr/>
        </p:nvSpPr>
        <p:spPr bwMode="auto">
          <a:xfrm>
            <a:off x="8510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I/O</a:t>
            </a:r>
            <a:r>
              <a:rPr lang="zh-CN" altLang="en-US" sz="1400" b="1">
                <a:latin typeface="+mn-ea"/>
              </a:rPr>
              <a:t>控制</a:t>
            </a:r>
            <a:endParaRPr lang="zh-CN" altLang="en-US" sz="1400" b="1">
              <a:latin typeface="+mn-ea"/>
            </a:endParaRPr>
          </a:p>
          <a:p>
            <a:pPr algn="ctr"/>
            <a:r>
              <a:rPr lang="zh-CN" altLang="en-US" sz="1400" b="1">
                <a:latin typeface="+mn-ea"/>
              </a:rPr>
              <a:t>和</a:t>
            </a:r>
            <a:endParaRPr lang="zh-CN" altLang="en-US" sz="1400" b="1">
              <a:latin typeface="+mn-ea"/>
            </a:endParaRPr>
          </a:p>
          <a:p>
            <a:pPr algn="ctr"/>
            <a:r>
              <a:rPr lang="zh-CN" altLang="en-US" sz="1400" b="1">
                <a:latin typeface="+mn-ea"/>
              </a:rPr>
              <a:t>数据锁存器</a:t>
            </a:r>
            <a:endParaRPr lang="zh-CN" altLang="en-US" sz="1400" b="1">
              <a:latin typeface="+mn-ea"/>
            </a:endParaRPr>
          </a:p>
        </p:txBody>
      </p:sp>
      <p:sp>
        <p:nvSpPr>
          <p:cNvPr id="16" name="Line 14"/>
          <p:cNvSpPr>
            <a:spLocks noChangeShapeType="1"/>
          </p:cNvSpPr>
          <p:nvPr/>
        </p:nvSpPr>
        <p:spPr bwMode="auto">
          <a:xfrm>
            <a:off x="7748588" y="1981200"/>
            <a:ext cx="785812" cy="1588"/>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87407" name="Line 15"/>
          <p:cNvSpPr>
            <a:spLocks noChangeShapeType="1"/>
          </p:cNvSpPr>
          <p:nvPr/>
        </p:nvSpPr>
        <p:spPr bwMode="auto">
          <a:xfrm flipH="1">
            <a:off x="7772400" y="3352800"/>
            <a:ext cx="762000" cy="0"/>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8" name="Line 16"/>
          <p:cNvSpPr>
            <a:spLocks noChangeShapeType="1"/>
          </p:cNvSpPr>
          <p:nvPr/>
        </p:nvSpPr>
        <p:spPr bwMode="auto">
          <a:xfrm flipH="1">
            <a:off x="9653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7409" name="Line 17"/>
          <p:cNvSpPr>
            <a:spLocks noChangeShapeType="1"/>
          </p:cNvSpPr>
          <p:nvPr/>
        </p:nvSpPr>
        <p:spPr bwMode="auto">
          <a:xfrm flipH="1">
            <a:off x="4929188" y="17526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0" name="Line 18"/>
          <p:cNvSpPr>
            <a:spLocks noChangeShapeType="1"/>
          </p:cNvSpPr>
          <p:nvPr/>
        </p:nvSpPr>
        <p:spPr bwMode="auto">
          <a:xfrm flipH="1">
            <a:off x="4929188" y="24384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1" name="Line 19"/>
          <p:cNvSpPr>
            <a:spLocks noChangeShapeType="1"/>
          </p:cNvSpPr>
          <p:nvPr/>
        </p:nvSpPr>
        <p:spPr bwMode="auto">
          <a:xfrm flipH="1">
            <a:off x="4929188" y="35052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2" name="Line 20"/>
          <p:cNvSpPr>
            <a:spLocks noChangeShapeType="1"/>
          </p:cNvSpPr>
          <p:nvPr/>
        </p:nvSpPr>
        <p:spPr bwMode="auto">
          <a:xfrm flipH="1">
            <a:off x="4929188" y="48006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3" name="Line 21"/>
          <p:cNvSpPr>
            <a:spLocks noChangeShapeType="1"/>
          </p:cNvSpPr>
          <p:nvPr/>
        </p:nvSpPr>
        <p:spPr bwMode="auto">
          <a:xfrm flipH="1">
            <a:off x="4929188" y="54102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24" name="Line 22"/>
          <p:cNvSpPr>
            <a:spLocks noChangeShapeType="1"/>
          </p:cNvSpPr>
          <p:nvPr/>
        </p:nvSpPr>
        <p:spPr bwMode="auto">
          <a:xfrm flipH="1">
            <a:off x="4929188" y="56388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25" name="Line 23"/>
          <p:cNvSpPr>
            <a:spLocks noChangeShapeType="1"/>
          </p:cNvSpPr>
          <p:nvPr/>
        </p:nvSpPr>
        <p:spPr bwMode="auto">
          <a:xfrm flipH="1">
            <a:off x="4929188" y="44958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7416" name="Line 24"/>
          <p:cNvSpPr>
            <a:spLocks noChangeShapeType="1"/>
          </p:cNvSpPr>
          <p:nvPr/>
        </p:nvSpPr>
        <p:spPr bwMode="auto">
          <a:xfrm>
            <a:off x="2895600" y="1752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7" name="Line 25"/>
          <p:cNvSpPr>
            <a:spLocks noChangeShapeType="1"/>
          </p:cNvSpPr>
          <p:nvPr/>
        </p:nvSpPr>
        <p:spPr bwMode="auto">
          <a:xfrm>
            <a:off x="2895600" y="2514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8" name="Line 26"/>
          <p:cNvSpPr>
            <a:spLocks noChangeShapeType="1"/>
          </p:cNvSpPr>
          <p:nvPr/>
        </p:nvSpPr>
        <p:spPr bwMode="auto">
          <a:xfrm>
            <a:off x="2895600" y="35814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19" name="Line 27"/>
          <p:cNvSpPr>
            <a:spLocks noChangeShapeType="1"/>
          </p:cNvSpPr>
          <p:nvPr/>
        </p:nvSpPr>
        <p:spPr bwMode="auto">
          <a:xfrm>
            <a:off x="2895600" y="46482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20" name="Line 28"/>
          <p:cNvSpPr>
            <a:spLocks noChangeShapeType="1"/>
          </p:cNvSpPr>
          <p:nvPr/>
        </p:nvSpPr>
        <p:spPr bwMode="auto">
          <a:xfrm flipH="1">
            <a:off x="2895600" y="1752600"/>
            <a:ext cx="0" cy="2895600"/>
          </a:xfrm>
          <a:prstGeom prst="line">
            <a:avLst/>
          </a:prstGeom>
          <a:noFill/>
          <a:ln w="19050">
            <a:solidFill>
              <a:schemeClr val="tx1"/>
            </a:solidFill>
            <a:round/>
          </a:ln>
        </p:spPr>
        <p:txBody>
          <a:bodyPr/>
          <a:lstStyle/>
          <a:p>
            <a:endParaRPr lang="zh-CN" altLang="en-US">
              <a:latin typeface="+mn-ea"/>
            </a:endParaRPr>
          </a:p>
        </p:txBody>
      </p:sp>
      <p:sp>
        <p:nvSpPr>
          <p:cNvPr id="187421" name="Line 29"/>
          <p:cNvSpPr>
            <a:spLocks noChangeShapeType="1"/>
          </p:cNvSpPr>
          <p:nvPr/>
        </p:nvSpPr>
        <p:spPr bwMode="auto">
          <a:xfrm flipV="1">
            <a:off x="5257800" y="1752600"/>
            <a:ext cx="0" cy="3657600"/>
          </a:xfrm>
          <a:prstGeom prst="line">
            <a:avLst/>
          </a:prstGeom>
          <a:noFill/>
          <a:ln w="19050">
            <a:solidFill>
              <a:schemeClr val="tx1"/>
            </a:solidFill>
            <a:round/>
          </a:ln>
        </p:spPr>
        <p:txBody>
          <a:bodyPr/>
          <a:lstStyle/>
          <a:p>
            <a:endParaRPr lang="zh-CN" altLang="en-US">
              <a:latin typeface="+mn-ea"/>
            </a:endParaRPr>
          </a:p>
        </p:txBody>
      </p:sp>
      <p:sp>
        <p:nvSpPr>
          <p:cNvPr id="32" name="Line 30"/>
          <p:cNvSpPr>
            <a:spLocks noChangeShapeType="1"/>
          </p:cNvSpPr>
          <p:nvPr/>
        </p:nvSpPr>
        <p:spPr bwMode="auto">
          <a:xfrm flipH="1">
            <a:off x="4953000" y="15240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33" name="Line 31"/>
          <p:cNvSpPr>
            <a:spLocks noChangeShapeType="1"/>
          </p:cNvSpPr>
          <p:nvPr/>
        </p:nvSpPr>
        <p:spPr bwMode="auto">
          <a:xfrm rot="5400000" flipH="1">
            <a:off x="64976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34" name="Line 32"/>
          <p:cNvSpPr>
            <a:spLocks noChangeShapeType="1"/>
          </p:cNvSpPr>
          <p:nvPr/>
        </p:nvSpPr>
        <p:spPr bwMode="auto">
          <a:xfrm rot="5400000" flipH="1">
            <a:off x="6516688" y="2857500"/>
            <a:ext cx="5334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7425" name="Line 33"/>
          <p:cNvSpPr>
            <a:spLocks noChangeShapeType="1"/>
          </p:cNvSpPr>
          <p:nvPr/>
        </p:nvSpPr>
        <p:spPr bwMode="auto">
          <a:xfrm>
            <a:off x="2895600" y="53340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26" name="Line 34"/>
          <p:cNvSpPr>
            <a:spLocks noChangeShapeType="1"/>
          </p:cNvSpPr>
          <p:nvPr/>
        </p:nvSpPr>
        <p:spPr bwMode="auto">
          <a:xfrm>
            <a:off x="2895600" y="5562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27" name="Text Box 35"/>
          <p:cNvSpPr txBox="1">
            <a:spLocks noChangeArrowheads="1"/>
          </p:cNvSpPr>
          <p:nvPr/>
        </p:nvSpPr>
        <p:spPr bwMode="auto">
          <a:xfrm>
            <a:off x="2133600" y="1371601"/>
            <a:ext cx="838200" cy="523875"/>
          </a:xfrm>
          <a:prstGeom prst="rect">
            <a:avLst/>
          </a:prstGeom>
          <a:noFill/>
          <a:ln w="9525">
            <a:noFill/>
            <a:miter lim="800000"/>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7428" name="Line 36"/>
          <p:cNvSpPr>
            <a:spLocks noChangeShapeType="1"/>
          </p:cNvSpPr>
          <p:nvPr/>
        </p:nvSpPr>
        <p:spPr bwMode="auto">
          <a:xfrm>
            <a:off x="2895600" y="15240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7429" name="Text Box 37"/>
          <p:cNvSpPr txBox="1">
            <a:spLocks noChangeArrowheads="1"/>
          </p:cNvSpPr>
          <p:nvPr/>
        </p:nvSpPr>
        <p:spPr bwMode="auto">
          <a:xfrm>
            <a:off x="2209800" y="4953000"/>
            <a:ext cx="838200" cy="738664"/>
          </a:xfrm>
          <a:prstGeom prst="rect">
            <a:avLst/>
          </a:prstGeom>
          <a:noFill/>
          <a:ln w="9525">
            <a:noFill/>
            <a:miter lim="800000"/>
          </a:ln>
        </p:spPr>
        <p:txBody>
          <a:bodyPr>
            <a:spAutoFit/>
          </a:bodyPr>
          <a:lstStyle/>
          <a:p>
            <a:pPr algn="ctr"/>
            <a:r>
              <a:rPr lang="zh-CN" altLang="en-US" sz="1400" b="1">
                <a:solidFill>
                  <a:schemeClr val="folHlink"/>
                </a:solidFill>
                <a:latin typeface="+mn-ea"/>
              </a:rPr>
              <a:t>行选通   </a:t>
            </a:r>
            <a:r>
              <a:rPr lang="en-US" altLang="zh-CN" sz="1400" b="1">
                <a:solidFill>
                  <a:schemeClr val="folHlink"/>
                </a:solidFill>
                <a:latin typeface="+mn-ea"/>
              </a:rPr>
              <a:t>RAS</a:t>
            </a:r>
            <a:endParaRPr lang="en-US" altLang="zh-CN" sz="1400" b="1">
              <a:solidFill>
                <a:schemeClr val="folHlink"/>
              </a:solidFill>
              <a:latin typeface="+mn-ea"/>
            </a:endParaRPr>
          </a:p>
          <a:p>
            <a:pPr algn="ctr"/>
            <a:r>
              <a:rPr lang="zh-CN" altLang="en-US" sz="1400" b="1">
                <a:solidFill>
                  <a:schemeClr val="folHlink"/>
                </a:solidFill>
                <a:latin typeface="+mn-ea"/>
              </a:rPr>
              <a:t>刷新</a:t>
            </a:r>
            <a:r>
              <a:rPr lang="en-US" altLang="zh-CN" sz="1400" b="1">
                <a:solidFill>
                  <a:schemeClr val="folHlink"/>
                </a:solidFill>
                <a:latin typeface="+mn-ea"/>
              </a:rPr>
              <a:t>Ref</a:t>
            </a:r>
            <a:endParaRPr lang="en-US" altLang="zh-CN" sz="1400" b="1" baseline="-25000">
              <a:solidFill>
                <a:schemeClr val="folHlink"/>
              </a:solidFill>
              <a:latin typeface="+mn-ea"/>
            </a:endParaRPr>
          </a:p>
        </p:txBody>
      </p:sp>
      <p:grpSp>
        <p:nvGrpSpPr>
          <p:cNvPr id="40" name="Group 38"/>
          <p:cNvGrpSpPr/>
          <p:nvPr/>
        </p:nvGrpSpPr>
        <p:grpSpPr bwMode="auto">
          <a:xfrm>
            <a:off x="2046288" y="3068638"/>
            <a:ext cx="990600" cy="584200"/>
            <a:chOff x="185" y="1933"/>
            <a:chExt cx="624" cy="368"/>
          </a:xfrm>
        </p:grpSpPr>
        <p:sp>
          <p:nvSpPr>
            <p:cNvPr id="187456" name="Line 39"/>
            <p:cNvSpPr>
              <a:spLocks noChangeShapeType="1"/>
            </p:cNvSpPr>
            <p:nvPr/>
          </p:nvSpPr>
          <p:spPr bwMode="auto">
            <a:xfrm flipH="1">
              <a:off x="288" y="2112"/>
              <a:ext cx="432"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7457" name="Text Box 40"/>
            <p:cNvSpPr txBox="1">
              <a:spLocks noChangeArrowheads="1"/>
            </p:cNvSpPr>
            <p:nvPr/>
          </p:nvSpPr>
          <p:spPr bwMode="auto">
            <a:xfrm>
              <a:off x="185" y="1933"/>
              <a:ext cx="624" cy="368"/>
            </a:xfrm>
            <a:prstGeom prst="rect">
              <a:avLst/>
            </a:prstGeom>
            <a:noFill/>
            <a:ln w="9525">
              <a:noFill/>
              <a:miter lim="800000"/>
            </a:ln>
          </p:spPr>
          <p:txBody>
            <a:bodyPr>
              <a:spAutoFit/>
            </a:bodyPr>
            <a:lstStyle/>
            <a:p>
              <a:pPr algn="ctr"/>
              <a:r>
                <a:rPr lang="zh-CN" altLang="en-US" sz="1400" b="1" dirty="0">
                  <a:solidFill>
                    <a:schemeClr val="folHlink"/>
                  </a:solidFill>
                  <a:latin typeface="+mn-ea"/>
                </a:rPr>
                <a:t>地址</a:t>
              </a:r>
              <a:endParaRPr lang="zh-CN" altLang="en-US" sz="1400" b="1" dirty="0">
                <a:solidFill>
                  <a:schemeClr val="folHlink"/>
                </a:solidFill>
                <a:latin typeface="+mn-ea"/>
              </a:endParaRP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t>
              </a:r>
              <a:r>
                <a:rPr lang="en-US" altLang="zh-CN" sz="1400" b="1" dirty="0">
                  <a:solidFill>
                    <a:schemeClr val="folHlink"/>
                  </a:solidFill>
                  <a:latin typeface="+mn-ea"/>
                </a:rPr>
                <a:t>A</a:t>
              </a:r>
              <a:r>
                <a:rPr lang="en-US" altLang="zh-CN" sz="1400" b="1" baseline="-25000" dirty="0">
                  <a:solidFill>
                    <a:schemeClr val="folHlink"/>
                  </a:solidFill>
                  <a:latin typeface="+mn-ea"/>
                </a:rPr>
                <a:t>10</a:t>
              </a:r>
              <a:endParaRPr lang="en-US" altLang="zh-CN" sz="1400" b="1" baseline="-25000" dirty="0">
                <a:solidFill>
                  <a:schemeClr val="folHlink"/>
                </a:solidFill>
                <a:latin typeface="+mn-ea"/>
              </a:endParaRPr>
            </a:p>
          </p:txBody>
        </p:sp>
      </p:grpSp>
      <p:sp>
        <p:nvSpPr>
          <p:cNvPr id="43" name="Text Box 41"/>
          <p:cNvSpPr txBox="1">
            <a:spLocks noChangeArrowheads="1"/>
          </p:cNvSpPr>
          <p:nvPr/>
        </p:nvSpPr>
        <p:spPr bwMode="auto">
          <a:xfrm>
            <a:off x="4876800" y="914401"/>
            <a:ext cx="1219200" cy="523875"/>
          </a:xfrm>
          <a:prstGeom prst="rect">
            <a:avLst/>
          </a:prstGeom>
          <a:noFill/>
          <a:ln w="9525">
            <a:noFill/>
            <a:miter lim="800000"/>
          </a:ln>
        </p:spPr>
        <p:txBody>
          <a:bodyPr>
            <a:spAutoFit/>
          </a:bodyPr>
          <a:lstStyle/>
          <a:p>
            <a:pPr algn="ctr"/>
            <a:r>
              <a:rPr lang="zh-CN" altLang="en-US" sz="1400" b="1" dirty="0">
                <a:solidFill>
                  <a:schemeClr val="folHlink"/>
                </a:solidFill>
                <a:latin typeface="+mn-ea"/>
              </a:rPr>
              <a:t>列地址</a:t>
            </a:r>
            <a:endParaRPr lang="zh-CN" altLang="en-US" sz="1400" b="1" dirty="0">
              <a:solidFill>
                <a:schemeClr val="folHlink"/>
              </a:solidFill>
              <a:latin typeface="+mn-ea"/>
            </a:endParaRP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sp>
        <p:nvSpPr>
          <p:cNvPr id="187432" name="Text Box 42"/>
          <p:cNvSpPr txBox="1">
            <a:spLocks noChangeArrowheads="1"/>
          </p:cNvSpPr>
          <p:nvPr/>
        </p:nvSpPr>
        <p:spPr bwMode="auto">
          <a:xfrm>
            <a:off x="4876800" y="3871914"/>
            <a:ext cx="1219200" cy="523875"/>
          </a:xfrm>
          <a:prstGeom prst="rect">
            <a:avLst/>
          </a:prstGeom>
          <a:noFill/>
          <a:ln w="9525">
            <a:noFill/>
            <a:miter lim="800000"/>
          </a:ln>
        </p:spPr>
        <p:txBody>
          <a:bodyPr>
            <a:spAutoFit/>
          </a:bodyPr>
          <a:lstStyle/>
          <a:p>
            <a:pPr algn="ctr"/>
            <a:r>
              <a:rPr lang="zh-CN" altLang="en-US" sz="1400" b="1" dirty="0">
                <a:solidFill>
                  <a:schemeClr val="folHlink"/>
                </a:solidFill>
                <a:latin typeface="+mn-ea"/>
              </a:rPr>
              <a:t>行地址</a:t>
            </a:r>
            <a:endParaRPr lang="zh-CN" altLang="en-US" sz="1400" b="1" dirty="0">
              <a:solidFill>
                <a:schemeClr val="folHlink"/>
              </a:solidFill>
              <a:latin typeface="+mn-ea"/>
            </a:endParaRPr>
          </a:p>
          <a:p>
            <a:pPr algn="ctr"/>
            <a:r>
              <a:rPr lang="en-US" altLang="zh-CN" sz="1400" b="1" dirty="0">
                <a:solidFill>
                  <a:schemeClr val="folHlink"/>
                </a:solidFill>
                <a:latin typeface="+mn-ea"/>
              </a:rPr>
              <a:t>RA</a:t>
            </a:r>
            <a:r>
              <a:rPr lang="en-US" altLang="zh-CN" sz="1400" b="1" baseline="-25000" dirty="0">
                <a:solidFill>
                  <a:schemeClr val="folHlink"/>
                </a:solidFill>
                <a:latin typeface="+mn-ea"/>
              </a:rPr>
              <a:t>0</a:t>
            </a:r>
            <a:r>
              <a:rPr lang="en-US" altLang="zh-CN" sz="1400" b="1" dirty="0">
                <a:solidFill>
                  <a:schemeClr val="folHlink"/>
                </a:solidFill>
                <a:latin typeface="+mn-ea"/>
              </a:rPr>
              <a:t>~RA</a:t>
            </a:r>
            <a:r>
              <a:rPr lang="en-US" altLang="zh-CN" sz="1400" b="1" baseline="-25000" dirty="0">
                <a:solidFill>
                  <a:schemeClr val="folHlink"/>
                </a:solidFill>
                <a:latin typeface="+mn-ea"/>
              </a:rPr>
              <a:t>10</a:t>
            </a:r>
            <a:endParaRPr lang="en-US" altLang="zh-CN" sz="1400" b="1" baseline="-25000" dirty="0">
              <a:solidFill>
                <a:schemeClr val="folHlink"/>
              </a:solidFill>
              <a:latin typeface="+mn-ea"/>
            </a:endParaRPr>
          </a:p>
        </p:txBody>
      </p:sp>
      <p:sp>
        <p:nvSpPr>
          <p:cNvPr id="187433" name="Rectangle 43"/>
          <p:cNvSpPr>
            <a:spLocks noChangeArrowheads="1"/>
          </p:cNvSpPr>
          <p:nvPr/>
        </p:nvSpPr>
        <p:spPr bwMode="auto">
          <a:xfrm>
            <a:off x="7772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endParaRPr lang="en-US" altLang="zh-CN" sz="1400">
              <a:latin typeface="+mn-ea"/>
            </a:endParaRPr>
          </a:p>
        </p:txBody>
      </p:sp>
      <p:sp>
        <p:nvSpPr>
          <p:cNvPr id="187434" name="Rectangle 44"/>
          <p:cNvSpPr>
            <a:spLocks noChangeArrowheads="1"/>
          </p:cNvSpPr>
          <p:nvPr/>
        </p:nvSpPr>
        <p:spPr bwMode="auto">
          <a:xfrm>
            <a:off x="7772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endParaRPr lang="en-US" altLang="zh-CN" sz="1400">
              <a:latin typeface="+mn-ea"/>
            </a:endParaRPr>
          </a:p>
        </p:txBody>
      </p:sp>
      <p:sp>
        <p:nvSpPr>
          <p:cNvPr id="187435" name="Rectangle 45"/>
          <p:cNvSpPr>
            <a:spLocks noChangeArrowheads="1"/>
          </p:cNvSpPr>
          <p:nvPr/>
        </p:nvSpPr>
        <p:spPr bwMode="auto">
          <a:xfrm>
            <a:off x="7772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endParaRPr lang="en-US" altLang="zh-CN" sz="1400">
              <a:latin typeface="+mn-ea"/>
            </a:endParaRPr>
          </a:p>
        </p:txBody>
      </p:sp>
      <p:sp>
        <p:nvSpPr>
          <p:cNvPr id="187436" name="Rectangle 46"/>
          <p:cNvSpPr>
            <a:spLocks noChangeArrowheads="1"/>
          </p:cNvSpPr>
          <p:nvPr/>
        </p:nvSpPr>
        <p:spPr bwMode="auto">
          <a:xfrm>
            <a:off x="7772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endParaRPr lang="en-US" altLang="zh-CN" sz="1400">
              <a:latin typeface="+mn-ea"/>
            </a:endParaRPr>
          </a:p>
        </p:txBody>
      </p:sp>
      <p:sp>
        <p:nvSpPr>
          <p:cNvPr id="187437" name="Rectangle 47"/>
          <p:cNvSpPr>
            <a:spLocks noChangeArrowheads="1"/>
          </p:cNvSpPr>
          <p:nvPr/>
        </p:nvSpPr>
        <p:spPr bwMode="auto">
          <a:xfrm>
            <a:off x="7772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endParaRPr lang="en-US" altLang="zh-CN" sz="1400">
              <a:latin typeface="+mn-ea"/>
            </a:endParaRPr>
          </a:p>
        </p:txBody>
      </p:sp>
      <p:sp>
        <p:nvSpPr>
          <p:cNvPr id="187438" name="Rectangle 48"/>
          <p:cNvSpPr>
            <a:spLocks noChangeArrowheads="1"/>
          </p:cNvSpPr>
          <p:nvPr/>
        </p:nvSpPr>
        <p:spPr bwMode="auto">
          <a:xfrm>
            <a:off x="7772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endParaRPr lang="en-US" altLang="zh-CN" sz="1400">
              <a:latin typeface="+mn-ea"/>
            </a:endParaRPr>
          </a:p>
        </p:txBody>
      </p:sp>
      <p:sp>
        <p:nvSpPr>
          <p:cNvPr id="187439" name="Rectangle 49"/>
          <p:cNvSpPr>
            <a:spLocks noChangeArrowheads="1"/>
          </p:cNvSpPr>
          <p:nvPr/>
        </p:nvSpPr>
        <p:spPr bwMode="auto">
          <a:xfrm>
            <a:off x="7772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endParaRPr lang="en-US" altLang="zh-CN" sz="1400">
              <a:latin typeface="+mn-ea"/>
            </a:endParaRPr>
          </a:p>
        </p:txBody>
      </p:sp>
      <p:sp>
        <p:nvSpPr>
          <p:cNvPr id="187440" name="Rectangle 50"/>
          <p:cNvSpPr>
            <a:spLocks noChangeArrowheads="1"/>
          </p:cNvSpPr>
          <p:nvPr/>
        </p:nvSpPr>
        <p:spPr bwMode="auto">
          <a:xfrm>
            <a:off x="7772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endParaRPr lang="en-US" altLang="zh-CN" sz="1400">
              <a:latin typeface="+mn-ea"/>
            </a:endParaRPr>
          </a:p>
        </p:txBody>
      </p:sp>
      <p:sp>
        <p:nvSpPr>
          <p:cNvPr id="187441" name="Rectangle 51"/>
          <p:cNvSpPr>
            <a:spLocks noChangeArrowheads="1"/>
          </p:cNvSpPr>
          <p:nvPr/>
        </p:nvSpPr>
        <p:spPr bwMode="auto">
          <a:xfrm>
            <a:off x="7772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endParaRPr lang="en-US" altLang="zh-CN" sz="1400">
              <a:latin typeface="+mn-ea"/>
            </a:endParaRPr>
          </a:p>
        </p:txBody>
      </p:sp>
      <p:sp>
        <p:nvSpPr>
          <p:cNvPr id="187442" name="Rectangle 52"/>
          <p:cNvSpPr>
            <a:spLocks noChangeArrowheads="1"/>
          </p:cNvSpPr>
          <p:nvPr/>
        </p:nvSpPr>
        <p:spPr bwMode="auto">
          <a:xfrm>
            <a:off x="7772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7443" name="Rectangle 53"/>
          <p:cNvSpPr>
            <a:spLocks noChangeArrowheads="1"/>
          </p:cNvSpPr>
          <p:nvPr/>
        </p:nvSpPr>
        <p:spPr bwMode="auto">
          <a:xfrm flipV="1">
            <a:off x="7772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4" name="Rectangle 54"/>
          <p:cNvSpPr>
            <a:spLocks noChangeArrowheads="1"/>
          </p:cNvSpPr>
          <p:nvPr/>
        </p:nvSpPr>
        <p:spPr bwMode="auto">
          <a:xfrm flipV="1">
            <a:off x="7924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5" name="Rectangle 55"/>
          <p:cNvSpPr>
            <a:spLocks noChangeArrowheads="1"/>
          </p:cNvSpPr>
          <p:nvPr/>
        </p:nvSpPr>
        <p:spPr bwMode="auto">
          <a:xfrm flipV="1">
            <a:off x="8077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6" name="Rectangle 56"/>
          <p:cNvSpPr>
            <a:spLocks noChangeArrowheads="1"/>
          </p:cNvSpPr>
          <p:nvPr/>
        </p:nvSpPr>
        <p:spPr bwMode="auto">
          <a:xfrm flipV="1">
            <a:off x="8229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7" name="Rectangle 57"/>
          <p:cNvSpPr>
            <a:spLocks noChangeArrowheads="1"/>
          </p:cNvSpPr>
          <p:nvPr/>
        </p:nvSpPr>
        <p:spPr bwMode="auto">
          <a:xfrm flipV="1">
            <a:off x="8382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8" name="Rectangle 58"/>
          <p:cNvSpPr>
            <a:spLocks noChangeArrowheads="1"/>
          </p:cNvSpPr>
          <p:nvPr/>
        </p:nvSpPr>
        <p:spPr bwMode="auto">
          <a:xfrm flipV="1">
            <a:off x="8534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7449" name="Rectangle 59"/>
          <p:cNvSpPr>
            <a:spLocks noChangeArrowheads="1"/>
          </p:cNvSpPr>
          <p:nvPr/>
        </p:nvSpPr>
        <p:spPr bwMode="auto">
          <a:xfrm flipV="1">
            <a:off x="8686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62" name="Rectangle 60"/>
          <p:cNvSpPr>
            <a:spLocks noChangeArrowheads="1"/>
          </p:cNvSpPr>
          <p:nvPr/>
        </p:nvSpPr>
        <p:spPr bwMode="auto">
          <a:xfrm>
            <a:off x="3209731"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00000000100</a:t>
            </a:r>
            <a:endParaRPr lang="en-US" altLang="zh-CN" sz="1400" b="1">
              <a:solidFill>
                <a:schemeClr val="bg1"/>
              </a:solidFill>
              <a:latin typeface="+mn-ea"/>
            </a:endParaRPr>
          </a:p>
        </p:txBody>
      </p:sp>
      <p:sp>
        <p:nvSpPr>
          <p:cNvPr id="63" name="Rectangle 61"/>
          <p:cNvSpPr>
            <a:spLocks noChangeArrowheads="1"/>
          </p:cNvSpPr>
          <p:nvPr/>
        </p:nvSpPr>
        <p:spPr bwMode="auto">
          <a:xfrm>
            <a:off x="3209731"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00000000100</a:t>
            </a:r>
            <a:endParaRPr lang="en-US" altLang="zh-CN" sz="1400" b="1">
              <a:solidFill>
                <a:schemeClr val="bg1"/>
              </a:solidFill>
              <a:latin typeface="+mn-ea"/>
            </a:endParaRPr>
          </a:p>
        </p:txBody>
      </p:sp>
      <p:sp>
        <p:nvSpPr>
          <p:cNvPr id="64" name="Rectangle 62"/>
          <p:cNvSpPr>
            <a:spLocks noChangeArrowheads="1"/>
          </p:cNvSpPr>
          <p:nvPr/>
        </p:nvSpPr>
        <p:spPr bwMode="auto">
          <a:xfrm>
            <a:off x="5843588" y="1752600"/>
            <a:ext cx="1928812" cy="8382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b="1">
                <a:solidFill>
                  <a:srgbClr val="003300"/>
                </a:solidFill>
                <a:latin typeface="+mn-ea"/>
              </a:rPr>
              <a:t>512</a:t>
            </a:r>
            <a:r>
              <a:rPr lang="zh-CN" altLang="en-US" sz="1400" b="1">
                <a:solidFill>
                  <a:srgbClr val="003300"/>
                </a:solidFill>
                <a:latin typeface="+mn-ea"/>
              </a:rPr>
              <a:t>*</a:t>
            </a:r>
            <a:r>
              <a:rPr lang="en-US" altLang="zh-CN" sz="1400" b="1">
                <a:solidFill>
                  <a:srgbClr val="003300"/>
                </a:solidFill>
                <a:latin typeface="+mn-ea"/>
              </a:rPr>
              <a:t>4  </a:t>
            </a:r>
            <a:endParaRPr lang="en-US" altLang="zh-CN" sz="1400" b="1">
              <a:solidFill>
                <a:srgbClr val="003300"/>
              </a:solidFill>
              <a:latin typeface="+mn-ea"/>
            </a:endParaRPr>
          </a:p>
          <a:p>
            <a:pPr algn="ctr"/>
            <a:r>
              <a:rPr lang="en-US" altLang="zh-CN" sz="1400" b="1">
                <a:solidFill>
                  <a:srgbClr val="003300"/>
                </a:solidFill>
                <a:latin typeface="+mn-ea"/>
              </a:rPr>
              <a:t>R4</a:t>
            </a:r>
            <a:r>
              <a:rPr lang="zh-CN" altLang="en-US" sz="1400" b="1">
                <a:solidFill>
                  <a:srgbClr val="003300"/>
                </a:solidFill>
                <a:latin typeface="+mn-ea"/>
              </a:rPr>
              <a:t>的内容</a:t>
            </a:r>
            <a:endParaRPr lang="zh-CN" altLang="en-US" sz="1400" b="1">
              <a:solidFill>
                <a:srgbClr val="003300"/>
              </a:solidFill>
              <a:latin typeface="+mn-ea"/>
            </a:endParaRPr>
          </a:p>
        </p:txBody>
      </p:sp>
      <p:sp>
        <p:nvSpPr>
          <p:cNvPr id="187453" name="Rectangle 64"/>
          <p:cNvSpPr>
            <a:spLocks noChangeArrowheads="1"/>
          </p:cNvSpPr>
          <p:nvPr/>
        </p:nvSpPr>
        <p:spPr bwMode="auto">
          <a:xfrm>
            <a:off x="7772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endParaRPr lang="en-US" altLang="zh-CN" sz="1400">
              <a:latin typeface="+mn-ea"/>
            </a:endParaRPr>
          </a:p>
        </p:txBody>
      </p:sp>
      <p:sp>
        <p:nvSpPr>
          <p:cNvPr id="66" name="Rectangle 65"/>
          <p:cNvSpPr>
            <a:spLocks noChangeArrowheads="1"/>
          </p:cNvSpPr>
          <p:nvPr/>
        </p:nvSpPr>
        <p:spPr bwMode="auto">
          <a:xfrm>
            <a:off x="7772400" y="4724400"/>
            <a:ext cx="1181100" cy="1524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endParaRPr lang="en-US" altLang="zh-CN" sz="1400">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5000" fill="hold" grpId="0" nodeType="clickEffect">
                                  <p:stCondLst>
                                    <p:cond delay="0"/>
                                  </p:stCondLst>
                                  <p:childTnLst>
                                    <p:anim calcmode="discrete" valueType="str">
                                      <p:cBhvr>
                                        <p:cTn id="3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grpId="0" nodeType="clickEffect">
                                  <p:stCondLst>
                                    <p:cond delay="0"/>
                                  </p:stCondLst>
                                  <p:childTnLst>
                                    <p:anim calcmode="discrete" valueType="str">
                                      <p:cBhvr>
                                        <p:cTn id="34" dur="1000" fill="hold"/>
                                        <p:tgtEl>
                                          <p:spTgt spid="25"/>
                                        </p:tgtEl>
                                        <p:attrNameLst>
                                          <p:attrName>style.visibility</p:attrName>
                                        </p:attrNameLst>
                                      </p:cBhvr>
                                      <p:tavLst>
                                        <p:tav tm="0">
                                          <p:val>
                                            <p:strVal val="hidden"/>
                                          </p:val>
                                        </p:tav>
                                        <p:tav tm="50000">
                                          <p:val>
                                            <p:strVal val="visible"/>
                                          </p:val>
                                        </p:tav>
                                      </p:tavLst>
                                    </p:anim>
                                  </p:childTnLst>
                                </p:cTn>
                              </p:par>
                              <p:par>
                                <p:cTn id="35" presetID="35" presetClass="emph" presetSubtype="0" repeatCount="5000" fill="hold" grpId="0" nodeType="withEffect">
                                  <p:stCondLst>
                                    <p:cond delay="0"/>
                                  </p:stCondLst>
                                  <p:childTnLst>
                                    <p:anim calcmode="discrete" valueType="str">
                                      <p:cBhvr>
                                        <p:cTn id="36"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5000" fill="hold" grpId="0" nodeType="clickEffect">
                                  <p:stCondLst>
                                    <p:cond delay="0"/>
                                  </p:stCondLst>
                                  <p:childTnLst>
                                    <p:anim calcmode="discrete" valueType="str">
                                      <p:cBhvr>
                                        <p:cTn id="40"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10000" fill="hold" grpId="0" nodeType="clickEffect">
                                  <p:stCondLst>
                                    <p:cond delay="0"/>
                                  </p:stCondLst>
                                  <p:childTnLst>
                                    <p:anim calcmode="discrete" valueType="str">
                                      <p:cBhvr>
                                        <p:cTn id="44"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5000" fill="hold" grpId="0" nodeType="clickEffect">
                                  <p:stCondLst>
                                    <p:cond delay="0"/>
                                  </p:stCondLst>
                                  <p:childTnLst>
                                    <p:anim calcmode="discrete" valueType="str">
                                      <p:cBhvr>
                                        <p:cTn id="48"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10000" fill="hold" grpId="0" nodeType="clickEffect">
                                  <p:stCondLst>
                                    <p:cond delay="0"/>
                                  </p:stCondLst>
                                  <p:childTnLst>
                                    <p:anim calcmode="discrete" valueType="str">
                                      <p:cBhvr>
                                        <p:cTn id="52"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53" fill="hold">
                      <p:stCondLst>
                        <p:cond delay="indefinite"/>
                      </p:stCondLst>
                      <p:childTnLst>
                        <p:par>
                          <p:cTn id="54" fill="hold">
                            <p:stCondLst>
                              <p:cond delay="0"/>
                            </p:stCondLst>
                            <p:childTnLst>
                              <p:par>
                                <p:cTn id="55" presetID="35" presetClass="emph" presetSubtype="0" repeatCount="10000" fill="hold" grpId="0" nodeType="clickEffect">
                                  <p:stCondLst>
                                    <p:cond delay="0"/>
                                  </p:stCondLst>
                                  <p:childTnLst>
                                    <p:anim calcmode="discrete" valueType="str">
                                      <p:cBhvr>
                                        <p:cTn id="56"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57" fill="hold">
                      <p:stCondLst>
                        <p:cond delay="indefinite"/>
                      </p:stCondLst>
                      <p:childTnLst>
                        <p:par>
                          <p:cTn id="58" fill="hold">
                            <p:stCondLst>
                              <p:cond delay="0"/>
                            </p:stCondLst>
                            <p:childTnLst>
                              <p:par>
                                <p:cTn id="59" presetID="35" presetClass="emph" presetSubtype="0" repeatCount="10000" fill="hold" grpId="0" nodeType="clickEffect">
                                  <p:stCondLst>
                                    <p:cond delay="0"/>
                                  </p:stCondLst>
                                  <p:childTnLst>
                                    <p:anim calcmode="discrete" valueType="str">
                                      <p:cBhvr>
                                        <p:cTn id="6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1" nodeType="click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10000" fill="hold" grpId="0" nodeType="clickEffect">
                                  <p:stCondLst>
                                    <p:cond delay="0"/>
                                  </p:stCondLst>
                                  <p:childTnLst>
                                    <p:anim calcmode="discrete" valueType="str">
                                      <p:cBhvr>
                                        <p:cTn id="70" dur="1000" fill="hold"/>
                                        <p:tgtEl>
                                          <p:spTgt spid="64"/>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35" presetClass="emph" presetSubtype="0" repeatCount="10000" fill="hold" grpId="0" nodeType="clickEffect">
                                  <p:stCondLst>
                                    <p:cond delay="0"/>
                                  </p:stCondLst>
                                  <p:childTnLst>
                                    <p:anim calcmode="discrete" valueType="str">
                                      <p:cBhvr>
                                        <p:cTn id="7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5" fill="hold">
                      <p:stCondLst>
                        <p:cond delay="indefinite"/>
                      </p:stCondLst>
                      <p:childTnLst>
                        <p:par>
                          <p:cTn id="76" fill="hold">
                            <p:stCondLst>
                              <p:cond delay="0"/>
                            </p:stCondLst>
                            <p:childTnLst>
                              <p:par>
                                <p:cTn id="77" presetID="35" presetClass="emph" presetSubtype="0" repeatCount="4000" fill="hold" grpId="0" nodeType="clickEffect">
                                  <p:stCondLst>
                                    <p:cond delay="0"/>
                                  </p:stCondLst>
                                  <p:childTnLst>
                                    <p:anim calcmode="discrete" valueType="str">
                                      <p:cBhvr>
                                        <p:cTn id="78" dur="1000" fill="hold"/>
                                        <p:tgtEl>
                                          <p:spTgt spid="32"/>
                                        </p:tgtEl>
                                        <p:attrNameLst>
                                          <p:attrName>style.visibility</p:attrName>
                                        </p:attrNameLst>
                                      </p:cBhvr>
                                      <p:tavLst>
                                        <p:tav tm="0">
                                          <p:val>
                                            <p:strVal val="hidden"/>
                                          </p:val>
                                        </p:tav>
                                        <p:tav tm="50000">
                                          <p:val>
                                            <p:strVal val="visible"/>
                                          </p:val>
                                        </p:tav>
                                      </p:tavLst>
                                    </p:anim>
                                  </p:childTnLst>
                                </p:cTn>
                              </p:par>
                              <p:par>
                                <p:cTn id="79" presetID="35" presetClass="emph" presetSubtype="0" repeatCount="4000" fill="hold" grpId="0" nodeType="withEffect">
                                  <p:stCondLst>
                                    <p:cond delay="0"/>
                                  </p:stCondLst>
                                  <p:childTnLst>
                                    <p:anim calcmode="discrete" valueType="str">
                                      <p:cBhvr>
                                        <p:cTn id="80"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81" fill="hold">
                      <p:stCondLst>
                        <p:cond delay="indefinite"/>
                      </p:stCondLst>
                      <p:childTnLst>
                        <p:par>
                          <p:cTn id="82" fill="hold">
                            <p:stCondLst>
                              <p:cond delay="0"/>
                            </p:stCondLst>
                            <p:childTnLst>
                              <p:par>
                                <p:cTn id="83" presetID="35" presetClass="emph" presetSubtype="0" repeatCount="4000" fill="hold" grpId="0" nodeType="clickEffect">
                                  <p:stCondLst>
                                    <p:cond delay="0"/>
                                  </p:stCondLst>
                                  <p:childTnLst>
                                    <p:anim calcmode="discrete" valueType="str">
                                      <p:cBhvr>
                                        <p:cTn id="8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85" fill="hold">
                      <p:stCondLst>
                        <p:cond delay="indefinite"/>
                      </p:stCondLst>
                      <p:childTnLst>
                        <p:par>
                          <p:cTn id="86" fill="hold">
                            <p:stCondLst>
                              <p:cond delay="0"/>
                            </p:stCondLst>
                            <p:childTnLst>
                              <p:par>
                                <p:cTn id="87" presetID="35" presetClass="emph" presetSubtype="0" repeatCount="5000" fill="hold" grpId="0" nodeType="clickEffect">
                                  <p:stCondLst>
                                    <p:cond delay="0"/>
                                  </p:stCondLst>
                                  <p:childTnLst>
                                    <p:anim calcmode="discrete" valueType="str">
                                      <p:cBhvr>
                                        <p:cTn id="88"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89" fill="hold">
                      <p:stCondLst>
                        <p:cond delay="indefinite"/>
                      </p:stCondLst>
                      <p:childTnLst>
                        <p:par>
                          <p:cTn id="90" fill="hold">
                            <p:stCondLst>
                              <p:cond delay="0"/>
                            </p:stCondLst>
                            <p:childTnLst>
                              <p:par>
                                <p:cTn id="91" presetID="35" presetClass="emph" presetSubtype="0" repeatCount="5000" fill="hold" grpId="0" nodeType="clickEffect">
                                  <p:stCondLst>
                                    <p:cond delay="0"/>
                                  </p:stCondLst>
                                  <p:childTnLst>
                                    <p:anim calcmode="discrete" valueType="str">
                                      <p:cBhvr>
                                        <p:cTn id="9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93" fill="hold">
                      <p:stCondLst>
                        <p:cond delay="indefinite"/>
                      </p:stCondLst>
                      <p:childTnLst>
                        <p:par>
                          <p:cTn id="94" fill="hold">
                            <p:stCondLst>
                              <p:cond delay="0"/>
                            </p:stCondLst>
                            <p:childTnLst>
                              <p:par>
                                <p:cTn id="95" presetID="35" presetClass="emph" presetSubtype="0" repeatCount="4000" fill="hold" grpId="0" nodeType="clickEffect">
                                  <p:stCondLst>
                                    <p:cond delay="0"/>
                                  </p:stCondLst>
                                  <p:childTnLst>
                                    <p:anim calcmode="discrete" valueType="str">
                                      <p:cBhvr>
                                        <p:cTn id="96"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4" grpId="0" animBg="1"/>
      <p:bldP spid="15" grpId="0" animBg="1"/>
      <p:bldP spid="16" grpId="0" animBg="1"/>
      <p:bldP spid="18" grpId="0" animBg="1"/>
      <p:bldP spid="24" grpId="0" animBg="1"/>
      <p:bldP spid="25" grpId="0" animBg="1"/>
      <p:bldP spid="32" grpId="0" animBg="1"/>
      <p:bldP spid="33" grpId="0" animBg="1"/>
      <p:bldP spid="34" grpId="0" animBg="1"/>
      <p:bldP spid="43" grpId="0"/>
      <p:bldP spid="62" grpId="0" animBg="1"/>
      <p:bldP spid="63" grpId="0" animBg="1"/>
      <p:bldP spid="64" grpId="0" animBg="1"/>
      <p:bldP spid="64" grpId="1" animBg="1"/>
      <p:bldP spid="66"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8417" name="标题 1"/>
          <p:cNvSpPr>
            <a:spLocks noGrp="1"/>
          </p:cNvSpPr>
          <p:nvPr>
            <p:ph type="title"/>
          </p:nvPr>
        </p:nvSpPr>
        <p:spPr/>
        <p:txBody>
          <a:bodyPr/>
          <a:lstStyle/>
          <a:p>
            <a:r>
              <a:rPr lang="en-US" altLang="zh-CN"/>
              <a:t>EDRAM</a:t>
            </a:r>
            <a:r>
              <a:rPr lang="zh-CN" altLang="en-US"/>
              <a:t>芯片读取过程（</a:t>
            </a:r>
            <a:r>
              <a:rPr lang="en-US" altLang="zh-CN"/>
              <a:t>2</a:t>
            </a:r>
            <a:r>
              <a:rPr lang="zh-CN" altLang="en-US"/>
              <a:t>）</a:t>
            </a:r>
            <a:endParaRPr lang="zh-CN" altLang="en-US"/>
          </a:p>
        </p:txBody>
      </p:sp>
      <p:sp>
        <p:nvSpPr>
          <p:cNvPr id="4" name="Rectangle 2"/>
          <p:cNvSpPr>
            <a:spLocks noChangeArrowheads="1"/>
          </p:cNvSpPr>
          <p:nvPr/>
        </p:nvSpPr>
        <p:spPr bwMode="auto">
          <a:xfrm>
            <a:off x="1905000" y="6096000"/>
            <a:ext cx="8153400" cy="369332"/>
          </a:xfrm>
          <a:prstGeom prst="rect">
            <a:avLst/>
          </a:prstGeom>
          <a:noFill/>
          <a:ln w="3175" algn="ctr">
            <a:noFill/>
            <a:miter lim="800000"/>
          </a:ln>
          <a:effectLst/>
        </p:spPr>
        <p:txBody>
          <a:bodyPr>
            <a:spAutoFit/>
          </a:bodyPr>
          <a:lstStyle/>
          <a:p>
            <a:pPr algn="ctr">
              <a:lnSpc>
                <a:spcPct val="90000"/>
              </a:lnSpc>
              <a:spcBef>
                <a:spcPct val="20000"/>
              </a:spcBef>
              <a:buClr>
                <a:schemeClr val="hlink"/>
              </a:buClr>
              <a:buSzPct val="65000"/>
              <a:buFont typeface="Wingdings" panose="05000000000000000000" pitchFamily="2" charset="2"/>
              <a:buNone/>
            </a:pPr>
            <a:r>
              <a:rPr lang="zh-CN" altLang="en-US" sz="2000" b="1" dirty="0">
                <a:solidFill>
                  <a:srgbClr val="C00000"/>
                </a:solidFill>
                <a:latin typeface="+mn-ea"/>
              </a:rPr>
              <a:t>可以提高顺序读取速度</a:t>
            </a:r>
            <a:endParaRPr lang="zh-CN" altLang="en-US" sz="2000" b="1" dirty="0">
              <a:solidFill>
                <a:srgbClr val="C00000"/>
              </a:solidFill>
              <a:latin typeface="+mn-ea"/>
            </a:endParaRPr>
          </a:p>
        </p:txBody>
      </p:sp>
      <p:sp>
        <p:nvSpPr>
          <p:cNvPr id="5" name="Rectangle 3"/>
          <p:cNvSpPr>
            <a:spLocks noChangeArrowheads="1"/>
          </p:cNvSpPr>
          <p:nvPr/>
        </p:nvSpPr>
        <p:spPr bwMode="auto">
          <a:xfrm>
            <a:off x="3214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列地址锁存器</a:t>
            </a:r>
            <a:endParaRPr lang="zh-CN" altLang="en-US" sz="1400" b="1">
              <a:solidFill>
                <a:schemeClr val="bg1"/>
              </a:solidFill>
              <a:latin typeface="+mn-ea"/>
            </a:endParaRPr>
          </a:p>
        </p:txBody>
      </p:sp>
      <p:sp>
        <p:nvSpPr>
          <p:cNvPr id="6" name="Rectangle 4"/>
          <p:cNvSpPr>
            <a:spLocks noChangeArrowheads="1"/>
          </p:cNvSpPr>
          <p:nvPr/>
        </p:nvSpPr>
        <p:spPr bwMode="auto">
          <a:xfrm>
            <a:off x="3214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solidFill>
                  <a:schemeClr val="bg1"/>
                </a:solidFill>
                <a:latin typeface="+mn-ea"/>
              </a:rPr>
              <a:t>11</a:t>
            </a:r>
            <a:r>
              <a:rPr lang="zh-CN" altLang="en-US" sz="1400" b="1">
                <a:solidFill>
                  <a:schemeClr val="bg1"/>
                </a:solidFill>
                <a:latin typeface="+mn-ea"/>
              </a:rPr>
              <a:t>位比较器</a:t>
            </a:r>
            <a:endParaRPr lang="zh-CN" altLang="en-US" sz="1400" b="1">
              <a:solidFill>
                <a:schemeClr val="bg1"/>
              </a:solidFill>
              <a:latin typeface="+mn-ea"/>
            </a:endParaRPr>
          </a:p>
        </p:txBody>
      </p:sp>
      <p:sp>
        <p:nvSpPr>
          <p:cNvPr id="7" name="Rectangle 5"/>
          <p:cNvSpPr>
            <a:spLocks noChangeArrowheads="1"/>
          </p:cNvSpPr>
          <p:nvPr/>
        </p:nvSpPr>
        <p:spPr bwMode="auto">
          <a:xfrm>
            <a:off x="3214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行地址锁存器</a:t>
            </a:r>
            <a:endParaRPr lang="zh-CN" altLang="en-US" sz="1400" b="1">
              <a:latin typeface="+mn-ea"/>
            </a:endParaRPr>
          </a:p>
        </p:txBody>
      </p:sp>
      <p:sp>
        <p:nvSpPr>
          <p:cNvPr id="188422" name="Rectangle 6"/>
          <p:cNvSpPr>
            <a:spLocks noChangeArrowheads="1"/>
          </p:cNvSpPr>
          <p:nvPr/>
        </p:nvSpPr>
        <p:spPr bwMode="auto">
          <a:xfrm>
            <a:off x="3214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a:solidFill>
                  <a:schemeClr val="bg1"/>
                </a:solidFill>
                <a:latin typeface="+mn-ea"/>
              </a:rPr>
              <a:t>行地址和刷新控制</a:t>
            </a:r>
            <a:endParaRPr lang="zh-CN" altLang="en-US" sz="1400" b="1">
              <a:solidFill>
                <a:schemeClr val="bg1"/>
              </a:solidFill>
              <a:latin typeface="+mn-ea"/>
            </a:endParaRPr>
          </a:p>
        </p:txBody>
      </p:sp>
      <p:sp>
        <p:nvSpPr>
          <p:cNvPr id="9" name="Rectangle 7"/>
          <p:cNvSpPr>
            <a:spLocks noChangeArrowheads="1"/>
          </p:cNvSpPr>
          <p:nvPr/>
        </p:nvSpPr>
        <p:spPr bwMode="auto">
          <a:xfrm>
            <a:off x="5843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列译码器</a:t>
            </a:r>
            <a:endParaRPr lang="zh-CN" altLang="en-US" sz="1400" b="1">
              <a:latin typeface="+mn-ea"/>
            </a:endParaRPr>
          </a:p>
        </p:txBody>
      </p:sp>
      <p:sp>
        <p:nvSpPr>
          <p:cNvPr id="10" name="Rectangle 8"/>
          <p:cNvSpPr>
            <a:spLocks noChangeArrowheads="1"/>
          </p:cNvSpPr>
          <p:nvPr/>
        </p:nvSpPr>
        <p:spPr bwMode="auto">
          <a:xfrm>
            <a:off x="5843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rgbClr val="003300"/>
                </a:solidFill>
                <a:latin typeface="+mn-ea"/>
              </a:rPr>
              <a:t>512×4 </a:t>
            </a:r>
            <a:r>
              <a:rPr lang="en-US" altLang="zh-CN" sz="1400" b="1">
                <a:solidFill>
                  <a:srgbClr val="003300"/>
                </a:solidFill>
                <a:latin typeface="+mn-ea"/>
              </a:rPr>
              <a:t>SRAM Cache</a:t>
            </a:r>
            <a:endParaRPr lang="en-US" altLang="zh-CN" sz="1400" b="1" dirty="0">
              <a:solidFill>
                <a:srgbClr val="003300"/>
              </a:solidFill>
              <a:latin typeface="+mn-ea"/>
            </a:endParaRPr>
          </a:p>
          <a:p>
            <a:pPr algn="ctr"/>
            <a:r>
              <a:rPr lang="zh-CN" altLang="en-US" sz="1400" b="1" dirty="0">
                <a:solidFill>
                  <a:srgbClr val="003300"/>
                </a:solidFill>
                <a:latin typeface="+mn-ea"/>
              </a:rPr>
              <a:t>最后读出行</a:t>
            </a:r>
            <a:endParaRPr lang="zh-CN" altLang="en-US" sz="1400" b="1" dirty="0">
              <a:solidFill>
                <a:srgbClr val="003300"/>
              </a:solidFill>
              <a:latin typeface="+mn-ea"/>
            </a:endParaRPr>
          </a:p>
        </p:txBody>
      </p:sp>
      <p:sp>
        <p:nvSpPr>
          <p:cNvPr id="188425" name="Rectangle 10"/>
          <p:cNvSpPr>
            <a:spLocks noChangeArrowheads="1"/>
          </p:cNvSpPr>
          <p:nvPr/>
        </p:nvSpPr>
        <p:spPr bwMode="auto">
          <a:xfrm>
            <a:off x="6300789"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DRAM</a:t>
            </a:r>
            <a:r>
              <a:rPr lang="zh-CN" altLang="en-US" sz="1400" b="1">
                <a:latin typeface="+mn-ea"/>
              </a:rPr>
              <a:t>阵列</a:t>
            </a:r>
            <a:endParaRPr lang="zh-CN" altLang="en-US" sz="1400" b="1">
              <a:latin typeface="+mn-ea"/>
            </a:endParaRPr>
          </a:p>
          <a:p>
            <a:pPr algn="ctr"/>
            <a:r>
              <a:rPr lang="en-US" altLang="zh-CN" sz="1400" b="1">
                <a:latin typeface="+mn-ea"/>
              </a:rPr>
              <a:t>2048×512×4</a:t>
            </a:r>
            <a:endParaRPr lang="en-US" altLang="zh-CN" sz="1400" b="1">
              <a:latin typeface="+mn-ea"/>
            </a:endParaRPr>
          </a:p>
        </p:txBody>
      </p:sp>
      <p:sp>
        <p:nvSpPr>
          <p:cNvPr id="188426" name="Rectangle 11"/>
          <p:cNvSpPr>
            <a:spLocks noChangeArrowheads="1"/>
          </p:cNvSpPr>
          <p:nvPr/>
        </p:nvSpPr>
        <p:spPr bwMode="auto">
          <a:xfrm>
            <a:off x="5872164"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a:latin typeface="+mn-ea"/>
              </a:rPr>
              <a:t>行译码器</a:t>
            </a:r>
            <a:endParaRPr lang="zh-CN" altLang="en-US" sz="1400" b="1">
              <a:latin typeface="+mn-ea"/>
            </a:endParaRPr>
          </a:p>
        </p:txBody>
      </p:sp>
      <p:sp>
        <p:nvSpPr>
          <p:cNvPr id="15" name="Line 13"/>
          <p:cNvSpPr>
            <a:spLocks noChangeShapeType="1"/>
          </p:cNvSpPr>
          <p:nvPr/>
        </p:nvSpPr>
        <p:spPr bwMode="auto">
          <a:xfrm>
            <a:off x="7748588" y="1981200"/>
            <a:ext cx="785812" cy="1588"/>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88428" name="Line 14"/>
          <p:cNvSpPr>
            <a:spLocks noChangeShapeType="1"/>
          </p:cNvSpPr>
          <p:nvPr/>
        </p:nvSpPr>
        <p:spPr bwMode="auto">
          <a:xfrm flipH="1">
            <a:off x="7772400" y="3352800"/>
            <a:ext cx="762000" cy="0"/>
          </a:xfrm>
          <a:prstGeom prst="line">
            <a:avLst/>
          </a:prstGeom>
          <a:noFill/>
          <a:ln w="76200">
            <a:solidFill>
              <a:schemeClr val="tx1"/>
            </a:solidFill>
            <a:round/>
            <a:tailEnd type="triangle" w="med" len="med"/>
          </a:ln>
        </p:spPr>
        <p:txBody>
          <a:bodyPr/>
          <a:lstStyle/>
          <a:p>
            <a:endParaRPr lang="zh-CN" altLang="en-US">
              <a:latin typeface="+mn-ea"/>
            </a:endParaRPr>
          </a:p>
        </p:txBody>
      </p:sp>
      <p:sp>
        <p:nvSpPr>
          <p:cNvPr id="17" name="Line 15"/>
          <p:cNvSpPr>
            <a:spLocks noChangeShapeType="1"/>
          </p:cNvSpPr>
          <p:nvPr/>
        </p:nvSpPr>
        <p:spPr bwMode="auto">
          <a:xfrm flipH="1">
            <a:off x="9653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30" name="Line 16"/>
          <p:cNvSpPr>
            <a:spLocks noChangeShapeType="1"/>
          </p:cNvSpPr>
          <p:nvPr/>
        </p:nvSpPr>
        <p:spPr bwMode="auto">
          <a:xfrm flipH="1">
            <a:off x="4929188" y="17526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1" name="Line 17"/>
          <p:cNvSpPr>
            <a:spLocks noChangeShapeType="1"/>
          </p:cNvSpPr>
          <p:nvPr/>
        </p:nvSpPr>
        <p:spPr bwMode="auto">
          <a:xfrm flipH="1">
            <a:off x="4929188" y="24384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2" name="Line 18"/>
          <p:cNvSpPr>
            <a:spLocks noChangeShapeType="1"/>
          </p:cNvSpPr>
          <p:nvPr/>
        </p:nvSpPr>
        <p:spPr bwMode="auto">
          <a:xfrm flipH="1">
            <a:off x="4929188" y="35052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3" name="Line 19"/>
          <p:cNvSpPr>
            <a:spLocks noChangeShapeType="1"/>
          </p:cNvSpPr>
          <p:nvPr/>
        </p:nvSpPr>
        <p:spPr bwMode="auto">
          <a:xfrm flipH="1">
            <a:off x="4929188" y="48006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4" name="Line 20"/>
          <p:cNvSpPr>
            <a:spLocks noChangeShapeType="1"/>
          </p:cNvSpPr>
          <p:nvPr/>
        </p:nvSpPr>
        <p:spPr bwMode="auto">
          <a:xfrm flipH="1">
            <a:off x="4929188" y="5410200"/>
            <a:ext cx="328612"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5" name="Line 21"/>
          <p:cNvSpPr>
            <a:spLocks noChangeShapeType="1"/>
          </p:cNvSpPr>
          <p:nvPr/>
        </p:nvSpPr>
        <p:spPr bwMode="auto">
          <a:xfrm flipH="1">
            <a:off x="4929188" y="56388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8436" name="Line 22"/>
          <p:cNvSpPr>
            <a:spLocks noChangeShapeType="1"/>
          </p:cNvSpPr>
          <p:nvPr/>
        </p:nvSpPr>
        <p:spPr bwMode="auto">
          <a:xfrm flipH="1">
            <a:off x="4929188" y="44958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8437" name="Line 23"/>
          <p:cNvSpPr>
            <a:spLocks noChangeShapeType="1"/>
          </p:cNvSpPr>
          <p:nvPr/>
        </p:nvSpPr>
        <p:spPr bwMode="auto">
          <a:xfrm>
            <a:off x="2895600" y="1752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8" name="Line 24"/>
          <p:cNvSpPr>
            <a:spLocks noChangeShapeType="1"/>
          </p:cNvSpPr>
          <p:nvPr/>
        </p:nvSpPr>
        <p:spPr bwMode="auto">
          <a:xfrm>
            <a:off x="2895600" y="2514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39" name="Line 25"/>
          <p:cNvSpPr>
            <a:spLocks noChangeShapeType="1"/>
          </p:cNvSpPr>
          <p:nvPr/>
        </p:nvSpPr>
        <p:spPr bwMode="auto">
          <a:xfrm>
            <a:off x="2895600" y="35814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40" name="Line 26"/>
          <p:cNvSpPr>
            <a:spLocks noChangeShapeType="1"/>
          </p:cNvSpPr>
          <p:nvPr/>
        </p:nvSpPr>
        <p:spPr bwMode="auto">
          <a:xfrm>
            <a:off x="2895600" y="46482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41" name="Line 27"/>
          <p:cNvSpPr>
            <a:spLocks noChangeShapeType="1"/>
          </p:cNvSpPr>
          <p:nvPr/>
        </p:nvSpPr>
        <p:spPr bwMode="auto">
          <a:xfrm flipH="1">
            <a:off x="2895600" y="1752600"/>
            <a:ext cx="0" cy="2895600"/>
          </a:xfrm>
          <a:prstGeom prst="line">
            <a:avLst/>
          </a:prstGeom>
          <a:noFill/>
          <a:ln w="19050">
            <a:solidFill>
              <a:schemeClr val="tx1"/>
            </a:solidFill>
            <a:round/>
          </a:ln>
        </p:spPr>
        <p:txBody>
          <a:bodyPr/>
          <a:lstStyle/>
          <a:p>
            <a:endParaRPr lang="zh-CN" altLang="en-US">
              <a:latin typeface="+mn-ea"/>
            </a:endParaRPr>
          </a:p>
        </p:txBody>
      </p:sp>
      <p:sp>
        <p:nvSpPr>
          <p:cNvPr id="188442" name="Line 28"/>
          <p:cNvSpPr>
            <a:spLocks noChangeShapeType="1"/>
          </p:cNvSpPr>
          <p:nvPr/>
        </p:nvSpPr>
        <p:spPr bwMode="auto">
          <a:xfrm flipV="1">
            <a:off x="5257800" y="1752600"/>
            <a:ext cx="0" cy="3657600"/>
          </a:xfrm>
          <a:prstGeom prst="line">
            <a:avLst/>
          </a:prstGeom>
          <a:noFill/>
          <a:ln w="19050">
            <a:solidFill>
              <a:schemeClr val="tx1"/>
            </a:solidFill>
            <a:round/>
          </a:ln>
        </p:spPr>
        <p:txBody>
          <a:bodyPr/>
          <a:lstStyle/>
          <a:p>
            <a:endParaRPr lang="zh-CN" altLang="en-US">
              <a:latin typeface="+mn-ea"/>
            </a:endParaRPr>
          </a:p>
        </p:txBody>
      </p:sp>
      <p:sp>
        <p:nvSpPr>
          <p:cNvPr id="31" name="Line 29"/>
          <p:cNvSpPr>
            <a:spLocks noChangeShapeType="1"/>
          </p:cNvSpPr>
          <p:nvPr/>
        </p:nvSpPr>
        <p:spPr bwMode="auto">
          <a:xfrm flipH="1">
            <a:off x="4953000" y="1524000"/>
            <a:ext cx="914400"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8444" name="Line 30"/>
          <p:cNvSpPr>
            <a:spLocks noChangeShapeType="1"/>
          </p:cNvSpPr>
          <p:nvPr/>
        </p:nvSpPr>
        <p:spPr bwMode="auto">
          <a:xfrm rot="5400000" flipH="1">
            <a:off x="6497638" y="3829050"/>
            <a:ext cx="5715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45" name="Line 31"/>
          <p:cNvSpPr>
            <a:spLocks noChangeShapeType="1"/>
          </p:cNvSpPr>
          <p:nvPr/>
        </p:nvSpPr>
        <p:spPr bwMode="auto">
          <a:xfrm rot="5400000" flipH="1">
            <a:off x="6516688" y="2857500"/>
            <a:ext cx="533400" cy="0"/>
          </a:xfrm>
          <a:prstGeom prst="line">
            <a:avLst/>
          </a:prstGeom>
          <a:noFill/>
          <a:ln w="76200">
            <a:solidFill>
              <a:schemeClr val="tx1"/>
            </a:solidFill>
            <a:round/>
            <a:headEnd type="triangle" w="med" len="med"/>
            <a:tailEnd type="triangle" w="med" len="med"/>
          </a:ln>
        </p:spPr>
        <p:txBody>
          <a:bodyPr/>
          <a:lstStyle/>
          <a:p>
            <a:endParaRPr lang="zh-CN" altLang="en-US">
              <a:latin typeface="+mn-ea"/>
            </a:endParaRPr>
          </a:p>
        </p:txBody>
      </p:sp>
      <p:sp>
        <p:nvSpPr>
          <p:cNvPr id="188446" name="Line 32"/>
          <p:cNvSpPr>
            <a:spLocks noChangeShapeType="1"/>
          </p:cNvSpPr>
          <p:nvPr/>
        </p:nvSpPr>
        <p:spPr bwMode="auto">
          <a:xfrm>
            <a:off x="2895600" y="53340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47" name="Line 33"/>
          <p:cNvSpPr>
            <a:spLocks noChangeShapeType="1"/>
          </p:cNvSpPr>
          <p:nvPr/>
        </p:nvSpPr>
        <p:spPr bwMode="auto">
          <a:xfrm>
            <a:off x="2895600" y="55626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48" name="Text Box 34"/>
          <p:cNvSpPr txBox="1">
            <a:spLocks noChangeArrowheads="1"/>
          </p:cNvSpPr>
          <p:nvPr/>
        </p:nvSpPr>
        <p:spPr bwMode="auto">
          <a:xfrm>
            <a:off x="2133600" y="1371601"/>
            <a:ext cx="838200" cy="523875"/>
          </a:xfrm>
          <a:prstGeom prst="rect">
            <a:avLst/>
          </a:prstGeom>
          <a:noFill/>
          <a:ln w="9525">
            <a:noFill/>
            <a:miter lim="800000"/>
          </a:ln>
        </p:spPr>
        <p:txBody>
          <a:bodyPr>
            <a:spAutoFit/>
          </a:bodyPr>
          <a:lstStyle/>
          <a:p>
            <a:pPr algn="ctr"/>
            <a:r>
              <a:rPr lang="zh-CN" altLang="en-US" sz="1400" b="1" dirty="0">
                <a:solidFill>
                  <a:schemeClr val="folHlink"/>
                </a:solidFill>
                <a:latin typeface="+mn-ea"/>
              </a:rPr>
              <a:t>列选</a:t>
            </a:r>
            <a:r>
              <a:rPr lang="zh-CN" altLang="en-US" sz="1400" b="1">
                <a:solidFill>
                  <a:schemeClr val="folHlink"/>
                </a:solidFill>
                <a:latin typeface="+mn-ea"/>
              </a:rPr>
              <a:t>通   </a:t>
            </a:r>
            <a:r>
              <a:rPr lang="en-US" altLang="zh-CN" sz="1400" b="1">
                <a:solidFill>
                  <a:schemeClr val="folHlink"/>
                </a:solidFill>
                <a:latin typeface="+mn-ea"/>
              </a:rPr>
              <a:t>CAS</a:t>
            </a:r>
            <a:endParaRPr lang="en-US" altLang="zh-CN" sz="1400" b="1" baseline="-25000" dirty="0">
              <a:solidFill>
                <a:schemeClr val="folHlink"/>
              </a:solidFill>
              <a:latin typeface="+mn-ea"/>
            </a:endParaRPr>
          </a:p>
        </p:txBody>
      </p:sp>
      <p:sp>
        <p:nvSpPr>
          <p:cNvPr id="188449" name="Line 35"/>
          <p:cNvSpPr>
            <a:spLocks noChangeShapeType="1"/>
          </p:cNvSpPr>
          <p:nvPr/>
        </p:nvSpPr>
        <p:spPr bwMode="auto">
          <a:xfrm>
            <a:off x="2895600" y="1524000"/>
            <a:ext cx="304800" cy="0"/>
          </a:xfrm>
          <a:prstGeom prst="line">
            <a:avLst/>
          </a:prstGeom>
          <a:noFill/>
          <a:ln w="19050">
            <a:solidFill>
              <a:schemeClr val="tx1"/>
            </a:solidFill>
            <a:round/>
            <a:tailEnd type="triangle" w="med" len="med"/>
          </a:ln>
        </p:spPr>
        <p:txBody>
          <a:bodyPr/>
          <a:lstStyle/>
          <a:p>
            <a:endParaRPr lang="zh-CN" altLang="en-US">
              <a:latin typeface="+mn-ea"/>
            </a:endParaRPr>
          </a:p>
        </p:txBody>
      </p:sp>
      <p:sp>
        <p:nvSpPr>
          <p:cNvPr id="188450" name="Text Box 36"/>
          <p:cNvSpPr txBox="1">
            <a:spLocks noChangeArrowheads="1"/>
          </p:cNvSpPr>
          <p:nvPr/>
        </p:nvSpPr>
        <p:spPr bwMode="auto">
          <a:xfrm>
            <a:off x="2209800" y="4953000"/>
            <a:ext cx="838200" cy="738664"/>
          </a:xfrm>
          <a:prstGeom prst="rect">
            <a:avLst/>
          </a:prstGeom>
          <a:noFill/>
          <a:ln w="9525">
            <a:noFill/>
            <a:miter lim="800000"/>
          </a:ln>
        </p:spPr>
        <p:txBody>
          <a:bodyPr>
            <a:spAutoFit/>
          </a:bodyPr>
          <a:lstStyle/>
          <a:p>
            <a:pPr algn="ctr"/>
            <a:r>
              <a:rPr lang="zh-CN" altLang="en-US" sz="1400" b="1">
                <a:solidFill>
                  <a:schemeClr val="folHlink"/>
                </a:solidFill>
                <a:latin typeface="+mn-ea"/>
              </a:rPr>
              <a:t>行选通   </a:t>
            </a:r>
            <a:r>
              <a:rPr lang="en-US" altLang="zh-CN" sz="1400" b="1">
                <a:solidFill>
                  <a:schemeClr val="folHlink"/>
                </a:solidFill>
                <a:latin typeface="+mn-ea"/>
              </a:rPr>
              <a:t>RAS</a:t>
            </a:r>
            <a:endParaRPr lang="en-US" altLang="zh-CN" sz="1400" b="1">
              <a:solidFill>
                <a:schemeClr val="folHlink"/>
              </a:solidFill>
              <a:latin typeface="+mn-ea"/>
            </a:endParaRPr>
          </a:p>
          <a:p>
            <a:pPr algn="ctr"/>
            <a:r>
              <a:rPr lang="zh-CN" altLang="en-US" sz="1400" b="1">
                <a:solidFill>
                  <a:schemeClr val="folHlink"/>
                </a:solidFill>
                <a:latin typeface="+mn-ea"/>
              </a:rPr>
              <a:t>刷新</a:t>
            </a:r>
            <a:r>
              <a:rPr lang="en-US" altLang="zh-CN" sz="1400" b="1">
                <a:solidFill>
                  <a:schemeClr val="folHlink"/>
                </a:solidFill>
                <a:latin typeface="+mn-ea"/>
              </a:rPr>
              <a:t>Ref</a:t>
            </a:r>
            <a:endParaRPr lang="en-US" altLang="zh-CN" sz="1400" b="1" baseline="-25000">
              <a:solidFill>
                <a:schemeClr val="folHlink"/>
              </a:solidFill>
              <a:latin typeface="+mn-ea"/>
            </a:endParaRPr>
          </a:p>
        </p:txBody>
      </p:sp>
      <p:grpSp>
        <p:nvGrpSpPr>
          <p:cNvPr id="39" name="Group 37"/>
          <p:cNvGrpSpPr/>
          <p:nvPr/>
        </p:nvGrpSpPr>
        <p:grpSpPr bwMode="auto">
          <a:xfrm>
            <a:off x="2057400" y="3060700"/>
            <a:ext cx="990600" cy="584200"/>
            <a:chOff x="192" y="1928"/>
            <a:chExt cx="624" cy="368"/>
          </a:xfrm>
        </p:grpSpPr>
        <p:sp>
          <p:nvSpPr>
            <p:cNvPr id="188479" name="Line 38"/>
            <p:cNvSpPr>
              <a:spLocks noChangeShapeType="1"/>
            </p:cNvSpPr>
            <p:nvPr/>
          </p:nvSpPr>
          <p:spPr bwMode="auto">
            <a:xfrm flipH="1">
              <a:off x="288" y="2112"/>
              <a:ext cx="432" cy="0"/>
            </a:xfrm>
            <a:prstGeom prst="line">
              <a:avLst/>
            </a:prstGeom>
            <a:noFill/>
            <a:ln w="19050">
              <a:solidFill>
                <a:schemeClr val="tx1"/>
              </a:solidFill>
              <a:round/>
              <a:headEnd type="triangle" w="med" len="med"/>
            </a:ln>
          </p:spPr>
          <p:txBody>
            <a:bodyPr/>
            <a:lstStyle/>
            <a:p>
              <a:endParaRPr lang="zh-CN" altLang="en-US">
                <a:latin typeface="+mn-ea"/>
              </a:endParaRPr>
            </a:p>
          </p:txBody>
        </p:sp>
        <p:sp>
          <p:nvSpPr>
            <p:cNvPr id="188480" name="Text Box 39"/>
            <p:cNvSpPr txBox="1">
              <a:spLocks noChangeArrowheads="1"/>
            </p:cNvSpPr>
            <p:nvPr/>
          </p:nvSpPr>
          <p:spPr bwMode="auto">
            <a:xfrm>
              <a:off x="192" y="1928"/>
              <a:ext cx="624" cy="368"/>
            </a:xfrm>
            <a:prstGeom prst="rect">
              <a:avLst/>
            </a:prstGeom>
            <a:noFill/>
            <a:ln w="9525">
              <a:noFill/>
              <a:miter lim="800000"/>
            </a:ln>
          </p:spPr>
          <p:txBody>
            <a:bodyPr>
              <a:spAutoFit/>
            </a:bodyPr>
            <a:lstStyle/>
            <a:p>
              <a:pPr algn="ctr"/>
              <a:r>
                <a:rPr lang="zh-CN" altLang="en-US" sz="1400" b="1" dirty="0">
                  <a:solidFill>
                    <a:schemeClr val="folHlink"/>
                  </a:solidFill>
                  <a:latin typeface="+mn-ea"/>
                </a:rPr>
                <a:t>地址</a:t>
              </a:r>
              <a:endParaRPr lang="zh-CN" altLang="en-US" sz="1400" b="1" dirty="0">
                <a:solidFill>
                  <a:schemeClr val="folHlink"/>
                </a:solidFill>
                <a:latin typeface="+mn-ea"/>
              </a:endParaRPr>
            </a:p>
            <a:p>
              <a:pPr algn="ctr"/>
              <a:r>
                <a:rPr lang="en-US" altLang="zh-CN" sz="1400" b="1" dirty="0">
                  <a:solidFill>
                    <a:schemeClr val="folHlink"/>
                  </a:solidFill>
                  <a:latin typeface="+mn-ea"/>
                </a:rPr>
                <a:t>A</a:t>
              </a:r>
              <a:r>
                <a:rPr lang="en-US" altLang="zh-CN" sz="1400" b="1" baseline="-25000" dirty="0">
                  <a:solidFill>
                    <a:schemeClr val="folHlink"/>
                  </a:solidFill>
                  <a:latin typeface="+mn-ea"/>
                </a:rPr>
                <a:t>0</a:t>
              </a:r>
              <a:r>
                <a:rPr lang="en-US" altLang="zh-CN" b="1" dirty="0">
                  <a:solidFill>
                    <a:schemeClr val="folHlink"/>
                  </a:solidFill>
                  <a:latin typeface="+mn-ea"/>
                </a:rPr>
                <a:t>~</a:t>
              </a:r>
              <a:r>
                <a:rPr lang="en-US" altLang="zh-CN" sz="1400" b="1" dirty="0">
                  <a:solidFill>
                    <a:schemeClr val="folHlink"/>
                  </a:solidFill>
                  <a:latin typeface="+mn-ea"/>
                </a:rPr>
                <a:t>A</a:t>
              </a:r>
              <a:r>
                <a:rPr lang="en-US" altLang="zh-CN" sz="1400" b="1" baseline="-25000" dirty="0">
                  <a:solidFill>
                    <a:schemeClr val="folHlink"/>
                  </a:solidFill>
                  <a:latin typeface="+mn-ea"/>
                </a:rPr>
                <a:t>10</a:t>
              </a:r>
              <a:endParaRPr lang="en-US" altLang="zh-CN" sz="1400" b="1" baseline="-25000" dirty="0">
                <a:solidFill>
                  <a:schemeClr val="folHlink"/>
                </a:solidFill>
                <a:latin typeface="+mn-ea"/>
              </a:endParaRPr>
            </a:p>
          </p:txBody>
        </p:sp>
      </p:grpSp>
      <p:sp>
        <p:nvSpPr>
          <p:cNvPr id="42" name="Text Box 40"/>
          <p:cNvSpPr txBox="1">
            <a:spLocks noChangeArrowheads="1"/>
          </p:cNvSpPr>
          <p:nvPr/>
        </p:nvSpPr>
        <p:spPr bwMode="auto">
          <a:xfrm>
            <a:off x="4876800" y="914401"/>
            <a:ext cx="1219200" cy="523875"/>
          </a:xfrm>
          <a:prstGeom prst="rect">
            <a:avLst/>
          </a:prstGeom>
          <a:noFill/>
          <a:ln w="9525">
            <a:noFill/>
            <a:miter lim="800000"/>
          </a:ln>
        </p:spPr>
        <p:txBody>
          <a:bodyPr>
            <a:spAutoFit/>
          </a:bodyPr>
          <a:lstStyle/>
          <a:p>
            <a:pPr algn="ctr"/>
            <a:r>
              <a:rPr lang="zh-CN" altLang="en-US" sz="1400" b="1" dirty="0">
                <a:solidFill>
                  <a:schemeClr val="folHlink"/>
                </a:solidFill>
                <a:latin typeface="+mn-ea"/>
              </a:rPr>
              <a:t>列地址</a:t>
            </a:r>
            <a:endParaRPr lang="zh-CN" altLang="en-US" sz="1400" b="1" dirty="0">
              <a:solidFill>
                <a:schemeClr val="folHlink"/>
              </a:solidFill>
              <a:latin typeface="+mn-ea"/>
            </a:endParaRPr>
          </a:p>
          <a:p>
            <a:pPr algn="ctr"/>
            <a:r>
              <a:rPr lang="en-US" altLang="zh-CN" sz="1400" b="1">
                <a:solidFill>
                  <a:schemeClr val="folHlink"/>
                </a:solidFill>
                <a:latin typeface="+mn-ea"/>
              </a:rPr>
              <a:t>CA</a:t>
            </a:r>
            <a:r>
              <a:rPr lang="en-US" altLang="zh-CN" sz="1400" b="1" baseline="-25000">
                <a:solidFill>
                  <a:schemeClr val="folHlink"/>
                </a:solidFill>
                <a:latin typeface="+mn-ea"/>
              </a:rPr>
              <a:t>0</a:t>
            </a:r>
            <a:r>
              <a:rPr lang="en-US" altLang="zh-CN" sz="1400" b="1">
                <a:solidFill>
                  <a:schemeClr val="folHlink"/>
                </a:solidFill>
                <a:latin typeface="+mn-ea"/>
              </a:rPr>
              <a:t>~CA</a:t>
            </a:r>
            <a:r>
              <a:rPr lang="en-US" altLang="zh-CN" sz="1400" b="1" baseline="-25000">
                <a:solidFill>
                  <a:schemeClr val="folHlink"/>
                </a:solidFill>
                <a:latin typeface="+mn-ea"/>
              </a:rPr>
              <a:t>8</a:t>
            </a:r>
            <a:endParaRPr lang="en-US" altLang="zh-CN" sz="1400" b="1" baseline="-25000" dirty="0">
              <a:solidFill>
                <a:schemeClr val="folHlink"/>
              </a:solidFill>
              <a:latin typeface="+mn-ea"/>
            </a:endParaRPr>
          </a:p>
        </p:txBody>
      </p:sp>
      <p:sp>
        <p:nvSpPr>
          <p:cNvPr id="188453" name="Text Box 41"/>
          <p:cNvSpPr txBox="1">
            <a:spLocks noChangeArrowheads="1"/>
          </p:cNvSpPr>
          <p:nvPr/>
        </p:nvSpPr>
        <p:spPr bwMode="auto">
          <a:xfrm>
            <a:off x="4876800" y="3871914"/>
            <a:ext cx="1219200" cy="523875"/>
          </a:xfrm>
          <a:prstGeom prst="rect">
            <a:avLst/>
          </a:prstGeom>
          <a:noFill/>
          <a:ln w="9525">
            <a:noFill/>
            <a:miter lim="800000"/>
          </a:ln>
        </p:spPr>
        <p:txBody>
          <a:bodyPr>
            <a:spAutoFit/>
          </a:bodyPr>
          <a:lstStyle/>
          <a:p>
            <a:pPr algn="ctr"/>
            <a:r>
              <a:rPr lang="zh-CN" altLang="en-US" sz="1400" b="1">
                <a:solidFill>
                  <a:schemeClr val="folHlink"/>
                </a:solidFill>
                <a:latin typeface="+mn-ea"/>
              </a:rPr>
              <a:t>行地址</a:t>
            </a:r>
            <a:endParaRPr lang="zh-CN" altLang="en-US" sz="1400" b="1">
              <a:solidFill>
                <a:schemeClr val="folHlink"/>
              </a:solidFill>
              <a:latin typeface="+mn-ea"/>
            </a:endParaRPr>
          </a:p>
          <a:p>
            <a:pPr algn="ctr"/>
            <a:r>
              <a:rPr lang="en-US" altLang="zh-CN" sz="1400" b="1">
                <a:solidFill>
                  <a:schemeClr val="folHlink"/>
                </a:solidFill>
                <a:latin typeface="+mn-ea"/>
              </a:rPr>
              <a:t>RA</a:t>
            </a:r>
            <a:r>
              <a:rPr lang="en-US" altLang="zh-CN" sz="1400" b="1" baseline="-25000">
                <a:solidFill>
                  <a:schemeClr val="folHlink"/>
                </a:solidFill>
                <a:latin typeface="+mn-ea"/>
              </a:rPr>
              <a:t>0</a:t>
            </a:r>
            <a:r>
              <a:rPr lang="en-US" altLang="zh-CN" sz="1400" b="1">
                <a:solidFill>
                  <a:schemeClr val="folHlink"/>
                </a:solidFill>
                <a:latin typeface="+mn-ea"/>
              </a:rPr>
              <a:t>~RA</a:t>
            </a:r>
            <a:r>
              <a:rPr lang="en-US" altLang="zh-CN" sz="1400" b="1" baseline="-25000">
                <a:solidFill>
                  <a:schemeClr val="folHlink"/>
                </a:solidFill>
                <a:latin typeface="+mn-ea"/>
              </a:rPr>
              <a:t>10</a:t>
            </a:r>
            <a:endParaRPr lang="en-US" altLang="zh-CN" sz="1400" b="1" baseline="-25000">
              <a:solidFill>
                <a:schemeClr val="folHlink"/>
              </a:solidFill>
              <a:latin typeface="+mn-ea"/>
            </a:endParaRPr>
          </a:p>
        </p:txBody>
      </p:sp>
      <p:sp>
        <p:nvSpPr>
          <p:cNvPr id="188454" name="Rectangle 42"/>
          <p:cNvSpPr>
            <a:spLocks noChangeArrowheads="1"/>
          </p:cNvSpPr>
          <p:nvPr/>
        </p:nvSpPr>
        <p:spPr bwMode="auto">
          <a:xfrm>
            <a:off x="7772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R0</a:t>
            </a:r>
            <a:endParaRPr lang="en-US" altLang="zh-CN" sz="1400">
              <a:latin typeface="+mn-ea"/>
            </a:endParaRPr>
          </a:p>
        </p:txBody>
      </p:sp>
      <p:sp>
        <p:nvSpPr>
          <p:cNvPr id="188455" name="Rectangle 43"/>
          <p:cNvSpPr>
            <a:spLocks noChangeArrowheads="1"/>
          </p:cNvSpPr>
          <p:nvPr/>
        </p:nvSpPr>
        <p:spPr bwMode="auto">
          <a:xfrm>
            <a:off x="7772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R1</a:t>
            </a:r>
            <a:endParaRPr lang="en-US" altLang="zh-CN" sz="1400">
              <a:latin typeface="+mn-ea"/>
            </a:endParaRPr>
          </a:p>
        </p:txBody>
      </p:sp>
      <p:sp>
        <p:nvSpPr>
          <p:cNvPr id="188456" name="Rectangle 44"/>
          <p:cNvSpPr>
            <a:spLocks noChangeArrowheads="1"/>
          </p:cNvSpPr>
          <p:nvPr/>
        </p:nvSpPr>
        <p:spPr bwMode="auto">
          <a:xfrm>
            <a:off x="7772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a:t>
            </a:r>
            <a:endParaRPr lang="en-US" altLang="zh-CN" sz="1400">
              <a:latin typeface="+mn-ea"/>
            </a:endParaRPr>
          </a:p>
        </p:txBody>
      </p:sp>
      <p:sp>
        <p:nvSpPr>
          <p:cNvPr id="188457" name="Rectangle 45"/>
          <p:cNvSpPr>
            <a:spLocks noChangeArrowheads="1"/>
          </p:cNvSpPr>
          <p:nvPr/>
        </p:nvSpPr>
        <p:spPr bwMode="auto">
          <a:xfrm>
            <a:off x="7772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R3</a:t>
            </a:r>
            <a:endParaRPr lang="en-US" altLang="zh-CN" sz="1400">
              <a:latin typeface="+mn-ea"/>
            </a:endParaRPr>
          </a:p>
        </p:txBody>
      </p:sp>
      <p:sp>
        <p:nvSpPr>
          <p:cNvPr id="188458" name="Rectangle 46"/>
          <p:cNvSpPr>
            <a:spLocks noChangeArrowheads="1"/>
          </p:cNvSpPr>
          <p:nvPr/>
        </p:nvSpPr>
        <p:spPr bwMode="auto">
          <a:xfrm>
            <a:off x="7772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R5</a:t>
            </a:r>
            <a:endParaRPr lang="en-US" altLang="zh-CN" sz="1400">
              <a:latin typeface="+mn-ea"/>
            </a:endParaRPr>
          </a:p>
        </p:txBody>
      </p:sp>
      <p:sp>
        <p:nvSpPr>
          <p:cNvPr id="188459" name="Rectangle 47"/>
          <p:cNvSpPr>
            <a:spLocks noChangeArrowheads="1"/>
          </p:cNvSpPr>
          <p:nvPr/>
        </p:nvSpPr>
        <p:spPr bwMode="auto">
          <a:xfrm>
            <a:off x="7772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R6</a:t>
            </a:r>
            <a:endParaRPr lang="en-US" altLang="zh-CN" sz="1400">
              <a:latin typeface="+mn-ea"/>
            </a:endParaRPr>
          </a:p>
        </p:txBody>
      </p:sp>
      <p:sp>
        <p:nvSpPr>
          <p:cNvPr id="188460" name="Rectangle 48"/>
          <p:cNvSpPr>
            <a:spLocks noChangeArrowheads="1"/>
          </p:cNvSpPr>
          <p:nvPr/>
        </p:nvSpPr>
        <p:spPr bwMode="auto">
          <a:xfrm>
            <a:off x="7772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R7</a:t>
            </a:r>
            <a:endParaRPr lang="en-US" altLang="zh-CN" sz="1400">
              <a:latin typeface="+mn-ea"/>
            </a:endParaRPr>
          </a:p>
        </p:txBody>
      </p:sp>
      <p:sp>
        <p:nvSpPr>
          <p:cNvPr id="188461" name="Rectangle 49"/>
          <p:cNvSpPr>
            <a:spLocks noChangeArrowheads="1"/>
          </p:cNvSpPr>
          <p:nvPr/>
        </p:nvSpPr>
        <p:spPr bwMode="auto">
          <a:xfrm>
            <a:off x="7772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a:t>
            </a:r>
            <a:endParaRPr lang="en-US" altLang="zh-CN" sz="1400">
              <a:latin typeface="+mn-ea"/>
            </a:endParaRPr>
          </a:p>
        </p:txBody>
      </p:sp>
      <p:sp>
        <p:nvSpPr>
          <p:cNvPr id="188462" name="Rectangle 50"/>
          <p:cNvSpPr>
            <a:spLocks noChangeArrowheads="1"/>
          </p:cNvSpPr>
          <p:nvPr/>
        </p:nvSpPr>
        <p:spPr bwMode="auto">
          <a:xfrm>
            <a:off x="7772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R2046</a:t>
            </a:r>
            <a:endParaRPr lang="en-US" altLang="zh-CN" sz="1400">
              <a:latin typeface="+mn-ea"/>
            </a:endParaRPr>
          </a:p>
        </p:txBody>
      </p:sp>
      <p:sp>
        <p:nvSpPr>
          <p:cNvPr id="188463" name="Rectangle 51"/>
          <p:cNvSpPr>
            <a:spLocks noChangeArrowheads="1"/>
          </p:cNvSpPr>
          <p:nvPr/>
        </p:nvSpPr>
        <p:spPr bwMode="auto">
          <a:xfrm>
            <a:off x="7772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a:latin typeface="+mn-ea"/>
            </a:endParaRPr>
          </a:p>
        </p:txBody>
      </p:sp>
      <p:sp>
        <p:nvSpPr>
          <p:cNvPr id="188464" name="Rectangle 52"/>
          <p:cNvSpPr>
            <a:spLocks noChangeArrowheads="1"/>
          </p:cNvSpPr>
          <p:nvPr/>
        </p:nvSpPr>
        <p:spPr bwMode="auto">
          <a:xfrm flipV="1">
            <a:off x="7772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5" name="Rectangle 53"/>
          <p:cNvSpPr>
            <a:spLocks noChangeArrowheads="1"/>
          </p:cNvSpPr>
          <p:nvPr/>
        </p:nvSpPr>
        <p:spPr bwMode="auto">
          <a:xfrm flipV="1">
            <a:off x="7924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6" name="Rectangle 54"/>
          <p:cNvSpPr>
            <a:spLocks noChangeArrowheads="1"/>
          </p:cNvSpPr>
          <p:nvPr/>
        </p:nvSpPr>
        <p:spPr bwMode="auto">
          <a:xfrm flipV="1">
            <a:off x="8077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7" name="Rectangle 55"/>
          <p:cNvSpPr>
            <a:spLocks noChangeArrowheads="1"/>
          </p:cNvSpPr>
          <p:nvPr/>
        </p:nvSpPr>
        <p:spPr bwMode="auto">
          <a:xfrm flipV="1">
            <a:off x="8229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8" name="Rectangle 56"/>
          <p:cNvSpPr>
            <a:spLocks noChangeArrowheads="1"/>
          </p:cNvSpPr>
          <p:nvPr/>
        </p:nvSpPr>
        <p:spPr bwMode="auto">
          <a:xfrm flipV="1">
            <a:off x="8382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69" name="Rectangle 57"/>
          <p:cNvSpPr>
            <a:spLocks noChangeArrowheads="1"/>
          </p:cNvSpPr>
          <p:nvPr/>
        </p:nvSpPr>
        <p:spPr bwMode="auto">
          <a:xfrm flipV="1">
            <a:off x="8534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188470" name="Rectangle 58"/>
          <p:cNvSpPr>
            <a:spLocks noChangeArrowheads="1"/>
          </p:cNvSpPr>
          <p:nvPr/>
        </p:nvSpPr>
        <p:spPr bwMode="auto">
          <a:xfrm flipV="1">
            <a:off x="8686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a:latin typeface="+mn-ea"/>
            </a:endParaRPr>
          </a:p>
        </p:txBody>
      </p:sp>
      <p:sp>
        <p:nvSpPr>
          <p:cNvPr id="61" name="Rectangle 59"/>
          <p:cNvSpPr>
            <a:spLocks noChangeArrowheads="1"/>
          </p:cNvSpPr>
          <p:nvPr/>
        </p:nvSpPr>
        <p:spPr bwMode="auto">
          <a:xfrm>
            <a:off x="3200400"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mn-ea"/>
              </a:rPr>
              <a:t>000</a:t>
            </a:r>
            <a:r>
              <a:rPr lang="en-US" altLang="zh-CN" sz="1400" b="1" dirty="0">
                <a:solidFill>
                  <a:srgbClr val="00B050"/>
                </a:solidFill>
                <a:latin typeface="+mn-ea"/>
              </a:rPr>
              <a:t>0000</a:t>
            </a:r>
            <a:r>
              <a:rPr lang="en-US" altLang="zh-CN" sz="1400" b="1" dirty="0">
                <a:solidFill>
                  <a:schemeClr val="bg1"/>
                </a:solidFill>
                <a:latin typeface="+mn-ea"/>
              </a:rPr>
              <a:t>0100</a:t>
            </a:r>
            <a:endParaRPr lang="en-US" altLang="zh-CN" sz="1400" b="1" dirty="0">
              <a:solidFill>
                <a:schemeClr val="bg1"/>
              </a:solidFill>
              <a:latin typeface="+mn-ea"/>
            </a:endParaRPr>
          </a:p>
        </p:txBody>
      </p:sp>
      <p:sp>
        <p:nvSpPr>
          <p:cNvPr id="188472" name="Rectangle 60"/>
          <p:cNvSpPr>
            <a:spLocks noChangeArrowheads="1"/>
          </p:cNvSpPr>
          <p:nvPr/>
        </p:nvSpPr>
        <p:spPr bwMode="auto">
          <a:xfrm>
            <a:off x="3209731" y="3125752"/>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dirty="0">
                <a:solidFill>
                  <a:schemeClr val="bg1"/>
                </a:solidFill>
                <a:latin typeface="+mn-ea"/>
              </a:rPr>
              <a:t>000</a:t>
            </a:r>
            <a:r>
              <a:rPr lang="en-US" altLang="zh-CN" sz="1400" b="1" dirty="0">
                <a:solidFill>
                  <a:srgbClr val="66FF33"/>
                </a:solidFill>
                <a:latin typeface="+mn-ea"/>
              </a:rPr>
              <a:t>0000</a:t>
            </a:r>
            <a:r>
              <a:rPr lang="en-US" altLang="zh-CN" sz="1400" b="1" dirty="0">
                <a:solidFill>
                  <a:schemeClr val="bg1"/>
                </a:solidFill>
                <a:latin typeface="+mn-ea"/>
              </a:rPr>
              <a:t>0100</a:t>
            </a:r>
            <a:endParaRPr lang="en-US" altLang="zh-CN" sz="1400" b="1" dirty="0">
              <a:solidFill>
                <a:schemeClr val="bg1"/>
              </a:solidFill>
              <a:latin typeface="+mn-ea"/>
            </a:endParaRPr>
          </a:p>
        </p:txBody>
      </p:sp>
      <p:sp>
        <p:nvSpPr>
          <p:cNvPr id="188473" name="Rectangle 61"/>
          <p:cNvSpPr>
            <a:spLocks noChangeArrowheads="1"/>
          </p:cNvSpPr>
          <p:nvPr/>
        </p:nvSpPr>
        <p:spPr bwMode="auto">
          <a:xfrm>
            <a:off x="5843588" y="1752600"/>
            <a:ext cx="1928812" cy="8382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b="1">
                <a:solidFill>
                  <a:srgbClr val="003300"/>
                </a:solidFill>
                <a:latin typeface="+mn-ea"/>
              </a:rPr>
              <a:t>512</a:t>
            </a:r>
            <a:r>
              <a:rPr lang="zh-CN" altLang="en-US" sz="1400" b="1">
                <a:solidFill>
                  <a:srgbClr val="003300"/>
                </a:solidFill>
                <a:latin typeface="+mn-ea"/>
              </a:rPr>
              <a:t>*</a:t>
            </a:r>
            <a:r>
              <a:rPr lang="en-US" altLang="zh-CN" sz="1400" b="1">
                <a:solidFill>
                  <a:srgbClr val="003300"/>
                </a:solidFill>
                <a:latin typeface="+mn-ea"/>
              </a:rPr>
              <a:t>4</a:t>
            </a:r>
            <a:endParaRPr lang="en-US" altLang="zh-CN" sz="1400" b="1">
              <a:solidFill>
                <a:srgbClr val="003300"/>
              </a:solidFill>
              <a:latin typeface="+mn-ea"/>
            </a:endParaRPr>
          </a:p>
          <a:p>
            <a:pPr algn="ctr"/>
            <a:r>
              <a:rPr lang="en-US" altLang="zh-CN" sz="1400" b="1">
                <a:solidFill>
                  <a:srgbClr val="003300"/>
                </a:solidFill>
                <a:latin typeface="+mn-ea"/>
              </a:rPr>
              <a:t>R4</a:t>
            </a:r>
            <a:r>
              <a:rPr lang="zh-CN" altLang="en-US" sz="1400" b="1">
                <a:solidFill>
                  <a:srgbClr val="003300"/>
                </a:solidFill>
                <a:latin typeface="+mn-ea"/>
              </a:rPr>
              <a:t>的内容</a:t>
            </a:r>
            <a:endParaRPr lang="zh-CN" altLang="en-US" sz="1400" b="1">
              <a:solidFill>
                <a:srgbClr val="003300"/>
              </a:solidFill>
              <a:latin typeface="+mn-ea"/>
            </a:endParaRPr>
          </a:p>
        </p:txBody>
      </p:sp>
      <p:sp>
        <p:nvSpPr>
          <p:cNvPr id="188474" name="Rectangle 63"/>
          <p:cNvSpPr>
            <a:spLocks noChangeArrowheads="1"/>
          </p:cNvSpPr>
          <p:nvPr/>
        </p:nvSpPr>
        <p:spPr bwMode="auto">
          <a:xfrm>
            <a:off x="7772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endParaRPr lang="en-US" altLang="zh-CN" sz="1400">
              <a:latin typeface="+mn-ea"/>
            </a:endParaRPr>
          </a:p>
        </p:txBody>
      </p:sp>
      <p:sp>
        <p:nvSpPr>
          <p:cNvPr id="188475" name="Rectangle 64"/>
          <p:cNvSpPr>
            <a:spLocks noChangeArrowheads="1"/>
          </p:cNvSpPr>
          <p:nvPr/>
        </p:nvSpPr>
        <p:spPr bwMode="auto">
          <a:xfrm>
            <a:off x="7772400" y="4724400"/>
            <a:ext cx="1181100" cy="152400"/>
          </a:xfrm>
          <a:prstGeom prst="rect">
            <a:avLst/>
          </a:prstGeom>
          <a:solidFill>
            <a:srgbClr val="00B0F0"/>
          </a:solidFill>
          <a:ln w="19050" algn="ctr">
            <a:solidFill>
              <a:schemeClr val="tx1"/>
            </a:solidFill>
            <a:miter lim="800000"/>
            <a:headEnd type="none" w="sm" len="sm"/>
            <a:tailEnd type="none" w="sm" len="sm"/>
          </a:ln>
        </p:spPr>
        <p:txBody>
          <a:bodyPr wrap="none" anchor="ctr"/>
          <a:lstStyle/>
          <a:p>
            <a:pPr algn="ctr"/>
            <a:r>
              <a:rPr lang="en-US" altLang="zh-CN" sz="1400">
                <a:latin typeface="+mn-ea"/>
              </a:rPr>
              <a:t>R4</a:t>
            </a:r>
            <a:endParaRPr lang="en-US" altLang="zh-CN" sz="1400">
              <a:latin typeface="+mn-ea"/>
            </a:endParaRPr>
          </a:p>
        </p:txBody>
      </p:sp>
      <p:sp>
        <p:nvSpPr>
          <p:cNvPr id="14" name="Rectangle 12"/>
          <p:cNvSpPr>
            <a:spLocks noChangeArrowheads="1"/>
          </p:cNvSpPr>
          <p:nvPr/>
        </p:nvSpPr>
        <p:spPr bwMode="auto">
          <a:xfrm>
            <a:off x="8510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a:latin typeface="+mn-ea"/>
              </a:rPr>
              <a:t>I/O</a:t>
            </a:r>
            <a:r>
              <a:rPr lang="zh-CN" altLang="en-US" sz="1400" b="1">
                <a:latin typeface="+mn-ea"/>
              </a:rPr>
              <a:t>控制</a:t>
            </a:r>
            <a:endParaRPr lang="zh-CN" altLang="en-US" sz="1400" b="1">
              <a:latin typeface="+mn-ea"/>
            </a:endParaRPr>
          </a:p>
          <a:p>
            <a:pPr algn="ctr"/>
            <a:r>
              <a:rPr lang="zh-CN" altLang="en-US" sz="1400" b="1">
                <a:latin typeface="+mn-ea"/>
              </a:rPr>
              <a:t>和</a:t>
            </a:r>
            <a:endParaRPr lang="zh-CN" altLang="en-US" sz="1400" b="1">
              <a:latin typeface="+mn-ea"/>
            </a:endParaRPr>
          </a:p>
          <a:p>
            <a:pPr algn="ctr"/>
            <a:r>
              <a:rPr lang="zh-CN" altLang="en-US" sz="1400" b="1">
                <a:latin typeface="+mn-ea"/>
              </a:rPr>
              <a:t>数据锁存器</a:t>
            </a:r>
            <a:endParaRPr lang="zh-CN" altLang="en-US" sz="1400" b="1">
              <a:latin typeface="+mn-ea"/>
            </a:endParaRPr>
          </a:p>
        </p:txBody>
      </p:sp>
      <p:sp>
        <p:nvSpPr>
          <p:cNvPr id="188478" name="Rectangle 9"/>
          <p:cNvSpPr>
            <a:spLocks noChangeArrowheads="1"/>
          </p:cNvSpPr>
          <p:nvPr/>
        </p:nvSpPr>
        <p:spPr bwMode="auto">
          <a:xfrm>
            <a:off x="5843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a:latin typeface="+mn-ea"/>
              </a:rPr>
              <a:t>读出放大和列写选择</a:t>
            </a:r>
            <a:endParaRPr lang="zh-CN" altLang="en-US" sz="1400" b="1">
              <a:latin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10000" fill="hold" grpId="0" nodeType="clickEffect">
                                  <p:stCondLst>
                                    <p:cond delay="0"/>
                                  </p:stCondLst>
                                  <p:childTnLst>
                                    <p:anim calcmode="discrete" valueType="str">
                                      <p:cBhvr>
                                        <p:cTn id="2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10000" fill="hold" grpId="0" nodeType="clickEffect">
                                  <p:stCondLst>
                                    <p:cond delay="0"/>
                                  </p:stCondLst>
                                  <p:childTnLst>
                                    <p:anim calcmode="discrete" valueType="str">
                                      <p:cBhvr>
                                        <p:cTn id="2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4000" fill="hold" grpId="0" nodeType="clickEffect">
                                  <p:stCondLst>
                                    <p:cond delay="0"/>
                                  </p:stCondLst>
                                  <p:childTnLst>
                                    <p:anim calcmode="discrete" valueType="str">
                                      <p:cBhvr>
                                        <p:cTn id="32" dur="1000" fill="hold"/>
                                        <p:tgtEl>
                                          <p:spTgt spid="31"/>
                                        </p:tgtEl>
                                        <p:attrNameLst>
                                          <p:attrName>style.visibility</p:attrName>
                                        </p:attrNameLst>
                                      </p:cBhvr>
                                      <p:tavLst>
                                        <p:tav tm="0">
                                          <p:val>
                                            <p:strVal val="hidden"/>
                                          </p:val>
                                        </p:tav>
                                        <p:tav tm="50000">
                                          <p:val>
                                            <p:strVal val="visible"/>
                                          </p:val>
                                        </p:tav>
                                      </p:tavLst>
                                    </p:anim>
                                  </p:childTnLst>
                                </p:cTn>
                              </p:par>
                              <p:par>
                                <p:cTn id="33" presetID="35" presetClass="emph" presetSubtype="0" repeatCount="4000" fill="hold" grpId="0" nodeType="withEffect">
                                  <p:stCondLst>
                                    <p:cond delay="0"/>
                                  </p:stCondLst>
                                  <p:childTnLst>
                                    <p:anim calcmode="discrete" valueType="str">
                                      <p:cBhvr>
                                        <p:cTn id="34"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4000" fill="hold" grpId="0" nodeType="clickEffect">
                                  <p:stCondLst>
                                    <p:cond delay="0"/>
                                  </p:stCondLst>
                                  <p:childTnLst>
                                    <p:anim calcmode="discrete" valueType="str">
                                      <p:cBhvr>
                                        <p:cTn id="38"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5000" fill="hold" grpId="0" nodeType="clickEffect">
                                  <p:stCondLst>
                                    <p:cond delay="0"/>
                                  </p:stCondLst>
                                  <p:childTnLst>
                                    <p:anim calcmode="discrete" valueType="str">
                                      <p:cBhvr>
                                        <p:cTn id="46"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repeatCount="4000" fill="hold" grpId="0" nodeType="clickEffect">
                                  <p:stCondLst>
                                    <p:cond delay="0"/>
                                  </p:stCondLst>
                                  <p:childTnLst>
                                    <p:anim calcmode="discrete" valueType="str">
                                      <p:cBhvr>
                                        <p:cTn id="50"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5" grpId="0" animBg="1"/>
      <p:bldP spid="17" grpId="0" animBg="1"/>
      <p:bldP spid="31" grpId="0" animBg="1"/>
      <p:bldP spid="42" grpId="0"/>
      <p:bldP spid="61" grpId="0" animBg="1"/>
      <p:bldP spid="14"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SDRAM</a:t>
            </a:r>
            <a:endParaRPr lang="zh-CN" altLang="en-US" dirty="0"/>
          </a:p>
        </p:txBody>
      </p:sp>
      <p:sp>
        <p:nvSpPr>
          <p:cNvPr id="3" name="内容占位符 2"/>
          <p:cNvSpPr>
            <a:spLocks noGrp="1"/>
          </p:cNvSpPr>
          <p:nvPr>
            <p:ph idx="1"/>
          </p:nvPr>
        </p:nvSpPr>
        <p:spPr>
          <a:xfrm>
            <a:off x="487822" y="942764"/>
            <a:ext cx="10988831" cy="5637024"/>
          </a:xfrm>
        </p:spPr>
        <p:txBody>
          <a:bodyPr>
            <a:normAutofit/>
          </a:bodyPr>
          <a:lstStyle/>
          <a:p>
            <a:r>
              <a:rPr lang="zh-CN" altLang="en-US" b="1" dirty="0"/>
              <a:t>同步</a:t>
            </a:r>
            <a:r>
              <a:rPr lang="en-US" altLang="zh-CN" b="1" dirty="0"/>
              <a:t>DRAM</a:t>
            </a:r>
            <a:r>
              <a:rPr lang="zh-CN" altLang="en-US" b="1" dirty="0"/>
              <a:t>（</a:t>
            </a:r>
            <a:r>
              <a:rPr lang="en-US" altLang="zh-CN" b="1" dirty="0"/>
              <a:t>SDRAM</a:t>
            </a:r>
            <a:r>
              <a:rPr lang="zh-CN" altLang="en-US" b="1" dirty="0"/>
              <a:t>）</a:t>
            </a:r>
            <a:endParaRPr lang="zh-CN" altLang="en-US" b="1" dirty="0"/>
          </a:p>
          <a:p>
            <a:pPr lvl="1"/>
            <a:r>
              <a:rPr lang="zh-CN" altLang="en-US" dirty="0"/>
              <a:t>普通</a:t>
            </a:r>
            <a:r>
              <a:rPr lang="en-US" altLang="zh-CN" dirty="0"/>
              <a:t>DRAM CPU</a:t>
            </a:r>
            <a:r>
              <a:rPr lang="zh-CN" altLang="en-US" dirty="0"/>
              <a:t>访问的过程是先给出要访问单元的地址和控制信号（</a:t>
            </a:r>
            <a:r>
              <a:rPr lang="en-US" altLang="zh-CN" dirty="0"/>
              <a:t>R/W</a:t>
            </a:r>
            <a:r>
              <a:rPr lang="zh-CN" altLang="en-US" dirty="0"/>
              <a:t>），经过一段延迟时间（存取时间）向</a:t>
            </a:r>
            <a:r>
              <a:rPr lang="en-US" altLang="zh-CN" dirty="0"/>
              <a:t>DRAM</a:t>
            </a:r>
            <a:r>
              <a:rPr lang="zh-CN" altLang="en-US" dirty="0"/>
              <a:t>写入数据或从</a:t>
            </a:r>
            <a:r>
              <a:rPr lang="en-US" altLang="zh-CN" dirty="0"/>
              <a:t>DRAM</a:t>
            </a:r>
            <a:r>
              <a:rPr lang="zh-CN" altLang="en-US" dirty="0"/>
              <a:t>中读出数据。在这一段延迟时间内，</a:t>
            </a:r>
            <a:r>
              <a:rPr lang="en-US" altLang="zh-CN" dirty="0"/>
              <a:t>CPU</a:t>
            </a:r>
            <a:r>
              <a:rPr lang="zh-CN" altLang="en-US" dirty="0"/>
              <a:t>只能等待。</a:t>
            </a:r>
            <a:endParaRPr lang="en-US" altLang="zh-CN" dirty="0"/>
          </a:p>
          <a:p>
            <a:pPr lvl="1"/>
            <a:r>
              <a:rPr lang="en-US" altLang="zh-CN" dirty="0"/>
              <a:t>SDRAM</a:t>
            </a:r>
            <a:r>
              <a:rPr lang="zh-CN" altLang="en-US" dirty="0"/>
              <a:t>与</a:t>
            </a:r>
            <a:r>
              <a:rPr lang="en-US" altLang="zh-CN" dirty="0"/>
              <a:t>CPU</a:t>
            </a:r>
            <a:r>
              <a:rPr lang="zh-CN" altLang="en-US" dirty="0"/>
              <a:t>的数据交换时钟信号同步，且以处理器</a:t>
            </a:r>
            <a:r>
              <a:rPr lang="en-US" altLang="zh-CN" dirty="0"/>
              <a:t>/</a:t>
            </a:r>
            <a:r>
              <a:rPr lang="zh-CN" altLang="en-US" dirty="0"/>
              <a:t>主存总线的最高速度运行，不需要等待时间。</a:t>
            </a:r>
            <a:endParaRPr lang="zh-CN" altLang="en-US" dirty="0"/>
          </a:p>
          <a:p>
            <a:r>
              <a:rPr lang="en-US" altLang="zh-CN" b="1" dirty="0"/>
              <a:t>DDR SDRAM</a:t>
            </a:r>
            <a:endParaRPr lang="en-US" altLang="zh-CN" b="1" dirty="0"/>
          </a:p>
          <a:p>
            <a:pPr lvl="1"/>
            <a:r>
              <a:rPr lang="en-US" altLang="zh-CN" dirty="0"/>
              <a:t>DDR (Double Data Rate) SDRAM</a:t>
            </a:r>
            <a:endParaRPr lang="en-US" altLang="zh-CN" dirty="0"/>
          </a:p>
          <a:p>
            <a:pPr lvl="1"/>
            <a:r>
              <a:rPr lang="zh-CN" altLang="en-US" dirty="0"/>
              <a:t>时钟周期的上沿和下沿分别进行两次数据传输，从而实现双倍数据传输速率</a:t>
            </a:r>
            <a:endParaRPr lang="zh-CN" altLang="en-US" dirty="0"/>
          </a:p>
          <a:p>
            <a:endParaRPr lang="zh-CN" altLang="en-US" dirty="0"/>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解决之道</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defRPr/>
            </a:pPr>
            <a:r>
              <a:rPr lang="zh-CN" altLang="en-US" dirty="0">
                <a:solidFill>
                  <a:srgbClr val="C00000"/>
                </a:solidFill>
              </a:rPr>
              <a:t>增加</a:t>
            </a:r>
            <a:r>
              <a:rPr lang="en-US" altLang="zh-CN" dirty="0">
                <a:solidFill>
                  <a:srgbClr val="C00000"/>
                </a:solidFill>
              </a:rPr>
              <a:t>Cache</a:t>
            </a:r>
            <a:endParaRPr lang="zh-CN" altLang="en-US" dirty="0">
              <a:solidFill>
                <a:srgbClr val="C00000"/>
              </a:solidFill>
            </a:endParaRPr>
          </a:p>
          <a:p>
            <a:pPr>
              <a:buFont typeface="Wingdings" panose="05000000000000000000" pitchFamily="2" charset="2"/>
              <a:buChar char="l"/>
              <a:defRPr/>
            </a:pPr>
            <a:r>
              <a:rPr lang="zh-CN" altLang="en-US" dirty="0"/>
              <a:t>采用</a:t>
            </a:r>
            <a:r>
              <a:rPr lang="zh-CN" altLang="en-US"/>
              <a:t>高速器件</a:t>
            </a:r>
            <a:endParaRPr lang="zh-CN" altLang="en-US" dirty="0"/>
          </a:p>
          <a:p>
            <a:pPr>
              <a:buFont typeface="Wingdings" panose="05000000000000000000" pitchFamily="2" charset="2"/>
              <a:buChar char="l"/>
              <a:defRPr/>
            </a:pPr>
            <a:r>
              <a:rPr lang="zh-CN" altLang="en-US" dirty="0"/>
              <a:t>双</a:t>
            </a:r>
            <a:r>
              <a:rPr lang="zh-CN" altLang="en-US"/>
              <a:t>端口存储器</a:t>
            </a:r>
            <a:endParaRPr lang="zh-CN" altLang="en-US" dirty="0"/>
          </a:p>
          <a:p>
            <a:pPr>
              <a:buFont typeface="Wingdings" panose="05000000000000000000" pitchFamily="2" charset="2"/>
              <a:buChar char="l"/>
              <a:defRPr/>
            </a:pPr>
            <a:r>
              <a:rPr lang="zh-CN" altLang="en-US"/>
              <a:t>多模块并行</a:t>
            </a:r>
            <a:endParaRPr lang="zh-CN" altLang="en-US" dirty="0"/>
          </a:p>
          <a:p>
            <a:pPr marL="0" indent="0">
              <a:buNone/>
              <a:defRPr/>
            </a:pPr>
            <a:endParaRPr lang="zh-CN" altLang="en-US" dirty="0"/>
          </a:p>
          <a:p>
            <a:endParaRPr lang="zh-CN" altLang="en-US" dirty="0"/>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双端口存储器</a:t>
            </a:r>
            <a:endParaRPr lang="zh-CN" altLang="en-US" dirty="0"/>
          </a:p>
        </p:txBody>
      </p:sp>
      <p:sp>
        <p:nvSpPr>
          <p:cNvPr id="3" name="内容占位符 2"/>
          <p:cNvSpPr>
            <a:spLocks noGrp="1"/>
          </p:cNvSpPr>
          <p:nvPr>
            <p:ph idx="1"/>
          </p:nvPr>
        </p:nvSpPr>
        <p:spPr/>
        <p:txBody>
          <a:bodyPr/>
          <a:lstStyle/>
          <a:p>
            <a:r>
              <a:rPr lang="zh-CN" altLang="en-US" dirty="0"/>
              <a:t>具有两组相互独立的</a:t>
            </a:r>
            <a:r>
              <a:rPr lang="zh-CN" altLang="en-US"/>
              <a:t>读写控制线路</a:t>
            </a:r>
            <a:endParaRPr lang="zh-CN" altLang="en-US" dirty="0"/>
          </a:p>
          <a:p>
            <a:r>
              <a:rPr lang="zh-CN" altLang="en-US" dirty="0"/>
              <a:t>两组读写控制线路可以并行操作</a:t>
            </a:r>
            <a:endParaRPr lang="zh-CN" altLang="en-US" dirty="0"/>
          </a:p>
          <a:p>
            <a:r>
              <a:rPr lang="zh-CN" altLang="en-US"/>
              <a:t>端口</a:t>
            </a:r>
            <a:r>
              <a:rPr lang="zh-CN" altLang="en-US" dirty="0"/>
              <a:t>地址不相同，无</a:t>
            </a:r>
            <a:r>
              <a:rPr lang="zh-CN" altLang="en-US"/>
              <a:t>冲突，并行存取</a:t>
            </a:r>
            <a:endParaRPr lang="zh-CN" altLang="en-US" dirty="0"/>
          </a:p>
          <a:p>
            <a:r>
              <a:rPr lang="zh-CN" altLang="en-US" dirty="0"/>
              <a:t>端口地址</a:t>
            </a:r>
            <a:r>
              <a:rPr lang="zh-CN" altLang="en-US"/>
              <a:t>相同，读写</a:t>
            </a:r>
            <a:r>
              <a:rPr lang="zh-CN" altLang="en-US" dirty="0"/>
              <a:t>冲突，无法并行存取</a:t>
            </a:r>
            <a:endParaRPr lang="zh-CN" altLang="en-US" dirty="0"/>
          </a:p>
          <a:p>
            <a:endParaRPr lang="zh-CN" altLang="en-US" dirty="0"/>
          </a:p>
        </p:txBody>
      </p:sp>
      <p:grpSp>
        <p:nvGrpSpPr>
          <p:cNvPr id="5" name="Group 5"/>
          <p:cNvGrpSpPr/>
          <p:nvPr/>
        </p:nvGrpSpPr>
        <p:grpSpPr bwMode="auto">
          <a:xfrm>
            <a:off x="4804682" y="4506654"/>
            <a:ext cx="790575" cy="1371600"/>
            <a:chOff x="1902" y="2727"/>
            <a:chExt cx="498" cy="864"/>
          </a:xfrm>
        </p:grpSpPr>
        <p:sp>
          <p:nvSpPr>
            <p:cNvPr id="6" name="Line 6"/>
            <p:cNvSpPr>
              <a:spLocks noChangeShapeType="1"/>
            </p:cNvSpPr>
            <p:nvPr/>
          </p:nvSpPr>
          <p:spPr bwMode="auto">
            <a:xfrm>
              <a:off x="1908" y="2727"/>
              <a:ext cx="480" cy="0"/>
            </a:xfrm>
            <a:prstGeom prst="line">
              <a:avLst/>
            </a:prstGeom>
            <a:noFill/>
            <a:ln w="76200">
              <a:solidFill>
                <a:schemeClr val="tx1"/>
              </a:solidFill>
              <a:round/>
              <a:tailEnd type="triangle" w="med" len="med"/>
            </a:ln>
          </p:spPr>
          <p:txBody>
            <a:bodyPr/>
            <a:lstStyle/>
            <a:p>
              <a:endParaRPr lang="zh-CN" altLang="en-US"/>
            </a:p>
          </p:txBody>
        </p:sp>
        <p:sp>
          <p:nvSpPr>
            <p:cNvPr id="7" name="Line 7"/>
            <p:cNvSpPr>
              <a:spLocks noChangeShapeType="1"/>
            </p:cNvSpPr>
            <p:nvPr/>
          </p:nvSpPr>
          <p:spPr bwMode="auto">
            <a:xfrm>
              <a:off x="1920" y="3591"/>
              <a:ext cx="48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8" name="Line 8"/>
            <p:cNvSpPr>
              <a:spLocks noChangeShapeType="1"/>
            </p:cNvSpPr>
            <p:nvPr/>
          </p:nvSpPr>
          <p:spPr bwMode="auto">
            <a:xfrm>
              <a:off x="1902" y="3024"/>
              <a:ext cx="480" cy="0"/>
            </a:xfrm>
            <a:prstGeom prst="line">
              <a:avLst/>
            </a:prstGeom>
            <a:noFill/>
            <a:ln w="19050">
              <a:solidFill>
                <a:schemeClr val="tx1"/>
              </a:solidFill>
              <a:round/>
              <a:tailEnd type="triangle" w="med" len="med"/>
            </a:ln>
          </p:spPr>
          <p:txBody>
            <a:bodyPr/>
            <a:lstStyle/>
            <a:p>
              <a:endParaRPr lang="zh-CN" altLang="en-US"/>
            </a:p>
          </p:txBody>
        </p:sp>
        <p:sp>
          <p:nvSpPr>
            <p:cNvPr id="9" name="Line 9"/>
            <p:cNvSpPr>
              <a:spLocks noChangeShapeType="1"/>
            </p:cNvSpPr>
            <p:nvPr/>
          </p:nvSpPr>
          <p:spPr bwMode="auto">
            <a:xfrm>
              <a:off x="1920" y="3312"/>
              <a:ext cx="480" cy="0"/>
            </a:xfrm>
            <a:prstGeom prst="line">
              <a:avLst/>
            </a:prstGeom>
            <a:noFill/>
            <a:ln w="19050">
              <a:solidFill>
                <a:schemeClr val="tx1"/>
              </a:solidFill>
              <a:round/>
              <a:headEnd type="triangle" w="med" len="med"/>
            </a:ln>
          </p:spPr>
          <p:txBody>
            <a:bodyPr/>
            <a:lstStyle/>
            <a:p>
              <a:endParaRPr lang="zh-CN" altLang="en-US"/>
            </a:p>
          </p:txBody>
        </p:sp>
      </p:grpSp>
      <p:sp>
        <p:nvSpPr>
          <p:cNvPr id="10" name="Text Box 10"/>
          <p:cNvSpPr txBox="1">
            <a:spLocks noChangeArrowheads="1"/>
          </p:cNvSpPr>
          <p:nvPr/>
        </p:nvSpPr>
        <p:spPr bwMode="auto">
          <a:xfrm>
            <a:off x="3766457" y="42923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(A</a:t>
            </a:r>
            <a:r>
              <a:rPr lang="en-US" altLang="zh-CN" sz="2000" baseline="-25000">
                <a:solidFill>
                  <a:srgbClr val="0000FF"/>
                </a:solidFill>
                <a:latin typeface="华文新魏" panose="02010800040101010101" pitchFamily="2" charset="-122"/>
                <a:ea typeface="华文新魏" panose="02010800040101010101" pitchFamily="2" charset="-122"/>
              </a:rPr>
              <a:t>0-10</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1" name="Text Box 11"/>
          <p:cNvSpPr txBox="1">
            <a:spLocks noChangeArrowheads="1"/>
          </p:cNvSpPr>
          <p:nvPr/>
        </p:nvSpPr>
        <p:spPr bwMode="auto">
          <a:xfrm>
            <a:off x="3766457" y="56639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(D</a:t>
            </a:r>
            <a:r>
              <a:rPr lang="en-US" altLang="zh-CN" sz="2000" baseline="-25000">
                <a:solidFill>
                  <a:srgbClr val="0000FF"/>
                </a:solidFill>
                <a:latin typeface="华文新魏" panose="02010800040101010101" pitchFamily="2" charset="-122"/>
                <a:ea typeface="华文新魏" panose="02010800040101010101" pitchFamily="2" charset="-122"/>
              </a:rPr>
              <a:t>0-15</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2" name="Text Box 12"/>
          <p:cNvSpPr txBox="1">
            <a:spLocks noChangeArrowheads="1"/>
          </p:cNvSpPr>
          <p:nvPr/>
        </p:nvSpPr>
        <p:spPr bwMode="auto">
          <a:xfrm>
            <a:off x="3766457" y="52067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BUSY</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3" name="Text Box 13"/>
          <p:cNvSpPr txBox="1">
            <a:spLocks noChangeArrowheads="1"/>
          </p:cNvSpPr>
          <p:nvPr/>
        </p:nvSpPr>
        <p:spPr bwMode="auto">
          <a:xfrm>
            <a:off x="3766457" y="4825742"/>
            <a:ext cx="12954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R/W</a:t>
            </a:r>
            <a:r>
              <a:rPr lang="en-US" altLang="zh-CN" sz="2000" baseline="-25000">
                <a:solidFill>
                  <a:srgbClr val="0000FF"/>
                </a:solidFill>
                <a:latin typeface="华文新魏" panose="02010800040101010101" pitchFamily="2" charset="-122"/>
                <a:ea typeface="华文新魏" panose="02010800040101010101" pitchFamily="2" charset="-122"/>
              </a:rPr>
              <a:t>L</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4" name="Line 14"/>
          <p:cNvSpPr>
            <a:spLocks noChangeShapeType="1"/>
          </p:cNvSpPr>
          <p:nvPr/>
        </p:nvSpPr>
        <p:spPr bwMode="auto">
          <a:xfrm flipH="1">
            <a:off x="6509657" y="4506654"/>
            <a:ext cx="762000" cy="0"/>
          </a:xfrm>
          <a:prstGeom prst="line">
            <a:avLst/>
          </a:prstGeom>
          <a:noFill/>
          <a:ln w="76200">
            <a:solidFill>
              <a:schemeClr val="tx1"/>
            </a:solidFill>
            <a:round/>
            <a:tailEnd type="triangle" w="med" len="med"/>
          </a:ln>
        </p:spPr>
        <p:txBody>
          <a:bodyPr/>
          <a:lstStyle/>
          <a:p>
            <a:endParaRPr lang="zh-CN" altLang="en-US"/>
          </a:p>
        </p:txBody>
      </p:sp>
      <p:sp>
        <p:nvSpPr>
          <p:cNvPr id="15" name="Line 15"/>
          <p:cNvSpPr>
            <a:spLocks noChangeShapeType="1"/>
          </p:cNvSpPr>
          <p:nvPr/>
        </p:nvSpPr>
        <p:spPr bwMode="auto">
          <a:xfrm flipH="1">
            <a:off x="6509657" y="5878254"/>
            <a:ext cx="76200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6" name="Line 16"/>
          <p:cNvSpPr>
            <a:spLocks noChangeShapeType="1"/>
          </p:cNvSpPr>
          <p:nvPr/>
        </p:nvSpPr>
        <p:spPr bwMode="auto">
          <a:xfrm flipH="1">
            <a:off x="6509657" y="4978141"/>
            <a:ext cx="762000" cy="0"/>
          </a:xfrm>
          <a:prstGeom prst="line">
            <a:avLst/>
          </a:prstGeom>
          <a:noFill/>
          <a:ln w="19050">
            <a:solidFill>
              <a:schemeClr val="tx1"/>
            </a:solidFill>
            <a:round/>
            <a:tailEnd type="triangle" w="med" len="med"/>
          </a:ln>
        </p:spPr>
        <p:txBody>
          <a:bodyPr/>
          <a:lstStyle/>
          <a:p>
            <a:endParaRPr lang="zh-CN" altLang="en-US"/>
          </a:p>
        </p:txBody>
      </p:sp>
      <p:sp>
        <p:nvSpPr>
          <p:cNvPr id="17" name="Line 17"/>
          <p:cNvSpPr>
            <a:spLocks noChangeShapeType="1"/>
          </p:cNvSpPr>
          <p:nvPr/>
        </p:nvSpPr>
        <p:spPr bwMode="auto">
          <a:xfrm flipH="1">
            <a:off x="6509657" y="5435341"/>
            <a:ext cx="762000" cy="0"/>
          </a:xfrm>
          <a:prstGeom prst="line">
            <a:avLst/>
          </a:prstGeom>
          <a:noFill/>
          <a:ln w="19050">
            <a:solidFill>
              <a:schemeClr val="tx1"/>
            </a:solidFill>
            <a:round/>
            <a:headEnd type="triangle" w="med" len="med"/>
          </a:ln>
        </p:spPr>
        <p:txBody>
          <a:bodyPr/>
          <a:lstStyle/>
          <a:p>
            <a:endParaRPr lang="zh-CN" altLang="en-US"/>
          </a:p>
        </p:txBody>
      </p:sp>
      <p:sp>
        <p:nvSpPr>
          <p:cNvPr id="18" name="Text Box 18"/>
          <p:cNvSpPr txBox="1">
            <a:spLocks noChangeArrowheads="1"/>
          </p:cNvSpPr>
          <p:nvPr/>
        </p:nvSpPr>
        <p:spPr bwMode="auto">
          <a:xfrm>
            <a:off x="7043057" y="42923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(A</a:t>
            </a:r>
            <a:r>
              <a:rPr lang="en-US" altLang="zh-CN" sz="2000" baseline="-25000">
                <a:solidFill>
                  <a:srgbClr val="0000FF"/>
                </a:solidFill>
                <a:latin typeface="华文新魏" panose="02010800040101010101" pitchFamily="2" charset="-122"/>
                <a:ea typeface="华文新魏" panose="02010800040101010101" pitchFamily="2" charset="-122"/>
              </a:rPr>
              <a:t>0-10</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19" name="Text Box 19"/>
          <p:cNvSpPr txBox="1">
            <a:spLocks noChangeArrowheads="1"/>
          </p:cNvSpPr>
          <p:nvPr/>
        </p:nvSpPr>
        <p:spPr bwMode="auto">
          <a:xfrm>
            <a:off x="7043057" y="56639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(D</a:t>
            </a:r>
            <a:r>
              <a:rPr lang="en-US" altLang="zh-CN" sz="2000" baseline="-25000">
                <a:solidFill>
                  <a:srgbClr val="0000FF"/>
                </a:solidFill>
                <a:latin typeface="华文新魏" panose="02010800040101010101" pitchFamily="2" charset="-122"/>
                <a:ea typeface="华文新魏" panose="02010800040101010101" pitchFamily="2" charset="-122"/>
              </a:rPr>
              <a:t>0-15</a:t>
            </a:r>
            <a:r>
              <a:rPr lang="en-US" altLang="zh-CN" sz="2000">
                <a:solidFill>
                  <a:srgbClr val="0000FF"/>
                </a:solidFill>
                <a:latin typeface="华文新魏" panose="02010800040101010101" pitchFamily="2" charset="-122"/>
                <a:ea typeface="华文新魏" panose="02010800040101010101" pitchFamily="2" charset="-122"/>
              </a:rPr>
              <a:t>)</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20" name="Text Box 20"/>
          <p:cNvSpPr txBox="1">
            <a:spLocks noChangeArrowheads="1"/>
          </p:cNvSpPr>
          <p:nvPr/>
        </p:nvSpPr>
        <p:spPr bwMode="auto">
          <a:xfrm>
            <a:off x="7043057" y="52067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BUSY</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21" name="Text Box 21"/>
          <p:cNvSpPr txBox="1">
            <a:spLocks noChangeArrowheads="1"/>
          </p:cNvSpPr>
          <p:nvPr/>
        </p:nvSpPr>
        <p:spPr bwMode="auto">
          <a:xfrm>
            <a:off x="7043057" y="4825742"/>
            <a:ext cx="1371600" cy="396875"/>
          </a:xfrm>
          <a:prstGeom prst="rect">
            <a:avLst/>
          </a:prstGeom>
          <a:noFill/>
          <a:ln w="9525">
            <a:noFill/>
            <a:miter lim="800000"/>
          </a:ln>
        </p:spPr>
        <p:txBody>
          <a:bodyPr>
            <a:spAutoFit/>
          </a:bodyPr>
          <a:lstStyle/>
          <a:p>
            <a:pPr algn="ctr"/>
            <a:r>
              <a:rPr lang="en-US" altLang="zh-CN" sz="2000">
                <a:solidFill>
                  <a:srgbClr val="0000FF"/>
                </a:solidFill>
                <a:latin typeface="华文新魏" panose="02010800040101010101" pitchFamily="2" charset="-122"/>
                <a:ea typeface="华文新魏" panose="02010800040101010101" pitchFamily="2" charset="-122"/>
              </a:rPr>
              <a:t>R/W</a:t>
            </a:r>
            <a:r>
              <a:rPr lang="en-US" altLang="zh-CN" sz="2000" baseline="-25000">
                <a:solidFill>
                  <a:srgbClr val="0000FF"/>
                </a:solidFill>
                <a:latin typeface="华文新魏" panose="02010800040101010101" pitchFamily="2" charset="-122"/>
                <a:ea typeface="华文新魏" panose="02010800040101010101" pitchFamily="2" charset="-122"/>
              </a:rPr>
              <a:t>R</a:t>
            </a:r>
            <a:endParaRPr lang="en-US" altLang="zh-CN" sz="2000" baseline="-25000">
              <a:solidFill>
                <a:srgbClr val="0000FF"/>
              </a:solidFill>
              <a:latin typeface="华文新魏" panose="02010800040101010101" pitchFamily="2" charset="-122"/>
              <a:ea typeface="华文新魏" panose="02010800040101010101" pitchFamily="2" charset="-122"/>
            </a:endParaRPr>
          </a:p>
        </p:txBody>
      </p:sp>
      <p:sp>
        <p:nvSpPr>
          <p:cNvPr id="4" name="Rectangle 4"/>
          <p:cNvSpPr>
            <a:spLocks noChangeArrowheads="1"/>
          </p:cNvSpPr>
          <p:nvPr/>
        </p:nvSpPr>
        <p:spPr bwMode="auto">
          <a:xfrm>
            <a:off x="5582557" y="4178041"/>
            <a:ext cx="914400" cy="2019300"/>
          </a:xfrm>
          <a:prstGeom prst="rect">
            <a:avLst/>
          </a:prstGeom>
          <a:solidFill>
            <a:srgbClr val="FF9900"/>
          </a:solidFill>
          <a:ln w="19050" algn="ctr">
            <a:solidFill>
              <a:schemeClr val="tx2"/>
            </a:solidFill>
            <a:miter lim="800000"/>
            <a:headEnd type="none" w="sm" len="sm"/>
            <a:tailEnd type="none" w="sm" len="sm"/>
          </a:ln>
          <a:effectLst>
            <a:outerShdw blurRad="50800" dist="38100" dir="5400000" algn="t" rotWithShape="0">
              <a:prstClr val="black">
                <a:alpha val="40000"/>
              </a:prstClr>
            </a:outerShdw>
          </a:effectLst>
        </p:spPr>
        <p:txBody>
          <a:bodyPr vert="eaVert" wrap="none" anchor="ctr"/>
          <a:lstStyle/>
          <a:p>
            <a:pPr algn="ctr">
              <a:defRPr/>
            </a:pPr>
            <a:r>
              <a:rPr lang="zh-CN" altLang="en-US" sz="2400">
                <a:latin typeface="Tahoma" panose="020B0604030504040204" pitchFamily="34" charset="0"/>
              </a:rPr>
              <a:t>存储体</a:t>
            </a:r>
            <a:endParaRPr lang="zh-CN" altLang="en-US" sz="2400">
              <a:latin typeface="Tahoma" panose="020B060403050404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优化主存性能的方法</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defRPr/>
            </a:pPr>
            <a:r>
              <a:rPr lang="zh-CN" altLang="en-US" dirty="0">
                <a:solidFill>
                  <a:schemeClr val="bg1">
                    <a:lumMod val="65000"/>
                  </a:schemeClr>
                </a:solidFill>
              </a:rPr>
              <a:t>增加</a:t>
            </a:r>
            <a:r>
              <a:rPr lang="en-US" altLang="zh-CN" dirty="0">
                <a:solidFill>
                  <a:schemeClr val="bg1">
                    <a:lumMod val="65000"/>
                  </a:schemeClr>
                </a:solidFill>
              </a:rPr>
              <a:t>Cache</a:t>
            </a:r>
            <a:endParaRPr lang="zh-CN" altLang="en-US" dirty="0">
              <a:solidFill>
                <a:schemeClr val="bg1">
                  <a:lumMod val="65000"/>
                </a:schemeClr>
              </a:solidFill>
            </a:endParaRPr>
          </a:p>
          <a:p>
            <a:pPr>
              <a:buFont typeface="Wingdings" panose="05000000000000000000" pitchFamily="2" charset="2"/>
              <a:buChar char="l"/>
              <a:defRPr/>
            </a:pPr>
            <a:r>
              <a:rPr lang="zh-CN" altLang="en-US" dirty="0">
                <a:solidFill>
                  <a:schemeClr val="bg1">
                    <a:lumMod val="65000"/>
                  </a:schemeClr>
                </a:solidFill>
              </a:rPr>
              <a:t>采用高速器件</a:t>
            </a:r>
            <a:endParaRPr lang="zh-CN" altLang="en-US" dirty="0">
              <a:solidFill>
                <a:schemeClr val="bg1">
                  <a:lumMod val="65000"/>
                </a:schemeClr>
              </a:solidFill>
            </a:endParaRPr>
          </a:p>
          <a:p>
            <a:pPr>
              <a:buFont typeface="Wingdings" panose="05000000000000000000" pitchFamily="2" charset="2"/>
              <a:buChar char="l"/>
              <a:defRPr/>
            </a:pPr>
            <a:r>
              <a:rPr lang="zh-CN" altLang="en-US" dirty="0">
                <a:solidFill>
                  <a:schemeClr val="bg1">
                    <a:lumMod val="65000"/>
                  </a:schemeClr>
                </a:solidFill>
              </a:rPr>
              <a:t>双端口存储器</a:t>
            </a:r>
            <a:endParaRPr lang="zh-CN" altLang="en-US" dirty="0">
              <a:solidFill>
                <a:schemeClr val="bg1">
                  <a:lumMod val="65000"/>
                </a:schemeClr>
              </a:solidFill>
            </a:endParaRPr>
          </a:p>
          <a:p>
            <a:pPr>
              <a:buFont typeface="Wingdings" panose="05000000000000000000" pitchFamily="2" charset="2"/>
              <a:buChar char="l"/>
              <a:defRPr/>
            </a:pPr>
            <a:r>
              <a:rPr lang="zh-CN" altLang="en-US" b="1" dirty="0"/>
              <a:t>多模块存储器</a:t>
            </a:r>
            <a:endParaRPr lang="zh-CN" altLang="en-US" b="1" dirty="0"/>
          </a:p>
          <a:p>
            <a:pPr lvl="1">
              <a:buFont typeface="Wingdings" panose="05000000000000000000" pitchFamily="2" charset="2"/>
              <a:buChar char="l"/>
              <a:defRPr/>
            </a:pPr>
            <a:r>
              <a:rPr lang="zh-CN" altLang="en-US" sz="2400" b="1" dirty="0">
                <a:solidFill>
                  <a:srgbClr val="1387B7"/>
                </a:solidFill>
              </a:rPr>
              <a:t>单体多字存储器</a:t>
            </a:r>
            <a:endParaRPr lang="zh-CN" altLang="en-US" sz="2400" b="1" dirty="0">
              <a:solidFill>
                <a:srgbClr val="1387B7"/>
              </a:solidFill>
            </a:endParaRPr>
          </a:p>
          <a:p>
            <a:pPr lvl="2">
              <a:buFont typeface="Wingdings" panose="05000000000000000000" pitchFamily="2" charset="2"/>
              <a:buChar char="l"/>
              <a:defRPr/>
            </a:pPr>
            <a:r>
              <a:rPr lang="zh-CN" altLang="en-US" sz="2400" dirty="0"/>
              <a:t>增加字长，多模块完全并行</a:t>
            </a:r>
            <a:endParaRPr lang="zh-CN" altLang="en-US" sz="2400" dirty="0"/>
          </a:p>
          <a:p>
            <a:pPr lvl="1">
              <a:buFont typeface="Wingdings" panose="05000000000000000000" pitchFamily="2" charset="2"/>
              <a:buChar char="l"/>
              <a:defRPr/>
            </a:pPr>
            <a:r>
              <a:rPr lang="zh-CN" altLang="en-US" sz="2400" b="1" dirty="0">
                <a:solidFill>
                  <a:srgbClr val="1387B7"/>
                </a:solidFill>
              </a:rPr>
              <a:t>多体单字存储器</a:t>
            </a:r>
            <a:endParaRPr lang="zh-CN" altLang="en-US" sz="2400" b="1" dirty="0">
              <a:solidFill>
                <a:srgbClr val="1387B7"/>
              </a:solidFill>
            </a:endParaRPr>
          </a:p>
          <a:p>
            <a:pPr lvl="2">
              <a:buFont typeface="Wingdings" panose="05000000000000000000" pitchFamily="2" charset="2"/>
              <a:buChar char="l"/>
              <a:defRPr/>
            </a:pPr>
            <a:r>
              <a:rPr lang="zh-CN" altLang="en-US" sz="2400" dirty="0"/>
              <a:t>多模块流水线方式并行</a:t>
            </a:r>
            <a:endParaRPr lang="zh-CN" altLang="en-US" sz="2400" dirty="0"/>
          </a:p>
          <a:p>
            <a:pPr marL="0" indent="0">
              <a:buNone/>
              <a:defRPr/>
            </a:pPr>
            <a:endParaRPr lang="zh-CN" altLang="en-US" dirty="0"/>
          </a:p>
          <a:p>
            <a:endParaRPr lang="zh-CN" altLang="en-US" dirty="0"/>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885" t="563" r="800"/>
          <a:stretch>
            <a:fillRect/>
          </a:stretch>
        </p:blipFill>
        <p:spPr>
          <a:xfrm>
            <a:off x="7325139" y="3180588"/>
            <a:ext cx="4122674" cy="3127258"/>
          </a:xfrm>
          <a:prstGeom prst="rect">
            <a:avLst/>
          </a:prstGeom>
          <a:ln>
            <a:noFill/>
          </a:ln>
        </p:spPr>
      </p:pic>
      <p:sp>
        <p:nvSpPr>
          <p:cNvPr id="5" name="内容占位符 2"/>
          <p:cNvSpPr txBox="1"/>
          <p:nvPr/>
        </p:nvSpPr>
        <p:spPr>
          <a:xfrm>
            <a:off x="6866772" y="1236341"/>
            <a:ext cx="4581041" cy="1273662"/>
          </a:xfrm>
          <a:prstGeom prst="rect">
            <a:avLst/>
          </a:prstGeom>
          <a:solidFill>
            <a:schemeClr val="bg1">
              <a:lumMod val="85000"/>
            </a:schemeClr>
          </a:solidFill>
        </p:spPr>
        <p:txBody>
          <a:bodyPr vert="horz" lIns="91440" tIns="45720" rIns="91440" bIns="45720" rtlCol="0">
            <a:normAutofit fontScale="92500"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两条</a:t>
            </a:r>
            <a:r>
              <a:rPr lang="en-US" altLang="zh-CN"/>
              <a:t>8G</a:t>
            </a:r>
            <a:r>
              <a:rPr lang="zh-CN" altLang="en-US"/>
              <a:t>内存条   </a:t>
            </a:r>
            <a:endParaRPr lang="en-US" altLang="zh-CN"/>
          </a:p>
          <a:p>
            <a:r>
              <a:rPr lang="zh-CN" altLang="en-US"/>
              <a:t>单条</a:t>
            </a:r>
            <a:r>
              <a:rPr lang="en-US" altLang="zh-CN"/>
              <a:t>16G</a:t>
            </a:r>
            <a:r>
              <a:rPr lang="zh-CN" altLang="en-US"/>
              <a:t>内存条    性能差异？</a:t>
            </a:r>
            <a:endParaRPr lang="zh-CN" altLang="en-US"/>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TIMING" val="|4.9|7.9|21.4|35.7|8.9|6.5|18.1|3.6|10|26.2|23.9|2.8|8.2|11.9|19.2|2.3|9.7|7|1.4|10.8"/>
</p:tagLst>
</file>

<file path=ppt/tags/tag11.xml><?xml version="1.0" encoding="utf-8"?>
<p:tagLst xmlns:p="http://schemas.openxmlformats.org/presentationml/2006/main">
  <p:tag name="TIMING" val="|0.7|4.3|19.2|5.8|15.9"/>
</p:tagLst>
</file>

<file path=ppt/tags/tag12.xml><?xml version="1.0" encoding="utf-8"?>
<p:tagLst xmlns:p="http://schemas.openxmlformats.org/presentationml/2006/main">
  <p:tag name="TIMING" val="|9.6|5.8|8.8|10.1|5|4.3|16.2|11.7|31.1|4.1|3.1|4.7|1.8|6.4"/>
</p:tagLst>
</file>

<file path=ppt/tags/tag13.xml><?xml version="1.0" encoding="utf-8"?>
<p:tagLst xmlns:p="http://schemas.openxmlformats.org/presentationml/2006/main">
  <p:tag name="TIMING" val="|6.4|12.9|19.1|24.1|5.2|2.7|19|5.3|12.6|1.2|11.3|7.2|7|14|12.8|6.2|1.8|9.7"/>
</p:tagLst>
</file>

<file path=ppt/tags/tag14.xml><?xml version="1.0" encoding="utf-8"?>
<p:tagLst xmlns:p="http://schemas.openxmlformats.org/presentationml/2006/main">
  <p:tag name="TIMING" val="|29.8"/>
</p:tagLst>
</file>

<file path=ppt/tags/tag15.xml><?xml version="1.0" encoding="utf-8"?>
<p:tagLst xmlns:p="http://schemas.openxmlformats.org/presentationml/2006/main">
  <p:tag name="TIMING" val="|9.1|73.2|3.8|65|10|19.2|8.7|8.1|6.6|7.2|2|9.8|3.2|4.6|7.5|9.6|12|1.9|1.2|2.2|1.7|1.6|1.7"/>
</p:tagLst>
</file>

<file path=ppt/tags/tag16.xml><?xml version="1.0" encoding="utf-8"?>
<p:tagLst xmlns:p="http://schemas.openxmlformats.org/presentationml/2006/main">
  <p:tag name="TIMING" val="|30.1|8.2|2|4.4|6.1|2.7|16.8|7.8|2.1|2.9|25.3|8.6|0.9|1|2.2|1.3|8.3"/>
</p:tagLst>
</file>

<file path=ppt/tags/tag17.xml><?xml version="1.0" encoding="utf-8"?>
<p:tagLst xmlns:p="http://schemas.openxmlformats.org/presentationml/2006/main">
  <p:tag name="TIMING" val="|18.2|10.7|2.9|11.1|7.2|17.7|6.8|21.4|17.6|3.3|9.5|15.8|10|2.9|2.6|3.5|3.7|1|4.7|11.3|4.7|1.7"/>
</p:tagLst>
</file>

<file path=ppt/tags/tag18.xml><?xml version="1.0" encoding="utf-8"?>
<p:tagLst xmlns:p="http://schemas.openxmlformats.org/presentationml/2006/main">
  <p:tag name="TIMING" val="|20.4|10.6|0.8|45.6|3.7|19.8|15.3|7.3|25.7|26.4|1.9|4.9|13.1|7.9|2.1|5|5.9|4.1|1.6|5.6|1.5|1.7|1.3|1.2|1.1"/>
</p:tagLst>
</file>

<file path=ppt/tags/tag19.xml><?xml version="1.0" encoding="utf-8"?>
<p:tagLst xmlns:p="http://schemas.openxmlformats.org/presentationml/2006/main">
  <p:tag name="TIMING" val="|23.8|22.5|7.7|2|5.5|15.7|17.5|1.3|1.3|1|3.7|1.2"/>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TIMING" val="|11.3|9|7.7|1|1|7.3|4.2|6.3|1.3|4.5|1.7|4.9|1|1.2|5.9|42.8|10.3|3.6"/>
</p:tagLst>
</file>

<file path=ppt/tags/tag21.xml><?xml version="1.0" encoding="utf-8"?>
<p:tagLst xmlns:p="http://schemas.openxmlformats.org/presentationml/2006/main">
  <p:tag name="TIMING" val="|10.4|147.1|51|15.1|6.2|2.1|4.5|6.4|17.8|4.6|5.5|4.1|2.9|11.9|3|27.7|1.9|1.4|33.7"/>
</p:tagLst>
</file>

<file path=ppt/tags/tag22.xml><?xml version="1.0" encoding="utf-8"?>
<p:tagLst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 name="commondata" val="eyJoZGlkIjoiOGRiMjc5NTIxYmY3NmRjZTg1MzRiYjgzZWExNTY0MzEifQ=="/>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TIMING" val="|2.1|13.8|32.9|9.2|8|9|7.5|12.7|12|62.4|12.7|34.8"/>
</p:tagLst>
</file>

<file path=ppt/tags/tag5.xml><?xml version="1.0" encoding="utf-8"?>
<p:tagLst xmlns:p="http://schemas.openxmlformats.org/presentationml/2006/main">
  <p:tag name="TIMING" val="|33.4|10.3|19.8|42.1|14.6"/>
</p:tagLst>
</file>

<file path=ppt/tags/tag6.xml><?xml version="1.0" encoding="utf-8"?>
<p:tagLst xmlns:p="http://schemas.openxmlformats.org/presentationml/2006/main">
  <p:tag name="TIMING" val="|18.7|1.1|1.2|1.3|3.2|1|3.5|2.3|2.4|0.9|0.8|1.5"/>
</p:tagLst>
</file>

<file path=ppt/tags/tag7.xml><?xml version="1.0" encoding="utf-8"?>
<p:tagLst xmlns:p="http://schemas.openxmlformats.org/presentationml/2006/main">
  <p:tag name="TIMING" val="|76.4|4|48.1|40.2|3.1|34.9|34.9"/>
</p:tagLst>
</file>

<file path=ppt/tags/tag8.xml><?xml version="1.0" encoding="utf-8"?>
<p:tagLst xmlns:p="http://schemas.openxmlformats.org/presentationml/2006/main">
  <p:tag name="TIMING" val="|7.4"/>
</p:tagLst>
</file>

<file path=ppt/tags/tag9.xml><?xml version="1.0" encoding="utf-8"?>
<p:tagLst xmlns:p="http://schemas.openxmlformats.org/presentationml/2006/main">
  <p:tag name="TIMING" val="|5.1|11.4|21.6|35.2|16.1|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27572</Words>
  <Application>WPS 演示</Application>
  <PresentationFormat>宽屏</PresentationFormat>
  <Paragraphs>8245</Paragraphs>
  <Slides>225</Slides>
  <Notes>42</Notes>
  <HiddenSlides>7</HiddenSlides>
  <MMClips>0</MMClips>
  <ScaleCrop>false</ScaleCrop>
  <HeadingPairs>
    <vt:vector size="8" baseType="variant">
      <vt:variant>
        <vt:lpstr>已用的字体</vt:lpstr>
      </vt:variant>
      <vt:variant>
        <vt:i4>28</vt:i4>
      </vt:variant>
      <vt:variant>
        <vt:lpstr>主题</vt:lpstr>
      </vt:variant>
      <vt:variant>
        <vt:i4>7</vt:i4>
      </vt:variant>
      <vt:variant>
        <vt:lpstr>嵌入 OLE 服务器</vt:lpstr>
      </vt:variant>
      <vt:variant>
        <vt:i4>3</vt:i4>
      </vt:variant>
      <vt:variant>
        <vt:lpstr>幻灯片标题</vt:lpstr>
      </vt:variant>
      <vt:variant>
        <vt:i4>225</vt:i4>
      </vt:variant>
    </vt:vector>
  </HeadingPairs>
  <TitlesOfParts>
    <vt:vector size="263" baseType="lpstr">
      <vt:lpstr>Arial</vt:lpstr>
      <vt:lpstr>宋体</vt:lpstr>
      <vt:lpstr>Wingdings</vt:lpstr>
      <vt:lpstr>微软雅黑</vt:lpstr>
      <vt:lpstr>Segoe UI</vt:lpstr>
      <vt:lpstr>MS UI Gothic</vt:lpstr>
      <vt:lpstr>黑体</vt:lpstr>
      <vt:lpstr>华文细黑</vt:lpstr>
      <vt:lpstr>义启小楷书</vt:lpstr>
      <vt:lpstr>华文新魏</vt:lpstr>
      <vt:lpstr>Arial Unicode MS</vt:lpstr>
      <vt:lpstr>等线</vt:lpstr>
      <vt:lpstr>Times New Roman</vt:lpstr>
      <vt:lpstr>Courier New</vt:lpstr>
      <vt:lpstr>Consolas</vt:lpstr>
      <vt:lpstr>Verdana</vt:lpstr>
      <vt:lpstr>Tahoma</vt:lpstr>
      <vt:lpstr>Segoe UI Black</vt:lpstr>
      <vt:lpstr>楷体</vt:lpstr>
      <vt:lpstr>Calibri</vt:lpstr>
      <vt:lpstr>Symbol</vt:lpstr>
      <vt:lpstr>Helvetica</vt:lpstr>
      <vt:lpstr>Helvetica</vt:lpstr>
      <vt:lpstr>Arial Narrow</vt:lpstr>
      <vt:lpstr>Times New Roman</vt:lpstr>
      <vt:lpstr>Cambria Math</vt:lpstr>
      <vt:lpstr>方正舒体</vt:lpstr>
      <vt:lpstr>Algerian</vt:lpstr>
      <vt:lpstr>Office 主题​​</vt:lpstr>
      <vt:lpstr>1_nordridesign</vt:lpstr>
      <vt:lpstr>2_nordridesign</vt:lpstr>
      <vt:lpstr>自定义设计方案</vt:lpstr>
      <vt:lpstr>Office 主题</vt:lpstr>
      <vt:lpstr>3_nordridesign</vt:lpstr>
      <vt:lpstr>4_nordridesign</vt:lpstr>
      <vt:lpstr>Word.Picture.8</vt:lpstr>
      <vt:lpstr>Word.Picture.8</vt:lpstr>
      <vt:lpstr>Word.Picture.8</vt:lpstr>
      <vt:lpstr>PowerPoint 演示文稿</vt:lpstr>
      <vt:lpstr>PowerPoint 演示文稿</vt:lpstr>
      <vt:lpstr>本章主要内容</vt:lpstr>
      <vt:lpstr>4.1 存储器概述</vt:lpstr>
      <vt:lpstr>花样繁多的存储器</vt:lpstr>
      <vt:lpstr>存储器分类</vt:lpstr>
      <vt:lpstr>按存储介质分</vt:lpstr>
      <vt:lpstr>按存取方式分</vt:lpstr>
      <vt:lpstr>按读/写功能分</vt:lpstr>
      <vt:lpstr>按信息的可保存性分</vt:lpstr>
      <vt:lpstr>按在计算机系统中的作用分</vt:lpstr>
      <vt:lpstr>存储系统主要技术指标</vt:lpstr>
      <vt:lpstr>存储系统分层结构</vt:lpstr>
      <vt:lpstr>主存储器特征</vt:lpstr>
      <vt:lpstr>主存中的数据组织（32位计算机）</vt:lpstr>
      <vt:lpstr>本章主要内容</vt:lpstr>
      <vt:lpstr>4.2 半导体存储器</vt:lpstr>
      <vt:lpstr>半导体存储器如何存储数据？</vt:lpstr>
      <vt:lpstr>随机存取存储器（Random Access Memory）</vt:lpstr>
      <vt:lpstr>六管SRAM存储器   (SRAM Cell)</vt:lpstr>
      <vt:lpstr>MOS管的特性</vt:lpstr>
      <vt:lpstr>MOS管等效开关电路</vt:lpstr>
      <vt:lpstr>六管SRAM存储器两种状态</vt:lpstr>
      <vt:lpstr>钟摆三种状态</vt:lpstr>
      <vt:lpstr>六管SRAM存储器读操作</vt:lpstr>
      <vt:lpstr>六管SRAM存储器写操作</vt:lpstr>
      <vt:lpstr>位存储体封装与扩展</vt:lpstr>
      <vt:lpstr>64x64 存储矩阵</vt:lpstr>
      <vt:lpstr>一次读出一行</vt:lpstr>
      <vt:lpstr>4k*4位存储体</vt:lpstr>
      <vt:lpstr>地址译码器</vt:lpstr>
      <vt:lpstr>Logisim中的译码器</vt:lpstr>
      <vt:lpstr>Logisim中的多路选择器</vt:lpstr>
      <vt:lpstr>Logisim中的解复用器</vt:lpstr>
      <vt:lpstr>译码方式</vt:lpstr>
      <vt:lpstr>静态存储器芯片结构</vt:lpstr>
      <vt:lpstr>驱动器与I/O电路</vt:lpstr>
      <vt:lpstr>2114引脚图</vt:lpstr>
      <vt:lpstr>2114 SRAM内部结构</vt:lpstr>
      <vt:lpstr>4.2 半导体存储器</vt:lpstr>
      <vt:lpstr>如何提高存储密度</vt:lpstr>
      <vt:lpstr>四管DRAM存储器</vt:lpstr>
      <vt:lpstr>四管DRAM存储器写操作</vt:lpstr>
      <vt:lpstr>四管DRAM存储器读操作</vt:lpstr>
      <vt:lpstr>四管DRAM存储器刷新</vt:lpstr>
      <vt:lpstr>进一步提高存储密度</vt:lpstr>
      <vt:lpstr>单管DRAM存储</vt:lpstr>
      <vt:lpstr>单管DRAM存储器</vt:lpstr>
      <vt:lpstr>DRAM 刷新</vt:lpstr>
      <vt:lpstr>集中刷新方式</vt:lpstr>
      <vt:lpstr>分散刷新方式</vt:lpstr>
      <vt:lpstr>异步刷新方式</vt:lpstr>
      <vt:lpstr>2116引脚图</vt:lpstr>
      <vt:lpstr>4.2 半导体存储器</vt:lpstr>
      <vt:lpstr>只读存储器(ROM)</vt:lpstr>
      <vt:lpstr>只读存储器</vt:lpstr>
      <vt:lpstr>只读存储器阵列</vt:lpstr>
      <vt:lpstr>熔丝式ROM(PROM)</vt:lpstr>
      <vt:lpstr>可擦写ROM——EPROM</vt:lpstr>
      <vt:lpstr>MOS管与EPROM的两种状态</vt:lpstr>
      <vt:lpstr>EPROM</vt:lpstr>
      <vt:lpstr>编程器</vt:lpstr>
      <vt:lpstr>紫外线擦除器</vt:lpstr>
      <vt:lpstr>电可擦写ROM——EEPROM  E2PROM</vt:lpstr>
      <vt:lpstr>易失性半导体存储器 VOLATILE</vt:lpstr>
      <vt:lpstr>非易失性半导体存储器 NON-VOLATILE</vt:lpstr>
      <vt:lpstr>闪速存储器 Flash Memory</vt:lpstr>
      <vt:lpstr>MRAM  (Magneto resistive RAM)</vt:lpstr>
      <vt:lpstr>MRAM  (Magneto resistive RAM)</vt:lpstr>
      <vt:lpstr>半导体存储器对比</vt:lpstr>
      <vt:lpstr>本章主要内容</vt:lpstr>
      <vt:lpstr>主存储器</vt:lpstr>
      <vt:lpstr>主存储器与CPU的连接</vt:lpstr>
      <vt:lpstr>存储器扩展</vt:lpstr>
      <vt:lpstr>字长扩展（DBUS）</vt:lpstr>
      <vt:lpstr>字数扩展(ABUS)</vt:lpstr>
      <vt:lpstr>综合扩展</vt:lpstr>
      <vt:lpstr>16*16点阵字库设计</vt:lpstr>
      <vt:lpstr>字库设计实验</vt:lpstr>
      <vt:lpstr>汉字字库自动测试</vt:lpstr>
      <vt:lpstr>芯片表示的主存空间</vt:lpstr>
      <vt:lpstr>各芯片地址范围</vt:lpstr>
      <vt:lpstr>综合扩展举例</vt:lpstr>
      <vt:lpstr>地址范围</vt:lpstr>
      <vt:lpstr>1、8K×1 ROM、RAM</vt:lpstr>
      <vt:lpstr>2、 8K×8 ROM ，4K×8 RAM </vt:lpstr>
      <vt:lpstr>3、 16K×8 ROM， 4K×8 RAM</vt:lpstr>
      <vt:lpstr>MIPS 存储器设计</vt:lpstr>
      <vt:lpstr>主存储器</vt:lpstr>
      <vt:lpstr>本章主要内容</vt:lpstr>
      <vt:lpstr>高速存储器</vt:lpstr>
      <vt:lpstr>解决之道</vt:lpstr>
      <vt:lpstr>EDRAM芯片（增强型DRAM）1M×4位</vt:lpstr>
      <vt:lpstr>EDRAM芯片读取过程（1）</vt:lpstr>
      <vt:lpstr>EDRAM芯片读取过程（2）</vt:lpstr>
      <vt:lpstr>SDRAM</vt:lpstr>
      <vt:lpstr>解决之道</vt:lpstr>
      <vt:lpstr>双端口存储器</vt:lpstr>
      <vt:lpstr>优化主存性能的方法</vt:lpstr>
      <vt:lpstr>单体多字存储器</vt:lpstr>
      <vt:lpstr>多通道内存</vt:lpstr>
      <vt:lpstr>两种多通道模式</vt:lpstr>
      <vt:lpstr>双通道内存实例  128bit</vt:lpstr>
      <vt:lpstr>双通道内存性能评测</vt:lpstr>
      <vt:lpstr>单通道内存与双通道内存</vt:lpstr>
      <vt:lpstr>多体并行存储器 （多体交叉存储器）</vt:lpstr>
      <vt:lpstr>多模块顺序存储器（地址总线扩展，容量扩展）</vt:lpstr>
      <vt:lpstr>多模块交叉存储器</vt:lpstr>
      <vt:lpstr>顺序编址与交叉编址</vt:lpstr>
      <vt:lpstr>多体并行存储器（单字长与多字长）</vt:lpstr>
      <vt:lpstr>多体并行存储器（单字长2种模式）</vt:lpstr>
      <vt:lpstr>交叉编址顺序访问时可按流水方式存取</vt:lpstr>
      <vt:lpstr>本章主要内容</vt:lpstr>
      <vt:lpstr>4.5 高速缓冲存储器</vt:lpstr>
      <vt:lpstr>从U盘说开去</vt:lpstr>
      <vt:lpstr>从U盘说开去</vt:lpstr>
      <vt:lpstr>从U盘说开去</vt:lpstr>
      <vt:lpstr>U盘缓冲原理</vt:lpstr>
      <vt:lpstr>缓冲的意义</vt:lpstr>
      <vt:lpstr>4.5 高速缓冲存储器</vt:lpstr>
      <vt:lpstr>如何进行系统级存储性能优化？</vt:lpstr>
      <vt:lpstr>层次性存储系统对读写性能的改善</vt:lpstr>
      <vt:lpstr>数据访问局部性（程序局部性）</vt:lpstr>
      <vt:lpstr>程序局部性举例</vt:lpstr>
      <vt:lpstr>程序局部性举例</vt:lpstr>
      <vt:lpstr>图书馆与cache的类比</vt:lpstr>
      <vt:lpstr>cache基本思想</vt:lpstr>
      <vt:lpstr>cache读操作流程</vt:lpstr>
      <vt:lpstr>cache写操作流程</vt:lpstr>
      <vt:lpstr>U盘使用中的一些误区</vt:lpstr>
      <vt:lpstr>U盘免安全删除的方法</vt:lpstr>
      <vt:lpstr>Multi-level caches</vt:lpstr>
      <vt:lpstr>4.5 高速缓冲存储器</vt:lpstr>
      <vt:lpstr>cache 术语</vt:lpstr>
      <vt:lpstr>cache 术语</vt:lpstr>
      <vt:lpstr>4.5 高速缓冲存储器</vt:lpstr>
      <vt:lpstr>CPU cache系统读过程</vt:lpstr>
      <vt:lpstr>CPU cache 读操作</vt:lpstr>
      <vt:lpstr>CPU cache系统写过程</vt:lpstr>
      <vt:lpstr>CPU cache 写操作</vt:lpstr>
      <vt:lpstr>cache关键技术</vt:lpstr>
      <vt:lpstr>如何查找</vt:lpstr>
      <vt:lpstr>相联存储器 associative memory </vt:lpstr>
      <vt:lpstr>相联存储器  读逻辑实现</vt:lpstr>
      <vt:lpstr>相联存储器</vt:lpstr>
      <vt:lpstr>CPU cache基本组织方式</vt:lpstr>
      <vt:lpstr>块地址与块内地址</vt:lpstr>
      <vt:lpstr>cache关键技术</vt:lpstr>
      <vt:lpstr>主存与cache地址映射关系</vt:lpstr>
      <vt:lpstr>全相联映射</vt:lpstr>
      <vt:lpstr>全相联映射逻辑实现 (构造观)</vt:lpstr>
      <vt:lpstr>相联存储器容量</vt:lpstr>
      <vt:lpstr>全相联映射动态载入过程</vt:lpstr>
      <vt:lpstr>全相联应用场合</vt:lpstr>
      <vt:lpstr>直接相联映射</vt:lpstr>
      <vt:lpstr>直接相联映射逻辑实现 (构造观)</vt:lpstr>
      <vt:lpstr>直接相联映射载入过程</vt:lpstr>
      <vt:lpstr>直接相联映射</vt:lpstr>
      <vt:lpstr>直接相联应用场合</vt:lpstr>
      <vt:lpstr>组相联映射</vt:lpstr>
      <vt:lpstr>组相联映射逻辑实现 (构造观)</vt:lpstr>
      <vt:lpstr>组相联存储器硬件开销</vt:lpstr>
      <vt:lpstr>组相联映射动态载入过程</vt:lpstr>
      <vt:lpstr>不同映射方式主存地址划分</vt:lpstr>
      <vt:lpstr>组相联应用场合</vt:lpstr>
      <vt:lpstr>cache关键技术</vt:lpstr>
      <vt:lpstr>替换策略与写操作策略</vt:lpstr>
      <vt:lpstr>先进先出替换策略(FIFO)</vt:lpstr>
      <vt:lpstr>最不经常使用算法(LFU)</vt:lpstr>
      <vt:lpstr>近期最久未使用算法(LRU)</vt:lpstr>
      <vt:lpstr>LRU算法软件实现</vt:lpstr>
      <vt:lpstr>先进先出策略下的替换颠簸</vt:lpstr>
      <vt:lpstr>cache关键技术</vt:lpstr>
      <vt:lpstr>写入策略</vt:lpstr>
      <vt:lpstr>cache对存储系统性能的影响</vt:lpstr>
      <vt:lpstr>cache命中率</vt:lpstr>
      <vt:lpstr>cache的命中率与cache容量的关系</vt:lpstr>
      <vt:lpstr>块容量与命中率    Is bigger always better?</vt:lpstr>
      <vt:lpstr>地址映射与命中率</vt:lpstr>
      <vt:lpstr>例题1</vt:lpstr>
      <vt:lpstr>例题2</vt:lpstr>
      <vt:lpstr>4.5 高速缓冲存储器</vt:lpstr>
      <vt:lpstr>cache实际应用</vt:lpstr>
      <vt:lpstr>块设备缓存</vt:lpstr>
      <vt:lpstr>硬盘缓存</vt:lpstr>
      <vt:lpstr>WEB cache </vt:lpstr>
      <vt:lpstr>Intel Pentium cache hierarchy</vt:lpstr>
      <vt:lpstr>Intel Itanium® 3级Cache</vt:lpstr>
      <vt:lpstr>IBM Power4 , 1999</vt:lpstr>
      <vt:lpstr>But What About More “Typical” Processors</vt:lpstr>
      <vt:lpstr>Intel Pentium 4, 2.2 GHz Processor</vt:lpstr>
      <vt:lpstr>Examples of caching in the hierarchy</vt:lpstr>
      <vt:lpstr>本章主要内容</vt:lpstr>
      <vt:lpstr>4.6 虚拟存储器</vt:lpstr>
      <vt:lpstr>虚拟存储器</vt:lpstr>
      <vt:lpstr>虚拟内存实例</vt:lpstr>
      <vt:lpstr>页式虚拟地址空间</vt:lpstr>
      <vt:lpstr>地址转换机制：Page  table（页表，查找表）</vt:lpstr>
      <vt:lpstr>页式虚拟存储器结构</vt:lpstr>
      <vt:lpstr>实地址计算机系统</vt:lpstr>
      <vt:lpstr>虚地址计算机系统</vt:lpstr>
      <vt:lpstr>缺页 Page Faults </vt:lpstr>
      <vt:lpstr>4.6 虚拟存储器</vt:lpstr>
      <vt:lpstr>层次性结构</vt:lpstr>
      <vt:lpstr>虚拟存储器本质</vt:lpstr>
      <vt:lpstr>与CPU cache的相似之处</vt:lpstr>
      <vt:lpstr>与CPU cache的差异</vt:lpstr>
      <vt:lpstr>段式管理</vt:lpstr>
      <vt:lpstr>页式管理</vt:lpstr>
      <vt:lpstr>段页式管理</vt:lpstr>
      <vt:lpstr>4.6 虚拟存储器</vt:lpstr>
      <vt:lpstr>虚拟地址物理地址  （页命中）</vt:lpstr>
      <vt:lpstr>虚拟地址物理地址（缺页）</vt:lpstr>
      <vt:lpstr>虚存，cache，主存层次</vt:lpstr>
      <vt:lpstr>快表提高地址转换速度</vt:lpstr>
      <vt:lpstr>经快慢表实现内部地址转换</vt:lpstr>
      <vt:lpstr>TLB 命中</vt:lpstr>
      <vt:lpstr>TLB 缺失</vt:lpstr>
      <vt:lpstr>虚拟地址物理地址流程</vt:lpstr>
      <vt:lpstr>TLBs --- Making Address Translation Fast</vt:lpstr>
      <vt:lpstr>虚拟地址物理地址流程</vt:lpstr>
      <vt:lpstr>虚拟存储器载入过程</vt:lpstr>
      <vt:lpstr>存储保护的基本概念</vt:lpstr>
      <vt:lpstr>课后习题</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amfeng</cp:lastModifiedBy>
  <cp:revision>1995</cp:revision>
  <cp:lastPrinted>2019-09-24T12:30:00Z</cp:lastPrinted>
  <dcterms:created xsi:type="dcterms:W3CDTF">2018-05-09T10:41:00Z</dcterms:created>
  <dcterms:modified xsi:type="dcterms:W3CDTF">2023-12-14T15:28:59Z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D8EDB016C10540BFB207A623392AFE6E_13</vt:lpwstr>
  </property>
</Properties>
</file>